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275" r:id="rId3"/>
    <p:sldId id="288" r:id="rId4"/>
    <p:sldId id="289" r:id="rId5"/>
    <p:sldId id="290" r:id="rId6"/>
    <p:sldId id="291" r:id="rId7"/>
    <p:sldId id="296" r:id="rId8"/>
    <p:sldId id="297" r:id="rId9"/>
    <p:sldId id="299" r:id="rId10"/>
    <p:sldId id="456" r:id="rId11"/>
    <p:sldId id="577" r:id="rId12"/>
    <p:sldId id="647" r:id="rId13"/>
    <p:sldId id="648" r:id="rId14"/>
    <p:sldId id="283" r:id="rId15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F5E"/>
    <a:srgbClr val="1A334C"/>
    <a:srgbClr val="2F5C89"/>
    <a:srgbClr val="234465"/>
    <a:srgbClr val="294D75"/>
    <a:srgbClr val="2D5883"/>
    <a:srgbClr val="214161"/>
    <a:srgbClr val="FFA000"/>
    <a:srgbClr val="4BFF9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232" autoAdjust="0"/>
  </p:normalViewPr>
  <p:slideViewPr>
    <p:cSldViewPr>
      <p:cViewPr varScale="1">
        <p:scale>
          <a:sx n="81" d="100"/>
          <a:sy n="81" d="100"/>
        </p:scale>
        <p:origin x="60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notesViewPr>
    <p:cSldViewPr showGuides="1">
      <p:cViewPr varScale="1">
        <p:scale>
          <a:sx n="63" d="100"/>
          <a:sy n="63" d="100"/>
        </p:scale>
        <p:origin x="3134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85400"/>
            <a:ext cx="6576000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76000" y="9185400"/>
            <a:ext cx="737506" cy="41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6401" y="4560570"/>
            <a:ext cx="650240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85400"/>
            <a:ext cx="6729599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29600" y="9185400"/>
            <a:ext cx="583907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38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93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12601" y="2514600"/>
            <a:ext cx="3006265" cy="3254382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9832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04FD45-0543-48E8-ADD8-EA1BF8DEC995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1551908" y="1510442"/>
            <a:ext cx="6264942" cy="1375326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96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590800"/>
            <a:ext cx="3257976" cy="378081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A4D313-3A24-4CC9-B4F3-83D17FBE12CD}"/>
              </a:ext>
            </a:extLst>
          </p:cNvPr>
          <p:cNvGrpSpPr/>
          <p:nvPr userDrawn="1"/>
        </p:nvGrpSpPr>
        <p:grpSpPr>
          <a:xfrm>
            <a:off x="3275012" y="2035415"/>
            <a:ext cx="8325928" cy="3603385"/>
            <a:chOff x="3385421" y="1739416"/>
            <a:chExt cx="8325928" cy="360338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359" y="1739416"/>
              <a:ext cx="1198589" cy="11989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869" y="3776292"/>
              <a:ext cx="1166096" cy="140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378" y="3776292"/>
              <a:ext cx="1166096" cy="138925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003" y="3775662"/>
              <a:ext cx="1166096" cy="15671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628" y="3769759"/>
              <a:ext cx="1166096" cy="13507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253" y="3776292"/>
              <a:ext cx="1166096" cy="14337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21" y="3776295"/>
              <a:ext cx="1164351" cy="14400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380" y="3354037"/>
              <a:ext cx="7159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/>
          </p:nvCxnSpPr>
          <p:spPr>
            <a:xfrm>
              <a:off x="3968380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/>
          </p:nvCxnSpPr>
          <p:spPr>
            <a:xfrm>
              <a:off x="5362603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/>
          </p:nvCxnSpPr>
          <p:spPr>
            <a:xfrm>
              <a:off x="680942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/>
          </p:nvCxnSpPr>
          <p:spPr>
            <a:xfrm>
              <a:off x="8249051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67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01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/>
          </p:nvCxnSpPr>
          <p:spPr>
            <a:xfrm>
              <a:off x="8990012" y="311146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F209D6A-A005-4B04-B140-1C0833E19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08AED5C-8B5D-48B1-8326-5E327D36C6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98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61593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98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60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66756"/>
          </a:xfrm>
          <a:prstGeom prst="rect">
            <a:avLst/>
          </a:prstGeom>
        </p:spPr>
        <p:txBody>
          <a:bodyPr vert="horz" wrap="square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82" r:id="rId3"/>
    <p:sldLayoutId id="2147483680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3" y="1267831"/>
            <a:ext cx="11097322" cy="1397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Quality Tech Education, Profession</a:t>
            </a:r>
            <a:br>
              <a:rPr lang="en-US" dirty="0"/>
            </a:br>
            <a:r>
              <a:rPr lang="en-US" dirty="0"/>
              <a:t>and Job for Thousands of Young People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3" y="227288"/>
            <a:ext cx="11097322" cy="1040543"/>
          </a:xfrm>
        </p:spPr>
        <p:txBody>
          <a:bodyPr>
            <a:normAutofit/>
          </a:bodyPr>
          <a:lstStyle/>
          <a:p>
            <a:r>
              <a:rPr lang="en-US" sz="5400" dirty="0"/>
              <a:t>SoftUni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867400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223186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8309" y="4894604"/>
            <a:ext cx="2950749" cy="976925"/>
          </a:xfrm>
        </p:spPr>
        <p:txBody>
          <a:bodyPr/>
          <a:lstStyle/>
          <a:p>
            <a:pPr lvl="0"/>
            <a:r>
              <a:rPr lang="en-US" noProof="1">
                <a:sym typeface="Calibri"/>
              </a:rPr>
              <a:t>SoftUni</a:t>
            </a:r>
            <a:r>
              <a:rPr lang="en-US" dirty="0">
                <a:sym typeface="Calibri"/>
              </a:rPr>
              <a:t> Team </a:t>
            </a:r>
            <a:endParaRPr lang="en-US" sz="2800" dirty="0">
              <a:solidFill>
                <a:srgbClr val="EE792A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68309" y="5402217"/>
            <a:ext cx="2950749" cy="847980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Technical</a:t>
            </a:r>
            <a:r>
              <a:rPr lang="en-US" sz="2400" dirty="0">
                <a:solidFill>
                  <a:srgbClr val="F4B36C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ea typeface="Calibri"/>
                <a:cs typeface="Calibri"/>
                <a:sym typeface="Calibri"/>
              </a:rPr>
              <a:t>Trainers</a:t>
            </a:r>
            <a:endParaRPr lang="en-US" dirty="0"/>
          </a:p>
          <a:p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46C9B-786B-4B19-BE58-71397EF6E8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908" y="2464449"/>
            <a:ext cx="2818008" cy="233615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E7A4A74-613F-4863-8127-A3C70E20FE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412" y="2800265"/>
            <a:ext cx="2766060" cy="27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2B46-81E8-4D24-9834-30E555F3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1" y="1860546"/>
            <a:ext cx="7924801" cy="882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Email</a:t>
            </a:r>
            <a:r>
              <a:rPr lang="en-US" sz="4800" dirty="0"/>
              <a:t>: university@softuni.bg</a:t>
            </a:r>
            <a:endParaRPr lang="bg-BG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9FA52-E668-4E4D-992A-DAB0D8D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For Administrative Question about Course</a:t>
            </a:r>
            <a:endParaRPr lang="bg-BG" sz="42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7E8B278-2D96-4405-A5C8-E43CA28A3B7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2733936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8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434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4618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  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2000" b="1" dirty="0"/>
              <a:t>#</a:t>
            </a:r>
            <a:r>
              <a:rPr lang="en-US" sz="10000" b="1"/>
              <a:t>MathForDevs</a:t>
            </a: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Have a 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82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89104-16EC-425B-A2FA-2994184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89328"/>
            <a:ext cx="10744200" cy="126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chemeClr val="tx1"/>
                </a:solidFill>
              </a:rPr>
              <a:t>Quality Digital Education for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Thousands of Young People</a:t>
            </a:r>
            <a:endParaRPr lang="bg-BG" sz="36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96DA61-1244-43B5-909D-5468147AFD9C}"/>
              </a:ext>
            </a:extLst>
          </p:cNvPr>
          <p:cNvGrpSpPr/>
          <p:nvPr/>
        </p:nvGrpSpPr>
        <p:grpSpPr>
          <a:xfrm>
            <a:off x="1997387" y="1391920"/>
            <a:ext cx="8325928" cy="3487815"/>
            <a:chOff x="1997387" y="1391920"/>
            <a:chExt cx="8325928" cy="34878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F90435-1E0C-4DF6-B21A-3998F8338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012" y="1391920"/>
              <a:ext cx="1198589" cy="11989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5DB321-8557-430C-BEAC-692783B7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835" y="3425100"/>
              <a:ext cx="1166096" cy="140222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5C217AA-78FF-4CAF-AD33-8FC4075A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344" y="3425100"/>
              <a:ext cx="1166096" cy="138925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5AB7A-69A7-4592-93C0-49A6EBE0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974" y="3455063"/>
              <a:ext cx="1060087" cy="142467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85D8FB0-38CF-4129-B573-946CA7983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594" y="3418567"/>
              <a:ext cx="1166096" cy="13507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4B66B-1327-4999-9634-47660860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7219" y="3425100"/>
              <a:ext cx="1166096" cy="143370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6153542-942C-47F8-99F7-A5304F0B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87" y="3425103"/>
              <a:ext cx="1164351" cy="14400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28AC31-22E1-4DE9-9FE8-E84634F78557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46" y="3004693"/>
              <a:ext cx="7159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C34701-F23F-45F5-BC26-F157C1F39E0D}"/>
                </a:ext>
              </a:extLst>
            </p:cNvPr>
            <p:cNvCxnSpPr/>
            <p:nvPr/>
          </p:nvCxnSpPr>
          <p:spPr>
            <a:xfrm>
              <a:off x="2580346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320A38-1F4C-4CBD-8D49-E6A318B0DB10}"/>
                </a:ext>
              </a:extLst>
            </p:cNvPr>
            <p:cNvCxnSpPr/>
            <p:nvPr/>
          </p:nvCxnSpPr>
          <p:spPr>
            <a:xfrm>
              <a:off x="3974569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625277-2FE6-4500-A0B5-56CA69D784E3}"/>
                </a:ext>
              </a:extLst>
            </p:cNvPr>
            <p:cNvCxnSpPr/>
            <p:nvPr/>
          </p:nvCxnSpPr>
          <p:spPr>
            <a:xfrm>
              <a:off x="5421392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32A03E-9BE6-4F64-9EB9-94E37FE41E43}"/>
                </a:ext>
              </a:extLst>
            </p:cNvPr>
            <p:cNvCxnSpPr/>
            <p:nvPr/>
          </p:nvCxnSpPr>
          <p:spPr>
            <a:xfrm>
              <a:off x="6861017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67FCA8C-5D8B-481A-A41F-4341DCF28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642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A07ECD-876D-419A-A5E5-3956AD1348CA}"/>
                </a:ext>
              </a:extLst>
            </p:cNvPr>
            <p:cNvCxnSpPr>
              <a:cxnSpLocks/>
            </p:cNvCxnSpPr>
            <p:nvPr/>
          </p:nvCxnSpPr>
          <p:spPr>
            <a:xfrm>
              <a:off x="9740267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8F5954-79E8-4930-AF9C-28122147FD52}"/>
                </a:ext>
              </a:extLst>
            </p:cNvPr>
            <p:cNvCxnSpPr/>
            <p:nvPr/>
          </p:nvCxnSpPr>
          <p:spPr>
            <a:xfrm>
              <a:off x="6160307" y="276212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6A1E541-8ECB-4EA1-8C3B-82BBC2849786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Initiatives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488405" y="4540320"/>
            <a:ext cx="9305409" cy="1718479"/>
            <a:chOff x="6115383" y="3229264"/>
            <a:chExt cx="5565855" cy="1718479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29264"/>
              <a:ext cx="5565855" cy="1718479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rIns="396000" bIns="324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  <a:t>Programming and</a:t>
              </a:r>
              <a:b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</a:br>
              <a: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  <a:t>Digital Skills for Kids</a:t>
              </a:r>
              <a:r>
                <a:rPr lang="en-US" sz="3200" b="1" noProof="1">
                  <a:solidFill>
                    <a:schemeClr val="bg1"/>
                  </a:solidFill>
                </a:rPr>
                <a:t>                       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671" y="3641944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763401" y="1737502"/>
            <a:ext cx="4030414" cy="2117256"/>
            <a:chOff x="1023521" y="1767443"/>
            <a:chExt cx="4030414" cy="2117256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1023521" y="3020703"/>
              <a:ext cx="4030414" cy="86399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 anchor="ctr" anchorCtr="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800" b="1" noProof="1">
                  <a:solidFill>
                    <a:schemeClr val="tx1"/>
                  </a:solidFill>
                  <a:cs typeface="Consolas" pitchFamily="49" charset="0"/>
                </a:rPr>
                <a:t>Design and Creative</a:t>
              </a: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970" y="1767443"/>
              <a:ext cx="2747785" cy="882206"/>
            </a:xfrm>
            <a:prstGeom prst="rect">
              <a:avLst/>
            </a:prstGeom>
          </p:spPr>
        </p:pic>
      </p:grp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10DA827B-B88E-43EF-84E5-5F1794BDB8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62" y="1761797"/>
            <a:ext cx="2620316" cy="863996"/>
          </a:xfrm>
          <a:prstGeom prst="rect">
            <a:avLst/>
          </a:prstGeom>
        </p:spPr>
      </p:pic>
      <p:sp>
        <p:nvSpPr>
          <p:cNvPr id="17" name="Rounded Rectangle 8">
            <a:hlinkClick r:id="rId5"/>
          </p:cNvPr>
          <p:cNvSpPr/>
          <p:nvPr/>
        </p:nvSpPr>
        <p:spPr>
          <a:xfrm>
            <a:off x="1488405" y="2990761"/>
            <a:ext cx="4030414" cy="86399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44000" anchor="ctr" anchorCtr="0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solidFill>
                  <a:schemeClr val="tx1"/>
                </a:solidFill>
                <a:cs typeface="Consolas" pitchFamily="49" charset="0"/>
              </a:rPr>
              <a:t>Digital Marketing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098C2A0-8E16-42A7-9489-4CA850F998ED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Initiatives </a:t>
            </a:r>
            <a:r>
              <a:rPr lang="bg-BG" dirty="0"/>
              <a:t>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989012" y="4214814"/>
            <a:ext cx="10097025" cy="1266756"/>
            <a:chOff x="608012" y="5238505"/>
            <a:chExt cx="10935856" cy="1266756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38505"/>
              <a:ext cx="10935856" cy="126675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bIns="324000" anchor="ctr" anchorCtr="0">
              <a:spAutoFit/>
            </a:bodyPr>
            <a:lstStyle/>
            <a:p>
              <a:pPr marL="3136900" lvl="1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“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Software University</a:t>
              </a: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”</a:t>
              </a: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Foundation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989012" y="1889710"/>
            <a:ext cx="10097025" cy="1266756"/>
            <a:chOff x="608012" y="5238507"/>
            <a:chExt cx="10935856" cy="1266756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5238507"/>
              <a:ext cx="10935856" cy="126675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bIns="324000" anchor="ctr" anchorCtr="0">
              <a:spAutoFit/>
            </a:bodyPr>
            <a:lstStyle/>
            <a:p>
              <a:pPr marL="2959100" lvl="1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Private</a:t>
              </a: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High School for Digital</a:t>
              </a: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Skills</a:t>
              </a: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74" y="5484345"/>
              <a:ext cx="2353013" cy="79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3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474"/>
          </a:xfrm>
        </p:spPr>
        <p:txBody>
          <a:bodyPr>
            <a:normAutofit/>
          </a:bodyPr>
          <a:lstStyle/>
          <a:p>
            <a:r>
              <a:rPr lang="en-US" sz="3600" dirty="0"/>
              <a:t>Professions: C# / Java / Python / JavaScript Developer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Engineering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34092"/>
            <a:ext cx="7745976" cy="485473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83861DB-60D4-4A04-9D7A-6EDEB59525B8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598" y="1219200"/>
            <a:ext cx="11901414" cy="55022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Specialized trainings for IT and digital skills, open for everyone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Software Technologies: Angular, React, C++, Mobile Development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Science, Artificial Intelligence, Quality Assurance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Computer Networking, System Administration,</a:t>
            </a:r>
            <a:br>
              <a:rPr lang="bg-BG" dirty="0"/>
            </a:br>
            <a:r>
              <a:rPr lang="en-US" dirty="0"/>
              <a:t>Cyber Security</a:t>
            </a:r>
            <a:r>
              <a:rPr lang="bg-BG" dirty="0"/>
              <a:t>, </a:t>
            </a:r>
            <a:r>
              <a:rPr lang="en-US" dirty="0"/>
              <a:t>DevOps, Cloud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Electronics, IoT, Microcontrollers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Design, UX, Digital Art, Graphics, Multimedia, Video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Digital Marketing and Digital Business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609219" lvl="1" indent="0">
              <a:lnSpc>
                <a:spcPct val="110000"/>
              </a:lnSpc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Courses </a:t>
            </a:r>
            <a:r>
              <a:rPr lang="bg-BG" dirty="0"/>
              <a:t>@ </a:t>
            </a:r>
            <a:r>
              <a:rPr lang="en-US" noProof="1"/>
              <a:t>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F194D7-9492-4849-A0F8-99A8E3EE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4412" y="4572000"/>
            <a:ext cx="198387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95399"/>
            <a:ext cx="11815018" cy="533400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SoftUni helps students to start a job</a:t>
            </a:r>
          </a:p>
          <a:p>
            <a:pPr>
              <a:lnSpc>
                <a:spcPct val="120000"/>
              </a:lnSpc>
            </a:pPr>
            <a:r>
              <a:rPr lang="en-US" dirty="0"/>
              <a:t>Contracts with 70 + IT companies for hiring students from SoftUni</a:t>
            </a:r>
          </a:p>
          <a:p>
            <a:pPr>
              <a:lnSpc>
                <a:spcPct val="120000"/>
              </a:lnSpc>
            </a:pPr>
            <a:r>
              <a:rPr lang="en-US" dirty="0"/>
              <a:t>The top students will have the opportunity to work at </a:t>
            </a:r>
            <a:r>
              <a:rPr lang="en-US" dirty="0" err="1"/>
              <a:t>SoftUni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top students will choose between a lot of</a:t>
            </a:r>
            <a:r>
              <a:rPr lang="bg-BG" dirty="0"/>
              <a:t> </a:t>
            </a:r>
            <a:r>
              <a:rPr lang="en-US" dirty="0"/>
              <a:t>employers</a:t>
            </a:r>
          </a:p>
          <a:p>
            <a:pPr>
              <a:lnSpc>
                <a:spcPct val="120000"/>
              </a:lnSpc>
            </a:pPr>
            <a:r>
              <a:rPr lang="en-US" dirty="0"/>
              <a:t>We do not promise work for students with poor 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Career center</a:t>
            </a:r>
            <a:endParaRPr lang="bg-BG" dirty="0"/>
          </a:p>
          <a:p>
            <a:pPr lvl="1">
              <a:lnSpc>
                <a:spcPct val="120000"/>
              </a:lnSpc>
            </a:pPr>
            <a:r>
              <a:rPr lang="en-US" dirty="0"/>
              <a:t>Seeks job for everyone with average success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for the Graduates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021-3757-48C2-83B3-99B4E2A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B34807-C27F-4560-B95B-B5E91D323A8D}"/>
              </a:ext>
            </a:extLst>
          </p:cNvPr>
          <p:cNvSpPr txBox="1">
            <a:spLocks/>
          </p:cNvSpPr>
          <p:nvPr/>
        </p:nvSpPr>
        <p:spPr>
          <a:xfrm>
            <a:off x="1599882" y="643953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hlinkClick r:id="rId3"/>
              </a:rPr>
              <a:t>https://about.softuni.bg</a:t>
            </a:r>
            <a:r>
              <a:rPr lang="en-US" dirty="0"/>
              <a:t>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EF9511"/>
      </a:hlink>
      <a:folHlink>
        <a:srgbClr val="F0A7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4415</TotalTime>
  <Words>387</Words>
  <Application>Microsoft Office PowerPoint</Application>
  <PresentationFormat>Custom</PresentationFormat>
  <Paragraphs>70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SoftUni</vt:lpstr>
      <vt:lpstr>SoftUni</vt:lpstr>
      <vt:lpstr>Have a Question?</vt:lpstr>
      <vt:lpstr>SoftUni</vt:lpstr>
      <vt:lpstr>SoftUni Initiatives</vt:lpstr>
      <vt:lpstr>SoftUni Initiatives (2)   </vt:lpstr>
      <vt:lpstr>The Software Engineering Program</vt:lpstr>
      <vt:lpstr>Open Courses @ SoftUni</vt:lpstr>
      <vt:lpstr>Job for the Graduates</vt:lpstr>
      <vt:lpstr>SoftUni</vt:lpstr>
      <vt:lpstr>For Administrative Question about Course</vt:lpstr>
      <vt:lpstr>SoftUni Diamond Partners</vt:lpstr>
      <vt:lpstr>SoftUni Organizational Partners</vt:lpstr>
      <vt:lpstr>Trainings @ SoftUni</vt:lpstr>
    </vt:vector>
  </TitlesOfParts>
  <Company>SoftUni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SoftUni</dc:title>
  <dc:subject/>
  <dc:creator>Svetlin Nakov</dc:creator>
  <cp:keywords>SoftUni, Software University</cp:keywords>
  <dc:description>Learn more at https://nakov.com</dc:description>
  <cp:lastModifiedBy>Lazarina Rabadzhieva</cp:lastModifiedBy>
  <cp:revision>295</cp:revision>
  <dcterms:created xsi:type="dcterms:W3CDTF">2014-01-02T17:00:34Z</dcterms:created>
  <dcterms:modified xsi:type="dcterms:W3CDTF">2021-02-02T14:37:48Z</dcterms:modified>
  <cp:category>SoftUni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