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62" r:id="rId6"/>
    <p:sldId id="287" r:id="rId7"/>
    <p:sldId id="288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1" r:id="rId23"/>
    <p:sldId id="280" r:id="rId24"/>
    <p:sldId id="282" r:id="rId25"/>
    <p:sldId id="283" r:id="rId26"/>
    <p:sldId id="284" r:id="rId27"/>
    <p:sldId id="259" r:id="rId28"/>
    <p:sldId id="261" r:id="rId2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2.2.2021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languages/python" TargetMode="External"/><Relationship Id="rId2" Type="http://schemas.openxmlformats.org/officeDocument/2006/relationships/hyperlink" Target="https://www.visualstudio.com/vs/pyth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anywhere.com/try-ipython/" TargetMode="External"/><Relationship Id="rId2" Type="http://schemas.openxmlformats.org/officeDocument/2006/relationships/hyperlink" Target="https://www.python.org/she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stebin.com/" TargetMode="External"/><Relationship Id="rId5" Type="http://schemas.openxmlformats.org/officeDocument/2006/relationships/hyperlink" Target="http://pythonfiddle.com/" TargetMode="External"/><Relationship Id="rId4" Type="http://schemas.openxmlformats.org/officeDocument/2006/relationships/hyperlink" Target="http://ideon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hdkiuhf8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hyperlink" Target="https://en.wikipedia.org/wiki/Scientific_notation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tags" Target="../tags/tag8.xml"/><Relationship Id="rId21" Type="http://schemas.openxmlformats.org/officeDocument/2006/relationships/image" Target="../media/image29.png"/><Relationship Id="rId7" Type="http://schemas.openxmlformats.org/officeDocument/2006/relationships/tags" Target="../tags/tag12.xm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tags" Target="../tags/tag7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5" Type="http://schemas.openxmlformats.org/officeDocument/2006/relationships/image" Target="../media/image23.png"/><Relationship Id="rId10" Type="http://schemas.openxmlformats.org/officeDocument/2006/relationships/tags" Target="../tags/tag15.xml"/><Relationship Id="rId19" Type="http://schemas.openxmlformats.org/officeDocument/2006/relationships/image" Target="../media/image27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tags" Target="../tags/tag18.xml"/><Relationship Id="rId21" Type="http://schemas.openxmlformats.org/officeDocument/2006/relationships/image" Target="../media/image39.png"/><Relationship Id="rId7" Type="http://schemas.openxmlformats.org/officeDocument/2006/relationships/tags" Target="../tags/tag22.xml"/><Relationship Id="rId12" Type="http://schemas.openxmlformats.org/officeDocument/2006/relationships/image" Target="../media/image31.png"/><Relationship Id="rId17" Type="http://schemas.openxmlformats.org/officeDocument/2006/relationships/image" Target="../media/image35.png"/><Relationship Id="rId2" Type="http://schemas.openxmlformats.org/officeDocument/2006/relationships/tags" Target="../tags/tag17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15" Type="http://schemas.openxmlformats.org/officeDocument/2006/relationships/image" Target="../media/image33.png"/><Relationship Id="rId10" Type="http://schemas.openxmlformats.org/officeDocument/2006/relationships/tags" Target="../tags/tag25.xml"/><Relationship Id="rId19" Type="http://schemas.openxmlformats.org/officeDocument/2006/relationships/image" Target="../media/image37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tags" Target="../tags/tag29.xml"/><Relationship Id="rId21" Type="http://schemas.openxmlformats.org/officeDocument/2006/relationships/image" Target="../media/image50.png"/><Relationship Id="rId7" Type="http://schemas.openxmlformats.org/officeDocument/2006/relationships/tags" Target="../tags/tag33.xml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tags" Target="../tags/tag28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15" Type="http://schemas.openxmlformats.org/officeDocument/2006/relationships/image" Target="../media/image44.png"/><Relationship Id="rId10" Type="http://schemas.openxmlformats.org/officeDocument/2006/relationships/tags" Target="../tags/tag36.xml"/><Relationship Id="rId19" Type="http://schemas.openxmlformats.org/officeDocument/2006/relationships/image" Target="../media/image48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SZJ9GK6sXM" TargetMode="External"/><Relationship Id="rId2" Type="http://schemas.openxmlformats.org/officeDocument/2006/relationships/hyperlink" Target="https://www.youtube.com/watch?v=SsGhuUm_3-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crete_Fourier_transform" TargetMode="External"/><Relationship Id="rId2" Type="http://schemas.openxmlformats.org/officeDocument/2006/relationships/hyperlink" Target="https://en.wikipedia.org/wiki/Merge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High-School Maths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Establish </a:t>
            </a:r>
            <a:r>
              <a:rPr lang="en-US" dirty="0"/>
              <a:t>a </a:t>
            </a:r>
            <a:r>
              <a:rPr lang="en-US" dirty="0" smtClean="0"/>
              <a:t>workflow, get to know </a:t>
            </a:r>
            <a:br>
              <a:rPr lang="en-US" dirty="0" smtClean="0"/>
            </a:br>
            <a:r>
              <a:rPr lang="en-US" dirty="0" smtClean="0"/>
              <a:t>our tools, review basic concepts 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Scientific Method Steps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Ask a question</a:t>
                </a:r>
              </a:p>
              <a:p>
                <a:r>
                  <a:rPr lang="en-US" dirty="0"/>
                  <a:t>Do </a:t>
                </a:r>
                <a:r>
                  <a:rPr lang="en-US" dirty="0" smtClean="0"/>
                  <a:t>some </a:t>
                </a:r>
                <a:r>
                  <a:rPr lang="en-US" dirty="0"/>
                  <a:t>research</a:t>
                </a:r>
              </a:p>
              <a:p>
                <a:r>
                  <a:rPr lang="en-US" dirty="0"/>
                  <a:t>Form a hypothesis</a:t>
                </a:r>
              </a:p>
              <a:p>
                <a:r>
                  <a:rPr lang="en-US" dirty="0"/>
                  <a:t>Test the hypothesis with an experiment</a:t>
                </a:r>
              </a:p>
              <a:p>
                <a:pPr lvl="1"/>
                <a:r>
                  <a:rPr lang="en-US" dirty="0"/>
                  <a:t>Experiment works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Analyze the data</a:t>
                </a:r>
              </a:p>
              <a:p>
                <a:pPr lvl="1"/>
                <a:r>
                  <a:rPr lang="en-US" dirty="0"/>
                  <a:t>Experiment </a:t>
                </a:r>
                <a:r>
                  <a:rPr lang="en-US" dirty="0" smtClean="0"/>
                  <a:t>doesn't </a:t>
                </a:r>
                <a:r>
                  <a:rPr lang="en-US" dirty="0"/>
                  <a:t>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Fix experiment</a:t>
                </a:r>
              </a:p>
              <a:p>
                <a:r>
                  <a:rPr lang="en-US" dirty="0"/>
                  <a:t>Results align with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OK</a:t>
                </a:r>
              </a:p>
              <a:p>
                <a:r>
                  <a:rPr lang="en-US" dirty="0"/>
                  <a:t>Results don't align with hypothesis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new question, new hypothesis</a:t>
                </a:r>
              </a:p>
              <a:p>
                <a:r>
                  <a:rPr lang="en-US" dirty="0"/>
                  <a:t>Communicate the </a:t>
                </a:r>
                <a:r>
                  <a:rPr lang="en-US" dirty="0" smtClean="0"/>
                  <a:t>results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www.layers-of-learning.com/wp-content/uploads/2011/03/Scientific-Method-Experiment-Write-Up0002-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24881" y="901452"/>
            <a:ext cx="4419600" cy="57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3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Scientific Method?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1" y="852056"/>
            <a:ext cx="11720941" cy="5874566"/>
          </a:xfrm>
        </p:spPr>
        <p:txBody>
          <a:bodyPr>
            <a:normAutofit/>
          </a:bodyPr>
          <a:lstStyle/>
          <a:p>
            <a:r>
              <a:rPr lang="en-US" dirty="0" smtClean="0"/>
              <a:t>Useful when we're exploring something new</a:t>
            </a:r>
          </a:p>
          <a:p>
            <a:pPr lvl="1"/>
            <a:r>
              <a:rPr lang="en-US" dirty="0" smtClean="0"/>
              <a:t>A new algorithm</a:t>
            </a:r>
          </a:p>
          <a:p>
            <a:pPr lvl="1"/>
            <a:r>
              <a:rPr lang="en-US" dirty="0" smtClean="0"/>
              <a:t>A new codebase we've just been hired to work on</a:t>
            </a:r>
          </a:p>
          <a:p>
            <a:r>
              <a:rPr lang="en-US" dirty="0" smtClean="0"/>
              <a:t>Based on common logic</a:t>
            </a:r>
          </a:p>
          <a:p>
            <a:r>
              <a:rPr lang="en-US" dirty="0" smtClean="0"/>
              <a:t>Experiments</a:t>
            </a:r>
          </a:p>
          <a:p>
            <a:r>
              <a:rPr lang="en-US" b="1" dirty="0" smtClean="0"/>
              <a:t>Example:</a:t>
            </a:r>
            <a:r>
              <a:rPr lang="en-US" dirty="0" smtClean="0"/>
              <a:t> performance testing</a:t>
            </a:r>
          </a:p>
          <a:p>
            <a:pPr lvl="1"/>
            <a:r>
              <a:rPr lang="en-US" b="1" dirty="0" smtClean="0"/>
              <a:t>Research:</a:t>
            </a:r>
            <a:r>
              <a:rPr lang="en-US" dirty="0" smtClean="0"/>
              <a:t> My logs show that this Web page on my server takes too much time to load</a:t>
            </a:r>
          </a:p>
          <a:p>
            <a:pPr lvl="1"/>
            <a:r>
              <a:rPr lang="en-US" b="1" dirty="0" smtClean="0"/>
              <a:t>Hypothesis:</a:t>
            </a:r>
            <a:r>
              <a:rPr lang="en-US" dirty="0" smtClean="0"/>
              <a:t> This piece of code is too slow. I need to improve it</a:t>
            </a:r>
          </a:p>
          <a:p>
            <a:pPr lvl="1"/>
            <a:r>
              <a:rPr lang="en-US" b="1" dirty="0" smtClean="0"/>
              <a:t>Control:</a:t>
            </a:r>
            <a:r>
              <a:rPr lang="en-US" dirty="0" smtClean="0"/>
              <a:t> Measure the runtime (in seconds)</a:t>
            </a:r>
          </a:p>
          <a:p>
            <a:pPr lvl="1"/>
            <a:r>
              <a:rPr lang="en-US" b="1" dirty="0" smtClean="0"/>
              <a:t>Experiment:</a:t>
            </a:r>
            <a:r>
              <a:rPr lang="en-US" dirty="0" smtClean="0"/>
              <a:t> Try to fix the problem and repeat the runtime test</a:t>
            </a:r>
          </a:p>
          <a:p>
            <a:pPr lvl="2"/>
            <a:r>
              <a:rPr lang="en-US" dirty="0" smtClean="0"/>
              <a:t>Did the fix bring a considerable performance gain?</a:t>
            </a:r>
          </a:p>
          <a:p>
            <a:pPr lvl="1"/>
            <a:r>
              <a:rPr lang="en-US" b="1" dirty="0" smtClean="0"/>
              <a:t>Communication:</a:t>
            </a:r>
            <a:r>
              <a:rPr lang="en-US" dirty="0" smtClean="0"/>
              <a:t> Show the results and implement the fix</a:t>
            </a:r>
          </a:p>
        </p:txBody>
      </p:sp>
    </p:spTree>
    <p:extLst>
      <p:ext uri="{BB962C8B-B14F-4D97-AF65-F5344CB8AC3E}">
        <p14:creationId xmlns:p14="http://schemas.microsoft.com/office/powerpoint/2010/main" val="25617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Setting Up </a:t>
            </a:r>
            <a:br>
              <a:rPr lang="en-US" dirty="0" smtClean="0"/>
            </a:br>
            <a:r>
              <a:rPr lang="en-US" dirty="0" smtClean="0"/>
              <a:t>Our Environment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ready to conquer math, science and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install the Python interpreter </a:t>
            </a:r>
            <a:br>
              <a:rPr lang="en-US" dirty="0"/>
            </a:br>
            <a:r>
              <a:rPr lang="en-US" dirty="0"/>
              <a:t>and all libraries manually</a:t>
            </a:r>
          </a:p>
          <a:p>
            <a:pPr lvl="1"/>
            <a:r>
              <a:rPr lang="en-US" dirty="0"/>
              <a:t>Hard, boring and repetitive work</a:t>
            </a:r>
          </a:p>
          <a:p>
            <a:pPr lvl="1"/>
            <a:r>
              <a:rPr lang="en-US" dirty="0"/>
              <a:t>Error-prone</a:t>
            </a:r>
          </a:p>
          <a:p>
            <a:r>
              <a:rPr lang="en-US" dirty="0"/>
              <a:t>Easy solution: platforms like </a:t>
            </a:r>
            <a:r>
              <a:rPr lang="en-US" b="1" dirty="0">
                <a:solidFill>
                  <a:srgbClr val="2196F3"/>
                </a:solidFill>
              </a:rPr>
              <a:t>Anaconda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verything </a:t>
            </a:r>
            <a:r>
              <a:rPr lang="en-US" dirty="0"/>
              <a:t>you need to get started with Python </a:t>
            </a:r>
            <a:r>
              <a:rPr lang="en-US" dirty="0" smtClean="0"/>
              <a:t>for science: 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/>
              <a:t>interpreter, packages (720+), </a:t>
            </a:r>
            <a:r>
              <a:rPr lang="en-US" dirty="0" smtClean="0"/>
              <a:t>package </a:t>
            </a:r>
            <a:r>
              <a:rPr lang="en-US" dirty="0"/>
              <a:t>manager, IDE</a:t>
            </a:r>
          </a:p>
          <a:p>
            <a:r>
              <a:rPr lang="en-US" dirty="0"/>
              <a:t>Download from </a:t>
            </a:r>
            <a:r>
              <a:rPr lang="en-US" dirty="0" smtClean="0">
                <a:hlinkClick r:id="rId2"/>
              </a:rPr>
              <a:t>the Anaconda website</a:t>
            </a:r>
            <a:endParaRPr lang="en-US" dirty="0"/>
          </a:p>
          <a:p>
            <a:r>
              <a:rPr lang="en-US" dirty="0" smtClean="0"/>
              <a:t>Current </a:t>
            </a:r>
            <a:r>
              <a:rPr lang="en-US" dirty="0"/>
              <a:t>version </a:t>
            </a:r>
            <a:r>
              <a:rPr lang="en-US" dirty="0" smtClean="0"/>
              <a:t>(February 2021): </a:t>
            </a:r>
            <a:r>
              <a:rPr lang="en-US" dirty="0"/>
              <a:t>Anaconda </a:t>
            </a:r>
            <a:r>
              <a:rPr lang="en-US" dirty="0" smtClean="0"/>
              <a:t>2020.11</a:t>
            </a:r>
            <a:endParaRPr lang="en-US" dirty="0"/>
          </a:p>
          <a:p>
            <a:pPr lvl="1"/>
            <a:r>
              <a:rPr lang="en-US" dirty="0"/>
              <a:t>Choose your platform (Windows, Linux, or </a:t>
            </a:r>
            <a:r>
              <a:rPr lang="en-US" dirty="0" smtClean="0"/>
              <a:t>MacOS)</a:t>
            </a:r>
            <a:endParaRPr lang="en-US" dirty="0"/>
          </a:p>
          <a:p>
            <a:pPr lvl="1"/>
            <a:r>
              <a:rPr lang="en-US" dirty="0" smtClean="0"/>
              <a:t>Follow </a:t>
            </a:r>
            <a:r>
              <a:rPr lang="en-US" dirty="0"/>
              <a:t>the installer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pic>
        <p:nvPicPr>
          <p:cNvPr id="2050" name="Picture 2" descr="https://upload.wikimedia.org/wikipedia/en/c/cd/Anacond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914400"/>
            <a:ext cx="2962275" cy="14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IDE (Optional)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the built-in IDE called </a:t>
            </a:r>
            <a:r>
              <a:rPr lang="en-US" b="1" dirty="0">
                <a:solidFill>
                  <a:srgbClr val="2196F3"/>
                </a:solidFill>
              </a:rPr>
              <a:t>Spyder</a:t>
            </a:r>
          </a:p>
          <a:p>
            <a:pPr lvl="1"/>
            <a:r>
              <a:rPr lang="en-US" dirty="0"/>
              <a:t>You can even use Notepad if that's your thing</a:t>
            </a:r>
          </a:p>
          <a:p>
            <a:r>
              <a:rPr lang="en-US" dirty="0"/>
              <a:t>If you want to use another IDE, you have to configure it</a:t>
            </a:r>
            <a:br>
              <a:rPr lang="en-US" dirty="0"/>
            </a:br>
            <a:r>
              <a:rPr lang="en-US" dirty="0"/>
              <a:t>to work with Python</a:t>
            </a:r>
          </a:p>
          <a:p>
            <a:pPr lvl="1"/>
            <a:r>
              <a:rPr lang="en-US" dirty="0"/>
              <a:t>Syntax highlighting, autocomplete, etc.</a:t>
            </a:r>
          </a:p>
          <a:p>
            <a:r>
              <a:rPr lang="en-US" dirty="0"/>
              <a:t>If you're using Visual </a:t>
            </a:r>
            <a:r>
              <a:rPr lang="en-US" dirty="0" smtClean="0"/>
              <a:t>Studio</a:t>
            </a:r>
          </a:p>
          <a:p>
            <a:pPr lvl="1"/>
            <a:r>
              <a:rPr lang="en-US" dirty="0" smtClean="0"/>
              <a:t>Python Tools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https://www.visualstudio.com/vs/python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If you prefer something lightweight, Visual Studio Code </a:t>
            </a:r>
            <a:br>
              <a:rPr lang="en-US" dirty="0" smtClean="0"/>
            </a:br>
            <a:r>
              <a:rPr lang="en-US" dirty="0" smtClean="0"/>
              <a:t>is a good alternative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code.visualstudio.com/docs/languages/python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Online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places where you can execute your code online</a:t>
            </a:r>
          </a:p>
          <a:p>
            <a:pPr lvl="1"/>
            <a:r>
              <a:rPr lang="en-US" dirty="0"/>
              <a:t>If you don't have access to Anaconda</a:t>
            </a:r>
          </a:p>
          <a:p>
            <a:pPr lvl="1"/>
            <a:r>
              <a:rPr lang="en-US" dirty="0"/>
              <a:t>Or you want to test something very quickly</a:t>
            </a:r>
          </a:p>
          <a:p>
            <a:r>
              <a:rPr lang="en-US" dirty="0">
                <a:hlinkClick r:id="rId2"/>
              </a:rPr>
              <a:t>https://www.python.org/shell/</a:t>
            </a:r>
            <a:endParaRPr lang="en-US" dirty="0"/>
          </a:p>
          <a:p>
            <a:pPr lvl="1"/>
            <a:r>
              <a:rPr lang="en-US" dirty="0"/>
              <a:t>Provides a Python </a:t>
            </a:r>
            <a:r>
              <a:rPr lang="en-US" dirty="0" smtClean="0"/>
              <a:t>shell (CLI)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www.pythonanywhere.com/try-ipython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/>
              <a:t>Provides an implementation of IPython (Interactive Python)</a:t>
            </a:r>
          </a:p>
          <a:p>
            <a:pPr lvl="2"/>
            <a:r>
              <a:rPr lang="en-US" dirty="0"/>
              <a:t>REPL (</a:t>
            </a:r>
            <a:r>
              <a:rPr lang="en-US" b="1" dirty="0">
                <a:solidFill>
                  <a:srgbClr val="2196F3"/>
                </a:solidFill>
              </a:rPr>
              <a:t>R</a:t>
            </a:r>
            <a:r>
              <a:rPr lang="en-US" dirty="0"/>
              <a:t>ead-</a:t>
            </a:r>
            <a:r>
              <a:rPr lang="en-US" b="1" dirty="0">
                <a:solidFill>
                  <a:srgbClr val="2196F3"/>
                </a:solidFill>
              </a:rPr>
              <a:t>E</a:t>
            </a:r>
            <a:r>
              <a:rPr lang="en-US" dirty="0"/>
              <a:t>xecute-</a:t>
            </a:r>
            <a:r>
              <a:rPr lang="en-US" b="1" dirty="0">
                <a:solidFill>
                  <a:srgbClr val="2196F3"/>
                </a:solidFill>
              </a:rPr>
              <a:t>P</a:t>
            </a:r>
            <a:r>
              <a:rPr lang="en-US" dirty="0"/>
              <a:t>rint </a:t>
            </a:r>
            <a:r>
              <a:rPr lang="en-US" b="1" dirty="0">
                <a:solidFill>
                  <a:srgbClr val="2196F3"/>
                </a:solidFill>
              </a:rPr>
              <a:t>L</a:t>
            </a:r>
            <a:r>
              <a:rPr lang="en-US" dirty="0"/>
              <a:t>oop)</a:t>
            </a:r>
          </a:p>
          <a:p>
            <a:pPr lvl="1"/>
            <a:r>
              <a:rPr lang="en-US" dirty="0"/>
              <a:t>No major difference to the Python shell</a:t>
            </a:r>
          </a:p>
          <a:p>
            <a:r>
              <a:rPr lang="en-US" dirty="0"/>
              <a:t>To share your </a:t>
            </a:r>
            <a:r>
              <a:rPr lang="en-US" dirty="0" smtClean="0"/>
              <a:t>code you can use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ideone.com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pythonfiddle.com/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://pastebin.com/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0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very nice and clean way to document your research</a:t>
            </a:r>
          </a:p>
          <a:p>
            <a:r>
              <a:rPr lang="en-US" dirty="0"/>
              <a:t>Included in Anaconda</a:t>
            </a:r>
          </a:p>
          <a:p>
            <a:r>
              <a:rPr lang="en-US" dirty="0"/>
              <a:t>Can create documents that contain live code, equations, visualizations and explanatory text</a:t>
            </a:r>
          </a:p>
          <a:p>
            <a:pPr lvl="1"/>
            <a:r>
              <a:rPr lang="en-US" dirty="0"/>
              <a:t>HTML / CSS / JavaScript</a:t>
            </a:r>
          </a:p>
          <a:p>
            <a:pPr lvl="1"/>
            <a:r>
              <a:rPr lang="en-US" dirty="0"/>
              <a:t>Markdown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Start – use the Anaconda shortcut </a:t>
            </a:r>
          </a:p>
          <a:p>
            <a:pPr lvl="1"/>
            <a:r>
              <a:rPr lang="en-US" dirty="0"/>
              <a:t>…or type into the Command Prompt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2" y="3736184"/>
            <a:ext cx="891733" cy="32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8482" y="5559973"/>
            <a:ext cx="3199162" cy="46153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399" dirty="0" smtClean="0">
                <a:solidFill>
                  <a:srgbClr val="4D4D4D"/>
                </a:solidFill>
                <a:latin typeface="Consolas" panose="020B0609020204030204" pitchFamily="49" charset="0"/>
              </a:rPr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2640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Jupyter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notebook</a:t>
            </a:r>
          </a:p>
          <a:p>
            <a:pPr lvl="1"/>
            <a:r>
              <a:rPr lang="en-US" dirty="0"/>
              <a:t>New &gt; Python </a:t>
            </a:r>
            <a:r>
              <a:rPr lang="bg-BG" dirty="0"/>
              <a:t>3</a:t>
            </a:r>
            <a:endParaRPr lang="en-US" dirty="0"/>
          </a:p>
          <a:p>
            <a:r>
              <a:rPr lang="en-US" dirty="0"/>
              <a:t>Every piece of text </a:t>
            </a:r>
            <a:r>
              <a:rPr lang="en-US" dirty="0" smtClean="0"/>
              <a:t>or </a:t>
            </a:r>
            <a:r>
              <a:rPr lang="en-US" dirty="0"/>
              <a:t>code is in a cell</a:t>
            </a:r>
          </a:p>
          <a:p>
            <a:pPr lvl="1"/>
            <a:r>
              <a:rPr lang="en-US" dirty="0"/>
              <a:t>Text cells just contain text or Markdown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Code cells contain code (obviously)</a:t>
            </a:r>
          </a:p>
          <a:p>
            <a:pPr lvl="1"/>
            <a:r>
              <a:rPr lang="en-US" dirty="0"/>
              <a:t>Code can be executed</a:t>
            </a:r>
          </a:p>
          <a:p>
            <a:pPr lvl="1"/>
            <a:r>
              <a:rPr lang="en-US" dirty="0"/>
              <a:t>Jupyter "remembers" the code</a:t>
            </a:r>
          </a:p>
          <a:p>
            <a:r>
              <a:rPr lang="en-US" dirty="0"/>
              <a:t>Execute cell: </a:t>
            </a:r>
            <a:r>
              <a:rPr lang="en-US" b="1" dirty="0">
                <a:latin typeface="Consolas" panose="020B0609020204030204" pitchFamily="49" charset="0"/>
              </a:rPr>
              <a:t>Ctrl + Enter</a:t>
            </a:r>
          </a:p>
          <a:p>
            <a:pPr lvl="1"/>
            <a:r>
              <a:rPr lang="en-US" dirty="0"/>
              <a:t>Or use the menus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4" y="2712993"/>
            <a:ext cx="4390486" cy="1150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1" y="2598683"/>
            <a:ext cx="3174012" cy="1264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1" y="4434348"/>
            <a:ext cx="4974601" cy="1312517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105400" y="3108960"/>
            <a:ext cx="762000" cy="381000"/>
          </a:xfrm>
          <a:prstGeom prst="rightArrow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196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Math Notation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write more quickly</a:t>
            </a:r>
            <a:br>
              <a:rPr lang="en-US" dirty="0" smtClean="0"/>
            </a:br>
            <a:r>
              <a:rPr lang="en-US" dirty="0" smtClean="0"/>
              <a:t>and concisely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33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Notation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symbols we use are numbers and letters</a:t>
            </a:r>
          </a:p>
          <a:p>
            <a:pPr lvl="1"/>
            <a:r>
              <a:rPr lang="en-US" dirty="0" smtClean="0"/>
              <a:t>Usually English or Greek letters</a:t>
            </a:r>
          </a:p>
          <a:p>
            <a:r>
              <a:rPr lang="en-US" dirty="0" smtClean="0"/>
              <a:t>Special symbols: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Indices: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6" y="3757353"/>
            <a:ext cx="7018834" cy="2748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65" y="1744941"/>
            <a:ext cx="2779579" cy="6302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13" y="2879312"/>
            <a:ext cx="2342974" cy="36265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14" y="2598587"/>
            <a:ext cx="1103863" cy="8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4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Notations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hlinkClick r:id="rId4"/>
                  </a:rPr>
                  <a:t>Scientific notation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Used for very large or very small numbers</a:t>
                </a:r>
              </a:p>
              <a:p>
                <a:pPr lvl="1"/>
                <a:r>
                  <a:rPr lang="en-US" dirty="0" smtClean="0"/>
                  <a:t>Numbers are expressed as decimals with </a:t>
                </a:r>
                <a:r>
                  <a:rPr lang="en-US" b="1" dirty="0" smtClean="0"/>
                  <a:t>exactly one</a:t>
                </a:r>
                <a:r>
                  <a:rPr lang="en-US" dirty="0" smtClean="0"/>
                  <a:t> digit </a:t>
                </a:r>
                <a:br>
                  <a:rPr lang="en-US" dirty="0" smtClean="0"/>
                </a:br>
                <a:r>
                  <a:rPr lang="en-US" dirty="0" smtClean="0"/>
                  <a:t>before the decimal point</a:t>
                </a:r>
              </a:p>
              <a:p>
                <a:pPr lvl="1"/>
                <a:r>
                  <a:rPr lang="en-US" dirty="0" smtClean="0"/>
                  <a:t>All other digits are expressed as a power of 10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15 000=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1,5.10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0,000015=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1,5.10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Summation notation ("sigma" notation)</a:t>
                </a:r>
              </a:p>
              <a:p>
                <a:pPr lvl="1"/>
                <a:r>
                  <a:rPr lang="en-US" dirty="0" smtClean="0"/>
                  <a:t>Used as a shorthand for writing long sums of numbers / symbols</a:t>
                </a:r>
              </a:p>
              <a:p>
                <a:pPr lvl="2"/>
                <a:r>
                  <a:rPr lang="en-US" dirty="0" smtClean="0"/>
                  <a:t>Very similar to a for-loop</a:t>
                </a:r>
              </a:p>
              <a:p>
                <a:pPr lvl="2"/>
                <a:r>
                  <a:rPr lang="en-US" dirty="0" smtClean="0"/>
                  <a:t>Greek capital "sigma" denotes the sum, the two numbers </a:t>
                </a:r>
                <a:br>
                  <a:rPr lang="en-US" dirty="0" smtClean="0"/>
                </a:br>
                <a:r>
                  <a:rPr lang="en-US" dirty="0" smtClean="0"/>
                  <a:t>below and above it denote the start and end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3" y="5840247"/>
            <a:ext cx="2675809" cy="731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35" y="5855616"/>
            <a:ext cx="3012958" cy="7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Sign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20525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Important as it has different meanings</a:t>
            </a:r>
          </a:p>
          <a:p>
            <a:pPr lvl="1"/>
            <a:r>
              <a:rPr lang="en-US" dirty="0" smtClean="0"/>
              <a:t>Similar to programming: </a:t>
            </a:r>
            <a:r>
              <a:rPr lang="en-US" b="1" dirty="0" smtClean="0">
                <a:latin typeface="Consolas" panose="020B0609020204030204" pitchFamily="49" charset="0"/>
              </a:rPr>
              <a:t>"="</a:t>
            </a:r>
            <a:r>
              <a:rPr lang="en-US" dirty="0" smtClean="0"/>
              <a:t>, </a:t>
            </a:r>
            <a:r>
              <a:rPr lang="en-US" b="1" dirty="0" smtClean="0">
                <a:latin typeface="Consolas" panose="020B0609020204030204" pitchFamily="49" charset="0"/>
              </a:rPr>
              <a:t>"=="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anose="020B0609020204030204" pitchFamily="49" charset="0"/>
              </a:rPr>
              <a:t>"==="</a:t>
            </a:r>
          </a:p>
          <a:p>
            <a:r>
              <a:rPr lang="en-US" b="1" dirty="0" smtClean="0">
                <a:solidFill>
                  <a:srgbClr val="2196F3"/>
                </a:solidFill>
              </a:rPr>
              <a:t>Identity</a:t>
            </a:r>
          </a:p>
          <a:p>
            <a:pPr lvl="1"/>
            <a:r>
              <a:rPr lang="en-US" dirty="0" smtClean="0"/>
              <a:t>The two statements around "=" are always equal:</a:t>
            </a:r>
            <a:endParaRPr lang="en-US" dirty="0"/>
          </a:p>
          <a:p>
            <a:pPr lvl="2"/>
            <a:r>
              <a:rPr lang="en-US" dirty="0" smtClean="0"/>
              <a:t>We can also use the "identity" symbol: </a:t>
            </a:r>
            <a:endParaRPr lang="en-US" dirty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… for all "valid" symbols:</a:t>
            </a:r>
          </a:p>
          <a:p>
            <a:r>
              <a:rPr lang="en-US" b="1" dirty="0" smtClean="0">
                <a:solidFill>
                  <a:srgbClr val="2196F3"/>
                </a:solidFill>
              </a:rPr>
              <a:t>Equation</a:t>
            </a:r>
          </a:p>
          <a:p>
            <a:pPr lvl="1"/>
            <a:r>
              <a:rPr lang="en-US" dirty="0" smtClean="0"/>
              <a:t>The two statements are true only for specific values of the symbols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r>
              <a:rPr lang="en-US" b="1" dirty="0" smtClean="0">
                <a:solidFill>
                  <a:srgbClr val="2196F3"/>
                </a:solidFill>
              </a:rPr>
              <a:t>Definition</a:t>
            </a:r>
            <a:r>
              <a:rPr lang="en-US" dirty="0" smtClean="0"/>
              <a:t> (we can also use      or     , or even   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84" y="2315831"/>
            <a:ext cx="2084571" cy="286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21" y="3261250"/>
            <a:ext cx="1822476" cy="5546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99" y="2698307"/>
            <a:ext cx="2622286" cy="292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8" y="4907094"/>
            <a:ext cx="2346667" cy="2255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31" y="4857012"/>
            <a:ext cx="2144732" cy="2756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25" y="4722007"/>
            <a:ext cx="1357617" cy="5619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46" y="5660396"/>
            <a:ext cx="256946" cy="12531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57" y="5502032"/>
            <a:ext cx="302792" cy="27468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42" y="5639376"/>
            <a:ext cx="198683" cy="13977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2" y="5895674"/>
            <a:ext cx="4391255" cy="8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Linear Equations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Simple, yet very useful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08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Equations – Review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20525"/>
                <a:ext cx="11720941" cy="58694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Equations of a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variable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"on its own" </a:t>
                </a:r>
              </a:p>
              <a:p>
                <a:pPr lvl="1"/>
                <a:r>
                  <a:rPr lang="en-US" dirty="0" smtClean="0"/>
                  <a:t>Not inside a function (e.g.          ,    ,    )</a:t>
                </a:r>
              </a:p>
              <a:p>
                <a:pPr lvl="1"/>
                <a:r>
                  <a:rPr lang="en-US" dirty="0" smtClean="0"/>
                  <a:t>No powers (e.g.     )</a:t>
                </a:r>
                <a:endParaRPr lang="en-US" dirty="0"/>
              </a:p>
              <a:p>
                <a:r>
                  <a:rPr lang="en-US" dirty="0" smtClean="0"/>
                  <a:t>General form:</a:t>
                </a:r>
              </a:p>
              <a:p>
                <a:pPr lvl="1"/>
                <a:r>
                  <a:rPr lang="en-US" b="1" dirty="0" smtClean="0">
                    <a:latin typeface="Consolas" panose="020B0609020204030204" pitchFamily="49" charset="0"/>
                  </a:rPr>
                  <a:t>a</a:t>
                </a:r>
                <a:r>
                  <a:rPr lang="en-US" dirty="0" smtClean="0"/>
                  <a:t> and </a:t>
                </a:r>
                <a:r>
                  <a:rPr lang="en-US" b="1" dirty="0" smtClean="0">
                    <a:latin typeface="Consolas" panose="020B0609020204030204" pitchFamily="49" charset="0"/>
                  </a:rPr>
                  <a:t>b</a:t>
                </a:r>
                <a:r>
                  <a:rPr lang="en-US" dirty="0" smtClean="0"/>
                  <a:t>: fixed numbers (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parameters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Examples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Solutions of the parametric equation</a:t>
                </a:r>
              </a:p>
              <a:p>
                <a:pPr lvl="1"/>
                <a:r>
                  <a:rPr lang="en-US" dirty="0" smtClean="0"/>
                  <a:t>                                         (every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 solution)</a:t>
                </a:r>
              </a:p>
              <a:p>
                <a:pPr lvl="1"/>
                <a:r>
                  <a:rPr lang="en-US" dirty="0" smtClean="0"/>
                  <a:t>                                         (no solution)</a:t>
                </a:r>
              </a:p>
              <a:p>
                <a:pPr lvl="1"/>
                <a:r>
                  <a:rPr lang="en-US" dirty="0" smtClean="0"/>
                  <a:t>                                         (one solution, regardless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20525"/>
                <a:ext cx="11720941" cy="5869420"/>
              </a:xfrm>
              <a:blipFill>
                <a:blip r:embed="rId12"/>
                <a:stretch>
                  <a:fillRect l="-1092" t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73" y="1822599"/>
            <a:ext cx="683886" cy="288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55" y="2157085"/>
            <a:ext cx="256425" cy="2499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2647875"/>
            <a:ext cx="1440000" cy="251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96" y="1709699"/>
            <a:ext cx="161952" cy="5742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331" y="1874298"/>
            <a:ext cx="250041" cy="2050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3" y="5178097"/>
            <a:ext cx="3256945" cy="2619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3" y="5573794"/>
            <a:ext cx="2941679" cy="2837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3" y="5939165"/>
            <a:ext cx="2293952" cy="3008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3" y="3922710"/>
            <a:ext cx="1273905" cy="2212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3" y="4288187"/>
            <a:ext cx="3712000" cy="2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Linear Equations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20525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Write a Python function which solves a linear equation</a:t>
            </a:r>
            <a:br>
              <a:rPr lang="en-US" dirty="0" smtClean="0"/>
            </a:br>
            <a:r>
              <a:rPr lang="en-US" dirty="0" smtClean="0"/>
              <a:t>given the definition from the previous slide</a:t>
            </a:r>
          </a:p>
          <a:p>
            <a:pPr lvl="1"/>
            <a:r>
              <a:rPr lang="en-US" dirty="0" smtClean="0"/>
              <a:t>The function should accept the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anose="020B0609020204030204" pitchFamily="49" charset="0"/>
              </a:rPr>
              <a:t>b</a:t>
            </a:r>
            <a:r>
              <a:rPr lang="en-US" dirty="0" smtClean="0"/>
              <a:t> as arguments</a:t>
            </a:r>
          </a:p>
          <a:p>
            <a:pPr lvl="1"/>
            <a:r>
              <a:rPr lang="en-US" dirty="0" smtClean="0"/>
              <a:t>The function should return</a:t>
            </a:r>
          </a:p>
          <a:p>
            <a:pPr lvl="2"/>
            <a:r>
              <a:rPr lang="en-US" dirty="0" smtClean="0"/>
              <a:t>The solution, if there is only one</a:t>
            </a:r>
          </a:p>
          <a:p>
            <a:pPr lvl="2"/>
            <a:r>
              <a:rPr lang="en-US" b="1" dirty="0" smtClean="0">
                <a:latin typeface="Consolas" panose="020B0609020204030204" pitchFamily="49" charset="0"/>
              </a:rPr>
              <a:t>nan</a:t>
            </a:r>
            <a:r>
              <a:rPr lang="en-US" dirty="0" smtClean="0"/>
              <a:t> if there is no solution</a:t>
            </a:r>
          </a:p>
          <a:p>
            <a:pPr lvl="2"/>
            <a:r>
              <a:rPr lang="en-US" dirty="0" smtClean="0"/>
              <a:t>Empty list </a:t>
            </a:r>
            <a:r>
              <a:rPr lang="en-US" b="1" dirty="0" smtClean="0">
                <a:latin typeface="Consolas" panose="020B0609020204030204" pitchFamily="49" charset="0"/>
              </a:rPr>
              <a:t>[]</a:t>
            </a:r>
            <a:r>
              <a:rPr lang="en-US" dirty="0" smtClean="0"/>
              <a:t> if all x satisfy the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1450426" y="3755235"/>
            <a:ext cx="4268730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math.nan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-b / 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4839" y="4309232"/>
            <a:ext cx="5107838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[]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0.0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-1.0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solve_linear_equation(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5.3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2.12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Systems of Equations – Review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20525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 smtClean="0"/>
              <a:t>Many simultaneous equations</a:t>
            </a:r>
          </a:p>
          <a:p>
            <a:pPr lvl="1"/>
            <a:r>
              <a:rPr lang="en-US" dirty="0" smtClean="0"/>
              <a:t>To solve the system, we need to find values of the variable(s)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which satisfy </a:t>
            </a:r>
            <a:r>
              <a:rPr lang="en-US" b="1" dirty="0" smtClean="0"/>
              <a:t>all equations</a:t>
            </a:r>
            <a:r>
              <a:rPr lang="en-US" dirty="0" smtClean="0"/>
              <a:t> at once</a:t>
            </a:r>
          </a:p>
          <a:p>
            <a:pPr lvl="1"/>
            <a:r>
              <a:rPr lang="en-US" dirty="0" smtClean="0"/>
              <a:t>Even if all individual equations have solutions, the system may</a:t>
            </a:r>
            <a:br>
              <a:rPr lang="en-US" dirty="0" smtClean="0"/>
            </a:br>
            <a:r>
              <a:rPr lang="en-US" dirty="0" smtClean="0"/>
              <a:t>have no solution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Method 1: Solve one equation and substitute</a:t>
            </a:r>
          </a:p>
          <a:p>
            <a:pPr lvl="1"/>
            <a:r>
              <a:rPr lang="en-US" dirty="0" smtClean="0"/>
              <a:t>Method 2: Use sum of equations</a:t>
            </a:r>
          </a:p>
          <a:p>
            <a:pPr lvl="1"/>
            <a:r>
              <a:rPr lang="en-US" dirty="0" smtClean="0"/>
              <a:t>Later, we'll learn a faster way of solving these systems</a:t>
            </a:r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5" y="5222911"/>
            <a:ext cx="2023619" cy="9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a Linear System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789943"/>
            <a:ext cx="2047610" cy="930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1869311"/>
            <a:ext cx="1938042" cy="279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2203255"/>
            <a:ext cx="3548964" cy="2731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2617109"/>
            <a:ext cx="1919527" cy="2350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98" y="2968486"/>
            <a:ext cx="957584" cy="2350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3273001"/>
            <a:ext cx="851505" cy="4291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3811749"/>
            <a:ext cx="2964090" cy="2905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4207147"/>
            <a:ext cx="867082" cy="3765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4647122"/>
            <a:ext cx="2148696" cy="2927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8" y="4985476"/>
            <a:ext cx="6152758" cy="297272"/>
          </a:xfrm>
          <a:prstGeom prst="rect">
            <a:avLst/>
          </a:prstGeom>
        </p:spPr>
      </p:pic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218211" y="5336277"/>
            <a:ext cx="11720941" cy="1353668"/>
          </a:xfrm>
        </p:spPr>
        <p:txBody>
          <a:bodyPr>
            <a:normAutofit/>
          </a:bodyPr>
          <a:lstStyle/>
          <a:p>
            <a:r>
              <a:rPr lang="en-US" dirty="0" smtClean="0"/>
              <a:t>Note: The numbers of equations and variables matter</a:t>
            </a:r>
          </a:p>
          <a:p>
            <a:pPr lvl="1"/>
            <a:r>
              <a:rPr lang="en-US" dirty="0" smtClean="0"/>
              <a:t>E.g. this system is "overdetermined"</a:t>
            </a:r>
          </a:p>
          <a:p>
            <a:pPr lvl="1"/>
            <a:r>
              <a:rPr lang="en-US" dirty="0" smtClean="0"/>
              <a:t>We'll learn more about this later</a:t>
            </a:r>
          </a:p>
        </p:txBody>
      </p:sp>
    </p:spTree>
    <p:extLst>
      <p:ext uri="{BB962C8B-B14F-4D97-AF65-F5344CB8AC3E}">
        <p14:creationId xmlns:p14="http://schemas.microsoft.com/office/powerpoint/2010/main" val="4783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Motivating examples</a:t>
            </a:r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Scientific method</a:t>
            </a:r>
          </a:p>
          <a:p>
            <a:r>
              <a:rPr lang="en-US" dirty="0"/>
              <a:t>Setting up our environment</a:t>
            </a:r>
          </a:p>
          <a:p>
            <a:pPr lvl="1"/>
            <a:r>
              <a:rPr lang="en-US" dirty="0"/>
              <a:t>Python </a:t>
            </a:r>
            <a:r>
              <a:rPr lang="en-US" dirty="0" smtClean="0"/>
              <a:t>3.8, </a:t>
            </a:r>
            <a:r>
              <a:rPr lang="en-US" dirty="0"/>
              <a:t>Anaconda, Jupyter notebook</a:t>
            </a:r>
          </a:p>
          <a:p>
            <a:r>
              <a:rPr lang="en-US" dirty="0"/>
              <a:t>Math notation</a:t>
            </a:r>
          </a:p>
          <a:p>
            <a:pPr lvl="1"/>
            <a:r>
              <a:rPr lang="en-US" dirty="0"/>
              <a:t>Scientific notation</a:t>
            </a:r>
          </a:p>
          <a:p>
            <a:pPr lvl="1"/>
            <a:r>
              <a:rPr lang="en-US" dirty="0"/>
              <a:t>Summation</a:t>
            </a:r>
          </a:p>
          <a:p>
            <a:r>
              <a:rPr lang="en-US" dirty="0"/>
              <a:t>Linear equations and systems of </a:t>
            </a:r>
            <a:r>
              <a:rPr lang="en-US" dirty="0" smtClean="0"/>
              <a:t>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D4D4D"/>
                </a:solidFill>
              </a:rPr>
              <a:t>Motivating examples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Divide and conquer</a:t>
            </a:r>
          </a:p>
          <a:p>
            <a:pPr lvl="1"/>
            <a:r>
              <a:rPr lang="en-US" dirty="0" smtClean="0"/>
              <a:t>Scientific method</a:t>
            </a:r>
          </a:p>
          <a:p>
            <a:r>
              <a:rPr lang="en-US" dirty="0" smtClean="0"/>
              <a:t>Setting up our environment</a:t>
            </a:r>
          </a:p>
          <a:p>
            <a:pPr lvl="1"/>
            <a:r>
              <a:rPr lang="en-US" dirty="0" smtClean="0"/>
              <a:t>Python 3.8, Anaconda, Jupyter Notebook</a:t>
            </a:r>
          </a:p>
          <a:p>
            <a:r>
              <a:rPr lang="en-US" dirty="0" smtClean="0"/>
              <a:t>Math notation</a:t>
            </a:r>
          </a:p>
          <a:p>
            <a:pPr lvl="1"/>
            <a:r>
              <a:rPr lang="en-US" dirty="0" smtClean="0"/>
              <a:t>Scientific notation</a:t>
            </a:r>
          </a:p>
          <a:p>
            <a:pPr lvl="1"/>
            <a:r>
              <a:rPr lang="en-US" dirty="0" smtClean="0"/>
              <a:t>Summation</a:t>
            </a:r>
          </a:p>
          <a:p>
            <a:r>
              <a:rPr lang="en-US" dirty="0" smtClean="0"/>
              <a:t>Linear equations and systems of equations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Motivating Examples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Math in real life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in Nature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Honeycomb cells</a:t>
            </a:r>
          </a:p>
          <a:p>
            <a:pPr lvl="1"/>
            <a:r>
              <a:rPr lang="en-US" dirty="0" smtClean="0"/>
              <a:t>Bees produce wax by consuming</a:t>
            </a:r>
            <a:br>
              <a:rPr lang="en-US" dirty="0" smtClean="0"/>
            </a:br>
            <a:r>
              <a:rPr lang="en-US" dirty="0" smtClean="0"/>
              <a:t>some of the honey they've made</a:t>
            </a:r>
          </a:p>
          <a:p>
            <a:pPr lvl="1"/>
            <a:r>
              <a:rPr lang="en-US" dirty="0" smtClean="0"/>
              <a:t>Wax production takes time</a:t>
            </a:r>
            <a:br>
              <a:rPr lang="en-US" dirty="0" smtClean="0"/>
            </a:br>
            <a:r>
              <a:rPr lang="en-US" dirty="0" smtClean="0"/>
              <a:t>and energy (honey)</a:t>
            </a:r>
          </a:p>
          <a:p>
            <a:pPr lvl="1"/>
            <a:r>
              <a:rPr lang="en-US" dirty="0" smtClean="0"/>
              <a:t>The hexagonal cells leave</a:t>
            </a:r>
            <a:br>
              <a:rPr lang="en-US" dirty="0" smtClean="0"/>
            </a:br>
            <a:r>
              <a:rPr lang="en-US" dirty="0" smtClean="0"/>
              <a:t>no unused space, and consume</a:t>
            </a:r>
            <a:br>
              <a:rPr lang="en-US" dirty="0" smtClean="0"/>
            </a:br>
            <a:r>
              <a:rPr lang="en-US" dirty="0" smtClean="0"/>
              <a:t>the least amount of wax and energy</a:t>
            </a:r>
          </a:p>
          <a:p>
            <a:r>
              <a:rPr lang="en-US" dirty="0" smtClean="0"/>
              <a:t>Snowflakes</a:t>
            </a:r>
          </a:p>
          <a:p>
            <a:pPr lvl="1"/>
            <a:r>
              <a:rPr lang="en-US" dirty="0" smtClean="0"/>
              <a:t>All snowflakes are unique</a:t>
            </a:r>
            <a:br>
              <a:rPr lang="en-US" dirty="0" smtClean="0"/>
            </a:br>
            <a:r>
              <a:rPr lang="en-US" dirty="0" smtClean="0"/>
              <a:t>but they are perfectly symmetrical</a:t>
            </a:r>
            <a:endParaRPr lang="en-US" dirty="0"/>
          </a:p>
          <a:p>
            <a:pPr lvl="2"/>
            <a:r>
              <a:rPr lang="en-US" dirty="0" smtClean="0"/>
              <a:t>Each arm (unless damaged) is identical</a:t>
            </a:r>
          </a:p>
          <a:p>
            <a:pPr lvl="1"/>
            <a:r>
              <a:rPr lang="en-US" dirty="0" smtClean="0"/>
              <a:t>This makes them strong enough</a:t>
            </a:r>
            <a:br>
              <a:rPr lang="en-US" dirty="0" smtClean="0"/>
            </a:br>
            <a:r>
              <a:rPr lang="en-US" dirty="0" smtClean="0"/>
              <a:t>to stay together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10" y="971903"/>
            <a:ext cx="4432415" cy="25969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92" y="3733050"/>
            <a:ext cx="3304333" cy="29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in Nature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Romanesco broccoli</a:t>
            </a:r>
          </a:p>
          <a:p>
            <a:pPr lvl="1"/>
            <a:r>
              <a:rPr lang="en-US" dirty="0" smtClean="0"/>
              <a:t>Each little floret looks</a:t>
            </a:r>
            <a:br>
              <a:rPr lang="en-US" dirty="0" smtClean="0"/>
            </a:br>
            <a:r>
              <a:rPr lang="en-US" dirty="0" smtClean="0"/>
              <a:t>exactly like the whole plant</a:t>
            </a:r>
          </a:p>
          <a:p>
            <a:pPr lvl="2"/>
            <a:r>
              <a:rPr lang="en-US" dirty="0" smtClean="0"/>
              <a:t>This is called </a:t>
            </a:r>
            <a:r>
              <a:rPr lang="en-US" dirty="0" smtClean="0">
                <a:solidFill>
                  <a:srgbClr val="2196F3"/>
                </a:solidFill>
              </a:rPr>
              <a:t>a fractal</a:t>
            </a:r>
          </a:p>
          <a:p>
            <a:pPr lvl="1"/>
            <a:r>
              <a:rPr lang="en-US" dirty="0" smtClean="0"/>
              <a:t>Seen from above, the florets</a:t>
            </a:r>
            <a:br>
              <a:rPr lang="en-US" dirty="0" smtClean="0"/>
            </a:br>
            <a:r>
              <a:rPr lang="en-US" dirty="0" smtClean="0"/>
              <a:t>form a spiral</a:t>
            </a:r>
          </a:p>
          <a:p>
            <a:pPr lvl="2"/>
            <a:r>
              <a:rPr lang="en-US" dirty="0" smtClean="0"/>
              <a:t>This is a Fibonacci spiral</a:t>
            </a:r>
          </a:p>
          <a:p>
            <a:r>
              <a:rPr lang="en-US" dirty="0" smtClean="0"/>
              <a:t>Fibonacci spirals everywhere</a:t>
            </a:r>
          </a:p>
          <a:p>
            <a:pPr lvl="1"/>
            <a:r>
              <a:rPr lang="en-US" dirty="0" smtClean="0"/>
              <a:t>Flowers, pinecones</a:t>
            </a:r>
          </a:p>
          <a:p>
            <a:pPr lvl="1"/>
            <a:r>
              <a:rPr lang="en-US" dirty="0" smtClean="0"/>
              <a:t>Animal shells</a:t>
            </a:r>
          </a:p>
          <a:p>
            <a:pPr lvl="1"/>
            <a:r>
              <a:rPr lang="en-US" dirty="0" smtClean="0"/>
              <a:t>Hurricanes</a:t>
            </a:r>
          </a:p>
          <a:p>
            <a:pPr lvl="1"/>
            <a:r>
              <a:rPr lang="en-US" dirty="0" smtClean="0"/>
              <a:t>Galaxies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0" y="835429"/>
            <a:ext cx="4991330" cy="2807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18" y="3831463"/>
            <a:ext cx="4176682" cy="27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in Music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Sound is a combination of waves</a:t>
                </a:r>
                <a:br>
                  <a:rPr lang="en-US" dirty="0" smtClean="0"/>
                </a:br>
                <a:r>
                  <a:rPr lang="en-US" dirty="0" smtClean="0"/>
                  <a:t>travelling through the air</a:t>
                </a:r>
              </a:p>
              <a:p>
                <a:pPr lvl="1"/>
                <a:r>
                  <a:rPr lang="en-US" dirty="0" smtClean="0"/>
                  <a:t>Each sound wave has a frequency (pitch)</a:t>
                </a:r>
              </a:p>
              <a:p>
                <a:pPr lvl="1"/>
                <a:r>
                  <a:rPr lang="en-US" dirty="0" smtClean="0"/>
                  <a:t>Every note is associated</a:t>
                </a:r>
                <a:br>
                  <a:rPr lang="en-US" dirty="0" smtClean="0"/>
                </a:br>
                <a:r>
                  <a:rPr lang="en-US" dirty="0" smtClean="0"/>
                  <a:t>with a certain frequency</a:t>
                </a:r>
              </a:p>
              <a:p>
                <a:pPr lvl="2"/>
                <a:r>
                  <a:rPr lang="en-US" dirty="0" smtClean="0"/>
                  <a:t>E.g. </a:t>
                </a:r>
                <a:r>
                  <a:rPr lang="en-US" dirty="0" smtClean="0">
                    <a:hlinkClick r:id="rId2"/>
                  </a:rPr>
                  <a:t>A4</a:t>
                </a:r>
                <a:r>
                  <a:rPr lang="en-US" dirty="0" smtClean="0"/>
                  <a:t> produces 440 oscillations</a:t>
                </a:r>
                <a:br>
                  <a:rPr lang="en-US" dirty="0" smtClean="0"/>
                </a:br>
                <a:r>
                  <a:rPr lang="en-US" dirty="0" smtClean="0"/>
                  <a:t>every second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440 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Some combinations of tones sound pleasant,</a:t>
                </a:r>
                <a:br>
                  <a:rPr lang="en-US" dirty="0" smtClean="0"/>
                </a:br>
                <a:r>
                  <a:rPr lang="en-US" dirty="0" smtClean="0"/>
                  <a:t>others sound harsh</a:t>
                </a:r>
              </a:p>
              <a:p>
                <a:pPr lvl="2"/>
                <a:r>
                  <a:rPr lang="en-US" dirty="0" smtClean="0"/>
                  <a:t>Our ears like simple frequency ratios,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2:3</m:t>
                    </m:r>
                  </m:oMath>
                </a14:m>
                <a:r>
                  <a:rPr lang="en-US" dirty="0" smtClean="0"/>
                  <a:t> is better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160:231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All "good sounding" combinations of tones have simple ratios</a:t>
                </a:r>
              </a:p>
              <a:p>
                <a:pPr lvl="1"/>
                <a:r>
                  <a:rPr lang="en-US" dirty="0" smtClean="0"/>
                  <a:t>Example: "</a:t>
                </a:r>
                <a:r>
                  <a:rPr lang="en-US" dirty="0" smtClean="0">
                    <a:hlinkClick r:id="rId3"/>
                  </a:rPr>
                  <a:t>A major</a:t>
                </a:r>
                <a:r>
                  <a:rPr lang="en-US" dirty="0" smtClean="0"/>
                  <a:t>" chord</a:t>
                </a:r>
              </a:p>
              <a:p>
                <a:pPr lvl="2"/>
                <a:r>
                  <a:rPr lang="en-US" dirty="0" smtClean="0"/>
                  <a:t>A4: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440 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 smtClean="0"/>
                  <a:t>, C#5: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554,37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 smtClean="0"/>
                  <a:t>, E5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659,25 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#5: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5≈4:5:6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5≈2:3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92" t="-2181" b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2" y="1411489"/>
            <a:ext cx="2857977" cy="19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not to get lost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62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Useful for any kind of problem</a:t>
                </a:r>
              </a:p>
              <a:p>
                <a:pPr lvl="1"/>
                <a:r>
                  <a:rPr lang="en-US" dirty="0" smtClean="0"/>
                  <a:t>Especially in algorithms and debugging</a:t>
                </a:r>
              </a:p>
              <a:p>
                <a:pPr lvl="1"/>
                <a:r>
                  <a:rPr lang="en-US" dirty="0" smtClean="0"/>
                  <a:t>… also when invading countries</a:t>
                </a:r>
              </a:p>
              <a:p>
                <a:r>
                  <a:rPr lang="en-US" dirty="0" smtClean="0"/>
                  <a:t>Assumption: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Complicated things are a combination</a:t>
                </a:r>
                <a:br>
                  <a:rPr lang="en-US" dirty="0" smtClean="0">
                    <a:solidFill>
                      <a:srgbClr val="2196F3"/>
                    </a:solidFill>
                  </a:rPr>
                </a:br>
                <a:r>
                  <a:rPr lang="en-US" dirty="0" smtClean="0">
                    <a:solidFill>
                      <a:srgbClr val="2196F3"/>
                    </a:solidFill>
                  </a:rPr>
                  <a:t>of many, very simple things</a:t>
                </a:r>
              </a:p>
              <a:p>
                <a:pPr lvl="1"/>
                <a:r>
                  <a:rPr lang="en-US" dirty="0" smtClean="0"/>
                  <a:t>Algorithms: </a:t>
                </a:r>
                <a:r>
                  <a:rPr lang="en-US" dirty="0" smtClean="0">
                    <a:hlinkClick r:id="rId2"/>
                  </a:rPr>
                  <a:t>Merge sort</a:t>
                </a:r>
                <a:r>
                  <a:rPr lang="en-US" dirty="0" smtClean="0"/>
                  <a:t>, </a:t>
                </a:r>
                <a:r>
                  <a:rPr lang="en-US" dirty="0" smtClean="0">
                    <a:hlinkClick r:id="rId3"/>
                  </a:rPr>
                  <a:t>Discrete Fourier transform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Software architecture: </a:t>
                </a:r>
              </a:p>
              <a:p>
                <a:pPr lvl="2"/>
                <a:r>
                  <a:rPr lang="en-US" dirty="0" smtClean="0"/>
                  <a:t>"I want to build an ecommerce system"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I want shop owners to add new products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I want to store products in the DB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…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def save_product(name, price</a:t>
                </a:r>
                <a:r>
                  <a:rPr lang="en-US" dirty="0" smtClean="0">
                    <a:latin typeface="Consolas" panose="020B0609020204030204" pitchFamily="49" charset="0"/>
                  </a:rPr>
                  <a:t>)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Debugging</a:t>
                </a:r>
              </a:p>
              <a:p>
                <a:pPr lvl="2"/>
                <a:r>
                  <a:rPr lang="en-US" dirty="0" smtClean="0"/>
                  <a:t>The bug is somewhere in my code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…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the bug is </a:t>
                </a:r>
                <a:r>
                  <a:rPr lang="en-US" dirty="0" smtClean="0">
                    <a:latin typeface="Consolas" panose="020B0609020204030204" pitchFamily="49" charset="0"/>
                  </a:rPr>
                  <a:t>"&gt;="</a:t>
                </a:r>
                <a:r>
                  <a:rPr lang="en-US" dirty="0" smtClean="0"/>
                  <a:t> instead of </a:t>
                </a:r>
                <a:r>
                  <a:rPr lang="en-US" dirty="0" smtClean="0">
                    <a:latin typeface="Consolas" panose="020B0609020204030204" pitchFamily="49" charset="0"/>
                  </a:rPr>
                  <a:t>"&gt;"</a:t>
                </a:r>
                <a:r>
                  <a:rPr lang="en-US" dirty="0" smtClean="0"/>
                  <a:t> on line 45 in </a:t>
                </a:r>
                <a:r>
                  <a:rPr lang="en-US" dirty="0" smtClean="0">
                    <a:latin typeface="Consolas" panose="020B0609020204030204" pitchFamily="49" charset="0"/>
                  </a:rPr>
                  <a:t>user.py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  <a:blipFill>
                <a:blip r:embed="rId4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,7357"/>
  <p:tag name="ORIGINALWIDTH" val="313,4608"/>
  <p:tag name="LATEXADDIN" val="\documentclass{article}&#10;\usepackage{amsmath}&#10;\pagestyle{empty}&#10;\begin{document}&#10;&#10;&#10;\LaTeX&#10;&#10;\end{document}"/>
  <p:tag name="IGUANATEXSIZE" val="28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99591"/>
  <p:tag name="ORIGINALWIDTH" val="263,2171"/>
  <p:tag name="LATEXADDIN" val="\documentclass{article}&#10;\usepackage{amsmath}&#10;\pagestyle{empty}&#10;\begin{document}&#10;&#10;$$ x^2 - 1 = 0,\ x = \pm 1 $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5,24181"/>
  <p:tag name="ORIGINALWIDTH" val="166,4792"/>
  <p:tag name="LATEXADDIN" val="\documentclass{article}&#10;\usepackage{amsmath}&#10;\pagestyle{empty}&#10;\begin{document}&#10;&#10;$$ \frac{\text{d}x}{\text{d}t} = 5x - 3 $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,49835"/>
  <p:tag name="ORIGINALWIDTH" val="28,49646"/>
  <p:tag name="LATEXADDIN" val="\documentclass{article}&#10;\usepackage{amsmath}&#10;\pagestyle{empty}&#10;\begin{document}&#10;&#10;$$ \mathrel{\mathop:}= $$&#10;&#10;\end{document}"/>
  <p:tag name="IGUANATEXSIZE" val="22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8,49646"/>
  <p:tag name="ORIGINALWIDTH" val="32,99591"/>
  <p:tag name="LATEXADDIN" val="\documentclass{article}&#10;\usepackage{amsmath}&#10;\pagestyle{empty}&#10;\begin{document}&#10;&#10;$$ \overset{\text{def}}{=} $$&#10;&#10;\end{document}"/>
  <p:tag name="IGUANATEXSIZE" val="22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4,24819"/>
  <p:tag name="ORIGINALWIDTH" val="20,9974"/>
  <p:tag name="LATEXADDIN" val="\documentclass{article}&#10;\usepackage{amsmath}&#10;\pagestyle{empty}&#10;\begin{document}&#10;&#10;$$ \equiv $$&#10;&#10;\end{document}"/>
  <p:tag name="IGUANATEXSIZE" val="22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5,48929"/>
  <p:tag name="ORIGINALWIDTH" val="473,9408"/>
  <p:tag name="LATEXADDIN" val="\documentclass{article}&#10;\usepackage{amsmath}&#10;\pagestyle{empty}&#10;\newcommand{\defeq}{\mathrel{\mathop:}=}&#10;\begin{document}&#10;&#10;$$ \sum i \defeq \sum_{i=1}^{n} i \defeq 1+2+3+\cdots+n $$&#10;&#10;\end{document}"/>
  <p:tag name="IGUANATEXSIZE" val="22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76,49047"/>
  <p:tag name="LATEXADDIN" val="\documentclass{article}&#10;\usepackage{amsmath}&#10;\pagestyle{empty}&#10;\begin{document}&#10;&#10;$$ \sin(x) $$&#10;&#10;\end{document}"/>
  <p:tag name="IGUANATEXSIZE" val="22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28,49646"/>
  <p:tag name="LATEXADDIN" val="\documentclass{article}&#10;\usepackage{amsmath}&#10;\pagestyle{empty}&#10;\begin{document}&#10;&#10;$$ x^3 $$&#10;&#10;\end{document}"/>
  <p:tag name="IGUANATEXSIZE" val="22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4,74693"/>
  <p:tag name="ORIGINALWIDTH" val="141,7323"/>
  <p:tag name="LATEXADDIN" val="\documentclass{article}&#10;\usepackage{amsmath}&#10;\pagestyle{empty}&#10;\begin{document}&#10;&#10;$$ ax+b=0 $$&#10;&#10;\end{document}"/>
  <p:tag name="IGUANATEXSIZE" val="25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3,74205"/>
  <p:tag name="ORIGINALWIDTH" val="17,99772"/>
  <p:tag name="LATEXADDIN" val="\documentclass{article}&#10;\usepackage{amsmath}&#10;\pagestyle{empty}&#10;\begin{document}&#10;&#10;$$ \frac{1}{x} $$&#10;&#10;\end{document}"/>
  <p:tag name="IGUANATEXSIZE" val="22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9,74126"/>
  <p:tag name="ORIGINALWIDTH" val="310,4612"/>
  <p:tag name="LATEXADDIN" val="\documentclass{article}&#10;\usepackage{amsmath}&#10;\pagestyle{empty}&#10;\begin{document}&#10;&#10;$$ =,\ \geq,\ \in,\ \rightarrow,\ \nabla, \infty, \int $$&#10;&#10;&#10;\end{document}"/>
  <p:tag name="IGUANATEXSIZE" val="22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2,49717"/>
  <p:tag name="ORIGINALWIDTH" val="26,24669"/>
  <p:tag name="LATEXADDIN" val="\documentclass{article}&#10;\usepackage{amsmath}&#10;\pagestyle{empty}&#10;\begin{document}&#10;&#10;$$ e^{x} $$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362,9547"/>
  <p:tag name="LATEXADDIN" val="\documentclass{article}&#10;\usepackage{amsmath}&#10;\pagestyle{empty}&#10;\begin{document}&#10;&#10;$$ a=0, b=0 \Rightarrow 0.x=0,\ \forall x $$&#10;&#10;\end{document}"/>
  <p:tag name="IGUANATEXSIZE" val="22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9,24638"/>
  <p:tag name="ORIGINALWIDTH" val="326,9591"/>
  <p:tag name="LATEXADDIN" val="\documentclass{article}&#10;\usepackage{amsmath}&#10;\pagestyle{empty}&#10;\begin{document}&#10;&#10;$$ a=0, b\neq0 \Rightarrow 0.x=-b $$&#10;&#10;\end{document}"/>
  <p:tag name="IGUANATEXSIZE" val="22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,74614"/>
  <p:tag name="ORIGINALWIDTH" val="254,2182"/>
  <p:tag name="LATEXADDIN" val="\documentclass{article}&#10;\usepackage{amsmath}&#10;\pagestyle{empty}&#10;\begin{document}&#10;&#10;$$ a\neq0, \Rightarrow x=-b/a $$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4,74693"/>
  <p:tag name="ORIGINALWIDTH" val="142,4822"/>
  <p:tag name="LATEXADDIN" val="\documentclass{article}&#10;\usepackage{amsmath}&#10;\pagestyle{empty}&#10;\begin{document}&#10;&#10;$$ 2x + 3 = 0 $$&#10;&#10;\end{document}"/>
  <p:tag name="IGUANATEXSIZE" val="22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456,6929"/>
  <p:tag name="LATEXADDIN" val="\documentclass{article}&#10;\usepackage{amsmath}&#10;\pagestyle{empty}&#10;\begin{document}&#10;&#10;$$ 2(2x + 3) - 3x -3(-4+3x) = 12 $$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13,2358"/>
  <p:tag name="ORIGINALWIDTH" val="248,9689"/>
  <p:tag name="LATEXADDIN" val="\documentclass{article}&#10;\usepackage{amsmath}&#10;\pagestyle{empty}&#10;\begin{document}&#10;&#10;$$ \left| &#10;\begin{array}{rcl}&#10;  4x + 3y &amp;=&amp; 7 \\&#10;  3x + 5y &amp;=&amp; 8 \\&#10;  x - 2y &amp;=&amp; -1&#10;\end{array} &#10;\right. $$&#10;&#10;\end{document}"/>
  <p:tag name="IGUANATEXSIZE" val="20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13,2358"/>
  <p:tag name="ORIGINALWIDTH" val="248,9689"/>
  <p:tag name="LATEXADDIN" val="\documentclass{article}&#10;\usepackage{amsmath}&#10;\pagestyle{empty}&#10;\begin{document}&#10;&#10;$$ \left| &#10;\begin{array}{rcl}&#10;  4x + 3y &amp;=&amp; 7 \\&#10;  3x + 5y &amp;=&amp; 8 \\&#10;  x - 2y &amp;=&amp; -1&#10;\end{array} &#10;\right. 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233,9708"/>
  <p:tag name="LATEXADDIN" val="\documentclass{article}&#10;\usepackage{amsmath}&#10;\pagestyle{empty}&#10;\begin{document}&#10;&#10;$$ \mathbf{(3)}: x=-1+2y $$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431,1961"/>
  <p:tag name="LATEXADDIN" val="\documentclass{article}&#10;\usepackage{amsmath}&#10;\pagestyle{empty}&#10;\begin{document}&#10;&#10;$$ \mathbf{(3)}\rightarrow\mathbf{(2)}: 3(-1+2y)+5y=8 $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90,73866"/>
  <p:tag name="ORIGINALWIDTH" val="120,7349"/>
  <p:tag name="LATEXADDIN" val="\documentclass{article}&#10;\usepackage{amsmath}&#10;\pagestyle{empty}&#10;\begin{document}&#10;&#10;$$ \sum_{n=0}^{10},\ \lim_{x\rightarrow 0} $$&#10;&#10;\end{document}"/>
  <p:tag name="IGUANATEXSIZE" val="22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233,2209"/>
  <p:tag name="LATEXADDIN" val="\documentclass{article}&#10;\usepackage{amsmath}&#10;\pagestyle{empty}&#10;\begin{document}&#10;&#10;$$ -3+6y+5y=8 $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99661"/>
  <p:tag name="ORIGINALWIDTH" val="116,2354"/>
  <p:tag name="LATEXADDIN" val="\documentclass{article}&#10;\usepackage{amsmath}&#10;\pagestyle{empty}&#10;\begin{document}&#10;&#10;$$ 11y = 11 $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47,99401"/>
  <p:tag name="ORIGINALWIDTH" val="95,23811"/>
  <p:tag name="LATEXADDIN" val="\documentclass{article}&#10;\usepackage{amsmath}&#10;\pagestyle{empty}&#10;\begin{document}&#10;&#10;\[&#10; \boxed{y = 1}&#10; \]&#10;&#10;\end{document}"/>
  <p:tag name="IGUANATEXSIZE" val="22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330,7086"/>
  <p:tag name="LATEXADDIN" val="\documentclass{article}&#10;\usepackage{amsmath}&#10;\pagestyle{empty}&#10;\begin{document}&#10;&#10;$$ \mathbf{(2)}\rightarrow\mathbf{(3)}: x = -1 + 2.1 $$&#10;&#10;\end{document}"/>
  <p:tag name="IGUANATEXSIZE" val="22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41,24488"/>
  <p:tag name="ORIGINALWIDTH" val="96,73788"/>
  <p:tag name="LATEXADDIN" val="\documentclass{article}&#10;\usepackage{amsmath}&#10;\pagestyle{empty}&#10;\begin{document}&#10;&#10;\[&#10; \boxed{x = 1}&#10; \]&#10;&#10;\end{document}"/>
  <p:tag name="IGUANATEXSIZE" val="22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239,2201"/>
  <p:tag name="LATEXADDIN" val="\documentclass{article}&#10;\usepackage{amsmath}&#10;\pagestyle{empty}&#10;\begin{document}&#10;&#10;$$ \mathbf{(1)}: 4 . 1 + 3 . 1 = 7 $$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,24598"/>
  <p:tag name="ORIGINALWIDTH" val="683,1646"/>
  <p:tag name="LATEXADDIN" val="\documentclass{article}&#10;\usepackage{amsmath}&#10;\pagestyle{empty}&#10;\begin{document}&#10;&#10;$$ \Rightarrow (x,y) = (1, 1)\text{ is the only solution of the system} $$&#10;&#10;\end{document}"/>
  <p:tag name="IGUANATEXSIZE" val="22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329,2088"/>
  <p:tag name="LATEXADDIN" val="\documentclass{article}&#10;\usepackage{amsmath}&#10;\pagestyle{empty}&#10;\begin{document}&#10;&#10;$$ \sum_{i=1}^{5}i=1+2+3+4+5 $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6,23921"/>
  <p:tag name="ORIGINALWIDTH" val="370,4537"/>
  <p:tag name="LATEXADDIN" val="\documentclass{article}&#10;\usepackage{amsmath}&#10;\pagestyle{empty}&#10;\begin{document}&#10;&#10;$$ \sum_{k=1}^{n}x_k=x_1 + x_2 + \cdots + x_n $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,24559"/>
  <p:tag name="ORIGINALWIDTH" val="256,468"/>
  <p:tag name="LATEXADDIN" val="\documentclass{article}&#10;\usepackage{amsmath}&#10;\pagestyle{empty}&#10;\begin{document}&#10;&#10;$$ x(x+3) = x^2 + 3x $$&#10;&#10;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8,24149"/>
  <p:tag name="ORIGINALWIDTH" val="224,222"/>
  <p:tag name="LATEXADDIN" val="\documentclass{article}&#10;\usepackage{amsmath}&#10;\pagestyle{empty}&#10;\begin{document}&#10;&#10;$$ \frac{4x^2}{x} = 4x,\ x \neq 0 $$&#10;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,24559"/>
  <p:tag name="ORIGINALWIDTH" val="320,9598"/>
  <p:tag name="LATEXADDIN" val="\documentclass{article}&#10;\usepackage{amsmath}&#10;\pagestyle{empty}&#10;\begin{document}&#10;&#10;$$ (a+b)^2 \equiv a^2 + 2ab + b^2 $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,74654"/>
  <p:tag name="ORIGINALWIDTH" val="288,7139"/>
  <p:tag name="LATEXADDIN" val="\documentclass{article}&#10;\usepackage{amsmath}&#10;\pagestyle{empty}&#10;\begin{document}&#10;&#10;$$ 2x + 5 = 4,\ x = -0.5 $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881</Words>
  <Application>Microsoft Office PowerPoint</Application>
  <PresentationFormat>Widescreen</PresentationFormat>
  <Paragraphs>251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High-School Maths</vt:lpstr>
      <vt:lpstr>sli.do #MathForDevs</vt:lpstr>
      <vt:lpstr>Table of Contents</vt:lpstr>
      <vt:lpstr>Motivating Examples</vt:lpstr>
      <vt:lpstr>Mathematics in Nature</vt:lpstr>
      <vt:lpstr>Mathematics in Nature (2)</vt:lpstr>
      <vt:lpstr>Mathematics in Music</vt:lpstr>
      <vt:lpstr>Methods</vt:lpstr>
      <vt:lpstr>Divide and conquer</vt:lpstr>
      <vt:lpstr>The Scientific Method Steps</vt:lpstr>
      <vt:lpstr>Why use the Scientific Method?</vt:lpstr>
      <vt:lpstr>Setting Up  Our Environment</vt:lpstr>
      <vt:lpstr>Anaconda</vt:lpstr>
      <vt:lpstr>Setting Up an IDE (Optional)</vt:lpstr>
      <vt:lpstr>Python Online</vt:lpstr>
      <vt:lpstr>Jupyter Notebook</vt:lpstr>
      <vt:lpstr>How to Use Jupyter</vt:lpstr>
      <vt:lpstr>Math Notation</vt:lpstr>
      <vt:lpstr>Math Notation</vt:lpstr>
      <vt:lpstr>Other Useful Notations</vt:lpstr>
      <vt:lpstr>Equality Sign</vt:lpstr>
      <vt:lpstr>Linear Equations</vt:lpstr>
      <vt:lpstr>Linear Equations – Review</vt:lpstr>
      <vt:lpstr>Exercise: Linear Equations</vt:lpstr>
      <vt:lpstr>Linear Systems of Equations – Review</vt:lpstr>
      <vt:lpstr>Solving a Linear System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134</cp:revision>
  <dcterms:created xsi:type="dcterms:W3CDTF">2017-09-11T12:40:37Z</dcterms:created>
  <dcterms:modified xsi:type="dcterms:W3CDTF">2021-02-02T20:02:22Z</dcterms:modified>
</cp:coreProperties>
</file>