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7" r:id="rId4"/>
    <p:sldId id="258" r:id="rId5"/>
    <p:sldId id="262" r:id="rId6"/>
    <p:sldId id="264" r:id="rId7"/>
    <p:sldId id="265" r:id="rId8"/>
    <p:sldId id="266" r:id="rId9"/>
    <p:sldId id="269" r:id="rId10"/>
    <p:sldId id="270" r:id="rId11"/>
    <p:sldId id="268" r:id="rId12"/>
    <p:sldId id="267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59" r:id="rId29"/>
    <p:sldId id="261" r:id="rId3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16.2.2021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tags" Target="../tags/tag6.xml"/><Relationship Id="rId10" Type="http://schemas.openxmlformats.org/officeDocument/2006/relationships/image" Target="../media/image8.png"/><Relationship Id="rId4" Type="http://schemas.openxmlformats.org/officeDocument/2006/relationships/tags" Target="../tags/tag5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9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hyperlink" Target="https://www.mathsisfun.com/sets/injective-surjective-bijective.html" TargetMode="Externa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3.png"/><Relationship Id="rId4" Type="http://schemas.openxmlformats.org/officeDocument/2006/relationships/tags" Target="../tags/tag10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3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hyperlink" Target="https://en.wikipedia.org/wiki/Functional_programming" TargetMode="External"/><Relationship Id="rId11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4" Type="http://schemas.openxmlformats.org/officeDocument/2006/relationships/tags" Target="../tags/tag14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7.xml"/><Relationship Id="rId7" Type="http://schemas.openxmlformats.org/officeDocument/2006/relationships/image" Target="../media/image2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tags" Target="../tags/tag20.xml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5" Type="http://schemas.openxmlformats.org/officeDocument/2006/relationships/tags" Target="../tags/tag22.xml"/><Relationship Id="rId10" Type="http://schemas.openxmlformats.org/officeDocument/2006/relationships/image" Target="../media/image28.png"/><Relationship Id="rId4" Type="http://schemas.openxmlformats.org/officeDocument/2006/relationships/tags" Target="../tags/tag21.xml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37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tags" Target="../tags/tag24.xml"/><Relationship Id="rId16" Type="http://schemas.openxmlformats.org/officeDocument/2006/relationships/image" Target="../media/image40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35.png"/><Relationship Id="rId5" Type="http://schemas.openxmlformats.org/officeDocument/2006/relationships/tags" Target="../tags/tag27.xml"/><Relationship Id="rId15" Type="http://schemas.openxmlformats.org/officeDocument/2006/relationships/image" Target="../media/image39.png"/><Relationship Id="rId10" Type="http://schemas.openxmlformats.org/officeDocument/2006/relationships/image" Target="../media/image33.png"/><Relationship Id="rId4" Type="http://schemas.openxmlformats.org/officeDocument/2006/relationships/tags" Target="../tags/tag2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li.do/event/hdkiuhf8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33.xml"/><Relationship Id="rId7" Type="http://schemas.openxmlformats.org/officeDocument/2006/relationships/image" Target="../media/image43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4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37.xml"/><Relationship Id="rId7" Type="http://schemas.openxmlformats.org/officeDocument/2006/relationships/image" Target="../media/image48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hyperlink" Target="https://betterexplained.com/articles/understanding-why-complex-multiplication-works/" TargetMode="External"/><Relationship Id="rId5" Type="http://schemas.openxmlformats.org/officeDocument/2006/relationships/hyperlink" Target="http://mathworld.wolfram.com/EulerFormula.html" TargetMode="External"/><Relationship Id="rId10" Type="http://schemas.openxmlformats.org/officeDocument/2006/relationships/image" Target="../media/image5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sites.math.washington.edu/~morrow/336_12/papers/jua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Algebra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Functions, polynomials, </a:t>
            </a:r>
            <a:br>
              <a:rPr lang="en-US" dirty="0" smtClean="0"/>
            </a:br>
            <a:r>
              <a:rPr lang="en-US" dirty="0" smtClean="0"/>
              <a:t>coordinate systems, complex numbers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/>
          <a:lstStyle/>
          <a:p>
            <a:r>
              <a:rPr lang="en-US" dirty="0" smtClean="0"/>
              <a:t>Cardinality: number of elements</a:t>
            </a:r>
          </a:p>
          <a:p>
            <a:r>
              <a:rPr lang="en-US" dirty="0" smtClean="0"/>
              <a:t>Checking whether an element is in the set:</a:t>
            </a:r>
          </a:p>
          <a:p>
            <a:r>
              <a:rPr lang="en-US" dirty="0" smtClean="0"/>
              <a:t>Checking whether a set is subset of another set:</a:t>
            </a:r>
          </a:p>
          <a:p>
            <a:r>
              <a:rPr lang="en-US" dirty="0" smtClean="0"/>
              <a:t>Union           , intersection           , difference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829" y="2952782"/>
            <a:ext cx="9882269" cy="363176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set1 = {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set2 = {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print(len(set2))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4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set1)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True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set1)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True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print({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}.issubset(set1))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True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print(set1.union(set2))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{1, 2, 3, 4, 5, 10}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print(set1.difference(set2))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{1, 2}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print(set2.difference(set1))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{10, 5}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print(set1.symmetric_difference(set2))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# {1, 2, 5, 10}</a:t>
            </a:r>
            <a:endParaRPr lang="en-US" sz="2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780" y="1484963"/>
            <a:ext cx="733451" cy="2249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764" y="2034646"/>
            <a:ext cx="1005980" cy="2597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83" y="2568587"/>
            <a:ext cx="937743" cy="2609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055" y="2542868"/>
            <a:ext cx="888416" cy="3065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869" y="2562254"/>
            <a:ext cx="937874" cy="2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4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Mappings from one thing to another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279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2196F3"/>
                </a:solidFill>
              </a:rPr>
              <a:t>relation</a:t>
            </a:r>
            <a:r>
              <a:rPr lang="en-US" sz="2800" dirty="0" smtClean="0"/>
              <a:t> between </a:t>
            </a:r>
          </a:p>
          <a:p>
            <a:pPr lvl="1"/>
            <a:r>
              <a:rPr lang="en-US" sz="2400" dirty="0" smtClean="0"/>
              <a:t>A set of inputs     (</a:t>
            </a:r>
            <a:r>
              <a:rPr lang="en-US" sz="2400" b="1" dirty="0" smtClean="0">
                <a:solidFill>
                  <a:srgbClr val="2196F3"/>
                </a:solidFill>
              </a:rPr>
              <a:t>domain</a:t>
            </a:r>
            <a:r>
              <a:rPr lang="en-US" sz="2400" dirty="0" smtClean="0"/>
              <a:t>) </a:t>
            </a:r>
          </a:p>
          <a:p>
            <a:pPr lvl="1"/>
            <a:r>
              <a:rPr lang="en-US" sz="2400" dirty="0" smtClean="0"/>
              <a:t>… and a set of outputs     (</a:t>
            </a:r>
            <a:r>
              <a:rPr lang="en-US" sz="2400" b="1" dirty="0" smtClean="0">
                <a:solidFill>
                  <a:srgbClr val="2196F3"/>
                </a:solidFill>
              </a:rPr>
              <a:t>codomain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b="1" dirty="0" smtClean="0"/>
              <a:t>One input produces exactly one output</a:t>
            </a:r>
          </a:p>
          <a:p>
            <a:pPr lvl="1"/>
            <a:r>
              <a:rPr lang="en-US" sz="2400" dirty="0" smtClean="0"/>
              <a:t>The inputs </a:t>
            </a:r>
            <a:r>
              <a:rPr lang="en-US" sz="2400" dirty="0" smtClean="0"/>
              <a:t>don't </a:t>
            </a:r>
            <a:r>
              <a:rPr lang="en-US" sz="2400" dirty="0" smtClean="0"/>
              <a:t>need to be numbers</a:t>
            </a:r>
          </a:p>
          <a:p>
            <a:pPr lvl="1"/>
            <a:r>
              <a:rPr lang="en-US" sz="2400" dirty="0" smtClean="0"/>
              <a:t>Functions </a:t>
            </a:r>
            <a:r>
              <a:rPr lang="en-US" sz="2400" dirty="0" smtClean="0"/>
              <a:t>don't </a:t>
            </a:r>
            <a:r>
              <a:rPr lang="en-US" sz="2400" dirty="0" smtClean="0"/>
              <a:t>know how to compute the output</a:t>
            </a:r>
            <a:r>
              <a:rPr lang="en-US" sz="2400" dirty="0" smtClean="0"/>
              <a:t>, they're </a:t>
            </a:r>
            <a:r>
              <a:rPr lang="en-US" sz="2400" dirty="0" smtClean="0"/>
              <a:t>just mappings</a:t>
            </a:r>
          </a:p>
          <a:p>
            <a:pPr lvl="2"/>
            <a:r>
              <a:rPr lang="en-US" sz="2000" dirty="0" smtClean="0"/>
              <a:t>In programming, </a:t>
            </a:r>
            <a:r>
              <a:rPr lang="en-US" sz="2000" dirty="0" smtClean="0"/>
              <a:t>we </a:t>
            </a:r>
            <a:r>
              <a:rPr lang="en-US" sz="2000" dirty="0" smtClean="0"/>
              <a:t>write </a:t>
            </a:r>
            <a:r>
              <a:rPr lang="en-US" sz="2000" b="1" dirty="0" smtClean="0"/>
              <a:t>procedures</a:t>
            </a:r>
            <a:r>
              <a:rPr lang="en-US" sz="2000" dirty="0" smtClean="0"/>
              <a:t>	</a:t>
            </a:r>
          </a:p>
          <a:p>
            <a:r>
              <a:rPr lang="en-US" sz="2800" dirty="0" smtClean="0"/>
              <a:t>Math notation:</a:t>
            </a:r>
          </a:p>
          <a:p>
            <a:pPr lvl="1"/>
            <a:r>
              <a:rPr lang="en-US" sz="2400" dirty="0" smtClean="0"/>
              <a:t>Commonly abbreviated as</a:t>
            </a:r>
          </a:p>
          <a:p>
            <a:r>
              <a:rPr lang="en-US" sz="2800" dirty="0" smtClean="0"/>
              <a:t>Some more definitions</a:t>
            </a:r>
          </a:p>
          <a:p>
            <a:pPr lvl="1"/>
            <a:r>
              <a:rPr lang="en-US" sz="2400" b="1" dirty="0" smtClean="0">
                <a:solidFill>
                  <a:srgbClr val="2196F3"/>
                </a:solidFill>
              </a:rPr>
              <a:t>Injective</a:t>
            </a:r>
            <a:r>
              <a:rPr lang="en-US" sz="2400" dirty="0" smtClean="0"/>
              <a:t> (one-to-one): unique inputs =&gt; unique outputs</a:t>
            </a:r>
          </a:p>
          <a:p>
            <a:pPr lvl="1"/>
            <a:r>
              <a:rPr lang="en-US" sz="2400" b="1" dirty="0" smtClean="0">
                <a:solidFill>
                  <a:srgbClr val="2196F3"/>
                </a:solidFill>
              </a:rPr>
              <a:t>Surjective</a:t>
            </a:r>
            <a:r>
              <a:rPr lang="en-US" sz="2400" dirty="0" smtClean="0"/>
              <a:t> (onto): every element in the codomain is mapped</a:t>
            </a:r>
          </a:p>
          <a:p>
            <a:pPr lvl="1"/>
            <a:r>
              <a:rPr lang="en-US" sz="2400" b="1" dirty="0" smtClean="0">
                <a:solidFill>
                  <a:srgbClr val="2196F3"/>
                </a:solidFill>
              </a:rPr>
              <a:t>Bijective</a:t>
            </a:r>
            <a:r>
              <a:rPr lang="en-US" sz="2400" dirty="0" smtClean="0"/>
              <a:t> (one-to-one correspondence): injective and surjective</a:t>
            </a:r>
          </a:p>
          <a:p>
            <a:pPr lvl="1"/>
            <a:r>
              <a:rPr lang="en-US" sz="2400" dirty="0" smtClean="0"/>
              <a:t>Here is </a:t>
            </a:r>
            <a:r>
              <a:rPr lang="en-US" sz="2400" dirty="0" smtClean="0">
                <a:hlinkClick r:id="rId6"/>
              </a:rPr>
              <a:t>a graphical view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140" y="3720409"/>
            <a:ext cx="1397398" cy="276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517" y="1382244"/>
            <a:ext cx="229699" cy="189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060" y="1779653"/>
            <a:ext cx="206082" cy="1911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82" y="4122188"/>
            <a:ext cx="1117709" cy="30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9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Also called </a:t>
                </a:r>
                <a:r>
                  <a:rPr lang="en-US" sz="2400" dirty="0" smtClean="0">
                    <a:solidFill>
                      <a:srgbClr val="2196F3"/>
                    </a:solidFill>
                  </a:rPr>
                  <a:t>pipelining</a:t>
                </a:r>
                <a:r>
                  <a:rPr lang="en-US" sz="2400" dirty="0" smtClean="0"/>
                  <a:t> in most languages</a:t>
                </a:r>
              </a:p>
              <a:p>
                <a:r>
                  <a:rPr lang="en-US" sz="2400" dirty="0" smtClean="0"/>
                  <a:t>Takes two functions and applies them in order</a:t>
                </a:r>
                <a:endParaRPr lang="en-US" sz="2000" dirty="0" smtClean="0"/>
              </a:p>
              <a:p>
                <a:pPr lvl="1"/>
                <a:r>
                  <a:rPr lang="en-US" sz="2000" b="1" dirty="0" smtClean="0"/>
                  <a:t>Innermost to outermost</a:t>
                </a:r>
              </a:p>
              <a:p>
                <a:pPr lvl="1"/>
                <a:r>
                  <a:rPr lang="en-US" sz="2000" dirty="0" smtClean="0"/>
                  <a:t>Math notation:</a:t>
                </a:r>
              </a:p>
              <a:p>
                <a:pPr lvl="1"/>
                <a:r>
                  <a:rPr lang="en-US" sz="2000" dirty="0" smtClean="0"/>
                  <a:t>Can be generalized to more functions</a:t>
                </a:r>
              </a:p>
              <a:p>
                <a:r>
                  <a:rPr lang="en-US" sz="2400" dirty="0" smtClean="0"/>
                  <a:t>Note that the order matters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 smtClean="0"/>
              </a:p>
              <a:p>
                <a:pPr lvl="1"/>
                <a:endParaRPr lang="en-US" sz="2000" dirty="0"/>
              </a:p>
              <a:p>
                <a:r>
                  <a:rPr lang="en-US" sz="2400" dirty="0" smtClean="0"/>
                  <a:t>This kind of notation can be confusing sometimes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 is only a placeholder for the input</a:t>
                </a:r>
              </a:p>
              <a:p>
                <a:pPr lvl="1"/>
                <a:r>
                  <a:rPr lang="en-US" sz="2000" dirty="0" smtClean="0"/>
                  <a:t>We've </a:t>
                </a:r>
                <a:r>
                  <a:rPr lang="en-US" sz="2000" dirty="0" smtClean="0"/>
                  <a:t>used the same letter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 for different inputs</a:t>
                </a:r>
              </a:p>
              <a:p>
                <a:pPr lvl="1"/>
                <a:r>
                  <a:rPr lang="en-US" sz="2000" dirty="0" smtClean="0"/>
                  <a:t>Tip: When working with complicated functions, be very careful what the inputs</a:t>
                </a:r>
                <a:br>
                  <a:rPr lang="en-US" sz="2000" dirty="0" smtClean="0"/>
                </a:br>
                <a:r>
                  <a:rPr lang="en-US" sz="2000" dirty="0" smtClean="0"/>
                  <a:t>and outputs are, and how variables depend on other variables</a:t>
                </a:r>
              </a:p>
              <a:p>
                <a:r>
                  <a:rPr lang="en-US" sz="2400" dirty="0" smtClean="0"/>
                  <a:t>Functions and composition are the basis of </a:t>
                </a:r>
                <a:r>
                  <a:rPr lang="en-US" sz="2400" dirty="0" smtClean="0">
                    <a:hlinkClick r:id="rId6"/>
                  </a:rPr>
                  <a:t>functional programming</a:t>
                </a:r>
                <a:endParaRPr lang="en-US" sz="24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7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592" y="2060632"/>
            <a:ext cx="1802381" cy="2783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44" y="0"/>
            <a:ext cx="3215293" cy="38776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03" y="3110806"/>
            <a:ext cx="3043686" cy="3167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2" y="3489858"/>
            <a:ext cx="4719388" cy="31676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83" y="3882049"/>
            <a:ext cx="5394899" cy="31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9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Graphs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One very intuitive way to get to know functions is to plot them</a:t>
            </a:r>
          </a:p>
          <a:p>
            <a:pPr lvl="1"/>
            <a:r>
              <a:rPr lang="en-US" sz="2000" dirty="0" smtClean="0"/>
              <a:t>We already did that in the last exercise</a:t>
            </a:r>
          </a:p>
          <a:p>
            <a:pPr lvl="1"/>
            <a:r>
              <a:rPr lang="en-US" sz="2000" dirty="0" smtClean="0"/>
              <a:t>Generate values in the domain (independent variable)</a:t>
            </a:r>
          </a:p>
          <a:p>
            <a:pPr lvl="1"/>
            <a:r>
              <a:rPr lang="en-US" sz="2000" dirty="0" smtClean="0"/>
              <a:t>For each value compute the output (dependent variable)</a:t>
            </a:r>
          </a:p>
          <a:p>
            <a:pPr lvl="1"/>
            <a:r>
              <a:rPr lang="en-US" sz="2000" dirty="0" smtClean="0"/>
              <a:t>Create a graph; plot all computed points and connect them with tiny straight lines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lambda</a:t>
            </a:r>
            <a:r>
              <a:rPr lang="en-US" sz="2400" dirty="0" smtClean="0"/>
              <a:t> in Python is a short syntax for a function</a:t>
            </a:r>
          </a:p>
          <a:p>
            <a:pPr lvl="1"/>
            <a:r>
              <a:rPr lang="en-US" sz="2000" dirty="0" smtClean="0"/>
              <a:t>We can define it outside as well (</a:t>
            </a:r>
            <a:r>
              <a:rPr lang="en-US" sz="2000" dirty="0" smtClean="0"/>
              <a:t>it's </a:t>
            </a:r>
            <a:r>
              <a:rPr lang="en-US" sz="2000" dirty="0" smtClean="0"/>
              <a:t>just shorter and simpler to use it inline)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141" y="3451546"/>
            <a:ext cx="10115026" cy="286232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numpy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matplotlib.pyplot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plt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plot_function(f, x_min =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x_max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n_values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2000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x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np.linspace(x_min, x_max, n_values)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f(x)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plt.plot(x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y)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plt.show()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plot_function(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np.sin(x))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9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a Circle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Let's </a:t>
            </a:r>
            <a:r>
              <a:rPr lang="en-US" sz="2400" dirty="0" smtClean="0"/>
              <a:t>try to graph the unit circle</a:t>
            </a:r>
          </a:p>
          <a:p>
            <a:pPr lvl="1"/>
            <a:r>
              <a:rPr lang="en-US" sz="2000" dirty="0" smtClean="0"/>
              <a:t>Equation:</a:t>
            </a:r>
          </a:p>
          <a:p>
            <a:r>
              <a:rPr lang="en-US" sz="2400" dirty="0" smtClean="0"/>
              <a:t>This cannot be represented as one function</a:t>
            </a:r>
          </a:p>
          <a:p>
            <a:pPr lvl="1"/>
            <a:r>
              <a:rPr lang="en-US" sz="2000" dirty="0" smtClean="0"/>
              <a:t>We have multiple values of    , e. g.</a:t>
            </a:r>
          </a:p>
          <a:p>
            <a:r>
              <a:rPr lang="en-US" sz="2400" dirty="0" smtClean="0"/>
              <a:t>We can try two functions (see graph)</a:t>
            </a:r>
          </a:p>
          <a:p>
            <a:pPr lvl="1"/>
            <a:r>
              <a:rPr lang="en-US" sz="2000" dirty="0" smtClean="0"/>
              <a:t>But we want to represent the circle as one object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4" t="-380" r="19252" b="380"/>
          <a:stretch/>
        </p:blipFill>
        <p:spPr>
          <a:xfrm>
            <a:off x="7559906" y="316297"/>
            <a:ext cx="3188451" cy="22273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79" y="1243214"/>
            <a:ext cx="1251379" cy="272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30" y="2127133"/>
            <a:ext cx="117524" cy="1634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63" y="2094845"/>
            <a:ext cx="2383808" cy="25439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75141" y="3451546"/>
            <a:ext cx="10115026" cy="286232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plot_function(f, x_min =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x_max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n_values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2000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plt.gca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().set_aspect(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"equal"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x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np.linspace(x_min, x_max, n_values)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f(x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plt.plot(x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y)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plot_function(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np.sqrt(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x**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plot_function(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x: -np.sqrt(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 x**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4538" y="3951192"/>
            <a:ext cx="2872307" cy="27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a Circle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In math and science, many problems can be solved by changing</a:t>
                </a:r>
                <a:br>
                  <a:rPr lang="en-US" sz="2400" dirty="0" smtClean="0"/>
                </a:br>
                <a:r>
                  <a:rPr lang="en-US" sz="2400" dirty="0" smtClean="0"/>
                  <a:t>our viewpoint</a:t>
                </a:r>
              </a:p>
              <a:p>
                <a:r>
                  <a:rPr lang="en-US" sz="2400" dirty="0" smtClean="0"/>
                  <a:t>We can use another type of reference system</a:t>
                </a:r>
              </a:p>
              <a:p>
                <a:pPr lvl="1"/>
                <a:r>
                  <a:rPr lang="en-US" sz="2200" dirty="0" smtClean="0"/>
                  <a:t>One which incorporates angles naturally</a:t>
                </a:r>
              </a:p>
              <a:p>
                <a:pPr lvl="1"/>
                <a:r>
                  <a:rPr lang="en-US" sz="2200" dirty="0" smtClean="0"/>
                  <a:t>Polar coordinate system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: </a:t>
                </a:r>
              </a:p>
              <a:p>
                <a:pPr lvl="2"/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800" dirty="0" smtClean="0"/>
                  <a:t>distance from origin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en-US" sz="1800" dirty="0" smtClean="0"/>
                  <a:t>;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800" dirty="0" smtClean="0"/>
                  <a:t>angle to x-axis)</a:t>
                </a:r>
              </a:p>
              <a:p>
                <a:pPr lvl="1"/>
                <a:r>
                  <a:rPr lang="en-US" sz="2200" dirty="0" smtClean="0"/>
                  <a:t>We can easily convert Cartesian to polar coordinates</a:t>
                </a:r>
              </a:p>
              <a:p>
                <a:pPr lvl="1"/>
                <a:endParaRPr lang="en-US" sz="2200" dirty="0"/>
              </a:p>
              <a:p>
                <a:pPr lvl="1"/>
                <a:endParaRPr lang="en-US" sz="2200" dirty="0" smtClean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 smtClean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 smtClean="0"/>
              </a:p>
              <a:p>
                <a:r>
                  <a:rPr lang="en-US" sz="2400" dirty="0" smtClean="0"/>
                  <a:t>Now we can see the equation is very, very simple</a:t>
                </a:r>
              </a:p>
              <a:p>
                <a:pPr lvl="1"/>
                <a:r>
                  <a:rPr lang="en-US" sz="2000" dirty="0" smtClean="0"/>
                  <a:t>Doesn't even depend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This is why we needed the change of viewpoint (coordinates)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7"/>
                <a:stretch>
                  <a:fillRect l="-728" t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9" y="1475104"/>
            <a:ext cx="2485827" cy="2465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3230644"/>
            <a:ext cx="1376516" cy="3001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3626885"/>
            <a:ext cx="3022042" cy="31415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4037168"/>
            <a:ext cx="2856228" cy="30803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4412160"/>
            <a:ext cx="2723878" cy="3170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4797467"/>
            <a:ext cx="2691580" cy="3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Graphing a Circle (3)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Graphing a function in polar coordinates</a:t>
                </a:r>
              </a:p>
              <a:p>
                <a:pPr lvl="1"/>
                <a:r>
                  <a:rPr lang="en-US" sz="2200" dirty="0" smtClean="0"/>
                  <a:t>This applies to any function, circles in particular</a:t>
                </a:r>
              </a:p>
              <a:p>
                <a:pPr lvl="1"/>
                <a:r>
                  <a:rPr lang="en-US" sz="2200" dirty="0" smtClean="0"/>
                  <a:t>Generate initial values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200" dirty="0" smtClean="0"/>
              </a:p>
              <a:p>
                <a:pPr lvl="1"/>
                <a:r>
                  <a:rPr lang="en-US" sz="2200" dirty="0" smtClean="0"/>
                  <a:t>Convert them to rectangular coordinates</a:t>
                </a:r>
              </a:p>
              <a:p>
                <a:pPr lvl="1"/>
                <a:r>
                  <a:rPr lang="en-US" sz="2200" dirty="0" smtClean="0"/>
                  <a:t>Plot the rectangular coordinates</a:t>
                </a:r>
              </a:p>
              <a:p>
                <a:pPr lvl="1"/>
                <a:endParaRPr lang="en-US" sz="2200" dirty="0"/>
              </a:p>
              <a:p>
                <a:pPr lvl="1"/>
                <a:endParaRPr lang="en-US" sz="2200" dirty="0" smtClean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 smtClean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 smtClean="0"/>
              </a:p>
              <a:p>
                <a:pPr lvl="1"/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  <a:p>
                <a:r>
                  <a:rPr lang="en-US" sz="2400" dirty="0" smtClean="0"/>
                  <a:t>For most other applications we can do this directly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21169" y="2786528"/>
            <a:ext cx="9311551" cy="286232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numpy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matplotlib.pyplot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plt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Radius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phi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np.linspace(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np.pi,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1000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Angle (full circle)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 = r * np.cos(phi)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r *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np.sin(phi)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plt.plot(x, y)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plt.gca().set_aspect(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"equal"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356" y="4230841"/>
            <a:ext cx="2585258" cy="24870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21170" y="6122121"/>
            <a:ext cx="3077006" cy="40011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plt.polar(phi,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r)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Complex Numbers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Not as </a:t>
            </a:r>
            <a:r>
              <a:rPr lang="en-US" dirty="0" smtClean="0"/>
              <a:t>complex as they seem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64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Fields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Field</a:t>
            </a:r>
          </a:p>
          <a:p>
            <a:pPr lvl="1"/>
            <a:r>
              <a:rPr lang="en-US" sz="2400" dirty="0"/>
              <a:t>A collection of values with operations </a:t>
            </a:r>
            <a:r>
              <a:rPr lang="en-US" sz="2400" dirty="0" smtClean="0"/>
              <a:t>"plus" </a:t>
            </a:r>
            <a:r>
              <a:rPr lang="en-US" sz="2400" dirty="0"/>
              <a:t>and </a:t>
            </a:r>
            <a:r>
              <a:rPr lang="en-US" sz="2400" dirty="0" smtClean="0"/>
              <a:t>"times"</a:t>
            </a:r>
            <a:endParaRPr lang="en-US" sz="2400" dirty="0"/>
          </a:p>
          <a:p>
            <a:pPr lvl="1"/>
            <a:r>
              <a:rPr lang="en-US" sz="2400" dirty="0" smtClean="0"/>
              <a:t>Algebra is so abstract we can redefine these operations (stay tuned)</a:t>
            </a:r>
          </a:p>
          <a:p>
            <a:r>
              <a:rPr lang="en-US" sz="2800" dirty="0" smtClean="0"/>
              <a:t>History of number fields</a:t>
            </a:r>
          </a:p>
          <a:p>
            <a:pPr lvl="1"/>
            <a:r>
              <a:rPr lang="en-US" sz="2400" dirty="0" smtClean="0"/>
              <a:t>Natural (counting) numbers </a:t>
            </a:r>
          </a:p>
          <a:p>
            <a:pPr lvl="1"/>
            <a:r>
              <a:rPr lang="en-US" sz="2400" dirty="0" smtClean="0"/>
              <a:t>Integers</a:t>
            </a:r>
          </a:p>
          <a:p>
            <a:pPr lvl="2"/>
            <a:r>
              <a:rPr lang="en-US" sz="2000" dirty="0" smtClean="0"/>
              <a:t>Subtraction</a:t>
            </a:r>
          </a:p>
          <a:p>
            <a:pPr lvl="1"/>
            <a:r>
              <a:rPr lang="en-US" sz="2400" dirty="0" smtClean="0"/>
              <a:t>Rational numbers    : ratio of two integers</a:t>
            </a:r>
          </a:p>
          <a:p>
            <a:pPr lvl="2"/>
            <a:r>
              <a:rPr lang="en-US" sz="2000" dirty="0" smtClean="0"/>
              <a:t>Division</a:t>
            </a:r>
          </a:p>
          <a:p>
            <a:pPr lvl="2"/>
            <a:r>
              <a:rPr lang="en-US" sz="2000" dirty="0" smtClean="0"/>
              <a:t>This is </a:t>
            </a:r>
            <a:r>
              <a:rPr lang="en-US" sz="2000" b="1" dirty="0" smtClean="0"/>
              <a:t>the smallest field</a:t>
            </a:r>
          </a:p>
          <a:p>
            <a:pPr lvl="1"/>
            <a:r>
              <a:rPr lang="en-US" sz="2400" dirty="0" smtClean="0"/>
              <a:t>Real numbers</a:t>
            </a:r>
          </a:p>
          <a:p>
            <a:pPr lvl="2"/>
            <a:r>
              <a:rPr lang="en-US" sz="2000" dirty="0" smtClean="0"/>
              <a:t>Most roots (e.g.       )</a:t>
            </a:r>
          </a:p>
          <a:p>
            <a:pPr lvl="1"/>
            <a:r>
              <a:rPr lang="en-US" sz="2400" b="1" dirty="0" smtClean="0">
                <a:solidFill>
                  <a:srgbClr val="2196F3"/>
                </a:solidFill>
              </a:rPr>
              <a:t>Complex numbers</a:t>
            </a:r>
          </a:p>
          <a:p>
            <a:pPr lvl="2"/>
            <a:r>
              <a:rPr lang="en-US" sz="2000" dirty="0" smtClean="0"/>
              <a:t>All roots (including square roots of negative numbers)</a:t>
            </a:r>
          </a:p>
          <a:p>
            <a:pPr lvl="2"/>
            <a:r>
              <a:rPr lang="en-US" sz="2000" dirty="0" smtClean="0"/>
              <a:t>"Imaginary unit":    is the positive solution of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223" y="2656379"/>
            <a:ext cx="1988292" cy="2794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793" y="3041536"/>
            <a:ext cx="3430090" cy="2818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71" y="3799461"/>
            <a:ext cx="199986" cy="2488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11" y="4866442"/>
            <a:ext cx="1205332" cy="2522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846" y="5211848"/>
            <a:ext cx="320085" cy="25301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811" y="5593080"/>
            <a:ext cx="184205" cy="2083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611" y="6304452"/>
            <a:ext cx="68590" cy="1691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69" y="6237951"/>
            <a:ext cx="912063" cy="22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2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#MathForDevs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9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Pairs of real numbers:</a:t>
            </a:r>
          </a:p>
          <a:p>
            <a:pPr lvl="1"/>
            <a:r>
              <a:rPr lang="en-US" sz="2200" dirty="0" smtClean="0"/>
              <a:t>Commonly written as</a:t>
            </a:r>
          </a:p>
          <a:p>
            <a:pPr lvl="1"/>
            <a:r>
              <a:rPr lang="en-US" sz="2200" dirty="0" smtClean="0"/>
              <a:t>Real part:                          , imaginary part:  </a:t>
            </a:r>
          </a:p>
          <a:p>
            <a:r>
              <a:rPr lang="en-US" sz="2600" dirty="0" smtClean="0"/>
              <a:t>In Python, we use </a:t>
            </a:r>
            <a:r>
              <a:rPr lang="en-US" sz="2600" b="1" dirty="0" smtClean="0">
                <a:latin typeface="Consolas" panose="020B0609020204030204" pitchFamily="49" charset="0"/>
              </a:rPr>
              <a:t>j</a:t>
            </a:r>
            <a:r>
              <a:rPr lang="en-US" sz="2600" dirty="0" smtClean="0"/>
              <a:t> instead of </a:t>
            </a:r>
            <a:r>
              <a:rPr lang="en-US" sz="2600" b="1" dirty="0">
                <a:latin typeface="Consolas" panose="020B0609020204030204" pitchFamily="49" charset="0"/>
              </a:rPr>
              <a:t>i</a:t>
            </a:r>
            <a:endParaRPr lang="en-US" sz="2600" b="1" dirty="0" smtClean="0">
              <a:latin typeface="Consolas" panose="020B0609020204030204" pitchFamily="49" charset="0"/>
            </a:endParaRPr>
          </a:p>
          <a:p>
            <a:endParaRPr lang="en-US" sz="2600" b="1" dirty="0" smtClean="0">
              <a:latin typeface="Consolas" panose="020B0609020204030204" pitchFamily="49" charset="0"/>
            </a:endParaRPr>
          </a:p>
          <a:p>
            <a:pPr lvl="1"/>
            <a:r>
              <a:rPr lang="en-US" sz="2200" dirty="0"/>
              <a:t>Note that we write </a:t>
            </a:r>
            <a:r>
              <a:rPr lang="en-US" sz="2200" dirty="0">
                <a:latin typeface="Consolas" panose="020B0609020204030204" pitchFamily="49" charset="0"/>
              </a:rPr>
              <a:t>1j</a:t>
            </a:r>
            <a:r>
              <a:rPr lang="en-US" sz="2200" dirty="0"/>
              <a:t> to prevent confusion with the variable </a:t>
            </a:r>
            <a:r>
              <a:rPr lang="en-US" sz="2200" dirty="0" smtClean="0">
                <a:latin typeface="Consolas" panose="020B0609020204030204" pitchFamily="49" charset="0"/>
              </a:rPr>
              <a:t>j</a:t>
            </a:r>
          </a:p>
          <a:p>
            <a:pPr lvl="1"/>
            <a:r>
              <a:rPr lang="en-US" sz="2200" dirty="0"/>
              <a:t>For the same reason, we </a:t>
            </a:r>
            <a:r>
              <a:rPr lang="en-US" sz="2200" dirty="0" smtClean="0"/>
              <a:t>don't </a:t>
            </a:r>
            <a:r>
              <a:rPr lang="en-US" sz="2200" dirty="0"/>
              <a:t>write </a:t>
            </a:r>
            <a:r>
              <a:rPr lang="en-US" sz="2200" dirty="0" smtClean="0">
                <a:latin typeface="Consolas" panose="020B0609020204030204" pitchFamily="49" charset="0"/>
              </a:rPr>
              <a:t>2 * j</a:t>
            </a:r>
            <a:r>
              <a:rPr lang="en-US" sz="2200" dirty="0" smtClean="0"/>
              <a:t> </a:t>
            </a:r>
            <a:r>
              <a:rPr lang="en-US" sz="2200" dirty="0"/>
              <a:t>if </a:t>
            </a:r>
            <a:r>
              <a:rPr lang="en-US" sz="2200" dirty="0">
                <a:latin typeface="Consolas" panose="020B0609020204030204" pitchFamily="49" charset="0"/>
              </a:rPr>
              <a:t>j</a:t>
            </a:r>
            <a:r>
              <a:rPr lang="en-US" sz="2200" dirty="0"/>
              <a:t> is the imaginary </a:t>
            </a:r>
            <a:r>
              <a:rPr lang="en-US" sz="2200" dirty="0" smtClean="0"/>
              <a:t>unit</a:t>
            </a:r>
          </a:p>
          <a:p>
            <a:r>
              <a:rPr lang="en-US" sz="2600" dirty="0" smtClean="0"/>
              <a:t>We can get the real and imaginary parts</a:t>
            </a:r>
          </a:p>
          <a:p>
            <a:endParaRPr lang="en-US" sz="2600" dirty="0"/>
          </a:p>
          <a:p>
            <a:endParaRPr lang="en-US" sz="2600" dirty="0" smtClean="0"/>
          </a:p>
          <a:p>
            <a:r>
              <a:rPr lang="en-US" sz="2600" dirty="0" smtClean="0"/>
              <a:t>Adding and multiplying complex numbers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753" y="913013"/>
            <a:ext cx="1898559" cy="3036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33" y="1309667"/>
            <a:ext cx="677360" cy="216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48" y="1674875"/>
            <a:ext cx="1750669" cy="281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02" y="1674875"/>
            <a:ext cx="1736360" cy="28292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30472" y="2514397"/>
            <a:ext cx="533310" cy="40011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3j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97767" y="2514397"/>
            <a:ext cx="533310" cy="40011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56751" y="2508856"/>
            <a:ext cx="1084718" cy="40011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 + 2j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7220" y="4163084"/>
            <a:ext cx="5573941" cy="1015663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z =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j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print(z.real)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print(z.imag)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0594" y="5656077"/>
            <a:ext cx="5590567" cy="70788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print((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nb-NO" sz="2000" dirty="0">
                <a:solidFill>
                  <a:srgbClr val="0000FF"/>
                </a:solidFill>
                <a:latin typeface="Consolas" panose="020B0609020204030204" pitchFamily="49" charset="0"/>
              </a:rPr>
              <a:t>j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) + (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b-NO" sz="2000" dirty="0">
                <a:solidFill>
                  <a:srgbClr val="0000FF"/>
                </a:solidFill>
                <a:latin typeface="Consolas" panose="020B0609020204030204" pitchFamily="49" charset="0"/>
              </a:rPr>
              <a:t>j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nb-NO" sz="2000" dirty="0">
                <a:solidFill>
                  <a:srgbClr val="008000"/>
                </a:solidFill>
                <a:latin typeface="Consolas" panose="020B0609020204030204" pitchFamily="49" charset="0"/>
              </a:rPr>
              <a:t># (11-1j)</a:t>
            </a:r>
            <a:endParaRPr lang="nb-NO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print((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nb-NO" sz="2000" dirty="0">
                <a:solidFill>
                  <a:srgbClr val="0000FF"/>
                </a:solidFill>
                <a:latin typeface="Consolas" panose="020B0609020204030204" pitchFamily="49" charset="0"/>
              </a:rPr>
              <a:t>j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) * (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nb-NO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nb-NO" sz="2000" dirty="0">
                <a:solidFill>
                  <a:srgbClr val="0000FF"/>
                </a:solidFill>
                <a:latin typeface="Consolas" panose="020B0609020204030204" pitchFamily="49" charset="0"/>
              </a:rPr>
              <a:t>j</a:t>
            </a:r>
            <a:r>
              <a:rPr lang="nb-NO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nb-NO" sz="2000" dirty="0">
                <a:solidFill>
                  <a:srgbClr val="008000"/>
                </a:solidFill>
                <a:latin typeface="Consolas" panose="020B0609020204030204" pitchFamily="49" charset="0"/>
              </a:rPr>
              <a:t># (30+7j)</a:t>
            </a:r>
            <a:endParaRPr lang="nb-NO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Interpretation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Intuition</a:t>
                </a:r>
              </a:p>
              <a:p>
                <a:pPr lvl="1"/>
                <a:r>
                  <a:rPr lang="en-US" sz="2400" dirty="0" smtClean="0"/>
                  <a:t>We can plot the coordinate pairs on the plane</a:t>
                </a:r>
              </a:p>
              <a:p>
                <a:pPr lvl="1"/>
                <a:r>
                  <a:rPr lang="en-US" sz="2400" dirty="0" smtClean="0"/>
                  <a:t>Each point in the 2D space represents</a:t>
                </a:r>
                <a:br>
                  <a:rPr lang="en-US" sz="2400" dirty="0" smtClean="0"/>
                </a:br>
                <a:r>
                  <a:rPr lang="en-US" sz="2400" dirty="0" smtClean="0"/>
                  <a:t>one complex number</a:t>
                </a:r>
                <a:endParaRPr lang="en-US" sz="2000" dirty="0" smtClean="0"/>
              </a:p>
              <a:p>
                <a:r>
                  <a:rPr lang="en-US" sz="2800" dirty="0" smtClean="0"/>
                  <a:t>But…</a:t>
                </a:r>
              </a:p>
              <a:p>
                <a:pPr lvl="1"/>
                <a:r>
                  <a:rPr lang="en-US" sz="2400" dirty="0" smtClean="0"/>
                  <a:t>We saw that we can change our perspective a little bit</a:t>
                </a:r>
              </a:p>
              <a:p>
                <a:pPr lvl="1"/>
                <a:r>
                  <a:rPr lang="en-US" sz="2400" dirty="0" smtClean="0"/>
                  <a:t>Polar coordinates: we can use the same transformation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 smtClean="0"/>
                  <a:t> – </a:t>
                </a:r>
                <a:r>
                  <a:rPr lang="en-US" sz="2000" b="1" dirty="0" smtClean="0">
                    <a:solidFill>
                      <a:srgbClr val="2196F3"/>
                    </a:solidFill>
                  </a:rPr>
                  <a:t>module</a:t>
                </a:r>
                <a:r>
                  <a:rPr lang="en-US" sz="2000" dirty="0" smtClean="0"/>
                  <a:t> of the complex number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 smtClean="0"/>
                  <a:t> – </a:t>
                </a:r>
                <a:r>
                  <a:rPr lang="en-US" sz="2000" b="1" dirty="0" smtClean="0">
                    <a:solidFill>
                      <a:srgbClr val="2196F3"/>
                    </a:solidFill>
                  </a:rPr>
                  <a:t>argument</a:t>
                </a:r>
                <a:r>
                  <a:rPr lang="en-US" sz="2000" dirty="0" smtClean="0"/>
                  <a:t> of the complex number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 smtClean="0"/>
              </a:p>
              <a:p>
                <a:pPr lvl="1"/>
                <a:r>
                  <a:rPr lang="en-US" sz="2400" dirty="0" smtClean="0"/>
                  <a:t>Why do we do this?</a:t>
                </a:r>
              </a:p>
              <a:p>
                <a:pPr lvl="2"/>
                <a:r>
                  <a:rPr lang="en-US" sz="2000" dirty="0" smtClean="0"/>
                  <a:t>Some operations (e.g. multiplication and division) are easier in polar coordinates</a:t>
                </a:r>
              </a:p>
              <a:p>
                <a:pPr lvl="2"/>
                <a:r>
                  <a:rPr lang="en-US" sz="2000" dirty="0" smtClean="0"/>
                  <a:t>Powers of complex numbers become extremely easy</a:t>
                </a:r>
              </a:p>
              <a:p>
                <a:pPr lvl="1"/>
                <a:r>
                  <a:rPr lang="en-US" sz="2400" dirty="0" smtClean="0"/>
                  <a:t>Polar form</a:t>
                </a:r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936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199" y="211437"/>
            <a:ext cx="2694041" cy="290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Euler's </a:t>
            </a:r>
            <a:r>
              <a:rPr lang="en-US" dirty="0" smtClean="0"/>
              <a:t>Formula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Leonhard Euler proved that</a:t>
            </a:r>
          </a:p>
          <a:p>
            <a:pPr lvl="1"/>
            <a:r>
              <a:rPr lang="en-US" sz="2200" dirty="0" smtClean="0"/>
              <a:t>Here's </a:t>
            </a:r>
            <a:r>
              <a:rPr lang="en-US" sz="2200" dirty="0" smtClean="0"/>
              <a:t>a </a:t>
            </a:r>
            <a:r>
              <a:rPr lang="en-US" sz="2200" dirty="0" smtClean="0">
                <a:hlinkClick r:id="rId5"/>
              </a:rPr>
              <a:t>summary of the proof</a:t>
            </a:r>
            <a:r>
              <a:rPr lang="en-US" sz="2200" dirty="0" smtClean="0"/>
              <a:t> if </a:t>
            </a:r>
            <a:r>
              <a:rPr lang="en-US" sz="2200" dirty="0" smtClean="0"/>
              <a:t>you're </a:t>
            </a:r>
            <a:r>
              <a:rPr lang="en-US" sz="2200" dirty="0" smtClean="0"/>
              <a:t>interested</a:t>
            </a:r>
          </a:p>
          <a:p>
            <a:pPr lvl="1"/>
            <a:r>
              <a:rPr lang="en-US" sz="2200" dirty="0" smtClean="0"/>
              <a:t>It involves series which we </a:t>
            </a:r>
            <a:r>
              <a:rPr lang="en-US" sz="2200" dirty="0" smtClean="0"/>
              <a:t>haven't </a:t>
            </a:r>
            <a:r>
              <a:rPr lang="en-US" sz="2200" dirty="0" smtClean="0"/>
              <a:t>covered yet</a:t>
            </a:r>
          </a:p>
          <a:p>
            <a:pPr lvl="1"/>
            <a:r>
              <a:rPr lang="en-US" sz="2200" dirty="0" smtClean="0"/>
              <a:t>A very beautiful consequence: </a:t>
            </a:r>
          </a:p>
          <a:p>
            <a:r>
              <a:rPr lang="en-US" sz="2600" dirty="0" smtClean="0"/>
              <a:t>Now we can write our complex number as</a:t>
            </a:r>
          </a:p>
          <a:p>
            <a:r>
              <a:rPr lang="en-US" sz="2600" dirty="0" smtClean="0"/>
              <a:t>Why and how does multiplication work?</a:t>
            </a:r>
          </a:p>
          <a:p>
            <a:pPr lvl="1"/>
            <a:r>
              <a:rPr lang="en-US" sz="2200" dirty="0" smtClean="0"/>
              <a:t>Multiplication by a real number</a:t>
            </a:r>
          </a:p>
          <a:p>
            <a:pPr lvl="2"/>
            <a:r>
              <a:rPr lang="en-US" sz="1800" dirty="0" smtClean="0"/>
              <a:t>Scales the original vector</a:t>
            </a:r>
          </a:p>
          <a:p>
            <a:pPr lvl="1"/>
            <a:r>
              <a:rPr lang="en-US" sz="2200" dirty="0" smtClean="0"/>
              <a:t>Multiplication by an imaginary number</a:t>
            </a:r>
          </a:p>
          <a:p>
            <a:pPr lvl="2"/>
            <a:r>
              <a:rPr lang="en-US" sz="1800" dirty="0" smtClean="0"/>
              <a:t>Rotates the original vector</a:t>
            </a:r>
          </a:p>
          <a:p>
            <a:pPr lvl="1"/>
            <a:r>
              <a:rPr lang="en-US" sz="2200" dirty="0" smtClean="0"/>
              <a:t>You can see a thorough explanation </a:t>
            </a:r>
            <a:r>
              <a:rPr lang="en-US" sz="2200" dirty="0" smtClean="0">
                <a:hlinkClick r:id="rId6"/>
              </a:rPr>
              <a:t>here</a:t>
            </a:r>
            <a:endParaRPr lang="en-US" sz="2200" dirty="0" smtClean="0"/>
          </a:p>
          <a:p>
            <a:r>
              <a:rPr lang="en-US" sz="2600" b="1" dirty="0" smtClean="0"/>
              <a:t>Main point:</a:t>
            </a:r>
            <a:r>
              <a:rPr lang="en-US" sz="2600" dirty="0" smtClean="0"/>
              <a:t> Multiplication of complex numbers</a:t>
            </a:r>
            <a:br>
              <a:rPr lang="en-US" sz="2600" dirty="0" smtClean="0"/>
            </a:br>
            <a:r>
              <a:rPr lang="en-US" sz="2600" dirty="0" smtClean="0"/>
              <a:t>is the same as scaling and rotating 2D vectors</a:t>
            </a:r>
            <a:endParaRPr lang="en-US" sz="2600" dirty="0"/>
          </a:p>
          <a:p>
            <a:pPr lvl="1"/>
            <a:r>
              <a:rPr lang="en-US" sz="2200" dirty="0" smtClean="0"/>
              <a:t>Algebra is abstract and we love it :)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594" y="2967167"/>
            <a:ext cx="3104803" cy="3733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94" y="868267"/>
            <a:ext cx="2697308" cy="3141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12" y="1988737"/>
            <a:ext cx="1328710" cy="2676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46" y="2437951"/>
            <a:ext cx="1142649" cy="31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Fundamental Theorem of Algebra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Roots, roots, and more roots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394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Theorem of Algebra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"Every non-zero, single-variable, degree-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polynomial with complex</a:t>
                </a:r>
                <a:br>
                  <a:rPr lang="en-US" sz="2400" dirty="0" smtClean="0"/>
                </a:br>
                <a:r>
                  <a:rPr lang="en-US" sz="2400" dirty="0" smtClean="0"/>
                  <a:t>coefficients has, counted with multiplicity, exactly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complex roots"</a:t>
                </a:r>
              </a:p>
              <a:p>
                <a:pPr lvl="1"/>
                <a:r>
                  <a:rPr lang="en-US" sz="2000" dirty="0" smtClean="0"/>
                  <a:t>More simply said, </a:t>
                </a:r>
                <a:r>
                  <a:rPr lang="en-US" sz="2000" dirty="0" smtClean="0">
                    <a:solidFill>
                      <a:srgbClr val="2196F3"/>
                    </a:solidFill>
                  </a:rPr>
                  <a:t>every algebraic equation has as many roots as its power</a:t>
                </a:r>
              </a:p>
              <a:p>
                <a:r>
                  <a:rPr lang="en-US" sz="2400" dirty="0" smtClean="0"/>
                  <a:t>Back to quadratic equations</a:t>
                </a:r>
              </a:p>
              <a:p>
                <a:pPr lvl="1"/>
                <a:r>
                  <a:rPr lang="en-US" sz="2000" dirty="0" smtClean="0"/>
                  <a:t>How do we get all roots?</a:t>
                </a:r>
              </a:p>
              <a:p>
                <a:pPr lvl="1"/>
                <a:r>
                  <a:rPr lang="en-US" sz="2000" dirty="0" smtClean="0"/>
                  <a:t>Simply use the complex math Python module: </a:t>
                </a:r>
                <a:r>
                  <a:rPr lang="en-US" sz="2000" b="1" dirty="0" smtClean="0">
                    <a:latin typeface="Consolas" panose="020B0609020204030204" pitchFamily="49" charset="0"/>
                  </a:rPr>
                  <a:t>cmath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04544" y="3090742"/>
            <a:ext cx="9402991" cy="3477875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cmath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solve_quadratic_equation(a, b, c):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discriminant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cmath.sqrt(b * b -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a * c)</a:t>
            </a:r>
          </a:p>
          <a:p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(-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 + discriminant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/ 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a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(-b - discriminant)/(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 a)]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print(solve_quadratic_equation(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[(4+0j), (-1+0j)]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print(solve_quadratic_equation(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[(2+0j), (-2+0j)]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print(solve_quadratic_equation(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[(-1+0j), (-1+0j)]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print(solve_quadratic_equation(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[(-2+1j), (-2-1j)]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67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Some More Notes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Taking abstraction to the max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291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Galois Field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In everyday algebra, we usually think about fields as those</a:t>
                </a:r>
                <a:br>
                  <a:rPr lang="en-US" sz="2400" dirty="0" smtClean="0"/>
                </a:br>
                <a:r>
                  <a:rPr lang="en-US" sz="2400" dirty="0" smtClean="0"/>
                  <a:t>we already know</a:t>
                </a:r>
              </a:p>
              <a:p>
                <a:pPr lvl="1"/>
                <a:r>
                  <a:rPr lang="en-US" sz="2000" dirty="0" smtClean="0"/>
                  <a:t>E.g. the field of real numbers</a:t>
                </a:r>
              </a:p>
              <a:p>
                <a:r>
                  <a:rPr lang="en-US" sz="2400" dirty="0" smtClean="0"/>
                  <a:t>But since algebra is abstract, we can define our own fields</a:t>
                </a:r>
              </a:p>
              <a:p>
                <a:r>
                  <a:rPr lang="en-US" sz="2400" dirty="0" smtClean="0"/>
                  <a:t>Galois field: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000" dirty="0" smtClean="0"/>
                  <a:t>Elements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{0, 1}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Addition: equivalent to XOR</a:t>
                </a:r>
              </a:p>
              <a:p>
                <a:pPr lvl="1"/>
                <a:r>
                  <a:rPr lang="en-US" sz="2000" dirty="0" smtClean="0"/>
                  <a:t>Multiplication: as usual</a:t>
                </a:r>
              </a:p>
              <a:p>
                <a:r>
                  <a:rPr lang="en-US" sz="2400" dirty="0" smtClean="0"/>
                  <a:t>Usage: in cryptography</a:t>
                </a:r>
              </a:p>
              <a:p>
                <a:pPr lvl="1"/>
                <a:r>
                  <a:rPr lang="en-US" sz="2000" dirty="0" smtClean="0"/>
                  <a:t>If you're interested, you can have a look at </a:t>
                </a:r>
                <a:r>
                  <a:rPr lang="en-US" sz="2000" dirty="0" smtClean="0">
                    <a:hlinkClick r:id="rId2"/>
                  </a:rPr>
                  <a:t>this</a:t>
                </a:r>
                <a:r>
                  <a:rPr lang="en-US" sz="2000" dirty="0" smtClean="0"/>
                  <a:t> paper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3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343352" y="2550189"/>
            <a:ext cx="2922270" cy="1074162"/>
            <a:chOff x="5335039" y="2084675"/>
            <a:chExt cx="2922270" cy="107416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324" b="42168"/>
            <a:stretch/>
          </p:blipFill>
          <p:spPr>
            <a:xfrm>
              <a:off x="5335039" y="2084676"/>
              <a:ext cx="1306830" cy="107416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18" t="896" r="16306" b="41273"/>
            <a:stretch/>
          </p:blipFill>
          <p:spPr>
            <a:xfrm>
              <a:off x="6950479" y="2084675"/>
              <a:ext cx="1306830" cy="10741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3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about Vectors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One more application of abstractions</a:t>
                </a:r>
              </a:p>
              <a:p>
                <a:r>
                  <a:rPr lang="en-US" sz="2400" dirty="0" smtClean="0">
                    <a:solidFill>
                      <a:srgbClr val="2196F3"/>
                    </a:solidFill>
                  </a:rPr>
                  <a:t>Vector</a:t>
                </a:r>
                <a:endParaRPr lang="en-US" sz="2400" dirty="0"/>
              </a:p>
              <a:p>
                <a:pPr lvl="1"/>
                <a:r>
                  <a:rPr lang="en-US" sz="2000" dirty="0" smtClean="0"/>
                  <a:t>A line segment with a direction</a:t>
                </a:r>
              </a:p>
              <a:p>
                <a:r>
                  <a:rPr lang="en-US" sz="2400" dirty="0" smtClean="0"/>
                  <a:t>We saw that 2D vectors and 2D points have a one-to-one correspondence</a:t>
                </a:r>
              </a:p>
              <a:p>
                <a:pPr lvl="1"/>
                <a:r>
                  <a:rPr lang="en-US" sz="2000" dirty="0" smtClean="0"/>
                  <a:t>A point can be represented as its </a:t>
                </a:r>
                <a:r>
                  <a:rPr lang="en-US" sz="2000" b="1" dirty="0" smtClean="0"/>
                  <a:t>radius-vector</a:t>
                </a:r>
              </a:p>
              <a:p>
                <a:r>
                  <a:rPr lang="en-US" sz="2400" dirty="0" smtClean="0"/>
                  <a:t>A vector is also an ordered tuple of coordinates</a:t>
                </a:r>
              </a:p>
              <a:p>
                <a:pPr lvl="1"/>
                <a:r>
                  <a:rPr lang="en-US" sz="2000" dirty="0" smtClean="0"/>
                  <a:t>That's </a:t>
                </a:r>
                <a:r>
                  <a:rPr lang="en-US" sz="2000" dirty="0" smtClean="0"/>
                  <a:t>why we were able to take out thinking of points and apply it </a:t>
                </a:r>
                <a:br>
                  <a:rPr lang="en-US" sz="2000" dirty="0" smtClean="0"/>
                </a:br>
                <a:r>
                  <a:rPr lang="en-US" sz="2000" dirty="0" smtClean="0"/>
                  <a:t>to complex numbers</a:t>
                </a:r>
              </a:p>
              <a:p>
                <a:r>
                  <a:rPr lang="en-US" sz="2400" dirty="0" smtClean="0"/>
                  <a:t>We usually represent vectors as Python lists: </a:t>
                </a:r>
                <a:r>
                  <a:rPr lang="en-US" sz="2400" dirty="0" smtClean="0">
                    <a:latin typeface="Consolas" panose="020B0609020204030204" pitchFamily="49" charset="0"/>
                  </a:rPr>
                  <a:t>[2, 3, -5]</a:t>
                </a:r>
              </a:p>
              <a:p>
                <a:r>
                  <a:rPr lang="en-US" sz="2400" b="1" dirty="0" smtClean="0"/>
                  <a:t>Idea</a:t>
                </a:r>
              </a:p>
              <a:p>
                <a:pPr lvl="1"/>
                <a:r>
                  <a:rPr lang="en-US" sz="2000" dirty="0" smtClean="0"/>
                  <a:t>Can we think of the list as a mapping: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0⇒2, 1⇒3,  2⇒−5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lvl="1"/>
                <a:r>
                  <a:rPr lang="en-US" sz="2000" dirty="0" smtClean="0"/>
                  <a:t>What does this mean?</a:t>
                </a:r>
              </a:p>
              <a:p>
                <a:pPr lvl="1"/>
                <a:r>
                  <a:rPr lang="en-US" sz="2000" dirty="0" smtClean="0"/>
                  <a:t>… </a:t>
                </a:r>
                <a:r>
                  <a:rPr lang="en-US" sz="2000" dirty="0" smtClean="0"/>
                  <a:t>we'll </a:t>
                </a:r>
                <a:r>
                  <a:rPr lang="en-US" sz="2000" dirty="0" smtClean="0"/>
                  <a:t>find out more next time</a:t>
                </a:r>
              </a:p>
              <a:p>
                <a:r>
                  <a:rPr lang="en-US" sz="2400" dirty="0" smtClean="0"/>
                  <a:t>What does this imply about fields?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728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92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Polynomials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Coordinates</a:t>
            </a:r>
          </a:p>
          <a:p>
            <a:r>
              <a:rPr lang="en-US" dirty="0"/>
              <a:t>Complex numbers</a:t>
            </a:r>
          </a:p>
          <a:p>
            <a:r>
              <a:rPr lang="en-US" dirty="0" smtClean="0"/>
              <a:t>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</a:p>
          <a:p>
            <a:r>
              <a:rPr lang="en-US" dirty="0" smtClean="0"/>
              <a:t>Sets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Coordinates</a:t>
            </a:r>
          </a:p>
          <a:p>
            <a:r>
              <a:rPr lang="en-US" dirty="0" smtClean="0"/>
              <a:t>Complex numbers</a:t>
            </a:r>
          </a:p>
          <a:p>
            <a:r>
              <a:rPr lang="en-US" dirty="0" smtClean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Polynomials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Definition, storing, basic operations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10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/>
              <a:lstStyle/>
              <a:p>
                <a:r>
                  <a:rPr lang="en-US" dirty="0" smtClean="0"/>
                  <a:t>We already looked at linear and quadratic polynomials</a:t>
                </a:r>
              </a:p>
              <a:p>
                <a:r>
                  <a:rPr lang="en-US" dirty="0" smtClean="0"/>
                  <a:t>Term (monomial):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Coefficient (number), variable, power (number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Polynomial: sum of monomials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−0,5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+2,72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Degree: the highest degree of the variable (with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Operations</a:t>
                </a:r>
              </a:p>
              <a:p>
                <a:pPr lvl="1"/>
                <a:r>
                  <a:rPr lang="en-US" dirty="0" smtClean="0"/>
                  <a:t>Defined the same way as with numbers</a:t>
                </a:r>
              </a:p>
              <a:p>
                <a:pPr lvl="1"/>
                <a:r>
                  <a:rPr lang="en-US" dirty="0" smtClean="0"/>
                  <a:t>Addition and subtraction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Multiplication and division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−8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92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in Python</a:t>
            </a:r>
            <a:endParaRPr lang="bg-B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Consolas" panose="020B0609020204030204" pitchFamily="49" charset="0"/>
                  </a:rPr>
                  <a:t>numpy</a:t>
                </a:r>
                <a:r>
                  <a:rPr lang="en-US" dirty="0" smtClean="0"/>
                  <a:t> has a module for working with polynomials</a:t>
                </a:r>
              </a:p>
              <a:p>
                <a:pPr lvl="1"/>
                <a:r>
                  <a:rPr lang="en-US" dirty="0" smtClean="0"/>
                  <a:t>Includes the "general" </a:t>
                </a:r>
                <a:r>
                  <a:rPr lang="en-US" dirty="0" smtClean="0"/>
                  <a:t>polynomials,</a:t>
                </a:r>
                <a:br>
                  <a:rPr lang="en-US" dirty="0" smtClean="0"/>
                </a:br>
                <a:r>
                  <a:rPr lang="en-US" dirty="0" smtClean="0"/>
                  <a:t>as </a:t>
                </a:r>
                <a:r>
                  <a:rPr lang="en-US" dirty="0" smtClean="0"/>
                  <a:t>well as a few special cases</a:t>
                </a:r>
              </a:p>
              <a:p>
                <a:pPr lvl="2"/>
                <a:r>
                  <a:rPr lang="en-US" dirty="0" smtClean="0"/>
                  <a:t>Chebyshev, Legandre, Hermit</a:t>
                </a:r>
              </a:p>
              <a:p>
                <a:r>
                  <a:rPr lang="en-US" dirty="0" smtClean="0"/>
                  <a:t>Storing polynomials</a:t>
                </a:r>
              </a:p>
              <a:p>
                <a:pPr lvl="1"/>
                <a:r>
                  <a:rPr lang="en-US" dirty="0" smtClean="0"/>
                  <a:t>As arrays (index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power,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coefficient)</a:t>
                </a:r>
              </a:p>
              <a:p>
                <a:pPr lvl="1"/>
                <a:r>
                  <a:rPr lang="en-US" sz="2400" dirty="0" smtClean="0"/>
                  <a:t>Keep in mind this will look "reversed</a:t>
                </a:r>
                <a:r>
                  <a:rPr lang="en-US" sz="2400" dirty="0"/>
                  <a:t>"</a:t>
                </a:r>
                <a:r>
                  <a:rPr lang="en-US" sz="2400" dirty="0" smtClean="0"/>
                  <a:t> relative to the way we write </a:t>
                </a:r>
                <a:endParaRPr lang="en-US" sz="24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12" y="831273"/>
                <a:ext cx="11720941" cy="5869420"/>
              </a:xfrm>
              <a:blipFill>
                <a:blip r:embed="rId2"/>
                <a:stretch>
                  <a:fillRect l="-109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07404" y="3932234"/>
            <a:ext cx="8469105" cy="193899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numpy.polynomial.polynomial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p.polyadd([-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[-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p.polymul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([-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], [-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array([-10., 5., 2., 0., 3.])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array([ 16., -10., -4., 0., -24., 15., 6.])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9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 in Python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/>
          <a:lstStyle/>
          <a:p>
            <a:r>
              <a:rPr lang="en-US" dirty="0" smtClean="0"/>
              <a:t>Pretty printing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nsolas" panose="020B0609020204030204" pitchFamily="49" charset="0"/>
              </a:rPr>
              <a:t>sympy</a:t>
            </a:r>
            <a:r>
              <a:rPr lang="en-US" dirty="0" smtClean="0"/>
              <a:t> to print the polynomial</a:t>
            </a:r>
          </a:p>
          <a:p>
            <a:pPr lvl="2"/>
            <a:r>
              <a:rPr lang="en-US" dirty="0" smtClean="0"/>
              <a:t>If </a:t>
            </a:r>
            <a:r>
              <a:rPr lang="en-US" dirty="0" smtClean="0"/>
              <a:t>it's </a:t>
            </a:r>
            <a:r>
              <a:rPr lang="en-US" dirty="0" smtClean="0"/>
              <a:t>a list, use it directly</a:t>
            </a:r>
          </a:p>
          <a:p>
            <a:pPr lvl="2"/>
            <a:r>
              <a:rPr lang="en-US" dirty="0" smtClean="0"/>
              <a:t>If </a:t>
            </a:r>
            <a:r>
              <a:rPr lang="en-US" dirty="0" smtClean="0"/>
              <a:t>it's </a:t>
            </a:r>
            <a:r>
              <a:rPr lang="en-US" dirty="0" smtClean="0"/>
              <a:t>a </a:t>
            </a:r>
            <a:r>
              <a:rPr lang="en-US" dirty="0" smtClean="0">
                <a:latin typeface="Consolas" panose="020B0609020204030204" pitchFamily="49" charset="0"/>
              </a:rPr>
              <a:t>Polynomial</a:t>
            </a:r>
            <a:r>
              <a:rPr lang="en-US" dirty="0" smtClean="0"/>
              <a:t> object, call the </a:t>
            </a:r>
            <a:r>
              <a:rPr lang="en-US" dirty="0" smtClean="0">
                <a:latin typeface="Consolas" panose="020B0609020204030204" pitchFamily="49" charset="0"/>
              </a:rPr>
              <a:t>coef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Reverse the order of coefficients (</a:t>
            </a:r>
            <a:r>
              <a:rPr lang="en-US" dirty="0" smtClean="0">
                <a:latin typeface="Consolas" panose="020B0609020204030204" pitchFamily="49" charset="0"/>
              </a:rPr>
              <a:t>sympy</a:t>
            </a:r>
            <a:r>
              <a:rPr lang="en-US" dirty="0" smtClean="0"/>
              <a:t> expects them from</a:t>
            </a:r>
            <a:br>
              <a:rPr lang="en-US" dirty="0" smtClean="0"/>
            </a:br>
            <a:r>
              <a:rPr lang="en-US" dirty="0" smtClean="0"/>
              <a:t>highest to lowest)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2465" y="3293602"/>
            <a:ext cx="9882269" cy="2308324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sympy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sympy.abc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polynomial = p.Polynomial([-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sympy.init_printing()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print(sympy.Poly(reversed(polynomial.coef), x).as_expr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# Output: 3.0*x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**4 -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2.0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6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Sets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 notation and basic operations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010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8212" y="831273"/>
            <a:ext cx="11720941" cy="586942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2196F3"/>
                </a:solidFill>
              </a:rPr>
              <a:t>unordered collection </a:t>
            </a:r>
            <a:r>
              <a:rPr lang="en-US" dirty="0" smtClean="0"/>
              <a:t>of things</a:t>
            </a:r>
          </a:p>
          <a:p>
            <a:pPr lvl="1"/>
            <a:r>
              <a:rPr lang="en-US" dirty="0" smtClean="0"/>
              <a:t>Usually numbers</a:t>
            </a:r>
          </a:p>
          <a:p>
            <a:pPr lvl="1"/>
            <a:r>
              <a:rPr lang="en-US" dirty="0" smtClean="0"/>
              <a:t>No repetitions</a:t>
            </a:r>
          </a:p>
          <a:p>
            <a:r>
              <a:rPr lang="en-US" dirty="0" smtClean="0"/>
              <a:t>Set notation: </a:t>
            </a:r>
          </a:p>
          <a:p>
            <a:pPr lvl="1"/>
            <a:r>
              <a:rPr lang="en-US" dirty="0"/>
              <a:t>"</a:t>
            </a:r>
            <a:r>
              <a:rPr lang="en-US" dirty="0" smtClean="0"/>
              <a:t>The set of numbers x, which are a subset of the real numbers,</a:t>
            </a:r>
            <a:br>
              <a:rPr lang="en-US" dirty="0" smtClean="0"/>
            </a:br>
            <a:r>
              <a:rPr lang="en-US" dirty="0" smtClean="0"/>
              <a:t>which are greater than or equal to zero"</a:t>
            </a:r>
          </a:p>
          <a:p>
            <a:pPr lvl="1"/>
            <a:r>
              <a:rPr lang="en-US" dirty="0" smtClean="0"/>
              <a:t>Left: example </a:t>
            </a:r>
            <a:r>
              <a:rPr lang="en-US" dirty="0" smtClean="0">
                <a:solidFill>
                  <a:srgbClr val="2196F3"/>
                </a:solidFill>
              </a:rPr>
              <a:t>element</a:t>
            </a:r>
          </a:p>
          <a:p>
            <a:pPr lvl="1"/>
            <a:r>
              <a:rPr lang="en-US" dirty="0" smtClean="0"/>
              <a:t>Right: </a:t>
            </a:r>
            <a:r>
              <a:rPr lang="en-US" dirty="0" smtClean="0">
                <a:solidFill>
                  <a:srgbClr val="2196F3"/>
                </a:solidFill>
              </a:rPr>
              <a:t>conditions</a:t>
            </a:r>
            <a:r>
              <a:rPr lang="en-US" dirty="0" smtClean="0"/>
              <a:t> to satisfy</a:t>
            </a:r>
          </a:p>
          <a:p>
            <a:r>
              <a:rPr lang="en-US" dirty="0" smtClean="0"/>
              <a:t>Python set comprehensions</a:t>
            </a:r>
          </a:p>
          <a:p>
            <a:pPr lvl="1"/>
            <a:r>
              <a:rPr lang="en-US" dirty="0" smtClean="0"/>
              <a:t>Very similar to what we already wrote</a:t>
            </a:r>
          </a:p>
          <a:p>
            <a:pPr lvl="1"/>
            <a:r>
              <a:rPr lang="en-US" dirty="0" smtClean="0"/>
              <a:t>Also very similar to list comprehensions (but with curly braces)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74" y="2290617"/>
            <a:ext cx="1843799" cy="2806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24029" y="5737546"/>
            <a:ext cx="9882269" cy="830997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positive_x = {x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range(-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 &gt;= </a:t>
            </a:r>
            <a:r>
              <a:rPr lang="en-US" sz="2400" dirty="0" smtClean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# {0, 1, 2, 3, 4}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823,615"/>
  <p:tag name="LATEXADDIN" val="\documentclass{article}&#10;\usepackage{amsmath}&#10;\usepackage{amssymb}&#10;\pagestyle{empty}&#10;\begin{document}&#10;&#10;&#10;$$ \{x \in \mathbb{R} \mid x \ge 0\} $$&#10;&#10;\end{document}"/>
  <p:tag name="IGUANATEXSIZE" val="22"/>
  <p:tag name="IGUANATEXCURSOR" val="12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458,3139"/>
  <p:tag name="LATEXADDIN" val="\documentclass{article}&#10;\usepackage{amsmath}&#10;\pagestyle{empty}&#10;\begin{document}&#10;&#10;$$ y = f(x) $$&#10;&#10;&#10;\end{document}"/>
  <p:tag name="IGUANATEXSIZE" val="24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806,3625"/>
  <p:tag name="LATEXADDIN" val="\documentclass{article}&#10;\usepackage{amsmath}&#10;\pagestyle{empty}&#10;\begin{document}&#10;&#10;$$ f \circ g = f(g(x)) $$&#10;&#10;&#10;\end{document}"/>
  <p:tag name="IGUANATEXSIZE" val="22"/>
  <p:tag name="IGUANATEXCURSOR" val="10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1359,94"/>
  <p:tag name="LATEXADDIN" val="\documentclass{article}&#10;\usepackage{amsmath}&#10;\pagestyle{empty}&#10;\begin{document}&#10;&#10;$$ f(x) = 2x+3,\ g(x) = x^2 $$&#10;&#10;&#10;\end{document}"/>
  <p:tag name="IGUANATEXSIZE" val="22"/>
  <p:tag name="IGUANATEXCURSOR" val="9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2107,794"/>
  <p:tag name="LATEXADDIN" val="\documentclass{article}&#10;\usepackage{amsmath}&#10;\pagestyle{empty}&#10;\begin{document}&#10;&#10;$$ (f\circ g)(x) = f(g(x)) = f(x^2) = 2x^2+3 $$&#10;&#10;&#10;\end{document}"/>
  <p:tag name="IGUANATEXSIZE" val="22"/>
  <p:tag name="IGUANATEXCURSOR" val="12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2408,586"/>
  <p:tag name="LATEXADDIN" val="\documentclass{article}&#10;\usepackage{amsmath}&#10;\pagestyle{empty}&#10;\begin{document}&#10;&#10;$$ (g\circ f)(x) = g(f(x)) = g(2x+3) = (2x+3)^2 $$&#10;&#10;&#10;\end{document}"/>
  <p:tag name="IGUANATEXSIZE" val="22"/>
  <p:tag name="IGUANATEXCURSOR" val="12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615,8359"/>
  <p:tag name="LATEXADDIN" val="\documentclass{article}&#10;\usepackage{amsmath}&#10;\pagestyle{empty}&#10;\begin{document}&#10;&#10;$$ x^2+y^2=1 $$&#10;&#10;&#10;\end{document}"/>
  <p:tag name="IGUANATEXSIZE" val="20"/>
  <p:tag name="IGUANATEXCURSOR" val="93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6118"/>
  <p:tag name="ORIGINALWIDTH" val="57,75803"/>
  <p:tag name="LATEXADDIN" val="\documentclass{article}&#10;\usepackage{amsmath}&#10;\pagestyle{empty}&#10;\begin{document}&#10;&#10;$$ y $$&#10;&#10;&#10;\end{document}"/>
  <p:tag name="IGUANATEXSIZE" val="20"/>
  <p:tag name="IGUANATEXCURSOR" val="8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155,161"/>
  <p:tag name="LATEXADDIN" val="\documentclass{article}&#10;\usepackage{amsmath}&#10;\pagestyle{empty}&#10;\begin{document}&#10;&#10;$$ x = 0 \rightarrow y = \{-1,\ 1\} $$&#10;&#10;&#10;\end{document}"/>
  <p:tag name="IGUANATEXSIZE" val="20"/>
  <p:tag name="IGUANATEXCURSOR" val="10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687"/>
  <p:tag name="ORIGINALWIDTH" val="615,8359"/>
  <p:tag name="LATEXADDIN" val="\documentclass{article}&#10;\usepackage{amsmath}&#10;\pagestyle{empty}&#10;\begin{document}&#10;&#10;$$ x^2 + y^2 = 1 $$&#10;&#10;&#10;\end{document}"/>
  <p:tag name="IGUANATEXSIZE" val="22"/>
  <p:tag name="IGUANATEXCURSOR" val="9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1350,188"/>
  <p:tag name="LATEXADDIN" val="\documentclass{article}&#10;\usepackage{amsmath}&#10;\pagestyle{empty}&#10;\begin{document}&#10;&#10;$$ (r\cos \varphi)^2 + (r\sin \varphi)^2 = 1 $$&#10;&#10;&#10;\end{document}"/>
  <p:tag name="IGUANATEXSIZE" val="22"/>
  <p:tag name="IGUANATEXCURSOR" val="118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,26292"/>
  <p:tag name="ORIGINALWIDTH" val="300,792"/>
  <p:tag name="LATEXADDIN" val="\documentclass{article}&#10;\usepackage{amsmath}&#10;\pagestyle{empty}&#10;\begin{document}&#10;&#10;&#10;$$x \in S$$&#10;&#10;\end{document}"/>
  <p:tag name="IGUANATEXSIZE" val="24"/>
  <p:tag name="IGUANATEXCURSOR" val="9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,2691"/>
  <p:tag name="ORIGINALWIDTH" val="1275,928"/>
  <p:tag name="LATEXADDIN" val="\documentclass{article}&#10;\usepackage{amsmath}&#10;\pagestyle{empty}&#10;\begin{document}&#10;&#10;$$ r^2\cos^2 \varphi + r^2\sin^2 \varphi = 1 $$&#10;&#10;&#10;\end{document}"/>
  <p:tag name="IGUANATEXSIZE" val="22"/>
  <p:tag name="IGUANATEXCURSOR" val="12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,0197"/>
  <p:tag name="ORIGINALWIDTH" val="1215,92"/>
  <p:tag name="LATEXADDIN" val="\documentclass{article}&#10;\usepackage{amsmath}&#10;\pagestyle{empty}&#10;\begin{document}&#10;&#10;$$ r^2(\cos^2 \varphi + \sin^2 \varphi) = 1 $$&#10;&#10;&#10;\end{document}"/>
  <p:tag name="IGUANATEXSIZE" val="22"/>
  <p:tag name="IGUANATEXCURSOR" val="12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,7685"/>
  <p:tag name="ORIGINALWIDTH" val="1197,167"/>
  <p:tag name="LATEXADDIN" val="\documentclass{article}&#10;\usepackage{amsmath}&#10;\pagestyle{empty}&#10;\begin{document}&#10;&#10;$$ r^2 = 1,\ r \ge 0 \Rightarrow r = 1 $$&#10;&#10;&#10;\end{document}"/>
  <p:tag name="IGUANATEXSIZE" val="22"/>
  <p:tag name="IGUANATEXCURSOR" val="9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888,874"/>
  <p:tag name="LATEXADDIN" val="\documentclass{article}&#10;\usepackage{amsmath}&#10;\usepackage{amssymb}&#10;\pagestyle{empty}&#10;\begin{document}&#10;&#10;$$ \mathbb{N} = \{0, 1, 2, \dots\} $$&#10;&#10;&#10;\end{document}"/>
  <p:tag name="IGUANATEXSIZE" val="22"/>
  <p:tag name="IGUANATEXCURSOR" val="11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531,714"/>
  <p:tag name="LATEXADDIN" val="\documentclass{article}&#10;\usepackage{amsmath}&#10;\usepackage{amssymb}&#10;\pagestyle{empty}&#10;\begin{document}&#10;&#10;$$ \mathbb{Z} = \{\dots, -2, -1, 0, 1, 2, \dots\} $$&#10;&#10;&#10;\end{document}"/>
  <p:tag name="IGUANATEXSIZE" val="22"/>
  <p:tag name="IGUANATEXCURSOR" val="11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,5153"/>
  <p:tag name="ORIGINALWIDTH" val="89,26244"/>
  <p:tag name="LATEXADDIN" val="\documentclass{article}&#10;\usepackage{amsmath}&#10;\usepackage{amssymb}&#10;\pagestyle{empty}&#10;\begin{document}&#10;&#10;$$ \mathbb{Q} $$&#10;&#10;&#10;\end{document}"/>
  <p:tag name="IGUANATEXSIZE" val="22"/>
  <p:tag name="IGUANATEXCURSOR" val="11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,5153"/>
  <p:tag name="ORIGINALWIDTH" val="535,5747"/>
  <p:tag name="LATEXADDIN" val="\documentclass{article}&#10;\usepackage{amsmath}&#10;\usepackage{amssymb}&#10;\pagestyle{empty}&#10;\begin{document}&#10;&#10;$$ \mathbb{R} = \mathbb{Q} \cup \mathbb{I} $$&#10;&#10;&#10;\end{document}"/>
  <p:tag name="IGUANATEXSIZE" val="22"/>
  <p:tag name="IGUANATEXCURSOR" val="12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57,522"/>
  <p:tag name="LATEXADDIN" val="\documentclass{article}&#10;\usepackage{amsmath}&#10;\usepackage{amssymb}&#10;\pagestyle{empty}&#10;\begin{document}&#10;&#10;$$ \sqrt{2} $$&#10;&#10;&#10;\end{document}"/>
  <p:tag name="IGUANATEXSIZE" val="20"/>
  <p:tag name="IGUANATEXCURSOR" val="11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0126"/>
  <p:tag name="ORIGINALWIDTH" val="81,76141"/>
  <p:tag name="LATEXADDIN" val="\documentclass{article}&#10;\usepackage{amsmath}&#10;\usepackage{amssymb}&#10;\pagestyle{empty}&#10;\begin{document}&#10;&#10;$$ \mathbb{C} $$&#10;&#10;&#10;\end{document}"/>
  <p:tag name="IGUANATEXSIZE" val="22"/>
  <p:tag name="IGUANATEXCURSOR" val="11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,26165"/>
  <p:tag name="ORIGINALWIDTH" val="33,75472"/>
  <p:tag name="LATEXADDIN" val="\documentclass{article}&#10;\usepackage{amsmath}&#10;\pagestyle{empty}&#10;\begin{document}&#10;&#10;&#10;$$i$$&#10;&#10;\end{document}"/>
  <p:tag name="IGUANATEXSIZE" val="20"/>
  <p:tag name="IGUANATEXCURSOR" val="85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149"/>
  <p:tag name="ORIGINALWIDTH" val="412,5576"/>
  <p:tag name="LATEXADDIN" val="\documentclass{article}&#10;\usepackage{amsmath}&#10;\pagestyle{empty}&#10;\begin{document}&#10;&#10;&#10;$$S_1 \subseteq S_2$$&#10;&#10;\end{document}"/>
  <p:tag name="IGUANATEXSIZE" val="24"/>
  <p:tag name="IGUANATEXCURSOR" val="10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2654"/>
  <p:tag name="ORIGINALWIDTH" val="438,8112"/>
  <p:tag name="LATEXADDIN" val="\documentclass{article}&#10;\usepackage{amsmath}&#10;\pagestyle{empty}&#10;\begin{document}&#10;&#10;&#10;$$x^2 = -1$$&#10;&#10;\end{document}"/>
  <p:tag name="IGUANATEXSIZE" val="20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778,6086"/>
  <p:tag name="LATEXADDIN" val="\documentclass{article}&#10;\usepackage{amsmath}&#10;\usepackage{amssymb}&#10;\pagestyle{empty}&#10;\begin{document}&#10;&#10;$$ (a; b): a, b\in \mathbb{R} $$&#10;&#10;&#10;\end{document}"/>
  <p:tag name="IGUANATEXSIZE" val="24"/>
  <p:tag name="IGUANATEXCURSOR" val="10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,76347"/>
  <p:tag name="ORIGINALWIDTH" val="303,0423"/>
  <p:tag name="LATEXADDIN" val="\documentclass{article}&#10;\usepackage{amsmath}&#10;\usepackage{amssymb}&#10;\pagestyle{empty}&#10;\begin{document}&#10;&#10;$$ a+bi $$&#10;&#10;&#10;\end{document}"/>
  <p:tag name="IGUANATEXSIZE" val="22"/>
  <p:tag name="IGUANATEXCURSOR" val="10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782,3592"/>
  <p:tag name="LATEXADDIN" val="\documentclass{article}&#10;\usepackage{amsmath}&#10;\usepackage{amssymb}&#10;\pagestyle{empty}&#10;\begin{document}&#10;&#10;$$ \text{Re}(a+bi) = a $$&#10;&#10;&#10;\end{document}"/>
  <p:tag name="IGUANATEXSIZE" val="22"/>
  <p:tag name="IGUANATEXCURSOR" val="11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775,6083"/>
  <p:tag name="LATEXADDIN" val="\documentclass{article}&#10;\usepackage{amsmath}&#10;\usepackage{amssymb}&#10;\pagestyle{empty}&#10;\begin{document}&#10;&#10;$$ \text{Im}(a+bi) = b $$&#10;&#10;&#10;\end{document}"/>
  <p:tag name="IGUANATEXSIZE" val="22"/>
  <p:tag name="IGUANATEXCURSOR" val="12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1206,168"/>
  <p:tag name="LATEXADDIN" val="\documentclass{article}&#10;\usepackage{amsmath}&#10;\pagestyle{empty}&#10;\begin{document}&#10;&#10;$$ e^{i\varphi} = \cos(\varphi) + i\sin(\varphi) $$&#10;&#10;&#10;\end{document}"/>
  <p:tag name="IGUANATEXSIZE" val="22"/>
  <p:tag name="IGUANATEXCURSOR" val="12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2666"/>
  <p:tag name="ORIGINALWIDTH" val="594,0829"/>
  <p:tag name="LATEXADDIN" val="\documentclass{article}&#10;\usepackage{amsmath}&#10;\pagestyle{empty}&#10;\begin{document}&#10;&#10;$$ e^{i\pi} + 1 = 0 $$&#10;&#10;&#10;\end{document}"/>
  <p:tag name="IGUANATEXSIZE" val="22"/>
  <p:tag name="IGUANATEXCURSOR" val="100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2696"/>
  <p:tag name="ORIGINALWIDTH" val="510,8213"/>
  <p:tag name="LATEXADDIN" val="\documentclass{article}&#10;\usepackage{amsmath}&#10;\pagestyle{empty}&#10;\begin{document}&#10;&#10;$$ z = |z|e^{i\varphi} $$&#10;&#10;&#10;\end{document}"/>
  <p:tag name="IGUANATEXSIZE" val="22"/>
  <p:tag name="IGUANATEXCURSOR" val="10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149"/>
  <p:tag name="ORIGINALWIDTH" val="384,0536"/>
  <p:tag name="LATEXADDIN" val="\documentclass{article}&#10;\usepackage{amsmath}&#10;\pagestyle{empty}&#10;\begin{document}&#10;&#10;&#10;$$S_1 \cup S_2$$&#10;&#10;\end{document}"/>
  <p:tag name="IGUANATEXSIZE" val="24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363,8008"/>
  <p:tag name="LATEXADDIN" val="\documentclass{article}&#10;\usepackage{amsmath}&#10;\pagestyle{empty}&#10;\begin{document}&#10;&#10;&#10;$$S_1 \setminus S_2$$&#10;&#10;\end{document}"/>
  <p:tag name="IGUANATEXSIZE" val="24"/>
  <p:tag name="IGUANATEXCURSOR" val="97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5149"/>
  <p:tag name="ORIGINALWIDTH" val="384,0536"/>
  <p:tag name="LATEXADDIN" val="\documentclass{article}&#10;\usepackage{amsmath}&#10;\pagestyle{empty}&#10;\begin{document}&#10;&#10;&#10;$$S_1 \cap S_2$$&#10;&#10;\end{document}"/>
  <p:tag name="IGUANATEXSIZE" val="24"/>
  <p:tag name="IGUANATEXCURSOR" val="9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658"/>
  <p:tag name="ORIGINALWIDTH" val="573,08"/>
  <p:tag name="LATEXADDIN" val="\documentclass{article}&#10;\usepackage{amsmath}&#10;\pagestyle{empty}&#10;\begin{document}&#10;&#10;$$ f: X \rightarrow Y $$&#10;&#10;&#10;\end{document}"/>
  <p:tag name="IGUANATEXSIZE" val="24"/>
  <p:tag name="IGUANATEXCURSOR" val="102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6181"/>
  <p:tag name="ORIGINALWIDTH" val="102,7643"/>
  <p:tag name="LATEXADDIN" val="\documentclass{article}&#10;\usepackage{amsmath}&#10;\pagestyle{empty}&#10;\begin{document}&#10;&#10;$$X$$&#10;&#10;&#10;\end{document}"/>
  <p:tag name="IGUANATEXSIZE" val="22"/>
  <p:tag name="IGUANATEXCURSOR" val="8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6181"/>
  <p:tag name="ORIGINALWIDTH" val="91,51276"/>
  <p:tag name="LATEXADDIN" val="\documentclass{article}&#10;\usepackage{amsmath}&#10;\pagestyle{empty}&#10;\begin{document}&#10;&#10;$$Y$$&#10;&#10;&#10;\end{document}"/>
  <p:tag name="IGUANATEXSIZE" val="22"/>
  <p:tag name="IGUANATEXCURSOR" val="84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1353</Words>
  <Application>Microsoft Office PowerPoint</Application>
  <PresentationFormat>Widescreen</PresentationFormat>
  <Paragraphs>305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Basic Algebra</vt:lpstr>
      <vt:lpstr>sli.do #MathForDevs</vt:lpstr>
      <vt:lpstr>Table of Contents</vt:lpstr>
      <vt:lpstr>Polynomials</vt:lpstr>
      <vt:lpstr>Polynomials</vt:lpstr>
      <vt:lpstr>Polynomials in Python</vt:lpstr>
      <vt:lpstr>Polynomials in Python (2)</vt:lpstr>
      <vt:lpstr>Sets</vt:lpstr>
      <vt:lpstr>Set</vt:lpstr>
      <vt:lpstr>Set Operations</vt:lpstr>
      <vt:lpstr>Functions</vt:lpstr>
      <vt:lpstr>Function</vt:lpstr>
      <vt:lpstr>Function Composition</vt:lpstr>
      <vt:lpstr>Function Graphs</vt:lpstr>
      <vt:lpstr>Graphing a Circle</vt:lpstr>
      <vt:lpstr>Graphing a Circle (2)</vt:lpstr>
      <vt:lpstr>Graphing a Circle (3)</vt:lpstr>
      <vt:lpstr>Complex Numbers</vt:lpstr>
      <vt:lpstr>Number Fields</vt:lpstr>
      <vt:lpstr>Complex Numbers</vt:lpstr>
      <vt:lpstr>Geometric Interpretation</vt:lpstr>
      <vt:lpstr>Euler's Formula</vt:lpstr>
      <vt:lpstr>Fundamental Theorem of Algebra</vt:lpstr>
      <vt:lpstr>Fundamental Theorem of Algebra</vt:lpstr>
      <vt:lpstr>Some More Notes</vt:lpstr>
      <vt:lpstr>Galois Field</vt:lpstr>
      <vt:lpstr>A Note about Vectors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192</cp:revision>
  <dcterms:created xsi:type="dcterms:W3CDTF">2017-09-11T12:40:37Z</dcterms:created>
  <dcterms:modified xsi:type="dcterms:W3CDTF">2021-02-16T21:24:47Z</dcterms:modified>
</cp:coreProperties>
</file>