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2"/>
  </p:notesMasterIdLst>
  <p:handoutMasterIdLst>
    <p:handoutMasterId r:id="rId33"/>
  </p:handoutMasterIdLst>
  <p:sldIdLst>
    <p:sldId id="579" r:id="rId3"/>
    <p:sldId id="581" r:id="rId4"/>
    <p:sldId id="471" r:id="rId5"/>
    <p:sldId id="419" r:id="rId6"/>
    <p:sldId id="420" r:id="rId7"/>
    <p:sldId id="501" r:id="rId8"/>
    <p:sldId id="502" r:id="rId9"/>
    <p:sldId id="578" r:id="rId10"/>
    <p:sldId id="504" r:id="rId11"/>
    <p:sldId id="506" r:id="rId12"/>
    <p:sldId id="507" r:id="rId13"/>
    <p:sldId id="510" r:id="rId14"/>
    <p:sldId id="542" r:id="rId15"/>
    <p:sldId id="511" r:id="rId16"/>
    <p:sldId id="512" r:id="rId17"/>
    <p:sldId id="514" r:id="rId18"/>
    <p:sldId id="513" r:id="rId19"/>
    <p:sldId id="508" r:id="rId20"/>
    <p:sldId id="509" r:id="rId21"/>
    <p:sldId id="519" r:id="rId22"/>
    <p:sldId id="543" r:id="rId23"/>
    <p:sldId id="531" r:id="rId24"/>
    <p:sldId id="538" r:id="rId25"/>
    <p:sldId id="577" r:id="rId26"/>
    <p:sldId id="526" r:id="rId27"/>
    <p:sldId id="562" r:id="rId28"/>
    <p:sldId id="575" r:id="rId29"/>
    <p:sldId id="413" r:id="rId30"/>
    <p:sldId id="53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579"/>
            <p14:sldId id="581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78"/>
            <p14:sldId id="504"/>
            <p14:sldId id="506"/>
          </p14:sldIdLst>
        </p14:section>
        <p14:section name="Прости операции" id="{128769E9-F003-4D1B-AC82-1A19DEACC358}">
          <p14:sldIdLst>
            <p14:sldId id="507"/>
            <p14:sldId id="510"/>
            <p14:sldId id="542"/>
            <p14:sldId id="511"/>
            <p14:sldId id="512"/>
            <p14:sldId id="514"/>
            <p14:sldId id="513"/>
            <p14:sldId id="508"/>
            <p14:sldId id="509"/>
          </p14:sldIdLst>
        </p14:section>
        <p14:section name="Зареждане на библиотеки" id="{865198DB-3BD5-4586-8C74-A65FADCB01E9}">
          <p14:sldIdLst>
            <p14:sldId id="519"/>
          </p14:sldIdLst>
        </p14:section>
        <p14:section name="Преобразуване на типове" id="{4D813566-FC69-48E3-A4DA-97C7AFE00B97}">
          <p14:sldIdLst>
            <p14:sldId id="543"/>
            <p14:sldId id="531"/>
            <p14:sldId id="538"/>
          </p14:sldIdLst>
        </p14:section>
        <p14:section name="Обобщение" id="{E8E89E94-E30E-41AC-AE57-78FE94567DF2}">
          <p14:sldIdLst>
            <p14:sldId id="577"/>
            <p14:sldId id="526"/>
            <p14:sldId id="562"/>
            <p14:sldId id="575"/>
            <p14:sldId id="413"/>
            <p14:sldId id="5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-466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8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8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6212" y="790976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2" y="3429000"/>
            <a:ext cx="495300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1615105"/>
            <a:ext cx="358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77D5DC-FC02-473B-9326-AD0601663367}"/>
              </a:ext>
            </a:extLst>
          </p:cNvPr>
          <p:cNvSpPr/>
          <p:nvPr/>
        </p:nvSpPr>
        <p:spPr>
          <a:xfrm>
            <a:off x="1128986" y="622843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405" y="3411071"/>
            <a:ext cx="3691075" cy="965716"/>
          </a:xfrm>
          <a:prstGeom prst="wedgeRoundRectCallout">
            <a:avLst>
              <a:gd name="adj1" fmla="val -75852"/>
              <a:gd name="adj2" fmla="val -232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43" y="983404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615287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827532"/>
            <a:ext cx="89154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730042-AE24-4843-AF77-47AA99DDA66B}"/>
              </a:ext>
            </a:extLst>
          </p:cNvPr>
          <p:cNvSpPr txBox="1"/>
          <p:nvPr/>
        </p:nvSpPr>
        <p:spPr>
          <a:xfrm>
            <a:off x="5865812" y="3092614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E5AE42-FA14-4E0D-A356-651A6832D1F3}"/>
              </a:ext>
            </a:extLst>
          </p:cNvPr>
          <p:cNvSpPr txBox="1"/>
          <p:nvPr/>
        </p:nvSpPr>
        <p:spPr>
          <a:xfrm>
            <a:off x="5865812" y="595797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96527" y="3704038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51140" y="4615789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/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r>
              <a:rPr lang="bg-BG" sz="3200" dirty="0"/>
              <a:t/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3977" y="2453879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lastName = </a:t>
            </a:r>
            <a:r>
              <a:rPr lang="it-IT" sz="2800" b="1" noProof="1">
                <a:latin typeface="Consolas" pitchFamily="49" charset="0"/>
              </a:rPr>
              <a:t>input()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0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1E5E6D-B987-41B7-8C21-1EE74A5EB4EC}"/>
              </a:ext>
            </a:extLst>
          </p:cNvPr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4999497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23111" y="3019067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317056"/>
            <a:ext cx="90185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5730875" y="2601432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5730875" y="5030567"/>
            <a:ext cx="5926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5730875" y="5420104"/>
            <a:ext cx="4935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5730874" y="4624832"/>
            <a:ext cx="602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8551" y="1995152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Резултата зависи от оператора </a:t>
            </a:r>
            <a:r>
              <a:rPr lang="bg-BG" dirty="0">
                <a:solidFill>
                  <a:schemeClr val="bg1"/>
                </a:solidFill>
              </a:rPr>
              <a:t>/, //: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Python 3.0: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442" y="2571479"/>
            <a:ext cx="72429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8951FC-27C4-4223-B7B1-4D2C82A5B7C2}"/>
              </a:ext>
            </a:extLst>
          </p:cNvPr>
          <p:cNvSpPr txBox="1"/>
          <p:nvPr/>
        </p:nvSpPr>
        <p:spPr>
          <a:xfrm>
            <a:off x="4189412" y="2941530"/>
            <a:ext cx="563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резултат:6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Целочислен резултат:6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Грешка: деление на 0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5612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612" y="4863584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5612" y="5277796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612" y="5687265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xmlns="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xmlns="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xmlns="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C40998D-845C-43A1-9A09-490949C0F047}"/>
              </a:ext>
            </a:extLst>
          </p:cNvPr>
          <p:cNvSpPr/>
          <p:nvPr/>
        </p:nvSpPr>
        <p:spPr>
          <a:xfrm>
            <a:off x="760412" y="62729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5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266" y="1435870"/>
            <a:ext cx="5229146" cy="199859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', </a:t>
            </a:r>
            <a:r>
              <a:rPr lang="en-US" sz="2900" dirty="0">
                <a:solidFill>
                  <a:schemeClr val="bg1"/>
                </a:solidFill>
              </a:rPr>
              <a:t>end=''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2681269"/>
            <a:ext cx="3657600" cy="1052531"/>
          </a:xfrm>
          <a:prstGeom prst="wedgeRoundRectCallout">
            <a:avLst>
              <a:gd name="adj1" fmla="val -57820"/>
              <a:gd name="adj2" fmla="val -4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4266" y="4184228"/>
            <a:ext cx="5229146" cy="1199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 + name);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257800"/>
            <a:ext cx="2156052" cy="754871"/>
          </a:xfrm>
          <a:prstGeom prst="wedgeRoundRectCallout">
            <a:avLst>
              <a:gd name="adj1" fmla="val -55861"/>
              <a:gd name="adj2" fmla="val -5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6D33AD-D52D-47D1-A44F-7813BEED2265}"/>
              </a:ext>
            </a:extLst>
          </p:cNvPr>
          <p:cNvSpPr/>
          <p:nvPr/>
        </p:nvSpPr>
        <p:spPr>
          <a:xfrm>
            <a:off x="760412" y="62687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1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2" y="4413896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xmlns="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xmlns="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43395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365505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57" y="3167390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3233C-84E8-40D2-9B0E-FD1B5055A336}"/>
              </a:ext>
            </a:extLst>
          </p:cNvPr>
          <p:cNvSpPr txBox="1"/>
          <p:nvPr/>
        </p:nvSpPr>
        <p:spPr>
          <a:xfrm>
            <a:off x="7023789" y="179367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4F3527-EC30-42AC-A257-36AE75CEC411}"/>
              </a:ext>
            </a:extLst>
          </p:cNvPr>
          <p:cNvSpPr txBox="1"/>
          <p:nvPr/>
        </p:nvSpPr>
        <p:spPr>
          <a:xfrm>
            <a:off x="6809602" y="308451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595D4C-760E-49E4-9855-144A988B220C}"/>
              </a:ext>
            </a:extLst>
          </p:cNvPr>
          <p:cNvSpPr txBox="1"/>
          <p:nvPr/>
        </p:nvSpPr>
        <p:spPr>
          <a:xfrm>
            <a:off x="6595415" y="53058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49DB982-C23C-4E42-B2D6-13847F969B80}"/>
              </a:ext>
            </a:extLst>
          </p:cNvPr>
          <p:cNvSpPr txBox="1"/>
          <p:nvPr/>
        </p:nvSpPr>
        <p:spPr>
          <a:xfrm>
            <a:off x="6595415" y="5788065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%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2058" y="4496669"/>
            <a:ext cx="2499954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175668" y="3966333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789612" y="5029200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</a:rPr>
              <a:t>'a'</a:t>
            </a:r>
            <a:r>
              <a:rPr lang="en-US" dirty="0">
                <a:latin typeface="+mj-lt"/>
              </a:rPr>
              <a:t>,</a:t>
            </a:r>
            <a:r>
              <a:rPr lang="en-US" b="1" dirty="0">
                <a:latin typeface="Consolas" pitchFamily="49" charset="0"/>
              </a:rPr>
              <a:t> '</a:t>
            </a:r>
            <a:r>
              <a:rPr lang="bg-BG" b="1" dirty="0">
                <a:latin typeface="Consolas" pitchFamily="49" charset="0"/>
              </a:rPr>
              <a:t>Здрасти'</a:t>
            </a:r>
            <a:r>
              <a:rPr lang="bg-BG" dirty="0">
                <a:latin typeface="+mj-lt"/>
              </a:rPr>
              <a:t>,</a:t>
            </a:r>
            <a:r>
              <a:rPr lang="bg-BG" b="1" dirty="0">
                <a:latin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</a:rPr>
              <a:t>Hi'…</a:t>
            </a:r>
            <a:endParaRPr lang="bg-BG" b="1" dirty="0">
              <a:latin typeface="Consolas" pitchFamily="49" charset="0"/>
            </a:endParaRPr>
          </a:p>
          <a:p>
            <a:r>
              <a:rPr lang="ru-RU" dirty="0"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ru-RU" dirty="0">
                <a:latin typeface="+mj-lt"/>
                <a:cs typeface="Consolas" pitchFamily="49" charset="0"/>
              </a:rPr>
              <a:t>присвоява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br>
              <a:rPr lang="en-US" sz="3200" dirty="0"/>
            </a:br>
            <a:r>
              <a:rPr lang="bg-BG" sz="3200" dirty="0"/>
              <a:t>идва под формата на 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  <a:r>
              <a:rPr lang="en-US" sz="3200" dirty="0">
                <a:solidFill>
                  <a:schemeClr val="bg1"/>
                </a:solidFill>
              </a:rPr>
              <a:t>​</a:t>
            </a:r>
          </a:p>
          <a:p>
            <a:pPr lvl="1" fontAlgn="base"/>
            <a:r>
              <a:rPr lang="bg-BG" sz="3000" dirty="0"/>
              <a:t>Всичко, което 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 на конзолата, се </a:t>
            </a:r>
            <a:r>
              <a:rPr lang="bg-BG" sz="3000" dirty="0">
                <a:solidFill>
                  <a:schemeClr val="bg1"/>
                </a:solidFill>
              </a:rPr>
              <a:t>преобразува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в текст</a:t>
            </a:r>
            <a:r>
              <a:rPr lang="en-US" sz="30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000" dirty="0"/>
              <a:t>Връща ни текстът, въведен от потребителя</a:t>
            </a:r>
            <a:r>
              <a:rPr lang="en-US" sz="30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3434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298388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print(name)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xmlns="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xmlns="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3700379"/>
            <a:ext cx="4414203" cy="144893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575" y="978361"/>
            <a:ext cx="10033549" cy="5350141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/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30284" y="1744247"/>
            <a:ext cx="3178328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30284" y="4267200"/>
            <a:ext cx="3352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DFE561-7AE3-4AAD-AA41-D2D0BF44F753}"/>
              </a:ext>
            </a:extLst>
          </p:cNvPr>
          <p:cNvSpPr/>
          <p:nvPr/>
        </p:nvSpPr>
        <p:spPr>
          <a:xfrm>
            <a:off x="127710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934" y="4114800"/>
            <a:ext cx="3581400" cy="965716"/>
          </a:xfrm>
          <a:prstGeom prst="wedgeRoundRectCallout">
            <a:avLst>
              <a:gd name="adj1" fmla="val -57432"/>
              <a:gd name="adj2" fmla="val -6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1449</Words>
  <Application>Microsoft Office PowerPoint</Application>
  <PresentationFormat>Custom</PresentationFormat>
  <Paragraphs>310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SoftUni3_1</vt:lpstr>
      <vt:lpstr>Прости операции и пресмятания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Съединяване на текст и число</vt:lpstr>
      <vt:lpstr>Съединяване на текст и числа</vt:lpstr>
      <vt:lpstr>Аритметични операции: + и -</vt:lpstr>
      <vt:lpstr>Аритметични операции: * , /, //</vt:lpstr>
      <vt:lpstr>Особености при деление на числа</vt:lpstr>
      <vt:lpstr>Аритметични операции: %</vt:lpstr>
      <vt:lpstr>Поздрав по име - пример</vt:lpstr>
      <vt:lpstr>Поздрав по име - решение</vt:lpstr>
      <vt:lpstr>Зареждане на библиотеки (import)</vt:lpstr>
      <vt:lpstr>PowerPoint Presentation</vt:lpstr>
      <vt:lpstr>Работа с числа</vt:lpstr>
      <vt:lpstr>Закръгляне на числа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2020-05-07T09:35:56Z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