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48"/>
  </p:notesMasterIdLst>
  <p:handoutMasterIdLst>
    <p:handoutMasterId r:id="rId49"/>
  </p:handoutMasterIdLst>
  <p:sldIdLst>
    <p:sldId id="274" r:id="rId3"/>
    <p:sldId id="276" r:id="rId4"/>
    <p:sldId id="579" r:id="rId5"/>
    <p:sldId id="510" r:id="rId6"/>
    <p:sldId id="512" r:id="rId7"/>
    <p:sldId id="514" r:id="rId8"/>
    <p:sldId id="518" r:id="rId9"/>
    <p:sldId id="552" r:id="rId10"/>
    <p:sldId id="583" r:id="rId11"/>
    <p:sldId id="584" r:id="rId12"/>
    <p:sldId id="585" r:id="rId13"/>
    <p:sldId id="420" r:id="rId14"/>
    <p:sldId id="504" r:id="rId15"/>
    <p:sldId id="466" r:id="rId16"/>
    <p:sldId id="505" r:id="rId17"/>
    <p:sldId id="468" r:id="rId18"/>
    <p:sldId id="469" r:id="rId19"/>
    <p:sldId id="506" r:id="rId20"/>
    <p:sldId id="497" r:id="rId21"/>
    <p:sldId id="471" r:id="rId22"/>
    <p:sldId id="472" r:id="rId23"/>
    <p:sldId id="581" r:id="rId24"/>
    <p:sldId id="582" r:id="rId25"/>
    <p:sldId id="475" r:id="rId26"/>
    <p:sldId id="476" r:id="rId27"/>
    <p:sldId id="478" r:id="rId28"/>
    <p:sldId id="507" r:id="rId29"/>
    <p:sldId id="477" r:id="rId30"/>
    <p:sldId id="479" r:id="rId31"/>
    <p:sldId id="453" r:id="rId32"/>
    <p:sldId id="483" r:id="rId33"/>
    <p:sldId id="484" r:id="rId34"/>
    <p:sldId id="485" r:id="rId35"/>
    <p:sldId id="508" r:id="rId36"/>
    <p:sldId id="486" r:id="rId37"/>
    <p:sldId id="487" r:id="rId38"/>
    <p:sldId id="488" r:id="rId39"/>
    <p:sldId id="509" r:id="rId40"/>
    <p:sldId id="494" r:id="rId41"/>
    <p:sldId id="577" r:id="rId42"/>
    <p:sldId id="498" r:id="rId43"/>
    <p:sldId id="562" r:id="rId44"/>
    <p:sldId id="575" r:id="rId45"/>
    <p:sldId id="578" r:id="rId46"/>
    <p:sldId id="501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276"/>
          </p14:sldIdLst>
        </p14:section>
        <p14:section name="Преговор" id="{F0F5F502-407C-4FBF-812D-846FF493A8EC}">
          <p14:sldIdLst>
            <p14:sldId id="579"/>
            <p14:sldId id="510"/>
            <p14:sldId id="512"/>
            <p14:sldId id="514"/>
            <p14:sldId id="518"/>
            <p14:sldId id="552"/>
          </p14:sldIdLst>
        </p14:section>
        <p14:section name="Дебъгване" id="{2C4E5DCC-689B-4177-934B-6963CF7F1627}">
          <p14:sldIdLst>
            <p14:sldId id="583"/>
            <p14:sldId id="584"/>
            <p14:sldId id="585"/>
          </p14:sldIdLst>
        </p14:section>
        <p14:section name="Вложени условни конструкции" id="{F78EE2E4-3B07-487C-B673-16CB251E6BAC}">
          <p14:sldIdLst>
            <p14:sldId id="420"/>
            <p14:sldId id="504"/>
            <p14:sldId id="466"/>
            <p14:sldId id="505"/>
            <p14:sldId id="468"/>
            <p14:sldId id="469"/>
            <p14:sldId id="506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81"/>
            <p14:sldId id="582"/>
            <p14:sldId id="475"/>
            <p14:sldId id="476"/>
            <p14:sldId id="478"/>
            <p14:sldId id="507"/>
            <p14:sldId id="477"/>
            <p14:sldId id="479"/>
            <p14:sldId id="453"/>
            <p14:sldId id="483"/>
            <p14:sldId id="484"/>
            <p14:sldId id="485"/>
            <p14:sldId id="508"/>
            <p14:sldId id="486"/>
            <p14:sldId id="487"/>
            <p14:sldId id="488"/>
            <p14:sldId id="509"/>
          </p14:sldIdLst>
        </p14:section>
        <p14:section name="Summarize" id="{B4646D63-E83B-470A-A934-5AC260B1B0A5}">
          <p14:sldIdLst>
            <p14:sldId id="494"/>
            <p14:sldId id="577"/>
            <p14:sldId id="498"/>
            <p14:sldId id="562"/>
            <p14:sldId id="575"/>
            <p14:sldId id="578"/>
            <p14:sldId id="5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4533" autoAdjust="0"/>
  </p:normalViewPr>
  <p:slideViewPr>
    <p:cSldViewPr>
      <p:cViewPr varScale="1">
        <p:scale>
          <a:sx n="88" d="100"/>
          <a:sy n="88" d="100"/>
        </p:scale>
        <p:origin x="-278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33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  <p:sldLayoutId id="2147483690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4.gif"/><Relationship Id="rId4" Type="http://schemas.openxmlformats.org/officeDocument/2006/relationships/image" Target="../media/image61.jpeg"/><Relationship Id="rId9" Type="http://schemas.openxmlformats.org/officeDocument/2006/relationships/hyperlink" Target="https://www.lukanet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0" y="1884823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xmlns="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89" y="3200400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412" y="1143000"/>
            <a:ext cx="9927138" cy="5276048"/>
          </a:xfrm>
        </p:spPr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</a:p>
          <a:p>
            <a:pPr marL="0" indent="0">
              <a:buNone/>
            </a:pPr>
            <a:r>
              <a:rPr lang="bg-BG" dirty="0"/>
              <a:t>    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676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262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2900" dirty="0"/>
              <a:t>Натискане на </a:t>
            </a:r>
            <a:r>
              <a:rPr lang="en-US" sz="2900" dirty="0">
                <a:solidFill>
                  <a:schemeClr val="bg1"/>
                </a:solidFill>
              </a:rPr>
              <a:t>[Shift + F9]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ще стартира програмата в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2900" dirty="0"/>
              <a:t> 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bg-BG" sz="29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2900" dirty="0"/>
              <a:t>Можем да преминем към следващата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900" dirty="0"/>
              <a:t> с </a:t>
            </a:r>
            <a:r>
              <a:rPr lang="en-US" sz="2900" dirty="0">
                <a:solidFill>
                  <a:schemeClr val="bg1"/>
                </a:solidFill>
              </a:rPr>
              <a:t>[</a:t>
            </a:r>
            <a:r>
              <a:rPr lang="bg-BG" sz="2900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2900" dirty="0"/>
              <a:t>Можем да създаваме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bg1"/>
                </a:solidFill>
              </a:rPr>
              <a:t>[Ctrl + F8]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стопери –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900" dirty="0"/>
              <a:t>До тях можем директно да стигнем използвайки </a:t>
            </a:r>
            <a:r>
              <a:rPr lang="en-US" sz="2900" dirty="0">
                <a:solidFill>
                  <a:schemeClr val="bg1"/>
                </a:solidFill>
              </a:rPr>
              <a:t>[F</a:t>
            </a:r>
            <a:r>
              <a:rPr lang="bg-BG" sz="2900" dirty="0">
                <a:solidFill>
                  <a:schemeClr val="bg1"/>
                </a:solidFill>
              </a:rPr>
              <a:t>9</a:t>
            </a:r>
            <a:r>
              <a:rPr lang="en-US" sz="2900" dirty="0">
                <a:solidFill>
                  <a:schemeClr val="bg1"/>
                </a:solidFill>
              </a:rPr>
              <a:t>]</a:t>
            </a:r>
            <a:endParaRPr lang="bg-BG" sz="29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xmlns="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59" y="3768463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012" y="2209800"/>
            <a:ext cx="4038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вложената проверка</a:t>
            </a:r>
            <a:r>
              <a:rPr lang="en-US" sz="32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84" y="2450068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xmlns="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874596"/>
            <a:ext cx="4419600" cy="522599"/>
          </a:xfrm>
          <a:prstGeom prst="wedgeRoundRectCallout">
            <a:avLst>
              <a:gd name="adj1" fmla="val -55973"/>
              <a:gd name="adj2" fmla="val -51801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02CA408-07E4-47DD-B28A-C75BB80B1388}"/>
              </a:ext>
            </a:extLst>
          </p:cNvPr>
          <p:cNvSpPr/>
          <p:nvPr/>
        </p:nvSpPr>
        <p:spPr>
          <a:xfrm>
            <a:off x="1360740" y="3508428"/>
            <a:ext cx="7162800" cy="2160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xmlns="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xmlns="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xmlns="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xmlns="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xmlns="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xmlns="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xmlns="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xmlns="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xmlns="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xmlns="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xmlns="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xmlns="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xmlns="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xmlns="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xmlns="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xmlns="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67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453025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xmlns="" id="{074D9CA6-EB0A-4718-BA2F-FD301105FBCD}"/>
              </a:ext>
            </a:extLst>
          </p:cNvPr>
          <p:cNvGrpSpPr/>
          <p:nvPr/>
        </p:nvGrpSpPr>
        <p:grpSpPr>
          <a:xfrm>
            <a:off x="759947" y="2463061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xmlns="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xmlns="" id="{A58C078C-D840-471D-B5AE-F49F4CB258F2}"/>
              </a:ext>
            </a:extLst>
          </p:cNvPr>
          <p:cNvGrpSpPr/>
          <p:nvPr/>
        </p:nvGrpSpPr>
        <p:grpSpPr>
          <a:xfrm>
            <a:off x="4189412" y="2458367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xmlns="" id="{242ED6BE-8070-49F0-A29A-DC30006C75D4}"/>
              </a:ext>
            </a:extLst>
          </p:cNvPr>
          <p:cNvGrpSpPr/>
          <p:nvPr/>
        </p:nvGrpSpPr>
        <p:grpSpPr>
          <a:xfrm>
            <a:off x="7944554" y="2458367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xmlns="" id="{BD6B8CD0-C445-497D-8FBD-BED50095281B}"/>
              </a:ext>
            </a:extLst>
          </p:cNvPr>
          <p:cNvSpPr/>
          <p:nvPr/>
        </p:nvSpPr>
        <p:spPr>
          <a:xfrm>
            <a:off x="5993762" y="2995091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xmlns="" id="{395720A8-FBB9-44F0-964C-2C752551AD65}"/>
              </a:ext>
            </a:extLst>
          </p:cNvPr>
          <p:cNvSpPr/>
          <p:nvPr/>
        </p:nvSpPr>
        <p:spPr>
          <a:xfrm>
            <a:off x="9498042" y="2996326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xmlns="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xmlns="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xmlns="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xmlns="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xmlns="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xmlns="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elif</a:t>
            </a:r>
            <a:endParaRPr lang="en-US" sz="32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386891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Дебъгване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изпитни задачи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bg-BG" dirty="0"/>
              <a:t> или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xmlns="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32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xmlns="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xmlns="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</a:t>
            </a:r>
            <a:r>
              <a:rPr lang="bg-BG" dirty="0">
                <a:solidFill>
                  <a:schemeClr val="bg1"/>
                </a:solidFill>
              </a:rPr>
              <a:t>няколко</a:t>
            </a:r>
            <a:r>
              <a:rPr lang="bg-BG" dirty="0"/>
              <a:t> условия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 от 5 и </a:t>
            </a:r>
            <a:r>
              <a:rPr lang="bg-BG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49DB52-4CE3-4FF8-B586-463F74F67E4C}"/>
              </a:ext>
            </a:extLst>
          </p:cNvPr>
          <p:cNvSpPr txBox="1"/>
          <p:nvPr/>
        </p:nvSpPr>
        <p:spPr>
          <a:xfrm>
            <a:off x="8456612" y="2743200"/>
            <a:ext cx="37640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xmlns="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237" y="2228318"/>
            <a:ext cx="7094347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 = int(input())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-100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&lt;=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and number != 0: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81AF6D-D70E-4733-95AB-54D65849C6D3}"/>
              </a:ext>
            </a:extLst>
          </p:cNvPr>
          <p:cNvSpPr txBox="1"/>
          <p:nvPr/>
        </p:nvSpPr>
        <p:spPr>
          <a:xfrm>
            <a:off x="9333243" y="2286000"/>
            <a:ext cx="28506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endParaRPr lang="en-US" sz="15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input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40A3664-8F42-4A5B-A3E3-2F97B74E55EA}"/>
              </a:ext>
            </a:extLst>
          </p:cNvPr>
          <p:cNvGrpSpPr/>
          <p:nvPr/>
        </p:nvGrpSpPr>
        <p:grpSpPr>
          <a:xfrm>
            <a:off x="438536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D95250-9A00-4081-B64B-717246F123A3}"/>
              </a:ext>
            </a:extLst>
          </p:cNvPr>
          <p:cNvGrpSpPr/>
          <p:nvPr/>
        </p:nvGrpSpPr>
        <p:grpSpPr>
          <a:xfrm>
            <a:off x="8418549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FF7E426-3EAC-4699-94CF-78A98E44862A}"/>
              </a:ext>
            </a:extLst>
          </p:cNvPr>
          <p:cNvGrpSpPr/>
          <p:nvPr/>
        </p:nvGrpSpPr>
        <p:grpSpPr>
          <a:xfrm>
            <a:off x="3899876" y="5913840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xmlns="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9503571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"apple"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# Check other fruits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product == "cucumber"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# Check other vegetables</a:t>
            </a:r>
            <a:endParaRPr lang="en-US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45C286-E3CC-4F21-AE74-7E31A7CF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0" y="4834235"/>
            <a:ext cx="5622291" cy="14478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xmlns="" id="{18AA0997-65DE-44CF-9F8B-A8A3B6BB7A1D}"/>
              </a:ext>
            </a:extLst>
          </p:cNvPr>
          <p:cNvSpPr/>
          <p:nvPr/>
        </p:nvSpPr>
        <p:spPr bwMode="auto">
          <a:xfrm rot="16200000" flipH="1" flipV="1">
            <a:off x="5463180" y="5431829"/>
            <a:ext cx="533401" cy="490143"/>
          </a:xfrm>
          <a:prstGeom prst="bentUpArrow">
            <a:avLst>
              <a:gd name="adj1" fmla="val 17185"/>
              <a:gd name="adj2" fmla="val 27878"/>
              <a:gd name="adj3" fmla="val 2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760871"/>
            <a:ext cx="11187038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6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</a:t>
            </a:r>
            <a:r>
              <a:rPr lang="bg-BG" dirty="0" err="1"/>
              <a:t>приоритизираме</a:t>
            </a:r>
            <a:r>
              <a:rPr lang="bg-BG" dirty="0"/>
              <a:t> условия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6EEEF2A-4D54-478C-9632-2137A599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2" y="2228138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and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and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Yes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and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or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and c &lt;= 400: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No output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(number &gt; 10) and (number % 2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9B73D9-C3F9-47C9-830F-1DDE108D514A}"/>
              </a:ext>
            </a:extLst>
          </p:cNvPr>
          <p:cNvSpPr txBox="1"/>
          <p:nvPr/>
        </p:nvSpPr>
        <p:spPr>
          <a:xfrm>
            <a:off x="8685212" y="4642130"/>
            <a:ext cx="38760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dirty="0"/>
              <a:t>Решаване на задачи в клас(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70214" y="4527550"/>
            <a:ext cx="4986924" cy="88265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xmlns="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xmlns="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xmlns="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xmlns="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512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xmlns="" id="{A1812A73-D81A-4BC5-BFC9-63A1839F0A89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8F9813-7DB0-456B-A5D2-855AC05CC5CC}"/>
              </a:ext>
            </a:extLst>
          </p:cNvPr>
          <p:cNvGrpSpPr/>
          <p:nvPr/>
        </p:nvGrpSpPr>
        <p:grpSpPr>
          <a:xfrm>
            <a:off x="4865686" y="76200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93ED17F-3DD3-4FE2-92E8-C3CDE6F792DA}"/>
              </a:ext>
            </a:extLst>
          </p:cNvPr>
          <p:cNvSpPr/>
          <p:nvPr/>
        </p:nvSpPr>
        <p:spPr bwMode="auto">
          <a:xfrm>
            <a:off x="7025308" y="414257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8176EF7-2096-490E-BD29-D20E3D50D746}"/>
              </a:ext>
            </a:extLst>
          </p:cNvPr>
          <p:cNvSpPr/>
          <p:nvPr/>
        </p:nvSpPr>
        <p:spPr bwMode="auto">
          <a:xfrm>
            <a:off x="4872615" y="550420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68A11F-EA08-4905-912E-371B64039FCA}"/>
              </a:ext>
            </a:extLst>
          </p:cNvPr>
          <p:cNvSpPr/>
          <p:nvPr/>
        </p:nvSpPr>
        <p:spPr bwMode="auto">
          <a:xfrm>
            <a:off x="1098184" y="552697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000CCC1E-BD96-4E8D-9F2A-3529332B5D7F}"/>
              </a:ext>
            </a:extLst>
          </p:cNvPr>
          <p:cNvGrpSpPr/>
          <p:nvPr/>
        </p:nvGrpSpPr>
        <p:grpSpPr>
          <a:xfrm>
            <a:off x="4183331" y="2296358"/>
            <a:ext cx="4065939" cy="2141480"/>
            <a:chOff x="4183331" y="2296358"/>
            <a:chExt cx="4065939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xmlns="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916730" cy="696620"/>
              <a:chOff x="4183331" y="3000954"/>
              <a:chExt cx="916730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xmlns="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737019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36305"/>
              <a:chOff x="7102712" y="3006268"/>
              <a:chExt cx="1146558" cy="113630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xmlns="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7547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81DB50D3-E230-4676-8368-1877D67FFD14}"/>
              </a:ext>
            </a:extLst>
          </p:cNvPr>
          <p:cNvGrpSpPr/>
          <p:nvPr/>
        </p:nvGrpSpPr>
        <p:grpSpPr>
          <a:xfrm>
            <a:off x="2322147" y="3697574"/>
            <a:ext cx="3774430" cy="1829403"/>
            <a:chOff x="2322147" y="3697574"/>
            <a:chExt cx="3774430" cy="18294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xmlns="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17269D25-5556-4C26-8D57-443A5E9EFCD3}"/>
                </a:ext>
              </a:extLst>
            </p:cNvPr>
            <p:cNvGrpSpPr/>
            <p:nvPr/>
          </p:nvGrpSpPr>
          <p:grpSpPr>
            <a:xfrm>
              <a:off x="2322147" y="4247793"/>
              <a:ext cx="1080392" cy="1279184"/>
              <a:chOff x="2322147" y="4247793"/>
              <a:chExt cx="1080392" cy="127918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xmlns="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322147" y="4608289"/>
                <a:ext cx="880995" cy="91868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118965" cy="1256415"/>
              <a:chOff x="4977612" y="4247793"/>
              <a:chExt cx="1118965" cy="125641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xmlns="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933059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реално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0ABBAE6-E215-4321-9A1B-BF492B9B2288}"/>
              </a:ext>
            </a:extLst>
          </p:cNvPr>
          <p:cNvGrpSpPr/>
          <p:nvPr/>
        </p:nvGrpSpPr>
        <p:grpSpPr>
          <a:xfrm>
            <a:off x="1446213" y="5256827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14333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5024" y="1686861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9545C9-E2A2-42FD-9B85-F5B890927846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997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sales &gt;= 0 and sales &lt;= 500: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elif sales &gt; 500 and sales &lt;= 1000: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"Varna":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"Plovdiv":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print(f"{sales * commission:.2f}")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print("error")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997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xmlns="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xmlns="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xmlns="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xmlns="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xmlns="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xmlns="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xmlns="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xmlns="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xmlns="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 err="1"/>
                <a:t>saved_money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r>
              <a:rPr lang="en-US" sz="3200"/>
              <a:t/>
            </a:r>
            <a:br>
              <a:rPr lang="en-US" sz="3200"/>
            </a:br>
            <a:r>
              <a:rPr lang="bg-BG" sz="3200"/>
              <a:t>следните </a:t>
            </a:r>
            <a:r>
              <a:rPr lang="bg-BG" sz="3200" dirty="0"/>
              <a:t>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5352823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err="1"/>
              <a:t>is_greater</a:t>
            </a:r>
            <a:r>
              <a:rPr lang="en-US" dirty="0"/>
              <a:t> = (5 + 3) &gt; (3 + 4)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xmlns="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21558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"caseSensitive" == "CaseSensitive":</a:t>
            </a:r>
          </a:p>
          <a:p>
            <a:r>
              <a:rPr lang="bg-BG" dirty="0"/>
              <a:t>  </a:t>
            </a:r>
            <a:r>
              <a:rPr lang="en-US" dirty="0"/>
              <a:t>  print("Svetlin")</a:t>
            </a:r>
          </a:p>
          <a:p>
            <a:r>
              <a:rPr lang="en-US" dirty="0"/>
              <a:t>else: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  print("Petar")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4466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bg-BG" dirty="0"/>
              <a:t>123456 % 100 == 56</a:t>
            </a:r>
            <a:r>
              <a:rPr lang="en-US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xmlns="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xmlns="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xmlns="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xmlns="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4454178" cy="25264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role = "Administrator"</a:t>
            </a:r>
          </a:p>
          <a:p>
            <a:r>
              <a:rPr lang="en-US" sz="2200" dirty="0"/>
              <a:t>if role != "Administrator":</a:t>
            </a:r>
          </a:p>
          <a:p>
            <a:r>
              <a:rPr lang="en-US" sz="2200" dirty="0"/>
              <a:t>    print("No permission")</a:t>
            </a:r>
          </a:p>
          <a:p>
            <a:r>
              <a:rPr lang="en-US" sz="2200" dirty="0"/>
              <a:t>else:</a:t>
            </a:r>
          </a:p>
          <a:p>
            <a:r>
              <a:rPr lang="en-US" sz="2200" dirty="0"/>
              <a:t>    print("Welcome")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7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1661</Words>
  <Application>Microsoft Office PowerPoint</Application>
  <PresentationFormat>Custom</PresentationFormat>
  <Paragraphs>502</Paragraphs>
  <Slides>45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SoftUni3_1</vt:lpstr>
      <vt:lpstr>Вложени условни конструкции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Дебъгване</vt:lpstr>
      <vt:lpstr>Дебъгване във PyCharm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2020-05-07T09:27:32Z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