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 с тема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ен стил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Лист1!$A$2:$A$6</c:f>
              <c:strCache>
                <c:ptCount val="5"/>
                <c:pt idx="0">
                  <c:v>Анализ на изискванията</c:v>
                </c:pt>
                <c:pt idx="1">
                  <c:v>Планиране</c:v>
                </c:pt>
                <c:pt idx="2">
                  <c:v>Разработка </c:v>
                </c:pt>
                <c:pt idx="3">
                  <c:v>Тестване</c:v>
                </c:pt>
                <c:pt idx="4">
                  <c:v>Документация</c:v>
                </c:pt>
              </c:strCache>
            </c:strRef>
          </c:cat>
          <c:val>
            <c:numRef>
              <c:f>Лист1!$B$2:$B$6</c:f>
              <c:numCache>
                <c:formatCode>"лв."#,##0_);[Red]\("лв."#,##0\)</c:formatCode>
                <c:ptCount val="5"/>
                <c:pt idx="0">
                  <c:v>360</c:v>
                </c:pt>
                <c:pt idx="1">
                  <c:v>840</c:v>
                </c:pt>
                <c:pt idx="2">
                  <c:v>1040</c:v>
                </c:pt>
                <c:pt idx="3">
                  <c:v>140</c:v>
                </c:pt>
                <c:pt idx="4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31-8A4F-D52E806E7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2003904"/>
        <c:axId val="382004232"/>
        <c:axId val="0"/>
      </c:bar3DChart>
      <c:catAx>
        <c:axId val="38200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82004232"/>
        <c:crosses val="autoZero"/>
        <c:auto val="1"/>
        <c:lblAlgn val="ctr"/>
        <c:lblOffset val="100"/>
        <c:noMultiLvlLbl val="0"/>
      </c:catAx>
      <c:valAx>
        <c:axId val="38200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лв.&quot;#,##0_);[Red]\(&quot;лв.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8200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5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90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1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40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2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3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03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1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05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8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37D9DD-9629-4D65-9D25-FC3CEF29AD7D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58A2870-3C2A-4FD7-841F-6AE46B2916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10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81CB7F-EDC3-4591-ACDF-9CAFDFBC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974" y="2191162"/>
            <a:ext cx="6379652" cy="2069275"/>
          </a:xfrm>
        </p:spPr>
        <p:txBody>
          <a:bodyPr>
            <a:normAutofit fontScale="90000"/>
          </a:bodyPr>
          <a:lstStyle/>
          <a:p>
            <a:r>
              <a:rPr lang="bg-BG" dirty="0"/>
              <a:t>Социална мрежа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BankGothic Lt BT" panose="020B0607020203060204" pitchFamily="34" charset="0"/>
              </a:rPr>
              <a:t>Social Forest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904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683A6E-20E8-4629-A41D-1406ED1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Система за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F35804-28B3-4307-B176-37D46D99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562" y="1881275"/>
            <a:ext cx="4679669" cy="3979625"/>
          </a:xfrm>
        </p:spPr>
        <p:txBody>
          <a:bodyPr>
            <a:normAutofit/>
          </a:bodyPr>
          <a:lstStyle/>
          <a:p>
            <a:r>
              <a:rPr lang="ru-RU" sz="2000" dirty="0" err="1"/>
              <a:t>Repository</a:t>
            </a:r>
            <a:r>
              <a:rPr lang="ru-RU" sz="2000" dirty="0"/>
              <a:t>, </a:t>
            </a:r>
            <a:r>
              <a:rPr lang="ru-RU" sz="2000" dirty="0" err="1"/>
              <a:t>предоставя</a:t>
            </a:r>
            <a:r>
              <a:rPr lang="ru-RU" sz="2000" dirty="0"/>
              <a:t> работа по един и </a:t>
            </a:r>
            <a:r>
              <a:rPr lang="ru-RU" sz="2000" dirty="0" err="1"/>
              <a:t>същ</a:t>
            </a:r>
            <a:r>
              <a:rPr lang="ru-RU" sz="2000" dirty="0"/>
              <a:t> файл</a:t>
            </a:r>
          </a:p>
          <a:p>
            <a:r>
              <a:rPr lang="ru-RU" sz="2000" dirty="0" err="1"/>
              <a:t>Възможност</a:t>
            </a:r>
            <a:r>
              <a:rPr lang="ru-RU" sz="2000" dirty="0"/>
              <a:t> за обмен на информация между </a:t>
            </a:r>
            <a:r>
              <a:rPr lang="ru-RU" sz="2000" dirty="0" err="1"/>
              <a:t>участниците</a:t>
            </a:r>
            <a:r>
              <a:rPr lang="ru-RU" sz="2000" dirty="0"/>
              <a:t> в проекта  и </a:t>
            </a:r>
            <a:r>
              <a:rPr lang="ru-RU" sz="2000" dirty="0" err="1"/>
              <a:t>нейното</a:t>
            </a:r>
            <a:r>
              <a:rPr lang="ru-RU" sz="2000" dirty="0"/>
              <a:t> </a:t>
            </a:r>
            <a:r>
              <a:rPr lang="ru-RU" sz="2000" dirty="0" err="1"/>
              <a:t>обновяване</a:t>
            </a:r>
            <a:endParaRPr lang="ru-RU" sz="2000" dirty="0"/>
          </a:p>
          <a:p>
            <a:r>
              <a:rPr lang="bg-BG" sz="2000" dirty="0"/>
              <a:t>Предоставя гъвкавост</a:t>
            </a:r>
          </a:p>
          <a:p>
            <a:r>
              <a:rPr lang="bg-BG" sz="2000" dirty="0"/>
              <a:t>Връщане към предишно състояние на проекта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981720"/>
            <a:ext cx="6982051" cy="3198163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5" y="5388427"/>
            <a:ext cx="1298787" cy="12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0D7CCF-17A0-477E-991B-3A3A24F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Използвани програмни средства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59" y="1572397"/>
            <a:ext cx="2290082" cy="2290082"/>
          </a:xfr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173" y="945038"/>
            <a:ext cx="5153789" cy="3092274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3542986"/>
            <a:ext cx="4900421" cy="131086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58" y="4534354"/>
            <a:ext cx="3511795" cy="1837429"/>
          </a:xfrm>
          <a:prstGeom prst="rect">
            <a:avLst/>
          </a:prstGeom>
        </p:spPr>
      </p:pic>
      <p:pic>
        <p:nvPicPr>
          <p:cNvPr id="1026" name="Picture 2" descr="Flutter Logo Png, Transparent Png - kindpng"/>
          <p:cNvPicPr>
            <a:picLocks noChangeAspect="1" noChangeArrowheads="1"/>
          </p:cNvPicPr>
          <p:nvPr/>
        </p:nvPicPr>
        <p:blipFill>
          <a:blip r:embed="rId6" cstate="hq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" y="3968555"/>
            <a:ext cx="1886011" cy="214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5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B4519E-672D-4F90-9055-D17993E8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Критичен път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>
          <a:xfrm>
            <a:off x="1701466" y="1547524"/>
            <a:ext cx="8767308" cy="2487829"/>
          </a:xfrm>
        </p:spPr>
        <p:txBody>
          <a:bodyPr numCol="2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Анализ на изискванията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Планирани архитектура и база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Планирана бизнес  логика 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Измислен дизайн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Създадена база данни и запис на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Потребителски интерфейс 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Реализирана бизнес 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Приключване на тестването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Обща документация</a:t>
            </a:r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  <p:grpSp>
        <p:nvGrpSpPr>
          <p:cNvPr id="6" name="Group 92"/>
          <p:cNvGrpSpPr/>
          <p:nvPr/>
        </p:nvGrpSpPr>
        <p:grpSpPr>
          <a:xfrm>
            <a:off x="724118" y="3213887"/>
            <a:ext cx="10722004" cy="2359609"/>
            <a:chOff x="229898" y="1554339"/>
            <a:chExt cx="10722004" cy="2359609"/>
          </a:xfrm>
        </p:grpSpPr>
        <p:sp>
          <p:nvSpPr>
            <p:cNvPr id="8" name="Oval 4"/>
            <p:cNvSpPr/>
            <p:nvPr/>
          </p:nvSpPr>
          <p:spPr>
            <a:xfrm>
              <a:off x="229898" y="2936308"/>
              <a:ext cx="481298" cy="474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9" name="Group 91"/>
            <p:cNvGrpSpPr/>
            <p:nvPr/>
          </p:nvGrpSpPr>
          <p:grpSpPr>
            <a:xfrm>
              <a:off x="640712" y="1554339"/>
              <a:ext cx="10311190" cy="2359609"/>
              <a:chOff x="640712" y="1554339"/>
              <a:chExt cx="10311190" cy="2359609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1434247" y="2936589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1" name="Straight Connector 5"/>
              <p:cNvCxnSpPr>
                <a:stCxn id="8" idx="7"/>
              </p:cNvCxnSpPr>
              <p:nvPr/>
            </p:nvCxnSpPr>
            <p:spPr>
              <a:xfrm flipV="1">
                <a:off x="640712" y="2840293"/>
                <a:ext cx="211237" cy="16551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6"/>
              <p:cNvCxnSpPr>
                <a:endCxn id="8" idx="5"/>
              </p:cNvCxnSpPr>
              <p:nvPr/>
            </p:nvCxnSpPr>
            <p:spPr>
              <a:xfrm flipH="1" flipV="1">
                <a:off x="640712" y="3341372"/>
                <a:ext cx="181584" cy="14669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7"/>
              <p:cNvCxnSpPr/>
              <p:nvPr/>
            </p:nvCxnSpPr>
            <p:spPr>
              <a:xfrm flipH="1">
                <a:off x="837645" y="2843057"/>
                <a:ext cx="5334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/>
              <p:cNvCxnSpPr/>
              <p:nvPr/>
            </p:nvCxnSpPr>
            <p:spPr>
              <a:xfrm flipH="1">
                <a:off x="812305" y="3488062"/>
                <a:ext cx="5334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"/>
              <p:cNvCxnSpPr>
                <a:endCxn id="10" idx="3"/>
              </p:cNvCxnSpPr>
              <p:nvPr/>
            </p:nvCxnSpPr>
            <p:spPr>
              <a:xfrm flipV="1">
                <a:off x="1345705" y="3341653"/>
                <a:ext cx="158040" cy="146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Box 10"/>
              <p:cNvSpPr txBox="1"/>
              <p:nvPr/>
            </p:nvSpPr>
            <p:spPr>
              <a:xfrm>
                <a:off x="910985" y="3157970"/>
                <a:ext cx="297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/>
                  <a:t>2</a:t>
                </a:r>
                <a:endParaRPr lang="en-US"/>
              </a:p>
            </p:txBody>
          </p:sp>
          <p:sp>
            <p:nvSpPr>
              <p:cNvPr id="17" name="TextBox 11"/>
              <p:cNvSpPr txBox="1"/>
              <p:nvPr/>
            </p:nvSpPr>
            <p:spPr>
              <a:xfrm>
                <a:off x="829942" y="3535959"/>
                <a:ext cx="489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(1)</a:t>
                </a:r>
              </a:p>
            </p:txBody>
          </p:sp>
          <p:sp>
            <p:nvSpPr>
              <p:cNvPr id="18" name="TextBox 12"/>
              <p:cNvSpPr txBox="1"/>
              <p:nvPr/>
            </p:nvSpPr>
            <p:spPr>
              <a:xfrm>
                <a:off x="944850" y="2514127"/>
                <a:ext cx="328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/>
                  <a:t>1</a:t>
                </a:r>
                <a:endParaRPr lang="en-US"/>
              </a:p>
            </p:txBody>
          </p:sp>
          <p:sp>
            <p:nvSpPr>
              <p:cNvPr id="19" name="TextBox 13"/>
              <p:cNvSpPr txBox="1"/>
              <p:nvPr/>
            </p:nvSpPr>
            <p:spPr>
              <a:xfrm>
                <a:off x="828687" y="2812881"/>
                <a:ext cx="494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bg-BG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0" name="Straight Arrow Connector 14"/>
              <p:cNvCxnSpPr/>
              <p:nvPr/>
            </p:nvCxnSpPr>
            <p:spPr>
              <a:xfrm>
                <a:off x="1361027" y="2840293"/>
                <a:ext cx="162095" cy="165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Oval 15"/>
              <p:cNvSpPr/>
              <p:nvPr/>
            </p:nvSpPr>
            <p:spPr>
              <a:xfrm>
                <a:off x="2643524" y="2936308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22" name="Straight Connector 16"/>
              <p:cNvCxnSpPr/>
              <p:nvPr/>
            </p:nvCxnSpPr>
            <p:spPr>
              <a:xfrm flipV="1">
                <a:off x="1849989" y="2840012"/>
                <a:ext cx="211237" cy="16551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7"/>
              <p:cNvCxnSpPr/>
              <p:nvPr/>
            </p:nvCxnSpPr>
            <p:spPr>
              <a:xfrm flipH="1" flipV="1">
                <a:off x="1849989" y="3341091"/>
                <a:ext cx="181584" cy="14669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8"/>
              <p:cNvCxnSpPr/>
              <p:nvPr/>
            </p:nvCxnSpPr>
            <p:spPr>
              <a:xfrm flipH="1">
                <a:off x="2046922" y="2842776"/>
                <a:ext cx="5334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9"/>
              <p:cNvCxnSpPr/>
              <p:nvPr/>
            </p:nvCxnSpPr>
            <p:spPr>
              <a:xfrm flipH="1">
                <a:off x="2021582" y="3487781"/>
                <a:ext cx="5334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0"/>
              <p:cNvCxnSpPr>
                <a:endCxn id="21" idx="3"/>
              </p:cNvCxnSpPr>
              <p:nvPr/>
            </p:nvCxnSpPr>
            <p:spPr>
              <a:xfrm flipV="1">
                <a:off x="2554982" y="3341372"/>
                <a:ext cx="158040" cy="146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TextBox 21"/>
              <p:cNvSpPr txBox="1"/>
              <p:nvPr/>
            </p:nvSpPr>
            <p:spPr>
              <a:xfrm>
                <a:off x="2147501" y="3166627"/>
                <a:ext cx="297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8" name="TextBox 22"/>
              <p:cNvSpPr txBox="1"/>
              <p:nvPr/>
            </p:nvSpPr>
            <p:spPr>
              <a:xfrm>
                <a:off x="2066458" y="3544616"/>
                <a:ext cx="489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(1)</a:t>
                </a: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2190263" y="2461580"/>
                <a:ext cx="328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30" name="TextBox 24"/>
              <p:cNvSpPr txBox="1"/>
              <p:nvPr/>
            </p:nvSpPr>
            <p:spPr>
              <a:xfrm>
                <a:off x="2049964" y="2812600"/>
                <a:ext cx="482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bg-BG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31" name="Straight Arrow Connector 25"/>
              <p:cNvCxnSpPr/>
              <p:nvPr/>
            </p:nvCxnSpPr>
            <p:spPr>
              <a:xfrm>
                <a:off x="2570304" y="2840012"/>
                <a:ext cx="162095" cy="165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2" name="Group 26"/>
              <p:cNvGrpSpPr/>
              <p:nvPr/>
            </p:nvGrpSpPr>
            <p:grpSpPr>
              <a:xfrm>
                <a:off x="3129733" y="2887069"/>
                <a:ext cx="731616" cy="659375"/>
                <a:chOff x="6754513" y="1246841"/>
                <a:chExt cx="986934" cy="659375"/>
              </a:xfrm>
            </p:grpSpPr>
            <p:grpSp>
              <p:nvGrpSpPr>
                <p:cNvPr id="77" name="Group 27"/>
                <p:cNvGrpSpPr/>
                <p:nvPr/>
              </p:nvGrpSpPr>
              <p:grpSpPr>
                <a:xfrm>
                  <a:off x="6894370" y="1246841"/>
                  <a:ext cx="847077" cy="659375"/>
                  <a:chOff x="1521517" y="1228124"/>
                  <a:chExt cx="847077" cy="740228"/>
                </a:xfrm>
              </p:grpSpPr>
              <p:sp>
                <p:nvSpPr>
                  <p:cNvPr id="79" name="TextBox 29"/>
                  <p:cNvSpPr txBox="1"/>
                  <p:nvPr/>
                </p:nvSpPr>
                <p:spPr>
                  <a:xfrm>
                    <a:off x="1618301" y="1228124"/>
                    <a:ext cx="400059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5</a:t>
                    </a:r>
                  </a:p>
                </p:txBody>
              </p:sp>
              <p:sp>
                <p:nvSpPr>
                  <p:cNvPr id="80" name="TextBox 30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(2)</a:t>
                    </a:r>
                  </a:p>
                </p:txBody>
              </p:sp>
            </p:grpSp>
            <p:cxnSp>
              <p:nvCxnSpPr>
                <p:cNvPr id="78" name="Straight Arrow Connector 28"/>
                <p:cNvCxnSpPr>
                  <a:endCxn id="33" idx="2"/>
                </p:cNvCxnSpPr>
                <p:nvPr/>
              </p:nvCxnSpPr>
              <p:spPr>
                <a:xfrm flipV="1">
                  <a:off x="6754513" y="1535189"/>
                  <a:ext cx="972218" cy="84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1"/>
              <p:cNvSpPr/>
              <p:nvPr/>
            </p:nvSpPr>
            <p:spPr>
              <a:xfrm>
                <a:off x="3850440" y="2938136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grpSp>
            <p:nvGrpSpPr>
              <p:cNvPr id="34" name="Group 32"/>
              <p:cNvGrpSpPr/>
              <p:nvPr/>
            </p:nvGrpSpPr>
            <p:grpSpPr>
              <a:xfrm>
                <a:off x="4348810" y="2885241"/>
                <a:ext cx="731616" cy="659375"/>
                <a:chOff x="6754513" y="1246841"/>
                <a:chExt cx="986934" cy="659375"/>
              </a:xfrm>
            </p:grpSpPr>
            <p:grpSp>
              <p:nvGrpSpPr>
                <p:cNvPr id="73" name="Group 33"/>
                <p:cNvGrpSpPr/>
                <p:nvPr/>
              </p:nvGrpSpPr>
              <p:grpSpPr>
                <a:xfrm>
                  <a:off x="6894370" y="1246841"/>
                  <a:ext cx="847077" cy="659375"/>
                  <a:chOff x="1521517" y="1228124"/>
                  <a:chExt cx="847077" cy="740228"/>
                </a:xfrm>
              </p:grpSpPr>
              <p:sp>
                <p:nvSpPr>
                  <p:cNvPr id="75" name="TextBox 35"/>
                  <p:cNvSpPr txBox="1"/>
                  <p:nvPr/>
                </p:nvSpPr>
                <p:spPr>
                  <a:xfrm>
                    <a:off x="1618301" y="1228124"/>
                    <a:ext cx="400059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6</a:t>
                    </a:r>
                  </a:p>
                </p:txBody>
              </p:sp>
              <p:sp>
                <p:nvSpPr>
                  <p:cNvPr id="76" name="TextBox 36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(</a:t>
                    </a:r>
                    <a:r>
                      <a:rPr lang="bg-BG" dirty="0" smtClean="0"/>
                      <a:t>2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p:grpSp>
            <p:cxnSp>
              <p:nvCxnSpPr>
                <p:cNvPr id="74" name="Straight Arrow Connector 34"/>
                <p:cNvCxnSpPr>
                  <a:endCxn id="35" idx="2"/>
                </p:cNvCxnSpPr>
                <p:nvPr/>
              </p:nvCxnSpPr>
              <p:spPr>
                <a:xfrm flipV="1">
                  <a:off x="6754513" y="1535189"/>
                  <a:ext cx="972218" cy="84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7"/>
              <p:cNvSpPr/>
              <p:nvPr/>
            </p:nvSpPr>
            <p:spPr>
              <a:xfrm>
                <a:off x="5069517" y="2936308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36" name="Group 38"/>
              <p:cNvGrpSpPr/>
              <p:nvPr/>
            </p:nvGrpSpPr>
            <p:grpSpPr>
              <a:xfrm>
                <a:off x="5543764" y="2895412"/>
                <a:ext cx="731616" cy="659375"/>
                <a:chOff x="6754513" y="1246841"/>
                <a:chExt cx="986934" cy="659375"/>
              </a:xfrm>
            </p:grpSpPr>
            <p:grpSp>
              <p:nvGrpSpPr>
                <p:cNvPr id="69" name="Group 39"/>
                <p:cNvGrpSpPr/>
                <p:nvPr/>
              </p:nvGrpSpPr>
              <p:grpSpPr>
                <a:xfrm>
                  <a:off x="6894370" y="1246841"/>
                  <a:ext cx="847077" cy="659375"/>
                  <a:chOff x="1521517" y="1228124"/>
                  <a:chExt cx="847077" cy="740228"/>
                </a:xfrm>
              </p:grpSpPr>
              <p:sp>
                <p:nvSpPr>
                  <p:cNvPr id="71" name="TextBox 41"/>
                  <p:cNvSpPr txBox="1"/>
                  <p:nvPr/>
                </p:nvSpPr>
                <p:spPr>
                  <a:xfrm>
                    <a:off x="1618301" y="1228124"/>
                    <a:ext cx="400059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7</a:t>
                    </a:r>
                  </a:p>
                </p:txBody>
              </p:sp>
              <p:sp>
                <p:nvSpPr>
                  <p:cNvPr id="72" name="TextBox 42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(</a:t>
                    </a:r>
                    <a:r>
                      <a:rPr lang="bg-BG" dirty="0" smtClean="0"/>
                      <a:t>2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p:grpSp>
            <p:cxnSp>
              <p:nvCxnSpPr>
                <p:cNvPr id="70" name="Straight Arrow Connector 40"/>
                <p:cNvCxnSpPr>
                  <a:endCxn id="37" idx="2"/>
                </p:cNvCxnSpPr>
                <p:nvPr/>
              </p:nvCxnSpPr>
              <p:spPr>
                <a:xfrm flipV="1">
                  <a:off x="6754513" y="1535189"/>
                  <a:ext cx="972218" cy="84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43"/>
              <p:cNvSpPr/>
              <p:nvPr/>
            </p:nvSpPr>
            <p:spPr>
              <a:xfrm>
                <a:off x="6264471" y="2946479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grpSp>
            <p:nvGrpSpPr>
              <p:cNvPr id="38" name="Group 44"/>
              <p:cNvGrpSpPr/>
              <p:nvPr/>
            </p:nvGrpSpPr>
            <p:grpSpPr>
              <a:xfrm>
                <a:off x="6762841" y="2893584"/>
                <a:ext cx="731616" cy="659375"/>
                <a:chOff x="6754513" y="1246841"/>
                <a:chExt cx="986934" cy="659375"/>
              </a:xfrm>
            </p:grpSpPr>
            <p:grpSp>
              <p:nvGrpSpPr>
                <p:cNvPr id="65" name="Group 45"/>
                <p:cNvGrpSpPr/>
                <p:nvPr/>
              </p:nvGrpSpPr>
              <p:grpSpPr>
                <a:xfrm>
                  <a:off x="6894370" y="1246841"/>
                  <a:ext cx="847077" cy="659375"/>
                  <a:chOff x="1521517" y="1228124"/>
                  <a:chExt cx="847077" cy="740228"/>
                </a:xfrm>
              </p:grpSpPr>
              <p:sp>
                <p:nvSpPr>
                  <p:cNvPr id="67" name="TextBox 47"/>
                  <p:cNvSpPr txBox="1"/>
                  <p:nvPr/>
                </p:nvSpPr>
                <p:spPr>
                  <a:xfrm>
                    <a:off x="1618301" y="1228124"/>
                    <a:ext cx="400059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68" name="TextBox 48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(</a:t>
                    </a:r>
                    <a:r>
                      <a:rPr lang="bg-BG" dirty="0" smtClean="0"/>
                      <a:t>2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p:grpSp>
            <p:cxnSp>
              <p:nvCxnSpPr>
                <p:cNvPr id="66" name="Straight Arrow Connector 46"/>
                <p:cNvCxnSpPr>
                  <a:endCxn id="39" idx="2"/>
                </p:cNvCxnSpPr>
                <p:nvPr/>
              </p:nvCxnSpPr>
              <p:spPr>
                <a:xfrm flipV="1">
                  <a:off x="6754513" y="1535189"/>
                  <a:ext cx="972218" cy="84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49"/>
              <p:cNvSpPr/>
              <p:nvPr/>
            </p:nvSpPr>
            <p:spPr>
              <a:xfrm>
                <a:off x="7483548" y="2944651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grpSp>
            <p:nvGrpSpPr>
              <p:cNvPr id="44" name="Group 54"/>
              <p:cNvGrpSpPr/>
              <p:nvPr/>
            </p:nvGrpSpPr>
            <p:grpSpPr>
              <a:xfrm>
                <a:off x="7971926" y="2893584"/>
                <a:ext cx="1856833" cy="659374"/>
                <a:chOff x="6754513" y="1246841"/>
                <a:chExt cx="2504827" cy="659374"/>
              </a:xfrm>
            </p:grpSpPr>
            <p:grpSp>
              <p:nvGrpSpPr>
                <p:cNvPr id="61" name="Group 55"/>
                <p:cNvGrpSpPr/>
                <p:nvPr/>
              </p:nvGrpSpPr>
              <p:grpSpPr>
                <a:xfrm>
                  <a:off x="6894370" y="1246841"/>
                  <a:ext cx="2364970" cy="659374"/>
                  <a:chOff x="1521517" y="1228125"/>
                  <a:chExt cx="2364970" cy="740227"/>
                </a:xfrm>
              </p:grpSpPr>
              <p:sp>
                <p:nvSpPr>
                  <p:cNvPr id="63" name="TextBox 57"/>
                  <p:cNvSpPr txBox="1"/>
                  <p:nvPr/>
                </p:nvSpPr>
                <p:spPr>
                  <a:xfrm>
                    <a:off x="3225039" y="1228125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64" name="TextBox 58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(3)</a:t>
                    </a:r>
                  </a:p>
                </p:txBody>
              </p:sp>
            </p:grpSp>
            <p:cxnSp>
              <p:nvCxnSpPr>
                <p:cNvPr id="62" name="Straight Arrow Connector 56"/>
                <p:cNvCxnSpPr>
                  <a:endCxn id="45" idx="2"/>
                </p:cNvCxnSpPr>
                <p:nvPr/>
              </p:nvCxnSpPr>
              <p:spPr>
                <a:xfrm flipV="1">
                  <a:off x="6754513" y="1535189"/>
                  <a:ext cx="972218" cy="84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Oval 59"/>
              <p:cNvSpPr/>
              <p:nvPr/>
            </p:nvSpPr>
            <p:spPr>
              <a:xfrm>
                <a:off x="8692632" y="2944651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grpSp>
            <p:nvGrpSpPr>
              <p:cNvPr id="46" name="Group 61"/>
              <p:cNvGrpSpPr/>
              <p:nvPr/>
            </p:nvGrpSpPr>
            <p:grpSpPr>
              <a:xfrm>
                <a:off x="9667796" y="2388132"/>
                <a:ext cx="1284106" cy="369405"/>
                <a:chOff x="2592712" y="-267761"/>
                <a:chExt cx="1438555" cy="414702"/>
              </a:xfrm>
            </p:grpSpPr>
            <p:sp>
              <p:nvSpPr>
                <p:cNvPr id="59" name="TextBox 63"/>
                <p:cNvSpPr txBox="1"/>
                <p:nvPr/>
              </p:nvSpPr>
              <p:spPr>
                <a:xfrm>
                  <a:off x="2592712" y="-267679"/>
                  <a:ext cx="661448" cy="414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60" name="TextBox 64"/>
                <p:cNvSpPr txBox="1"/>
                <p:nvPr/>
              </p:nvSpPr>
              <p:spPr>
                <a:xfrm>
                  <a:off x="3184190" y="-267761"/>
                  <a:ext cx="847077" cy="414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bg-BG" dirty="0" smtClean="0"/>
                    <a:t>2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47" name="Straight Arrow Connector 62"/>
              <p:cNvCxnSpPr>
                <a:stCxn id="45" idx="6"/>
                <a:endCxn id="48" idx="2"/>
              </p:cNvCxnSpPr>
              <p:nvPr/>
            </p:nvCxnSpPr>
            <p:spPr>
              <a:xfrm>
                <a:off x="9167194" y="3181932"/>
                <a:ext cx="725653" cy="60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65"/>
              <p:cNvSpPr/>
              <p:nvPr/>
            </p:nvSpPr>
            <p:spPr>
              <a:xfrm>
                <a:off x="9892847" y="3005525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cxnSp>
            <p:nvCxnSpPr>
              <p:cNvPr id="50" name="Straight Arrow Connector 68"/>
              <p:cNvCxnSpPr>
                <a:stCxn id="48" idx="0"/>
                <a:endCxn id="51" idx="4"/>
              </p:cNvCxnSpPr>
              <p:nvPr/>
            </p:nvCxnSpPr>
            <p:spPr>
              <a:xfrm flipV="1">
                <a:off x="10130128" y="2028901"/>
                <a:ext cx="1554" cy="976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Oval 71"/>
              <p:cNvSpPr/>
              <p:nvPr/>
            </p:nvSpPr>
            <p:spPr>
              <a:xfrm>
                <a:off x="9894401" y="1554339"/>
                <a:ext cx="474562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56" name="TextBox 76"/>
              <p:cNvSpPr txBox="1"/>
              <p:nvPr/>
            </p:nvSpPr>
            <p:spPr>
              <a:xfrm>
                <a:off x="9306751" y="3283774"/>
                <a:ext cx="627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(1)</a:t>
                </a:r>
              </a:p>
            </p:txBody>
          </p:sp>
        </p:grpSp>
      </p:grpSp>
      <p:sp>
        <p:nvSpPr>
          <p:cNvPr id="98" name="TextBox 57"/>
          <p:cNvSpPr txBox="1"/>
          <p:nvPr/>
        </p:nvSpPr>
        <p:spPr>
          <a:xfrm>
            <a:off x="8576054" y="4752029"/>
            <a:ext cx="4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9</a:t>
            </a:r>
            <a:endParaRPr lang="en-US" dirty="0"/>
          </a:p>
        </p:txBody>
      </p:sp>
      <p:sp>
        <p:nvSpPr>
          <p:cNvPr id="99" name="Текстово поле 98"/>
          <p:cNvSpPr txBox="1"/>
          <p:nvPr/>
        </p:nvSpPr>
        <p:spPr>
          <a:xfrm>
            <a:off x="758993" y="5792333"/>
            <a:ext cx="685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Критичният път е един защото се следва принципа на поточната линия.</a:t>
            </a:r>
            <a:endParaRPr lang="bg-BG" dirty="0"/>
          </a:p>
        </p:txBody>
      </p:sp>
      <p:pic>
        <p:nvPicPr>
          <p:cNvPr id="100" name="Картина 99"/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0" y="5888624"/>
            <a:ext cx="453747" cy="4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D013A2-CE53-480C-B5AF-FE042DBD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Профил на риска </a:t>
            </a:r>
            <a:endParaRPr lang="bg-BG" dirty="0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73310"/>
              </p:ext>
            </p:extLst>
          </p:nvPr>
        </p:nvGraphicFramePr>
        <p:xfrm>
          <a:off x="642936" y="2286000"/>
          <a:ext cx="10906125" cy="3804327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430999">
                  <a:extLst>
                    <a:ext uri="{9D8B030D-6E8A-4147-A177-3AD203B41FA5}">
                      <a16:colId xmlns:a16="http://schemas.microsoft.com/office/drawing/2014/main" val="3861855997"/>
                    </a:ext>
                  </a:extLst>
                </a:gridCol>
                <a:gridCol w="4811061">
                  <a:extLst>
                    <a:ext uri="{9D8B030D-6E8A-4147-A177-3AD203B41FA5}">
                      <a16:colId xmlns:a16="http://schemas.microsoft.com/office/drawing/2014/main" val="744562569"/>
                    </a:ext>
                  </a:extLst>
                </a:gridCol>
                <a:gridCol w="1965527">
                  <a:extLst>
                    <a:ext uri="{9D8B030D-6E8A-4147-A177-3AD203B41FA5}">
                      <a16:colId xmlns:a16="http://schemas.microsoft.com/office/drawing/2014/main" val="4046674434"/>
                    </a:ext>
                  </a:extLst>
                </a:gridCol>
                <a:gridCol w="1698538">
                  <a:extLst>
                    <a:ext uri="{9D8B030D-6E8A-4147-A177-3AD203B41FA5}">
                      <a16:colId xmlns:a16="http://schemas.microsoft.com/office/drawing/2014/main" val="2780282061"/>
                    </a:ext>
                  </a:extLst>
                </a:gridCol>
              </a:tblGrid>
              <a:tr h="292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Описание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Действие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Вероятност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Вляние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615700361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Липса на </a:t>
                      </a:r>
                      <a:r>
                        <a:rPr lang="bg-BG" sz="1400" spc="-10" noProof="0" dirty="0" smtClean="0">
                          <a:effectLst/>
                        </a:rPr>
                        <a:t> </a:t>
                      </a:r>
                      <a:r>
                        <a:rPr lang="bg-BG" sz="1400" spc="-10" noProof="0" dirty="0">
                          <a:effectLst/>
                        </a:rPr>
                        <a:t>ресурси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Подмяна</a:t>
                      </a:r>
                      <a:r>
                        <a:rPr lang="bg-BG" sz="1400" spc="-10" baseline="0" noProof="0" dirty="0">
                          <a:effectLst/>
                        </a:rPr>
                        <a:t> или заемане на ресурс. 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baseline="0" noProof="0" dirty="0">
                          <a:effectLst/>
                        </a:rPr>
                        <a:t>Смяна на ролите на </a:t>
                      </a:r>
                      <a:r>
                        <a:rPr lang="bg-BG" sz="1400" spc="-10" baseline="0" noProof="0" dirty="0" smtClean="0">
                          <a:effectLst/>
                        </a:rPr>
                        <a:t>действие</a:t>
                      </a:r>
                      <a:r>
                        <a:rPr lang="bg-BG" sz="1400" spc="-10" baseline="0" noProof="0" dirty="0">
                          <a:effectLst/>
                        </a:rPr>
                        <a:t>.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Минимална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Високо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996874129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 smtClean="0">
                          <a:effectLst/>
                        </a:rPr>
                        <a:t>Недостиг</a:t>
                      </a:r>
                      <a:r>
                        <a:rPr lang="bg-BG" sz="1400" spc="-10" baseline="0" noProof="0" dirty="0" smtClean="0">
                          <a:effectLst/>
                        </a:rPr>
                        <a:t> </a:t>
                      </a:r>
                      <a:r>
                        <a:rPr lang="bg-BG" sz="1400" spc="-10" baseline="0" noProof="0" dirty="0">
                          <a:effectLst/>
                        </a:rPr>
                        <a:t>на време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Добавяне</a:t>
                      </a:r>
                      <a:r>
                        <a:rPr lang="bg-BG" sz="1400" spc="-10" baseline="0" noProof="0" dirty="0">
                          <a:effectLst/>
                        </a:rPr>
                        <a:t> на повече </a:t>
                      </a:r>
                      <a:r>
                        <a:rPr lang="bg-BG" sz="1400" spc="-10" baseline="0" noProof="0" dirty="0" smtClean="0">
                          <a:effectLst/>
                        </a:rPr>
                        <a:t>време към задачите.</a:t>
                      </a:r>
                      <a:endParaRPr lang="bg-BG" sz="1400" spc="-10" baseline="0" noProof="0" dirty="0">
                        <a:effectLst/>
                      </a:endParaRPr>
                    </a:p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Следене на изпълнението.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Средна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Средно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37420204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Пандемия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Проекта</a:t>
                      </a:r>
                      <a:r>
                        <a:rPr lang="bg-BG" sz="1400" spc="-10" baseline="0" noProof="0" dirty="0">
                          <a:effectLst/>
                        </a:rPr>
                        <a:t> може да се реализира от разстояние</a:t>
                      </a:r>
                      <a:r>
                        <a:rPr lang="bg-BG" sz="1400" spc="-10" baseline="0" noProof="0" dirty="0" smtClean="0"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Онлайн срещи на екипа.</a:t>
                      </a:r>
                      <a:endParaRPr lang="bg-BG" sz="1400" spc="-10" baseline="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Много</a:t>
                      </a:r>
                      <a:r>
                        <a:rPr lang="bg-BG" sz="1400" spc="-10" baseline="0" noProof="0">
                          <a:effectLst/>
                        </a:rPr>
                        <a:t> висока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>
                          <a:effectLst/>
                        </a:rPr>
                        <a:t>Ниско</a:t>
                      </a:r>
                      <a:endParaRPr lang="bg-BG" sz="1400" spc="-10" noProof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3448564134"/>
                  </a:ext>
                </a:extLst>
              </a:tr>
              <a:tr h="11468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Напускане</a:t>
                      </a:r>
                      <a:r>
                        <a:rPr lang="bg-BG" sz="1400" spc="-10" baseline="0" noProof="0" dirty="0">
                          <a:effectLst/>
                        </a:rPr>
                        <a:t> на член от екипа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Писане</a:t>
                      </a:r>
                      <a:r>
                        <a:rPr lang="bg-BG" sz="1400" spc="-10" baseline="0" noProof="0" dirty="0">
                          <a:effectLst/>
                        </a:rPr>
                        <a:t> на добре </a:t>
                      </a:r>
                      <a:r>
                        <a:rPr lang="bg-BG" sz="1400" spc="-10" baseline="0" noProof="0" dirty="0" err="1">
                          <a:effectLst/>
                        </a:rPr>
                        <a:t>стуктуриран</a:t>
                      </a:r>
                      <a:r>
                        <a:rPr lang="bg-BG" sz="1400" spc="-10" baseline="0" noProof="0" dirty="0">
                          <a:effectLst/>
                        </a:rPr>
                        <a:t> и документиран код</a:t>
                      </a:r>
                      <a:r>
                        <a:rPr lang="bg-BG" sz="1400" spc="-10" baseline="0" noProof="0" dirty="0" smtClean="0"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baseline="0" noProof="0" dirty="0" smtClean="0">
                          <a:effectLst/>
                        </a:rPr>
                        <a:t>Създаване на добра и спокойна среда за работа.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baseline="0" noProof="0" dirty="0" smtClean="0">
                          <a:effectLst/>
                        </a:rPr>
                        <a:t>Запознаване с работата на всеки член от екипа.</a:t>
                      </a:r>
                      <a:endParaRPr lang="bg-BG" sz="1400" spc="-10" baseline="0" noProof="0" dirty="0">
                        <a:effectLst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</a:rPr>
                        <a:t>Ниска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 smtClean="0">
                          <a:effectLst/>
                          <a:latin typeface="+mn-lt"/>
                          <a:ea typeface="+mn-ea"/>
                        </a:rPr>
                        <a:t>Високо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104489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99339A-9746-404B-9A4A-D188A19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nkGothic Lt BT" panose="020B0607020203060204"/>
              </a:rPr>
              <a:t>Social Forest</a:t>
            </a:r>
            <a:endParaRPr lang="bg-BG" dirty="0"/>
          </a:p>
        </p:txBody>
      </p:sp>
      <p:pic>
        <p:nvPicPr>
          <p:cNvPr id="4" name="Картина 3" descr="C:\Users\hp\Downloads\190801236_505660947251153_5878019383278063783_n.png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r="16704"/>
          <a:stretch/>
        </p:blipFill>
        <p:spPr bwMode="auto">
          <a:xfrm>
            <a:off x="405719" y="1195293"/>
            <a:ext cx="2264229" cy="495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 descr="C:\Users\hp\Downloads\191119199_490667132379669_2595524421570479225_n.png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4" r="4138"/>
          <a:stretch/>
        </p:blipFill>
        <p:spPr bwMode="auto">
          <a:xfrm>
            <a:off x="9320177" y="1215275"/>
            <a:ext cx="2322285" cy="495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Картина 5" descr="C:\Users\hp\Downloads\188020762_338276534392306_3609672676794897820_n.png"/>
          <p:cNvPicPr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1807" r="6296"/>
          <a:stretch/>
        </p:blipFill>
        <p:spPr bwMode="auto">
          <a:xfrm>
            <a:off x="3512116" y="1195293"/>
            <a:ext cx="2336801" cy="495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Картина 6" descr="C:\Users\hp\Downloads\190627737_940005016819394_3235819894756085570_n.png"/>
          <p:cNvPicPr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1" r="8628"/>
          <a:stretch/>
        </p:blipFill>
        <p:spPr bwMode="auto">
          <a:xfrm>
            <a:off x="6437916" y="1215275"/>
            <a:ext cx="2372255" cy="4958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19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AD8CC1-5F70-4ACE-BF69-5EA215C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76" y="621847"/>
            <a:ext cx="11091600" cy="1332000"/>
          </a:xfrm>
        </p:spPr>
        <p:txBody>
          <a:bodyPr/>
          <a:lstStyle/>
          <a:p>
            <a:pPr algn="ctr"/>
            <a:r>
              <a:rPr lang="bg-BG" dirty="0" smtClean="0"/>
              <a:t>Трудности при реализация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9446B2D-9A1D-46A4-A341-E0B1B7FB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835" y="2679256"/>
            <a:ext cx="8244794" cy="2168515"/>
          </a:xfrm>
        </p:spPr>
        <p:txBody>
          <a:bodyPr/>
          <a:lstStyle/>
          <a:p>
            <a:r>
              <a:rPr lang="bg-BG" dirty="0" smtClean="0"/>
              <a:t>Липса на достатъчно знания за програмния език</a:t>
            </a:r>
          </a:p>
          <a:p>
            <a:r>
              <a:rPr lang="bg-BG" dirty="0" smtClean="0"/>
              <a:t> Липса на опит с мобилни приложения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789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72C158-1DB2-4279-AAEF-65120C4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Възможности за бъдеща разработка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857CDC-1AB7-4BCF-A798-5BB0B63C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6" y="2345427"/>
            <a:ext cx="11090274" cy="3979625"/>
          </a:xfrm>
        </p:spPr>
        <p:txBody>
          <a:bodyPr/>
          <a:lstStyle/>
          <a:p>
            <a:r>
              <a:rPr lang="bg-BG" dirty="0" smtClean="0"/>
              <a:t>Разработка на версия за компютър</a:t>
            </a:r>
            <a:endParaRPr lang="bg-BG" dirty="0"/>
          </a:p>
          <a:p>
            <a:r>
              <a:rPr lang="bg-BG" dirty="0" smtClean="0"/>
              <a:t>Подобряване на дизайна</a:t>
            </a:r>
          </a:p>
          <a:p>
            <a:r>
              <a:rPr lang="bg-BG" dirty="0" smtClean="0"/>
              <a:t>Добавяне на стена с публикации</a:t>
            </a:r>
          </a:p>
          <a:p>
            <a:r>
              <a:rPr lang="bg-BG" dirty="0" smtClean="0"/>
              <a:t>Добавяне на връзка с </a:t>
            </a:r>
            <a:r>
              <a:rPr lang="en-US" dirty="0" smtClean="0"/>
              <a:t>Facebook </a:t>
            </a:r>
            <a:r>
              <a:rPr lang="en-US" dirty="0"/>
              <a:t>,</a:t>
            </a:r>
            <a:r>
              <a:rPr lang="en-US" dirty="0" smtClean="0"/>
              <a:t>Twitter </a:t>
            </a:r>
            <a:r>
              <a:rPr lang="bg-BG" dirty="0" smtClean="0"/>
              <a:t>и </a:t>
            </a:r>
            <a:r>
              <a:rPr lang="en-US" dirty="0" smtClean="0"/>
              <a:t>Instagram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73" y="2040931"/>
            <a:ext cx="2931886" cy="29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66977" y="3394075"/>
            <a:ext cx="11091600" cy="1332000"/>
          </a:xfrm>
        </p:spPr>
        <p:txBody>
          <a:bodyPr/>
          <a:lstStyle/>
          <a:p>
            <a:r>
              <a:rPr lang="bg-BG" dirty="0" smtClean="0"/>
              <a:t>Благодарим ви за отделеното време.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65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69C7A8-7356-4EED-ABA4-473CD103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4A09CC-16B1-4345-8CB6-F86AB684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338209" cy="40745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Задачата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 е да </a:t>
            </a:r>
            <a:r>
              <a:rPr lang="ru-RU" dirty="0" err="1"/>
              <a:t>предостави</a:t>
            </a:r>
            <a:r>
              <a:rPr lang="ru-RU" dirty="0"/>
              <a:t> среда на </a:t>
            </a:r>
            <a:r>
              <a:rPr lang="ru-RU" dirty="0" err="1"/>
              <a:t>използващите</a:t>
            </a:r>
            <a:r>
              <a:rPr lang="ru-RU" dirty="0"/>
              <a:t> го </a:t>
            </a:r>
            <a:r>
              <a:rPr lang="ru-RU" dirty="0" err="1"/>
              <a:t>клиенти</a:t>
            </a:r>
            <a:r>
              <a:rPr lang="ru-RU" dirty="0"/>
              <a:t>, </a:t>
            </a:r>
            <a:r>
              <a:rPr lang="ru-RU" dirty="0" err="1"/>
              <a:t>осигуряваща</a:t>
            </a:r>
            <a:r>
              <a:rPr lang="ru-RU" dirty="0"/>
              <a:t> </a:t>
            </a:r>
            <a:r>
              <a:rPr lang="ru-RU" dirty="0" err="1"/>
              <a:t>комуникация</a:t>
            </a:r>
            <a:r>
              <a:rPr lang="ru-RU" dirty="0"/>
              <a:t> между </a:t>
            </a:r>
            <a:r>
              <a:rPr lang="ru-RU" dirty="0" err="1"/>
              <a:t>участниците</a:t>
            </a:r>
            <a:r>
              <a:rPr lang="ru-RU" dirty="0"/>
              <a:t>. Проекта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предостави</a:t>
            </a:r>
            <a:r>
              <a:rPr lang="ru-RU" dirty="0"/>
              <a:t> продукт </a:t>
            </a:r>
            <a:r>
              <a:rPr lang="ru-RU" dirty="0" err="1"/>
              <a:t>позволяващ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 да </a:t>
            </a:r>
            <a:r>
              <a:rPr lang="ru-RU" dirty="0" err="1"/>
              <a:t>общуват</a:t>
            </a:r>
            <a:r>
              <a:rPr lang="ru-RU" dirty="0"/>
              <a:t> </a:t>
            </a:r>
            <a:r>
              <a:rPr lang="ru-RU" dirty="0" err="1"/>
              <a:t>помежду</a:t>
            </a:r>
            <a:r>
              <a:rPr lang="ru-RU" dirty="0"/>
              <a:t> си. От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замисъл</a:t>
            </a:r>
            <a:r>
              <a:rPr lang="ru-RU" dirty="0"/>
              <a:t> </a:t>
            </a:r>
            <a:r>
              <a:rPr lang="ru-RU" dirty="0" err="1"/>
              <a:t>идва</a:t>
            </a:r>
            <a:r>
              <a:rPr lang="ru-RU" dirty="0"/>
              <a:t>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 „Social </a:t>
            </a:r>
            <a:r>
              <a:rPr lang="ru-RU" dirty="0" err="1"/>
              <a:t>Forest</a:t>
            </a:r>
            <a:r>
              <a:rPr lang="ru-RU" dirty="0"/>
              <a:t>“.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7CA4BCF-DCF6-4D16-A191-3F054B17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74" y="1438073"/>
            <a:ext cx="3127519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19F26A-95CD-488C-9EDB-ADE0FDE3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Екип и роли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CE9076-2359-4734-BA7F-80F3EA1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3860800"/>
            <a:ext cx="11945257" cy="3049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dirty="0" smtClean="0"/>
              <a:t>Роли:</a:t>
            </a:r>
            <a:endParaRPr lang="en-US" sz="3200" dirty="0" smtClean="0"/>
          </a:p>
          <a:p>
            <a:r>
              <a:rPr lang="bg-BG" dirty="0" smtClean="0"/>
              <a:t>Мениджър </a:t>
            </a:r>
            <a:r>
              <a:rPr lang="bg-BG" dirty="0"/>
              <a:t>на проекта: </a:t>
            </a:r>
            <a:r>
              <a:rPr lang="bg-BG" dirty="0" smtClean="0"/>
              <a:t>Неделин Паскалев</a:t>
            </a:r>
            <a:endParaRPr lang="bg-BG" dirty="0"/>
          </a:p>
          <a:p>
            <a:r>
              <a:rPr lang="bg-BG" dirty="0" smtClean="0"/>
              <a:t>Софтуерен </a:t>
            </a:r>
            <a:r>
              <a:rPr lang="bg-BG" dirty="0"/>
              <a:t>архитект: </a:t>
            </a:r>
            <a:r>
              <a:rPr lang="bg-BG" dirty="0" smtClean="0"/>
              <a:t>Никола Колев, </a:t>
            </a:r>
            <a:r>
              <a:rPr lang="bg-BG" dirty="0"/>
              <a:t>Петко </a:t>
            </a:r>
            <a:r>
              <a:rPr lang="bg-BG" dirty="0" smtClean="0"/>
              <a:t>Борисов</a:t>
            </a:r>
            <a:endParaRPr lang="bg-BG" dirty="0"/>
          </a:p>
          <a:p>
            <a:r>
              <a:rPr lang="bg-BG" dirty="0"/>
              <a:t>Дизайнер на потребителски интерфейс: </a:t>
            </a:r>
            <a:r>
              <a:rPr lang="bg-BG" dirty="0" smtClean="0"/>
              <a:t>Неделин Паскалев, Никола Колев</a:t>
            </a:r>
            <a:endParaRPr lang="bg-BG" dirty="0"/>
          </a:p>
          <a:p>
            <a:r>
              <a:rPr lang="bg-BG" dirty="0"/>
              <a:t>Разработчик на бизнес логиката: </a:t>
            </a:r>
            <a:r>
              <a:rPr lang="bg-BG" dirty="0" smtClean="0"/>
              <a:t>Никола Колев, Петко Борисов</a:t>
            </a:r>
            <a:endParaRPr lang="bg-BG" dirty="0"/>
          </a:p>
          <a:p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46743" y="1645122"/>
            <a:ext cx="119452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Екип:</a:t>
            </a:r>
          </a:p>
          <a:p>
            <a:r>
              <a:rPr lang="ru-RU" sz="2800" dirty="0" smtClean="0"/>
              <a:t>            Никола </a:t>
            </a:r>
            <a:r>
              <a:rPr lang="ru-RU" sz="2800" dirty="0" err="1"/>
              <a:t>Веселинов</a:t>
            </a:r>
            <a:r>
              <a:rPr lang="ru-RU" sz="2800" dirty="0"/>
              <a:t> Колев </a:t>
            </a:r>
            <a:r>
              <a:rPr lang="ru-RU" sz="2800" dirty="0" smtClean="0"/>
              <a:t>  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Неделин </a:t>
            </a:r>
            <a:r>
              <a:rPr lang="ru-RU" sz="2800" dirty="0" err="1"/>
              <a:t>Господинов</a:t>
            </a:r>
            <a:r>
              <a:rPr lang="ru-RU" sz="2800" dirty="0"/>
              <a:t> Паскалев </a:t>
            </a:r>
            <a:endParaRPr lang="ru-RU" sz="2800" dirty="0" smtClean="0"/>
          </a:p>
          <a:p>
            <a:r>
              <a:rPr lang="ru-RU" sz="2800" dirty="0" smtClean="0"/>
              <a:t>                                                                            Петко </a:t>
            </a:r>
            <a:r>
              <a:rPr lang="ru-RU" sz="2800" dirty="0" err="1"/>
              <a:t>Венелинов</a:t>
            </a:r>
            <a:r>
              <a:rPr lang="ru-RU" sz="2800" dirty="0"/>
              <a:t> </a:t>
            </a:r>
            <a:r>
              <a:rPr lang="ru-RU" sz="2800" dirty="0" smtClean="0"/>
              <a:t>Борисов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021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32EA8-D117-45DD-BA7A-3A31225E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Бюджет на проекта</a:t>
            </a:r>
          </a:p>
        </p:txBody>
      </p:sp>
      <p:graphicFrame>
        <p:nvGraphicFramePr>
          <p:cNvPr id="6" name="Контейнер за съдържание 5">
            <a:extLst>
              <a:ext uri="{FF2B5EF4-FFF2-40B4-BE49-F238E27FC236}">
                <a16:creationId xmlns:a16="http://schemas.microsoft.com/office/drawing/2014/main" id="{0142B92B-D4FE-4B03-A23B-A30BB72CB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799658"/>
              </p:ext>
            </p:extLst>
          </p:nvPr>
        </p:nvGraphicFramePr>
        <p:xfrm>
          <a:off x="550863" y="2112963"/>
          <a:ext cx="11091599" cy="395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9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43EF08-D8C6-4682-8C58-67232D3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Бюджет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57DA00-9022-4453-A8B9-CE981CDE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090274" cy="175294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В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таблицата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са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включени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всички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разходи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от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началото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до края на проекта.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Бюджетът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препокрива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всичко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и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дори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има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остатъчна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сума от 118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лв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Тя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ще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бъде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използвана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за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поддръжката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приложението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</a:rPr>
              <a:t>.</a:t>
            </a:r>
            <a:endParaRPr lang="bg-BG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91CD84D-2854-4FFE-9830-31DAEB1A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9" y="241834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8503E4-E53D-4F5C-B9C5-F48C37B1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Разпределение  на бюджета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08947A-E856-46F5-BA36-5EC27BDC1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147" y="1346890"/>
            <a:ext cx="9031706" cy="52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D55B30-6F50-4339-B54E-B359DAB9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/>
              <a:t>С</a:t>
            </a:r>
            <a:r>
              <a:rPr lang="ru-RU" sz="4400" dirty="0" err="1"/>
              <a:t>истема</a:t>
            </a:r>
            <a:r>
              <a:rPr lang="ru-RU" sz="4400" dirty="0"/>
              <a:t> за управление на проект</a:t>
            </a:r>
            <a:r>
              <a:rPr lang="en-US" sz="4400" dirty="0"/>
              <a:t>a</a:t>
            </a:r>
            <a:r>
              <a:rPr lang="bg-BG" sz="4400" dirty="0"/>
              <a:t/>
            </a:r>
            <a:br>
              <a:rPr lang="bg-BG" sz="4400" dirty="0"/>
            </a:br>
            <a:r>
              <a:rPr lang="en-US" sz="4400" dirty="0"/>
              <a:t>Jira</a:t>
            </a:r>
            <a:endParaRPr lang="bg-BG" sz="44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773BE21-6F20-48CC-98AC-37237D4D7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b="1" dirty="0"/>
              <a:t>Предимства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6C42EDF-80B7-4218-A761-9E117BD7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4016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sz="2600" dirty="0" err="1"/>
              <a:t>Съвместима</a:t>
            </a:r>
            <a:r>
              <a:rPr lang="ru-RU" sz="2600" dirty="0"/>
              <a:t> с много </a:t>
            </a:r>
            <a:r>
              <a:rPr lang="ru-RU" sz="2600" dirty="0" err="1"/>
              <a:t>видове</a:t>
            </a:r>
            <a:r>
              <a:rPr lang="ru-RU" sz="2600" dirty="0"/>
              <a:t> </a:t>
            </a:r>
            <a:r>
              <a:rPr lang="ru-RU" sz="2600" dirty="0" err="1"/>
              <a:t>бази</a:t>
            </a:r>
            <a:r>
              <a:rPr lang="ru-RU" sz="2600" dirty="0"/>
              <a:t> </a:t>
            </a:r>
            <a:r>
              <a:rPr lang="ru-RU" sz="2600" dirty="0" err="1"/>
              <a:t>данни</a:t>
            </a:r>
            <a:endParaRPr lang="ru-RU" sz="2600" dirty="0"/>
          </a:p>
          <a:p>
            <a:r>
              <a:rPr lang="ru-RU" sz="2600" dirty="0" err="1"/>
              <a:t>Съвместима</a:t>
            </a:r>
            <a:r>
              <a:rPr lang="ru-RU" sz="2600" dirty="0"/>
              <a:t> с много </a:t>
            </a:r>
            <a:r>
              <a:rPr lang="ru-RU" sz="2600" dirty="0" err="1"/>
              <a:t>операционни</a:t>
            </a:r>
            <a:r>
              <a:rPr lang="ru-RU" sz="2600" dirty="0"/>
              <a:t> </a:t>
            </a:r>
            <a:r>
              <a:rPr lang="ru-RU" sz="2600" dirty="0" err="1"/>
              <a:t>системи</a:t>
            </a:r>
            <a:endParaRPr lang="ru-RU" sz="2600" dirty="0"/>
          </a:p>
          <a:p>
            <a:r>
              <a:rPr lang="ru-RU" sz="2600" dirty="0"/>
              <a:t>Уеб-</a:t>
            </a:r>
            <a:r>
              <a:rPr lang="ru-RU" sz="2600" dirty="0" err="1"/>
              <a:t>базирана</a:t>
            </a:r>
            <a:r>
              <a:rPr lang="ru-RU" sz="2600" dirty="0"/>
              <a:t>, удобна за управление и </a:t>
            </a:r>
            <a:r>
              <a:rPr lang="ru-RU" sz="2600" dirty="0" err="1"/>
              <a:t>обновяване</a:t>
            </a:r>
            <a:r>
              <a:rPr lang="ru-RU" sz="2600" dirty="0"/>
              <a:t> на </a:t>
            </a:r>
            <a:r>
              <a:rPr lang="ru-RU" sz="2600" dirty="0" err="1"/>
              <a:t>процеси</a:t>
            </a:r>
            <a:r>
              <a:rPr lang="ru-RU" sz="2600" dirty="0"/>
              <a:t> система</a:t>
            </a:r>
          </a:p>
          <a:p>
            <a:r>
              <a:rPr lang="ru-RU" sz="2600" dirty="0" err="1"/>
              <a:t>Безплатна</a:t>
            </a:r>
            <a:endParaRPr lang="ru-RU" sz="2600" dirty="0"/>
          </a:p>
          <a:p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B51B753-9D55-4D7C-ABCD-6683A42D3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800" b="1" dirty="0"/>
              <a:t>Недостатъци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55C82A3-D1DE-4A37-AC95-595669B2E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4016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bg-BG" dirty="0"/>
              <a:t>При използване на системата екипът не забеляза недостатъци които да попречат за работата с </a:t>
            </a:r>
            <a:r>
              <a:rPr lang="en-US" dirty="0"/>
              <a:t>Jira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B9A9A6E-E2C3-42F9-A88F-B90F0022DFC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787" y="5276001"/>
            <a:ext cx="1421792" cy="14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A0736A6-ACE1-4A14-B65A-9EB463BF4B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04" y="189497"/>
            <a:ext cx="5330992" cy="64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30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A03B4F-D78E-4715-9722-930C5787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Метод за разработка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BankGothic Lt BT" panose="020B0607020203060204" pitchFamily="34" charset="0"/>
              </a:rPr>
              <a:t>KANBAN</a:t>
            </a:r>
            <a:endParaRPr lang="bg-BG" dirty="0"/>
          </a:p>
        </p:txBody>
      </p:sp>
      <p:pic>
        <p:nvPicPr>
          <p:cNvPr id="1026" name="Picture 2" descr="Kanban Board: Basics, Features and How to Use it">
            <a:extLst>
              <a:ext uri="{FF2B5EF4-FFF2-40B4-BE49-F238E27FC236}">
                <a16:creationId xmlns:a16="http://schemas.microsoft.com/office/drawing/2014/main" id="{57699CBD-E4CD-49C9-8D38-F8E4C4B8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9" y="2245227"/>
            <a:ext cx="6690310" cy="41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0D11E4C-D985-431B-8A7B-383B10A03617}"/>
              </a:ext>
            </a:extLst>
          </p:cNvPr>
          <p:cNvSpPr txBox="1"/>
          <p:nvPr/>
        </p:nvSpPr>
        <p:spPr>
          <a:xfrm>
            <a:off x="7892716" y="2245227"/>
            <a:ext cx="36255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Визуализиране</a:t>
            </a:r>
            <a:r>
              <a:rPr lang="ru-RU" sz="2000" dirty="0"/>
              <a:t> на </a:t>
            </a:r>
            <a:r>
              <a:rPr lang="ru-RU" sz="2000" dirty="0" err="1"/>
              <a:t>работата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Ограничаване</a:t>
            </a:r>
            <a:r>
              <a:rPr lang="ru-RU" sz="2000" dirty="0"/>
              <a:t> на </a:t>
            </a:r>
            <a:r>
              <a:rPr lang="ru-RU" sz="2000" dirty="0" err="1"/>
              <a:t>започнатата</a:t>
            </a:r>
            <a:r>
              <a:rPr lang="ru-RU" sz="2000" dirty="0"/>
              <a:t>, но </a:t>
            </a:r>
            <a:r>
              <a:rPr lang="ru-RU" sz="2000" dirty="0" err="1"/>
              <a:t>недовършена</a:t>
            </a:r>
            <a:r>
              <a:rPr lang="ru-RU" sz="2000" dirty="0"/>
              <a:t> работа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Измерване</a:t>
            </a:r>
            <a:r>
              <a:rPr lang="ru-RU" sz="2000" dirty="0"/>
              <a:t> и управление на </a:t>
            </a:r>
            <a:r>
              <a:rPr lang="ru-RU" sz="2000" dirty="0" err="1"/>
              <a:t>процесните</a:t>
            </a:r>
            <a:r>
              <a:rPr lang="ru-RU" sz="2000" dirty="0"/>
              <a:t> </a:t>
            </a:r>
            <a:r>
              <a:rPr lang="ru-RU" sz="2000" dirty="0" err="1"/>
              <a:t>потоци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Принципи</a:t>
            </a:r>
            <a:r>
              <a:rPr lang="ru-RU" sz="2000" dirty="0"/>
              <a:t> и правила при </a:t>
            </a:r>
            <a:r>
              <a:rPr lang="ru-RU" sz="2000" dirty="0" err="1"/>
              <a:t>създаването</a:t>
            </a:r>
            <a:r>
              <a:rPr lang="ru-RU" sz="2000" dirty="0"/>
              <a:t> на продукта,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видими</a:t>
            </a:r>
            <a:r>
              <a:rPr lang="ru-RU" sz="2000" dirty="0"/>
              <a:t> за </a:t>
            </a:r>
            <a:r>
              <a:rPr lang="ru-RU" sz="2000" dirty="0" err="1"/>
              <a:t>всички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По-лесно</a:t>
            </a:r>
            <a:r>
              <a:rPr lang="ru-RU" sz="2000" dirty="0"/>
              <a:t> </a:t>
            </a:r>
            <a:r>
              <a:rPr lang="ru-RU" sz="2000" dirty="0" err="1"/>
              <a:t>забележими</a:t>
            </a:r>
            <a:r>
              <a:rPr lang="ru-RU" sz="2000" dirty="0"/>
              <a:t> </a:t>
            </a:r>
            <a:r>
              <a:rPr lang="ru-RU" sz="2000" dirty="0" err="1"/>
              <a:t>проблеми</a:t>
            </a:r>
            <a:r>
              <a:rPr lang="ru-RU" sz="2000" dirty="0"/>
              <a:t> и </a:t>
            </a:r>
            <a:r>
              <a:rPr lang="ru-RU" sz="2000" dirty="0" err="1"/>
              <a:t>възможности</a:t>
            </a:r>
            <a:r>
              <a:rPr lang="ru-RU" sz="2000" dirty="0"/>
              <a:t> за </a:t>
            </a:r>
            <a:r>
              <a:rPr lang="ru-RU" sz="2000" dirty="0" err="1"/>
              <a:t>тяхното</a:t>
            </a:r>
            <a:r>
              <a:rPr lang="ru-RU" sz="2000" dirty="0"/>
              <a:t> </a:t>
            </a:r>
            <a:r>
              <a:rPr lang="ru-RU" sz="2000" dirty="0" err="1"/>
              <a:t>коригиране</a:t>
            </a:r>
            <a:endParaRPr lang="ru-RU" sz="20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6545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Синьо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153</TotalTime>
  <Words>513</Words>
  <Application>Microsoft Office PowerPoint</Application>
  <PresentationFormat>Широк екран</PresentationFormat>
  <Paragraphs>120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4" baseType="lpstr">
      <vt:lpstr>Arial</vt:lpstr>
      <vt:lpstr>BankGothic Lt BT</vt:lpstr>
      <vt:lpstr>Calibri</vt:lpstr>
      <vt:lpstr>Gill Sans MT</vt:lpstr>
      <vt:lpstr>Times New Roman</vt:lpstr>
      <vt:lpstr>Walbaum Display</vt:lpstr>
      <vt:lpstr>3DFloatVTI</vt:lpstr>
      <vt:lpstr>Социална мрежа Social Forest</vt:lpstr>
      <vt:lpstr>Описание на проекта</vt:lpstr>
      <vt:lpstr>Екип и роли</vt:lpstr>
      <vt:lpstr>Бюджет на проекта</vt:lpstr>
      <vt:lpstr>Бюджет на проекта</vt:lpstr>
      <vt:lpstr>Разпределение  на бюджета</vt:lpstr>
      <vt:lpstr>Система за управление на проектa Jira</vt:lpstr>
      <vt:lpstr>Презентация на PowerPoint</vt:lpstr>
      <vt:lpstr>Метод за разработка KANBAN</vt:lpstr>
      <vt:lpstr>Система за контрол на версиите</vt:lpstr>
      <vt:lpstr>Използвани програмни средства</vt:lpstr>
      <vt:lpstr>Критичен път</vt:lpstr>
      <vt:lpstr>Профил на риска </vt:lpstr>
      <vt:lpstr>Social Forest</vt:lpstr>
      <vt:lpstr>Трудности при реализация</vt:lpstr>
      <vt:lpstr>Възможности за бъдеща разработка </vt:lpstr>
      <vt:lpstr>Благодарим ви за отделеното време.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Божидар</dc:creator>
  <cp:lastModifiedBy>Неделин Паскалев</cp:lastModifiedBy>
  <cp:revision>17</cp:revision>
  <dcterms:created xsi:type="dcterms:W3CDTF">2021-06-01T21:04:43Z</dcterms:created>
  <dcterms:modified xsi:type="dcterms:W3CDTF">2021-06-02T12:11:25Z</dcterms:modified>
</cp:coreProperties>
</file>