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401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5B1158-6DE0-4E18-A09C-58D1A85845E3}">
          <p14:sldIdLst>
            <p14:sldId id="329"/>
            <p14:sldId id="330"/>
            <p14:sldId id="331"/>
          </p14:sldIdLst>
        </p14:section>
        <p14:section name="Dictionary&lt;K, V&gt; Overview" id="{10162A73-DC17-4936-8FC4-886D22A80F1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Multi-Dictionaries" id="{FC1481EE-05F6-41AA-B312-0EA7E96BAD91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&lt;T&gt;" id="{E4E13E55-7047-41D9-937E-391922B417DD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Conclusion" id="{568795F9-FBEE-4EFE-AE1E-E976B15C92C9}">
          <p14:sldIdLst>
            <p14:sldId id="36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66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CFD833-C0B1-43A6-8901-9974AD209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8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CB20111-8FCF-4A1D-B54A-1EA07D705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38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A8F939D-3A8C-4378-B07B-618ECCC8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5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28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205A4EA-8613-465B-A8AA-BAF3B1ABE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7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09C8A-E41D-457F-95DC-C84C4B7C7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66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AE642-487C-493F-BEB4-5179D172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876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4394E3-588E-41BF-A1D5-842A63646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51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5/Sets-and-Dictionaries-Advanced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24621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841091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739" y="4652104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608918BC-D30C-4BA6-876E-BD08D7B9F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6000" y="1659950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{num.</a:t>
            </a:r>
            <a:r>
              <a:rPr lang="en-US" sz="2199" dirty="0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96000" y="4076699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3B4911-CEA6-4D68-8DCF-A03061DF9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2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Dictionaries Holding a List of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6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000" dirty="0">
                <a:sym typeface="Wingdings" panose="05000000000000000000" pitchFamily="2" charset="2"/>
              </a:rPr>
              <a:t>Peter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sym typeface="Wingdings" panose="05000000000000000000" pitchFamily="2" charset="2"/>
              </a:rPr>
              <a:t>Kiril</a:t>
            </a:r>
            <a:r>
              <a:rPr lang="en-US" sz="3000" dirty="0">
                <a:sym typeface="Wingdings" panose="05000000000000000000" pitchFamily="2" charset="2"/>
              </a:rPr>
              <a:t>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4278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</a:t>
            </a:r>
            <a:r>
              <a:rPr lang="en-US" sz="2200" dirty="0"/>
              <a:t>5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</a:t>
            </a:r>
            <a:r>
              <a:rPr lang="en-US" sz="2200" dirty="0"/>
              <a:t>{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3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4</a:t>
            </a:r>
            <a:r>
              <a:rPr lang="en-US" sz="2200" dirty="0"/>
              <a:t>,</a:t>
            </a:r>
            <a:r>
              <a:rPr lang="en-US" sz="2200" dirty="0">
                <a:solidFill>
                  <a:schemeClr val="bg1"/>
                </a:solidFill>
              </a:rPr>
              <a:t> 6 </a:t>
            </a:r>
            <a:r>
              <a:rPr lang="en-US" sz="2200" dirty="0"/>
              <a:t>};</a:t>
            </a:r>
          </a:p>
          <a:p>
            <a:r>
              <a:rPr lang="en-US" sz="2200" dirty="0"/>
              <a:t>Console.WriteLine(string.Join(" ", grades["Kiril"]);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7CF507-D7F4-46C1-BAB9-5DBE5F26C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7762" y="2584682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John</a:t>
            </a:r>
            <a:r>
              <a:rPr lang="en-US" sz="2200" b="1" noProof="1" smtClean="0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Maria </a:t>
            </a:r>
            <a:r>
              <a:rPr lang="en-US" sz="2200" b="1" noProof="1">
                <a:latin typeface="Consolas" pitchFamily="49" charset="0"/>
              </a:rPr>
              <a:t>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Maria </a:t>
            </a:r>
            <a:r>
              <a:rPr lang="en-US" sz="2200" b="1" noProof="1">
                <a:latin typeface="Consolas" pitchFamily="49" charset="0"/>
              </a:rPr>
              <a:t>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Sam </a:t>
            </a:r>
            <a:r>
              <a:rPr lang="en-US" sz="2200" b="1" noProof="1">
                <a:latin typeface="Consolas" pitchFamily="49" charset="0"/>
              </a:rPr>
              <a:t>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Maria </a:t>
            </a:r>
            <a:r>
              <a:rPr lang="en-US" sz="2200" b="1" noProof="1">
                <a:latin typeface="Consolas" pitchFamily="49" charset="0"/>
              </a:rPr>
              <a:t>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Sam </a:t>
            </a:r>
            <a:r>
              <a:rPr lang="en-US" sz="2200" b="1" noProof="1">
                <a:latin typeface="Consolas" pitchFamily="49" charset="0"/>
              </a:rPr>
              <a:t>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7791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1846" y="3736845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John </a:t>
            </a:r>
            <a:r>
              <a:rPr lang="en-US" sz="2200" b="1" noProof="1">
                <a:latin typeface="Consolas" pitchFamily="49" charset="0"/>
              </a:rPr>
              <a:t>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Maria </a:t>
            </a:r>
            <a:r>
              <a:rPr lang="en-US" sz="2200" b="1" noProof="1">
                <a:latin typeface="Consolas" pitchFamily="49" charset="0"/>
              </a:rPr>
              <a:t>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Sam </a:t>
            </a:r>
            <a:r>
              <a:rPr lang="en-US" sz="2200" b="1" noProof="1">
                <a:latin typeface="Consolas" pitchFamily="49" charset="0"/>
              </a:rPr>
              <a:t>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2E00F88-B83A-4DA8-BF52-378DCB78E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2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1000" y="1410632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double.Parse(tokens[1]);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51000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321000" y="5123350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1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6000" y="1518354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name = pair.Key;</a:t>
            </a:r>
          </a:p>
          <a:p>
            <a:r>
              <a:rPr lang="en-US" dirty="0"/>
              <a:t>  var studentGrades = pair.Value;</a:t>
            </a:r>
          </a:p>
          <a:p>
            <a:r>
              <a:rPr lang="en-US" dirty="0"/>
              <a:t>  var average = studentGrades.Average();</a:t>
            </a:r>
          </a:p>
          <a:p>
            <a:r>
              <a:rPr lang="en-US" dirty="0"/>
              <a:t>  Console.Write($"{name} -&gt; ");</a:t>
            </a:r>
          </a:p>
          <a:p>
            <a:r>
              <a:rPr lang="en-US" dirty="0"/>
              <a:t>  foreach (var grade in studentGrades)</a:t>
            </a:r>
          </a:p>
          <a:p>
            <a:r>
              <a:rPr lang="en-US" dirty="0"/>
              <a:t>    Console.Write($"{grade:f2} ");</a:t>
            </a:r>
          </a:p>
          <a:p>
            <a:r>
              <a:rPr lang="en-US" dirty="0"/>
              <a:t>  Console.WriteLine($"(avg: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000" y="2079000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C3314B-F2D5-4BA4-84BA-38FAA0A5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7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3861" y="3124201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3861" y="4242346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3861" y="5238779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3201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4992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3201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4992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3201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4992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FA8145CD-E598-4186-878F-CAB2FCEE45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45522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000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230" y="5392215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48" y="3205000"/>
            <a:ext cx="3959841" cy="463133"/>
          </a:xfrm>
          <a:prstGeom prst="wedgeRoundRectCallout">
            <a:avLst>
              <a:gd name="adj1" fmla="val -53190"/>
              <a:gd name="adj2" fmla="val 47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639AD48-894E-4A33-82A7-A5BF4FB6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5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D5FE5-5705-4057-A7C5-3F6D8AD3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/>
              <a:t>Dictionary&lt;K, V&gt; Overview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/>
              <a:t>Multi-Dictionaries</a:t>
            </a:r>
          </a:p>
          <a:p>
            <a:pPr lvl="1"/>
            <a:r>
              <a:rPr lang="en-US" sz="3200" dirty="0"/>
              <a:t>Key with multiple values</a:t>
            </a:r>
          </a:p>
          <a:p>
            <a:pPr lvl="1"/>
            <a:r>
              <a:rPr lang="en-US" sz="3200" dirty="0"/>
              <a:t>A Dictionary Holding Another Dictionary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/>
              <a:t>Set&lt;T&gt;</a:t>
            </a:r>
          </a:p>
          <a:p>
            <a:pPr lvl="1"/>
            <a:r>
              <a:rPr lang="en-US" sz="3200" noProof="1"/>
              <a:t>HashSet&lt;T&gt; and SortedSet&lt;T&gt;</a:t>
            </a:r>
          </a:p>
          <a:p>
            <a:pPr lvl="1"/>
            <a:r>
              <a:rPr lang="en-US" sz="3200" noProof="1"/>
              <a:t>List&lt;T&gt; vs 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5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</a:p>
          <a:p>
            <a:r>
              <a:rPr lang="en-GB" dirty="0"/>
              <a:t>shops.OrderBy(s =&gt; s.Key).ToDictionary(x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22" y="19440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92AD184-61A5-4247-AB48-BB98A5AA5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continents, countries and their cities, </a:t>
            </a:r>
            <a:br>
              <a:rPr lang="en-US" dirty="0"/>
            </a:br>
            <a:r>
              <a:rPr lang="en-US" dirty="0"/>
              <a:t>put them in a nested dictionary 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27CD18B-7577-405D-8EC6-AA3E5C56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2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809000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continentsData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i++)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AEF609-3777-4BA7-A897-55B65764E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1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636" y="1760144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continentsData[continent]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(!continentsData[continent].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continentsData[continent][country]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continentsData[continent][country].Add(city);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00" y="1772335"/>
            <a:ext cx="2790000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continent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225" y="5298075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9" y="3303434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47855E-F5B0-4A63-8331-7513ECA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26000" y="1697521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(var continentCountries in continentsData) {</a:t>
            </a:r>
          </a:p>
          <a:p>
            <a:r>
              <a:rPr lang="en-US" dirty="0"/>
              <a:t>  var continentName = continentCountries.Key;</a:t>
            </a:r>
          </a:p>
          <a:p>
            <a:r>
              <a:rPr lang="en-US" dirty="0"/>
              <a:t>  Console.WriteLine($"{continentName}:");</a:t>
            </a:r>
          </a:p>
          <a:p>
            <a:r>
              <a:rPr lang="en-US" dirty="0"/>
              <a:t>  foreach (var countryCities in continentCountries.Value) {</a:t>
            </a:r>
          </a:p>
          <a:p>
            <a:r>
              <a:rPr lang="en-US" dirty="0"/>
              <a:t>    var countryName = countryCities.Key;</a:t>
            </a:r>
          </a:p>
          <a:p>
            <a:r>
              <a:rPr lang="en-US" dirty="0"/>
              <a:t>    var cities = countryCities.Value;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1040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5F9E0B-70BF-41F7-98EF-6512C2B6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Set&lt;T&gt;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452AC-B506-4078-B868-366CF7311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and </a:t>
            </a:r>
            <a:r>
              <a:rPr lang="en-US" dirty="0" err="1"/>
              <a:t>SortedSet</a:t>
            </a:r>
            <a:r>
              <a:rPr lang="en-US" dirty="0"/>
              <a:t>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18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set keeps </a:t>
            </a:r>
            <a:r>
              <a:rPr lang="en-US" sz="3200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sz="3000" dirty="0"/>
              <a:t>Allows </a:t>
            </a: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search</a:t>
            </a:r>
            <a:r>
              <a:rPr lang="en-US" sz="3000" dirty="0"/>
              <a:t> elements</a:t>
            </a:r>
          </a:p>
          <a:p>
            <a:pPr lvl="1"/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sz="3200" noProof="1"/>
              <a:t>HashSet&lt;T&gt;</a:t>
            </a:r>
          </a:p>
          <a:p>
            <a:pPr lvl="1"/>
            <a:r>
              <a:rPr lang="en-US" sz="3000" dirty="0"/>
              <a:t>Keeps a set of elements in a </a:t>
            </a:r>
            <a:r>
              <a:rPr lang="en-US" sz="3000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sz="3000" dirty="0"/>
              <a:t>Elements are in </a:t>
            </a:r>
            <a:r>
              <a:rPr lang="en-US" sz="3000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sz="3000" dirty="0"/>
              <a:t>Similar to List&lt;T&gt;</a:t>
            </a:r>
            <a:r>
              <a:rPr lang="bg-BG" sz="3000" dirty="0"/>
              <a:t>,</a:t>
            </a:r>
            <a:r>
              <a:rPr lang="en-US" sz="3000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CF7E7D2-C768-4F28-BADF-BA2DEF10F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FBB3C-C008-46F6-B8AD-430BCBB21F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HashSet&lt;string&gt;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HashSet&lt;string&gt;()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 smtClean="0">
                <a:solidFill>
                  <a:schemeClr val="bg1"/>
                </a:solidFill>
              </a:rPr>
              <a:t>Peter")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 smtClean="0">
                <a:solidFill>
                  <a:schemeClr val="bg1"/>
                </a:solidFill>
              </a:rPr>
              <a:t>Peter")</a:t>
            </a:r>
            <a:r>
              <a:rPr lang="en-US" dirty="0" smtClean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 smtClean="0">
                <a:solidFill>
                  <a:schemeClr val="bg1"/>
                </a:solidFill>
              </a:rPr>
              <a:t>George")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Console.WriteLine(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smtClean="0">
                <a:solidFill>
                  <a:schemeClr val="accent2"/>
                </a:solidFill>
              </a:rPr>
              <a:t>Peter, George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set.</a:t>
            </a:r>
            <a:r>
              <a:rPr lang="en-US" dirty="0" err="1" smtClean="0">
                <a:solidFill>
                  <a:schemeClr val="bg1"/>
                </a:solidFill>
              </a:rPr>
              <a:t>Contains</a:t>
            </a:r>
            <a:r>
              <a:rPr lang="en-US" dirty="0" smtClean="0"/>
              <a:t>(“</a:t>
            </a:r>
            <a:r>
              <a:rPr lang="en-US" dirty="0" smtClean="0"/>
              <a:t>John</a:t>
            </a:r>
            <a:r>
              <a:rPr lang="en-US" dirty="0" smtClean="0"/>
              <a:t>")); </a:t>
            </a:r>
            <a:r>
              <a:rPr lang="en-US" i="1" dirty="0" smtClean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set.</a:t>
            </a:r>
            <a:r>
              <a:rPr lang="en-US" dirty="0" err="1" smtClean="0">
                <a:solidFill>
                  <a:schemeClr val="bg1"/>
                </a:solidFill>
              </a:rPr>
              <a:t>Contains</a:t>
            </a:r>
            <a:r>
              <a:rPr lang="en-US" dirty="0"/>
              <a:t>("</a:t>
            </a:r>
            <a:r>
              <a:rPr lang="en-US" dirty="0" smtClean="0"/>
              <a:t>Peter"));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 smtClean="0"/>
              <a:t>Peter");</a:t>
            </a:r>
            <a:endParaRPr lang="en-US" dirty="0"/>
          </a:p>
          <a:p>
            <a:r>
              <a:rPr lang="en-US" dirty="0"/>
              <a:t>Console.WriteLine(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102940-A5E7-4471-9EFB-9047D0398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0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names and print only the 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John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Alex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John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Sam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Alex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Alex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00359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John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Alex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Sam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Alice</a:t>
            </a:r>
            <a:endParaRPr lang="en-US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1941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421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4226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6502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067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1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https://judge.softuni.bg/Contests/1465/Sets-and-Dictionaries-Advanced-Lab</a:t>
            </a:r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D437EA1-C466-468D-98F8-284B988A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6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887B1-F310-4DAB-890F-1A18C356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6000" y="1723218"/>
            <a:ext cx="990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671000" y="178171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783288" y="446400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3B48BA-93EA-496A-B3F6-3F8BEFE04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SortedSet&lt;T&gt;</a:t>
            </a:r>
          </a:p>
          <a:p>
            <a:pPr lvl="1"/>
            <a:r>
              <a:rPr lang="en-US" sz="3000" dirty="0"/>
              <a:t>The elements are </a:t>
            </a:r>
            <a:r>
              <a:rPr lang="en-US" sz="3000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7413189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var set = </a:t>
            </a:r>
            <a:r>
              <a:rPr lang="en-US" dirty="0">
                <a:solidFill>
                  <a:schemeClr val="bg1"/>
                </a:solidFill>
              </a:rPr>
              <a:t>new SortedSet&lt;string&gt;()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 smtClean="0"/>
              <a:t>Peter</a:t>
            </a:r>
            <a:r>
              <a:rPr lang="en-US" dirty="0" smtClean="0">
                <a:solidFill>
                  <a:schemeClr val="bg1"/>
                </a:solidFill>
              </a:rPr>
              <a:t>")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 smtClean="0"/>
              <a:t>Peter</a:t>
            </a:r>
            <a:r>
              <a:rPr lang="en-US" dirty="0" smtClean="0">
                <a:solidFill>
                  <a:schemeClr val="bg1"/>
                </a:solidFill>
              </a:rPr>
              <a:t>")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 smtClean="0"/>
              <a:t>George</a:t>
            </a:r>
            <a:r>
              <a:rPr lang="en-US" dirty="0" smtClean="0">
                <a:solidFill>
                  <a:schemeClr val="bg1"/>
                </a:solidFill>
              </a:rPr>
              <a:t>")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Maria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set.</a:t>
            </a:r>
            <a:r>
              <a:rPr lang="en-US" dirty="0">
                <a:solidFill>
                  <a:schemeClr val="bg1"/>
                </a:solidFill>
              </a:rPr>
              <a:t>Add("</a:t>
            </a:r>
            <a:r>
              <a:rPr lang="en-US" dirty="0"/>
              <a:t>Alice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000" y="5518832"/>
            <a:ext cx="3950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Alice, </a:t>
            </a:r>
            <a:r>
              <a:rPr lang="nb-NO" sz="2600" b="1" noProof="1" smtClean="0">
                <a:solidFill>
                  <a:srgbClr val="FFFFFF"/>
                </a:solidFill>
              </a:rPr>
              <a:t>George, </a:t>
            </a:r>
            <a:r>
              <a:rPr lang="nb-NO" sz="2600" b="1" noProof="1">
                <a:solidFill>
                  <a:srgbClr val="FFFFFF"/>
                </a:solidFill>
              </a:rPr>
              <a:t>Maria, </a:t>
            </a:r>
            <a:r>
              <a:rPr lang="nb-NO" sz="2600" b="1" noProof="1" smtClean="0">
                <a:solidFill>
                  <a:srgbClr val="FFFFFF"/>
                </a:solidFill>
              </a:rPr>
              <a:t>Peter</a:t>
            </a:r>
            <a:endParaRPr lang="nb-NO" sz="26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FFC31C-39BB-4217-B88A-43C8D282EF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0EEA186-1B3F-47E6-8194-4AD198569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70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E997FD-E274-429E-B3B4-ABB921847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FCE5DD-0B02-42BD-873D-6B4D33D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 Overview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EFB70AE-FCD5-45C2-836D-D13AAEF04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1210" y="1121143"/>
            <a:ext cx="1003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226F5637-8374-481E-B429-9EDE8E07F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/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/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Keeps the keys in their order of 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609000"/>
            <a:ext cx="863329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495280-D459-4F64-AB36-777301A08F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SortedDictionary</a:t>
            </a: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66" y="3439946"/>
            <a:ext cx="10998471" cy="24682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 err="1">
                <a:solidFill>
                  <a:schemeClr val="bg1"/>
                </a:solidFill>
              </a:rPr>
              <a:t>var</a:t>
            </a:r>
            <a:r>
              <a:rPr lang="en-US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/>
              <a:t>fruits = </a:t>
            </a:r>
            <a:r>
              <a:rPr lang="en-US" sz="2799" dirty="0">
                <a:solidFill>
                  <a:schemeClr val="bg1"/>
                </a:solidFill>
              </a:rPr>
              <a:t>new </a:t>
            </a:r>
            <a:r>
              <a:rPr lang="en-US" sz="2799" dirty="0" err="1">
                <a:solidFill>
                  <a:schemeClr val="bg1"/>
                </a:solidFill>
              </a:rPr>
              <a:t>SortedDictionary</a:t>
            </a:r>
            <a:r>
              <a:rPr lang="en-US" sz="2799" dirty="0">
                <a:solidFill>
                  <a:schemeClr val="bg1"/>
                </a:solidFill>
              </a:rPr>
              <a:t>&lt;string, double&gt;</a:t>
            </a:r>
            <a:r>
              <a:rPr lang="en-US" sz="2799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"kiwi"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"orange"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"banana"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2.20;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2B20D81-668E-4268-BBB9-EAA5DD4C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711" y="1837190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5711" y="4329000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D7F1C-F53F-44CA-B7B9-17AA206AA0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34465"/>
                </a:solidFill>
              </a:rPr>
              <a:t>ContainsKey</a:t>
            </a:r>
            <a:r>
              <a:rPr lang="en-US" dirty="0">
                <a:solidFill>
                  <a:srgbClr val="234465"/>
                </a:solidFill>
              </a:rPr>
              <a:t>(key)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234465"/>
                </a:solidFill>
              </a:rPr>
              <a:t>ContainsValue</a:t>
            </a:r>
            <a:r>
              <a:rPr lang="en-US" dirty="0">
                <a:solidFill>
                  <a:srgbClr val="234465"/>
                </a:solidFill>
              </a:rPr>
              <a:t>(value)</a:t>
            </a: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812051"/>
            <a:ext cx="9132204" cy="2084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/>
              <a:t>var</a:t>
            </a:r>
            <a:r>
              <a:rPr lang="en-US" sz="2199" dirty="0"/>
              <a:t> dictionary = new Dictionary&lt;string, </a:t>
            </a:r>
            <a:r>
              <a:rPr lang="en-US" sz="2199" dirty="0" err="1"/>
              <a:t>int</a:t>
            </a:r>
            <a:r>
              <a:rPr lang="en-US" sz="2199" dirty="0"/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 err="1"/>
              <a:t>dictionary.Add</a:t>
            </a:r>
            <a:r>
              <a:rPr lang="en-US" sz="2199" dirty="0"/>
              <a:t>("Airbus A320", 150);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if (</a:t>
            </a:r>
            <a:r>
              <a:rPr lang="en-US" sz="2199" dirty="0" err="1"/>
              <a:t>dictionary.</a:t>
            </a:r>
            <a:r>
              <a:rPr lang="en-US" sz="2199" dirty="0" err="1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</a:t>
            </a:r>
            <a:r>
              <a:rPr lang="en-US" sz="2199" dirty="0">
                <a:solidFill>
                  <a:schemeClr val="bg1"/>
                </a:solidFill>
              </a:rPr>
              <a:t>"Airbus A320"</a:t>
            </a:r>
            <a:r>
              <a:rPr lang="en-US" sz="2199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199" dirty="0"/>
              <a:t>   </a:t>
            </a:r>
            <a:r>
              <a:rPr lang="en-US" sz="2199" dirty="0" err="1"/>
              <a:t>Console.WriteLine</a:t>
            </a:r>
            <a:r>
              <a:rPr lang="en-US" sz="2199" dirty="0"/>
              <a:t>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1999" y="4601460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EE02E9-B10F-4519-B508-0C4C6A43EE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1793</Words>
  <Application>Microsoft Office PowerPoint</Application>
  <PresentationFormat>Widescreen</PresentationFormat>
  <Paragraphs>411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Have a Question?</vt:lpstr>
      <vt:lpstr>Dictionary&lt;K, V&gt; Overview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Same Values in Array</vt:lpstr>
      <vt:lpstr>Solution: Count Same Values in Array</vt:lpstr>
      <vt:lpstr>Multi-Dictionaries</vt:lpstr>
      <vt:lpstr>Multi-Dictionaries</vt:lpstr>
      <vt:lpstr>Problem: Average Student Grades</vt:lpstr>
      <vt:lpstr>Solution: Average Student Grades (1)</vt:lpstr>
      <vt:lpstr>Solution: Average Student Grades (2)</vt:lpstr>
      <vt:lpstr>Nested Dictionaries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17</cp:revision>
  <dcterms:created xsi:type="dcterms:W3CDTF">2018-05-23T13:08:44Z</dcterms:created>
  <dcterms:modified xsi:type="dcterms:W3CDTF">2021-03-09T09:31:30Z</dcterms:modified>
  <cp:category>programming;education;software engineering;software development</cp:category>
</cp:coreProperties>
</file>