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8" r:id="rId39"/>
    <p:sldId id="318" r:id="rId40"/>
    <p:sldId id="319" r:id="rId41"/>
    <p:sldId id="300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7BB937-E257-48D1-9A03-54AC6DFDBFE6}">
          <p14:sldIdLst>
            <p14:sldId id="256"/>
            <p14:sldId id="257"/>
            <p14:sldId id="258"/>
          </p14:sldIdLst>
        </p14:section>
        <p14:section name="Web Application Architecture" id="{B654FE2F-7DBA-4E27-9B0D-ACAEE4FCB3B6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eb Application Architectures" id="{ACF29859-4A93-4050-B5DE-58EDD81AC4DA}">
          <p14:sldIdLst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SP.NET Core Essentials" id="{3F83A678-3494-4751-877F-C0843E45CBD2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Repository &amp; AutoMapper" id="{970F7DF8-B1A1-42C5-896D-87299B029571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Databases &amp; ORMs" id="{22481E60-A51B-4153-90F8-B2B56A57DF39}">
          <p14:sldIdLst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lusion" id="{970FD944-0340-4364-B02B-A2EC74EBE253}">
          <p14:sldIdLst>
            <p14:sldId id="292"/>
            <p14:sldId id="298"/>
            <p14:sldId id="318"/>
            <p14:sldId id="319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8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5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77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72.jpg"/><Relationship Id="rId21" Type="http://schemas.openxmlformats.org/officeDocument/2006/relationships/image" Target="../media/image81.png"/><Relationship Id="rId7" Type="http://schemas.openxmlformats.org/officeDocument/2006/relationships/image" Target="../media/image7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79.png"/><Relationship Id="rId25" Type="http://schemas.openxmlformats.org/officeDocument/2006/relationships/image" Target="../media/image8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76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73.png"/><Relationship Id="rId15" Type="http://schemas.openxmlformats.org/officeDocument/2006/relationships/image" Target="../media/image78.png"/><Relationship Id="rId23" Type="http://schemas.openxmlformats.org/officeDocument/2006/relationships/image" Target="../media/image82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8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75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6.png"/><Relationship Id="rId4" Type="http://schemas.openxmlformats.org/officeDocument/2006/relationships/hyperlink" Target="https://virtualracingschool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sz="3200" noProof="1"/>
              <a:t>Web Applications Architectures, Repository Pattern, Automapper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/>
              <a:t>Advanced Topics – Architecture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A28EB-5B12-4A7D-B682-FFC7830AC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7" y="2288070"/>
            <a:ext cx="3043321" cy="22997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785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7BE7FD-A9BB-4C41-A2D8-97EB894FC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PRO</a:t>
            </a:r>
            <a:r>
              <a:rPr lang="en-US" dirty="0"/>
              <a:t>s of Single-Page Applications</a:t>
            </a:r>
          </a:p>
          <a:p>
            <a:pPr lvl="1"/>
            <a:r>
              <a:rPr lang="en-US" sz="3000" dirty="0"/>
              <a:t>Animated, east-to-navigate and more user-friendly</a:t>
            </a:r>
          </a:p>
          <a:p>
            <a:pPr lvl="1"/>
            <a:r>
              <a:rPr lang="en-US" sz="3000" dirty="0"/>
              <a:t>SPAs are fast, most resources are loaded only once</a:t>
            </a:r>
          </a:p>
          <a:p>
            <a:pPr lvl="1"/>
            <a:r>
              <a:rPr lang="en-US" sz="3000" dirty="0"/>
              <a:t>Easy to make a corresponding mobile application</a:t>
            </a:r>
          </a:p>
          <a:p>
            <a:pPr lvl="2"/>
            <a:r>
              <a:rPr lang="en-US" sz="2600" dirty="0"/>
              <a:t>Reusing the same Back-End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</a:t>
            </a:r>
            <a:r>
              <a:rPr lang="en-US" sz="3200" dirty="0"/>
              <a:t>s of Single-Page Applications</a:t>
            </a:r>
          </a:p>
          <a:p>
            <a:pPr lvl="1"/>
            <a:r>
              <a:rPr lang="en-US" sz="3000" dirty="0"/>
              <a:t>Quite tricky, and not easy to make SEO of the app</a:t>
            </a:r>
          </a:p>
          <a:p>
            <a:pPr lvl="1"/>
            <a:r>
              <a:rPr lang="en-US" sz="3000" dirty="0"/>
              <a:t>Slow to download, because of heavy Front-End frameworks</a:t>
            </a:r>
          </a:p>
          <a:p>
            <a:pPr lvl="1"/>
            <a:r>
              <a:rPr lang="en-US" sz="3000" dirty="0"/>
              <a:t>Compared to "traditional" apps, SPAs are less secure</a:t>
            </a:r>
          </a:p>
          <a:p>
            <a:pPr lvl="1"/>
            <a:r>
              <a:rPr lang="en-US" sz="3000" dirty="0"/>
              <a:t>In most cases, require the use of 2 completely different technologies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313FB0-EB3C-473C-AF05-92367A65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 Applications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Web Application Architectures</a:t>
            </a:r>
            <a:endParaRPr lang="bg-BG"/>
          </a:p>
        </p:txBody>
      </p:sp>
      <p:pic>
        <p:nvPicPr>
          <p:cNvPr id="3" name="Graphic 2" descr="Hierarchy">
            <a:extLst>
              <a:ext uri="{FF2B5EF4-FFF2-40B4-BE49-F238E27FC236}">
                <a16:creationId xmlns:a16="http://schemas.microsoft.com/office/drawing/2014/main" id="{8B2D28ED-19E4-44AC-A357-11CDA7376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7250" y="117816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1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B4D94C-9C0A-48DC-BD9A-89AFC3840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3923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Monolithic applications </a:t>
            </a:r>
            <a:r>
              <a:rPr lang="en-US" sz="3200" dirty="0"/>
              <a:t>are single-tiered applications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User interface and data access code are combined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simplest form of architecture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Deployment and maintenance is quite easy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This is achieved due to lack of modularity and complexity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Monolith apps </a:t>
            </a:r>
            <a:r>
              <a:rPr lang="en-US" sz="3200" dirty="0"/>
              <a:t>are recommended for small and mid-sized projects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Where the scope of functionality does not require abstractions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In most cases, monolith apps are not desired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EAACE-AF33-4873-B113-27D89727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Monolithic Applications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242E9-A142-4EED-82D3-D4A2AA76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743" y="1601641"/>
            <a:ext cx="2881755" cy="229847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3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10C091-3399-47BE-A8B7-83851F973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16606" cy="540689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Service-Oriented Architectures (SOA)</a:t>
            </a:r>
            <a:endParaRPr lang="en-US" sz="3200" dirty="0"/>
          </a:p>
          <a:p>
            <a:pPr lvl="1"/>
            <a:r>
              <a:rPr lang="en-US" sz="3000" dirty="0"/>
              <a:t>Usually incorporate functions into smaller apps (services)</a:t>
            </a:r>
          </a:p>
          <a:p>
            <a:pPr lvl="1"/>
            <a:r>
              <a:rPr lang="en-US" sz="3000" dirty="0"/>
              <a:t>Communication is established over SOAP/XML, WS</a:t>
            </a:r>
          </a:p>
          <a:p>
            <a:pPr lvl="2"/>
            <a:r>
              <a:rPr lang="en-US" sz="2800" dirty="0"/>
              <a:t>Services communicate using</a:t>
            </a:r>
            <a:br>
              <a:rPr lang="en-US" sz="2800" dirty="0"/>
            </a:br>
            <a:r>
              <a:rPr lang="en-US" sz="2800" dirty="0"/>
              <a:t>Enterprise Service Bus</a:t>
            </a:r>
          </a:p>
          <a:p>
            <a:pPr lvl="1"/>
            <a:r>
              <a:rPr lang="en-US" sz="3000" dirty="0"/>
              <a:t>All services share the same data store</a:t>
            </a:r>
          </a:p>
          <a:p>
            <a:pPr lvl="1"/>
            <a:r>
              <a:rPr lang="en-US" sz="3000" dirty="0"/>
              <a:t>Services do multiple activities</a:t>
            </a:r>
            <a:br>
              <a:rPr lang="en-US" sz="3000" dirty="0"/>
            </a:br>
            <a:r>
              <a:rPr lang="en-US" sz="3000" dirty="0"/>
              <a:t>over a single scope of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098AF9-66B6-45CE-B88A-A5824EB8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Service-Oriented Architectures (SOA)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5F9C1-1959-457A-920A-C968A7C1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932" y="3079518"/>
            <a:ext cx="4425866" cy="352350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64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A7436D-BDBC-4484-BDA2-8C685E3C2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6706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Microservices</a:t>
            </a:r>
            <a:r>
              <a:rPr lang="en-US" sz="3200" dirty="0"/>
              <a:t> is an architecture based on lots of small applications </a:t>
            </a:r>
          </a:p>
          <a:p>
            <a:pPr lvl="1"/>
            <a:r>
              <a:rPr lang="en-US" sz="3000" dirty="0"/>
              <a:t>Collection of loosely coupled services</a:t>
            </a:r>
          </a:p>
          <a:p>
            <a:pPr lvl="1"/>
            <a:r>
              <a:rPr lang="en-US" sz="3000" dirty="0"/>
              <a:t>The size should be minimal</a:t>
            </a:r>
            <a:endParaRPr lang="en-US" sz="3200" dirty="0"/>
          </a:p>
          <a:p>
            <a:r>
              <a:rPr lang="en-US" sz="3200" dirty="0"/>
              <a:t>Enables continuous deployment</a:t>
            </a:r>
          </a:p>
          <a:p>
            <a:pPr lvl="1"/>
            <a:r>
              <a:rPr lang="en-US" sz="3000" dirty="0"/>
              <a:t>Can be deployed independently</a:t>
            </a:r>
          </a:p>
          <a:p>
            <a:r>
              <a:rPr lang="en-US" sz="3200" dirty="0"/>
              <a:t>All services communicate directly</a:t>
            </a:r>
          </a:p>
          <a:p>
            <a:r>
              <a:rPr lang="en-US" sz="3200" dirty="0"/>
              <a:t>Every service has its own store</a:t>
            </a:r>
          </a:p>
          <a:p>
            <a:r>
              <a:rPr lang="en-US" sz="3200" dirty="0"/>
              <a:t>Communication: REST, Web API, HTTP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E99F1A-1724-4914-9694-51A07FE3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pic>
        <p:nvPicPr>
          <p:cNvPr id="4098" name="Picture 2" descr="Ð ÐµÐ·ÑÐ»ÑÐ°Ñ Ñ Ð¸Ð·Ð¾Ð±ÑÐ°Ð¶ÐµÐ½Ð¸Ðµ Ð·Ð° Microservices">
            <a:extLst>
              <a:ext uri="{FF2B5EF4-FFF2-40B4-BE49-F238E27FC236}">
                <a16:creationId xmlns:a16="http://schemas.microsoft.com/office/drawing/2014/main" id="{4923D425-685C-40FF-B706-6A19288EA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536" y="1833467"/>
            <a:ext cx="4795876" cy="475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206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279F0B-6CC6-4E0F-9323-1A95A60F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vs Microservices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25B85-FEAD-42D6-9673-AE0F3C404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65" y="1113741"/>
            <a:ext cx="10199869" cy="573232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551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41CF9C-7BB7-4495-81C9-0DEAC3D0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Microservices App in Azure</a:t>
            </a:r>
          </a:p>
        </p:txBody>
      </p:sp>
      <p:pic>
        <p:nvPicPr>
          <p:cNvPr id="5124" name="Picture 4" descr="http://devblogs.microsoft.com/cesardelatorre/wp-content/uploads/sites/32/2017/05/image_thumb126.png">
            <a:extLst>
              <a:ext uri="{FF2B5EF4-FFF2-40B4-BE49-F238E27FC236}">
                <a16:creationId xmlns:a16="http://schemas.microsoft.com/office/drawing/2014/main" id="{4ADAB3DC-C1B7-421D-A3D6-385CC2F6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63" y="1487852"/>
            <a:ext cx="9238273" cy="49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78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fr-FR"/>
              <a:t>ASP.NET Core MVC vs Razor Pages</a:t>
            </a:r>
            <a:endParaRPr lang="bg-BG"/>
          </a:p>
        </p:txBody>
      </p:sp>
      <p:pic>
        <p:nvPicPr>
          <p:cNvPr id="6" name="Graphic 5" descr="Internet">
            <a:extLst>
              <a:ext uri="{FF2B5EF4-FFF2-40B4-BE49-F238E27FC236}">
                <a16:creationId xmlns:a16="http://schemas.microsoft.com/office/drawing/2014/main" id="{E3EFA38C-9424-41FB-B695-3948202D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0825" y="1269000"/>
            <a:ext cx="2650350" cy="26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2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477F7C-AB38-4FD0-B095-5337C1067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sz="3200" dirty="0"/>
              <a:t>Apart from </a:t>
            </a:r>
            <a:r>
              <a:rPr lang="en-US" sz="3200" b="1" dirty="0">
                <a:solidFill>
                  <a:schemeClr val="bg1"/>
                </a:solidFill>
              </a:rPr>
              <a:t>MVC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provides another approach</a:t>
            </a:r>
          </a:p>
          <a:p>
            <a:pPr lvl="1"/>
            <a:r>
              <a:rPr lang="en-US" sz="3000" dirty="0"/>
              <a:t>Enter </a:t>
            </a:r>
            <a:r>
              <a:rPr lang="en-US" sz="3000" b="1" dirty="0">
                <a:solidFill>
                  <a:schemeClr val="bg1"/>
                </a:solidFill>
              </a:rPr>
              <a:t>Razor Pages</a:t>
            </a:r>
            <a:r>
              <a:rPr lang="en-US" sz="3000" dirty="0"/>
              <a:t>! A </a:t>
            </a:r>
            <a:r>
              <a:rPr lang="en-US" sz="3000" b="1" dirty="0">
                <a:solidFill>
                  <a:schemeClr val="bg1"/>
                </a:solidFill>
              </a:rPr>
              <a:t>Model-View-</a:t>
            </a:r>
            <a:r>
              <a:rPr lang="en-US" sz="3000" b="1" noProof="1">
                <a:solidFill>
                  <a:schemeClr val="bg1"/>
                </a:solidFill>
              </a:rPr>
              <a:t>ViewModel</a:t>
            </a:r>
            <a:r>
              <a:rPr lang="en-US" sz="3000" dirty="0"/>
              <a:t>-like framework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Razor Pages </a:t>
            </a:r>
            <a:r>
              <a:rPr lang="en-US" sz="3200" dirty="0"/>
              <a:t>are similar to View Components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Model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code is included in the </a:t>
            </a:r>
            <a:r>
              <a:rPr lang="en-US" sz="3000" b="1" dirty="0">
                <a:solidFill>
                  <a:schemeClr val="bg1"/>
                </a:solidFill>
              </a:rPr>
              <a:t>Page</a:t>
            </a:r>
            <a:r>
              <a:rPr lang="en-US" sz="3000" dirty="0"/>
              <a:t> itself</a:t>
            </a:r>
          </a:p>
          <a:p>
            <a:pPr lvl="1"/>
            <a:r>
              <a:rPr lang="en-US" sz="3000" dirty="0"/>
              <a:t>Enables two-way data binding and simpler development</a:t>
            </a:r>
          </a:p>
          <a:p>
            <a:pPr lvl="1"/>
            <a:r>
              <a:rPr lang="en-US" sz="3000" dirty="0"/>
              <a:t>Perfect for simple applications</a:t>
            </a:r>
          </a:p>
          <a:p>
            <a:pPr lvl="2"/>
            <a:r>
              <a:rPr lang="en-US" sz="2800" dirty="0"/>
              <a:t>With read-only functionality, or simple data input</a:t>
            </a:r>
          </a:p>
          <a:p>
            <a:pPr lvl="1"/>
            <a:r>
              <a:rPr lang="en-US" sz="3000" dirty="0"/>
              <a:t>The Single Responsibility is strong in this 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77FBF-F3DB-4C5E-AA1C-1D14B6D6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vs Razor Pages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69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56A5D1-E61A-4BAA-B30D-5EDB55A6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Approach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75B306-E71F-4DFD-937D-003A922E49FE}"/>
              </a:ext>
            </a:extLst>
          </p:cNvPr>
          <p:cNvSpPr txBox="1">
            <a:spLocks/>
          </p:cNvSpPr>
          <p:nvPr/>
        </p:nvSpPr>
        <p:spPr>
          <a:xfrm>
            <a:off x="638813" y="1383751"/>
            <a:ext cx="492671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FD55C8-D1C9-45AC-83B8-545BAE66202C}"/>
              </a:ext>
            </a:extLst>
          </p:cNvPr>
          <p:cNvSpPr txBox="1">
            <a:spLocks/>
          </p:cNvSpPr>
          <p:nvPr/>
        </p:nvSpPr>
        <p:spPr>
          <a:xfrm>
            <a:off x="638812" y="2978210"/>
            <a:ext cx="7072041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This would normally be extracted from the database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model = new UserProfile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FirstName = "Jon",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LastName = "Hilton"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base.View(model);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F44AF3B-D912-4515-A6CB-9606E49D1D8E}"/>
              </a:ext>
            </a:extLst>
          </p:cNvPr>
          <p:cNvSpPr txBox="1">
            <a:spLocks/>
          </p:cNvSpPr>
          <p:nvPr/>
        </p:nvSpPr>
        <p:spPr>
          <a:xfrm>
            <a:off x="8143140" y="1383751"/>
            <a:ext cx="3410047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@model UserProfile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&lt;h1&gt;Welcome&lt;/h1&gt;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&lt;p&gt;Hey @Model.FirstName!&lt;/p&gt;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1C1957-9658-4A88-9FE2-0ED6014F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40" y="2978210"/>
            <a:ext cx="3003616" cy="3665206"/>
          </a:xfrm>
          <a:prstGeom prst="rect">
            <a:avLst/>
          </a:prstGeom>
        </p:spPr>
      </p:pic>
      <p:pic>
        <p:nvPicPr>
          <p:cNvPr id="12" name="Graphic 11" descr="Plug">
            <a:extLst>
              <a:ext uri="{FF2B5EF4-FFF2-40B4-BE49-F238E27FC236}">
                <a16:creationId xmlns:a16="http://schemas.microsoft.com/office/drawing/2014/main" id="{5485CC58-4CAF-4171-B53E-20BAFA616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263052" y="1557373"/>
            <a:ext cx="1104901" cy="1104901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3F66873-B5CB-4F55-9208-608F50E145A5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0991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Web Application Designs</a:t>
            </a:r>
          </a:p>
          <a:p>
            <a:pPr lvl="1"/>
            <a:r>
              <a:rPr lang="en-US" sz="3200" dirty="0"/>
              <a:t>Multi-Page applications vs SPA</a:t>
            </a:r>
          </a:p>
          <a:p>
            <a:r>
              <a:rPr lang="en-US" sz="3600" dirty="0"/>
              <a:t>Web Application Architectures</a:t>
            </a:r>
          </a:p>
          <a:p>
            <a:pPr lvl="1"/>
            <a:r>
              <a:rPr lang="en-US" sz="3400" dirty="0"/>
              <a:t>Monolith vs SOA vs Microservices</a:t>
            </a:r>
          </a:p>
          <a:p>
            <a:r>
              <a:rPr lang="fr-FR" sz="3600" noProof="1"/>
              <a:t>ASP.NET Core MVC vs Razor Pages</a:t>
            </a:r>
          </a:p>
          <a:p>
            <a:r>
              <a:rPr lang="en-US" sz="3600" dirty="0"/>
              <a:t>Repository Pattern</a:t>
            </a:r>
          </a:p>
          <a:p>
            <a:r>
              <a:rPr lang="en-US" sz="3600" noProof="1"/>
              <a:t>AutoMapper</a:t>
            </a:r>
          </a:p>
          <a:p>
            <a:r>
              <a:rPr lang="en-US" sz="3600" dirty="0"/>
              <a:t>Databases &amp; ORMs</a:t>
            </a:r>
          </a:p>
          <a:p>
            <a:pPr lvl="1"/>
            <a:r>
              <a:rPr lang="en-US" sz="3200" dirty="0"/>
              <a:t>ORM vs Micro-ORM</a:t>
            </a:r>
          </a:p>
          <a:p>
            <a:pPr lvl="1"/>
            <a:r>
              <a:rPr lang="en-US" sz="3200" dirty="0"/>
              <a:t>SQL vs NoSQL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3F855E-17CB-431E-BBC0-D0575856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Approach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94" t="9515" r="55038" b="50061"/>
          <a:stretch/>
        </p:blipFill>
        <p:spPr>
          <a:xfrm>
            <a:off x="603113" y="1975403"/>
            <a:ext cx="1889760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387" t="9841" r="13890" b="49734"/>
          <a:stretch/>
        </p:blipFill>
        <p:spPr>
          <a:xfrm>
            <a:off x="3679416" y="1974932"/>
            <a:ext cx="1898469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 bwMode="auto">
          <a:xfrm>
            <a:off x="249027" y="4221838"/>
            <a:ext cx="293040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Routing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78929" y="5448462"/>
            <a:ext cx="344424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Controller/Action 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3436329" y="4216019"/>
            <a:ext cx="2930435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ViewEngine</a:t>
            </a:r>
          </a:p>
        </p:txBody>
      </p:sp>
      <p:sp>
        <p:nvSpPr>
          <p:cNvPr id="32" name="Down Arrow 31"/>
          <p:cNvSpPr/>
          <p:nvPr/>
        </p:nvSpPr>
        <p:spPr bwMode="auto">
          <a:xfrm rot="19738755">
            <a:off x="1303170" y="3348328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2899120">
            <a:off x="3820262" y="471846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2684669">
            <a:off x="4327764" y="3363847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Down Arrow 34"/>
          <p:cNvSpPr/>
          <p:nvPr/>
        </p:nvSpPr>
        <p:spPr bwMode="auto">
          <a:xfrm rot="19738755">
            <a:off x="1924492" y="4754241"/>
            <a:ext cx="291267" cy="6444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6200000">
            <a:off x="6631052" y="308541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6200000">
            <a:off x="6631053" y="5253924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7277103" y="3218172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GET- Index</a:t>
            </a:r>
          </a:p>
        </p:txBody>
      </p:sp>
      <p:sp>
        <p:nvSpPr>
          <p:cNvPr id="40" name="Down Arrow 39"/>
          <p:cNvSpPr/>
          <p:nvPr/>
        </p:nvSpPr>
        <p:spPr bwMode="auto">
          <a:xfrm rot="16200000">
            <a:off x="9499339" y="3277431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16200000">
            <a:off x="9499339" y="5378646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284394" y="5241601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- Profile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172725" y="2793376"/>
            <a:ext cx="2195320" cy="345779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72725" y="2125279"/>
            <a:ext cx="219532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StaffController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88383" y="5066691"/>
            <a:ext cx="135819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Staff/Profile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7206" y="1613037"/>
            <a:ext cx="957763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Request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61517" y="1593632"/>
            <a:ext cx="140160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Render View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7200" y="4754361"/>
            <a:ext cx="1656959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ASP.NET routes request to controllers action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2F6A9CD-267A-465E-B73A-33410B7C75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828" t="29137" r="8991" b="51740"/>
          <a:stretch/>
        </p:blipFill>
        <p:spPr>
          <a:xfrm>
            <a:off x="10238008" y="3024136"/>
            <a:ext cx="1473355" cy="922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Rectangle 29"/>
          <p:cNvSpPr/>
          <p:nvPr/>
        </p:nvSpPr>
        <p:spPr>
          <a:xfrm>
            <a:off x="5788383" y="2889479"/>
            <a:ext cx="1256434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Staff/Index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9940455" y="2793376"/>
            <a:ext cx="2195320" cy="345779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40455" y="2125279"/>
            <a:ext cx="219532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Views\Staff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2F6A9CD-267A-465E-B73A-33410B7C75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572" t="55430" r="9247" b="24590"/>
          <a:stretch/>
        </p:blipFill>
        <p:spPr>
          <a:xfrm>
            <a:off x="10238007" y="4974325"/>
            <a:ext cx="1473355" cy="906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94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4" grpId="0" animBg="1"/>
      <p:bldP spid="46" grpId="0" animBg="1"/>
      <p:bldP spid="47" grpId="0"/>
      <p:bldP spid="48" grpId="0"/>
      <p:bldP spid="49" grpId="0"/>
      <p:bldP spid="50" grpId="0"/>
      <p:bldP spid="30" grpId="0"/>
      <p:bldP spid="31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A3A1F0-EB3F-46B0-A127-01C8BB9BE0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4701752"/>
            <a:ext cx="11818096" cy="1918855"/>
          </a:xfrm>
        </p:spPr>
        <p:txBody>
          <a:bodyPr>
            <a:normAutofit/>
          </a:bodyPr>
          <a:lstStyle/>
          <a:p>
            <a:r>
              <a:rPr lang="en-US" sz="3200" dirty="0"/>
              <a:t>Every Razor Page consists of:</a:t>
            </a:r>
          </a:p>
          <a:p>
            <a:pPr lvl="1"/>
            <a:r>
              <a:rPr lang="en-US" sz="3000" dirty="0"/>
              <a:t>A view template (.cshtml), which acts as a view</a:t>
            </a:r>
          </a:p>
          <a:p>
            <a:pPr lvl="1"/>
            <a:r>
              <a:rPr lang="en-US" sz="3000" dirty="0"/>
              <a:t>A functional (.cs) file, which acts as its controller 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56A5D1-E61A-4BAA-B30D-5EDB55A6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Razor Pages Approach (1)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FD55C8-D1C9-45AC-83B8-545BAE66202C}"/>
              </a:ext>
            </a:extLst>
          </p:cNvPr>
          <p:cNvSpPr txBox="1">
            <a:spLocks/>
          </p:cNvSpPr>
          <p:nvPr/>
        </p:nvSpPr>
        <p:spPr>
          <a:xfrm>
            <a:off x="638813" y="1383751"/>
            <a:ext cx="7072041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UserProfileModel : PageModel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OnGet()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This would normally be extracted from the database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FirstName = "Jon";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LastName = "Hilton";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F44AF3B-D912-4515-A6CB-9606E49D1D8E}"/>
              </a:ext>
            </a:extLst>
          </p:cNvPr>
          <p:cNvSpPr txBox="1">
            <a:spLocks/>
          </p:cNvSpPr>
          <p:nvPr/>
        </p:nvSpPr>
        <p:spPr>
          <a:xfrm>
            <a:off x="7991428" y="1383751"/>
            <a:ext cx="3410047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@page</a:t>
            </a: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@model UserProfileModel</a:t>
            </a:r>
          </a:p>
          <a:p>
            <a:endParaRPr lang="pt-BR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&lt;h1&gt;Welcome&lt;/h1&gt;</a:t>
            </a:r>
          </a:p>
          <a:p>
            <a:endParaRPr lang="pt-BR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&lt;p&gt;Hey @Model.FirstName!&lt;/p&gt;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14CBE2-4599-45DC-8973-BAD91829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428" y="3197788"/>
            <a:ext cx="3410046" cy="1358727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81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3F855E-17CB-431E-BBC0-D0575856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Razor Pages Approach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94" t="9515" r="55038" b="50061"/>
          <a:stretch/>
        </p:blipFill>
        <p:spPr>
          <a:xfrm>
            <a:off x="603113" y="1975403"/>
            <a:ext cx="1889760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387" t="9841" r="13890" b="49734"/>
          <a:stretch/>
        </p:blipFill>
        <p:spPr>
          <a:xfrm>
            <a:off x="3679416" y="1974932"/>
            <a:ext cx="1898469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 bwMode="auto">
          <a:xfrm>
            <a:off x="249027" y="4221838"/>
            <a:ext cx="293040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Routing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78929" y="5448462"/>
            <a:ext cx="344424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Razor Pages (acts as a action) 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3436329" y="4216019"/>
            <a:ext cx="2930435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ViewEngine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1E3B4E4-071F-4EB2-9156-554C1DFDB8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123" t="24708" r="6267" b="53154"/>
          <a:stretch/>
        </p:blipFill>
        <p:spPr>
          <a:xfrm>
            <a:off x="9939027" y="2734004"/>
            <a:ext cx="2056208" cy="13600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E3B4E4-071F-4EB2-9156-554C1DFDB8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328" t="55936" r="6455" b="22718"/>
          <a:stretch/>
        </p:blipFill>
        <p:spPr>
          <a:xfrm>
            <a:off x="9939025" y="4911486"/>
            <a:ext cx="2056209" cy="1343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Down Arrow 31"/>
          <p:cNvSpPr/>
          <p:nvPr/>
        </p:nvSpPr>
        <p:spPr bwMode="auto">
          <a:xfrm rot="19738755">
            <a:off x="1303170" y="3348328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2899120">
            <a:off x="3820262" y="471846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2684669">
            <a:off x="4327764" y="3363847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Down Arrow 34"/>
          <p:cNvSpPr/>
          <p:nvPr/>
        </p:nvSpPr>
        <p:spPr bwMode="auto">
          <a:xfrm rot="19738755">
            <a:off x="1924492" y="4754241"/>
            <a:ext cx="291267" cy="6444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6200000">
            <a:off x="6631052" y="308541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6200000">
            <a:off x="6631053" y="5253924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7277103" y="3218172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Index.cshtml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7642195" y="3673791"/>
            <a:ext cx="1611323" cy="2967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Index.cshtml.cs</a:t>
            </a:r>
          </a:p>
        </p:txBody>
      </p:sp>
      <p:sp>
        <p:nvSpPr>
          <p:cNvPr id="40" name="Down Arrow 39"/>
          <p:cNvSpPr/>
          <p:nvPr/>
        </p:nvSpPr>
        <p:spPr bwMode="auto">
          <a:xfrm rot="16200000">
            <a:off x="9499339" y="3277431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16200000">
            <a:off x="9499339" y="5378646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284394" y="5241601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Profile.cshtml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7642195" y="5697220"/>
            <a:ext cx="1619310" cy="295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Profile.cshtml.cs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172725" y="2793376"/>
            <a:ext cx="2195320" cy="345779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72725" y="2125279"/>
            <a:ext cx="219532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Staff Folder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88383" y="5066691"/>
            <a:ext cx="135819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Staff/Profile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7206" y="1613037"/>
            <a:ext cx="957763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Request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61517" y="1593632"/>
            <a:ext cx="140160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Render View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7200" y="4754361"/>
            <a:ext cx="1656959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ASP.NET routes request to razor page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147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/>
      <p:bldP spid="48" grpId="0"/>
      <p:bldP spid="49" grpId="0"/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Simplify Object Mapping</a:t>
            </a:r>
            <a:endParaRPr lang="bg-BG"/>
          </a:p>
        </p:txBody>
      </p:sp>
      <p:pic>
        <p:nvPicPr>
          <p:cNvPr id="3" name="Graphic 2" descr="Books">
            <a:extLst>
              <a:ext uri="{FF2B5EF4-FFF2-40B4-BE49-F238E27FC236}">
                <a16:creationId xmlns:a16="http://schemas.microsoft.com/office/drawing/2014/main" id="{D2B5D194-8980-4335-8093-189475E4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1000" y="1269000"/>
            <a:ext cx="2610600" cy="26106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AutoMapper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774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AF4D5-8000-4ED7-8CC8-FFDCCFC35C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is a library built to simplify object mapping</a:t>
            </a:r>
          </a:p>
          <a:p>
            <a:pPr lvl="1"/>
            <a:r>
              <a:rPr lang="en-US" dirty="0"/>
              <a:t>Easily imported in ASP.NET Core</a:t>
            </a:r>
          </a:p>
          <a:p>
            <a:pPr lvl="1"/>
            <a:r>
              <a:rPr lang="en-US" dirty="0"/>
              <a:t>Added as a dependency to the DI</a:t>
            </a:r>
          </a:p>
          <a:p>
            <a:pPr lvl="1"/>
            <a:r>
              <a:rPr lang="en-US" dirty="0"/>
              <a:t>Easy to use in code</a:t>
            </a:r>
          </a:p>
          <a:p>
            <a:pPr lvl="1"/>
            <a:r>
              <a:rPr lang="en-US" dirty="0"/>
              <a:t>Gets rid of ugly property setters</a:t>
            </a:r>
          </a:p>
          <a:p>
            <a:pPr lvl="1"/>
            <a:r>
              <a:rPr lang="en-US" dirty="0"/>
              <a:t>Used in millions of projects </a:t>
            </a:r>
          </a:p>
          <a:p>
            <a:pPr lvl="1"/>
            <a:r>
              <a:rPr lang="en-US" dirty="0"/>
              <a:t>Highly flexible</a:t>
            </a:r>
          </a:p>
          <a:p>
            <a:pPr lvl="1"/>
            <a:r>
              <a:rPr lang="en-US" dirty="0"/>
              <a:t>Easily configurable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B745AA-8D1A-4618-A2DE-18AB89C7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r>
              <a:rPr lang="en-US" dirty="0"/>
              <a:t>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DE865-37E7-4B8C-9FE3-2A3E619C4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589" y="4589496"/>
            <a:ext cx="5899234" cy="159497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C6027A0-9F0A-4C3D-AD8F-66A5B6193F0B}"/>
              </a:ext>
            </a:extLst>
          </p:cNvPr>
          <p:cNvGrpSpPr/>
          <p:nvPr/>
        </p:nvGrpSpPr>
        <p:grpSpPr>
          <a:xfrm>
            <a:off x="6822015" y="2236582"/>
            <a:ext cx="5186483" cy="1714501"/>
            <a:chOff x="6474643" y="2039814"/>
            <a:chExt cx="4501886" cy="1512234"/>
          </a:xfrm>
        </p:grpSpPr>
        <p:pic>
          <p:nvPicPr>
            <p:cNvPr id="6" name="Graphic 5" descr="Hierarchy">
              <a:extLst>
                <a:ext uri="{FF2B5EF4-FFF2-40B4-BE49-F238E27FC236}">
                  <a16:creationId xmlns:a16="http://schemas.microsoft.com/office/drawing/2014/main" id="{D7B42609-5CE2-4DD6-8FD5-27540ECB5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9464296" y="2039814"/>
              <a:ext cx="1512233" cy="1512233"/>
            </a:xfrm>
            <a:prstGeom prst="rect">
              <a:avLst/>
            </a:prstGeom>
          </p:spPr>
        </p:pic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71528094-286E-4CDE-A60F-00026AEFD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74643" y="2039815"/>
              <a:ext cx="1512233" cy="1512233"/>
            </a:xfrm>
            <a:prstGeom prst="rect">
              <a:avLst/>
            </a:prstGeom>
          </p:spPr>
        </p:pic>
        <p:pic>
          <p:nvPicPr>
            <p:cNvPr id="11" name="Graphic 10" descr="Filter">
              <a:extLst>
                <a:ext uri="{FF2B5EF4-FFF2-40B4-BE49-F238E27FC236}">
                  <a16:creationId xmlns:a16="http://schemas.microsoft.com/office/drawing/2014/main" id="{3FAE2B5D-2BC9-48DD-9137-6C3AB8910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7952063" y="2039814"/>
              <a:ext cx="1512233" cy="1512233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67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2E4F-0D5F-47B0-969F-C8BC962D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/>
          <a:lstStyle/>
          <a:p>
            <a:r>
              <a:rPr lang="en-US" dirty="0"/>
              <a:t>Setting up the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in your </a:t>
            </a:r>
            <a:r>
              <a:rPr lang="en-US" b="1" noProof="1">
                <a:solidFill>
                  <a:schemeClr val="bg1"/>
                </a:solidFill>
              </a:rPr>
              <a:t>ASP.NET Core </a:t>
            </a:r>
            <a:r>
              <a:rPr lang="en-US" dirty="0"/>
              <a:t>project</a:t>
            </a:r>
          </a:p>
          <a:p>
            <a:endParaRPr lang="en-US" dirty="0"/>
          </a:p>
          <a:p>
            <a:pPr lvl="1"/>
            <a:r>
              <a:rPr lang="en-US" dirty="0"/>
              <a:t>This will also install the main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NuGet package</a:t>
            </a:r>
          </a:p>
          <a:p>
            <a:r>
              <a:rPr lang="en-US" dirty="0"/>
              <a:t>Registering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as a dependency in the DI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9BBE-657B-4BF9-971B-EF6EA65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r>
              <a:rPr lang="en-US" dirty="0"/>
              <a:t>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D03C7DF-A7C3-4E7D-8C23-ABA98B2CD1B3}"/>
              </a:ext>
            </a:extLst>
          </p:cNvPr>
          <p:cNvSpPr txBox="1">
            <a:spLocks/>
          </p:cNvSpPr>
          <p:nvPr/>
        </p:nvSpPr>
        <p:spPr>
          <a:xfrm>
            <a:off x="751775" y="1906186"/>
            <a:ext cx="966711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Install-Package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AutoMapper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Extensions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Microsoft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DependencyInjection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8FCE01E-9946-4F6D-A42A-3168035DC828}"/>
              </a:ext>
            </a:extLst>
          </p:cNvPr>
          <p:cNvSpPr txBox="1">
            <a:spLocks/>
          </p:cNvSpPr>
          <p:nvPr/>
        </p:nvSpPr>
        <p:spPr>
          <a:xfrm>
            <a:off x="751775" y="3933520"/>
            <a:ext cx="3644379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b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AddAutoMapper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services.AddMvc();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7C6301-A3D5-47D8-BF01-F2AE7C0CFAD5}"/>
              </a:ext>
            </a:extLst>
          </p:cNvPr>
          <p:cNvGrpSpPr/>
          <p:nvPr/>
        </p:nvGrpSpPr>
        <p:grpSpPr>
          <a:xfrm>
            <a:off x="9985326" y="3858205"/>
            <a:ext cx="2206674" cy="2187880"/>
            <a:chOff x="9458325" y="3749906"/>
            <a:chExt cx="2669537" cy="2658217"/>
          </a:xfrm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1902D17F-757F-4461-B092-59DF425B5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8325" y="3749906"/>
              <a:ext cx="1728356" cy="1728356"/>
            </a:xfrm>
            <a:prstGeom prst="rect">
              <a:avLst/>
            </a:prstGeom>
          </p:spPr>
        </p:pic>
        <p:pic>
          <p:nvPicPr>
            <p:cNvPr id="13" name="Graphic 12" descr="Gears">
              <a:extLst>
                <a:ext uri="{FF2B5EF4-FFF2-40B4-BE49-F238E27FC236}">
                  <a16:creationId xmlns:a16="http://schemas.microsoft.com/office/drawing/2014/main" id="{7CA8DAA2-927D-4972-8994-F4A127332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477862">
              <a:off x="9901621" y="4181882"/>
              <a:ext cx="2226241" cy="2226241"/>
            </a:xfrm>
            <a:prstGeom prst="rect">
              <a:avLst/>
            </a:prstGeom>
          </p:spPr>
        </p:pic>
      </p:grp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31D3505-5E54-4258-8A73-164E6A395472}"/>
              </a:ext>
            </a:extLst>
          </p:cNvPr>
          <p:cNvSpPr txBox="1">
            <a:spLocks/>
          </p:cNvSpPr>
          <p:nvPr/>
        </p:nvSpPr>
        <p:spPr>
          <a:xfrm>
            <a:off x="4672509" y="3933519"/>
            <a:ext cx="530676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IMapper mapper;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HomeController(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mapper)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2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2E4F-0D5F-47B0-969F-C8BC962D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715669"/>
          </a:xfrm>
        </p:spPr>
        <p:txBody>
          <a:bodyPr>
            <a:normAutofit/>
          </a:bodyPr>
          <a:lstStyle/>
          <a:p>
            <a:r>
              <a:rPr lang="en-US" sz="3000" dirty="0"/>
              <a:t>Using the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  <a:r>
              <a:rPr lang="en-US" sz="3000" dirty="0"/>
              <a:t> in your </a:t>
            </a:r>
            <a:r>
              <a:rPr lang="en-US" sz="3000" b="1" noProof="1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9BBE-657B-4BF9-971B-EF6EA65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r>
              <a:rPr lang="en-US" dirty="0"/>
              <a:t> (Data &amp; Presentation)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D03C7DF-A7C3-4E7D-8C23-ABA98B2CD1B3}"/>
              </a:ext>
            </a:extLst>
          </p:cNvPr>
          <p:cNvSpPr txBox="1">
            <a:spLocks/>
          </p:cNvSpPr>
          <p:nvPr/>
        </p:nvSpPr>
        <p:spPr>
          <a:xfrm>
            <a:off x="760566" y="1788700"/>
            <a:ext cx="49632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Id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decimal Salary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Resume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Department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5FBDACA-3889-40E2-AF96-B0E6AD11797F}"/>
              </a:ext>
            </a:extLst>
          </p:cNvPr>
          <p:cNvSpPr txBox="1">
            <a:spLocks/>
          </p:cNvSpPr>
          <p:nvPr/>
        </p:nvSpPr>
        <p:spPr>
          <a:xfrm>
            <a:off x="6468210" y="1788700"/>
            <a:ext cx="4963226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decimal Salary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Department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5230141-8C0C-4E3F-98FA-07D37DD22786}"/>
              </a:ext>
            </a:extLst>
          </p:cNvPr>
          <p:cNvSpPr txBox="1">
            <a:spLocks/>
          </p:cNvSpPr>
          <p:nvPr/>
        </p:nvSpPr>
        <p:spPr>
          <a:xfrm>
            <a:off x="760566" y="4367777"/>
            <a:ext cx="718768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Demo.App.Models.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&lt;div class="mt-4"&gt;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class="text-center"&gt;Name: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class="text-center"&gt;Age: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class="text-center"&gt;Salary: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class="text-center"&gt;Department: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&lt;/div&gt;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44764-E261-48E0-A8E5-4AB40190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219" y="4036768"/>
            <a:ext cx="3763604" cy="2360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84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E9CC0-688D-4805-8A09-D5A9219AB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5779475" cy="5072791"/>
          </a:xfrm>
        </p:spPr>
        <p:txBody>
          <a:bodyPr>
            <a:normAutofit/>
          </a:bodyPr>
          <a:lstStyle/>
          <a:p>
            <a:r>
              <a:rPr lang="en-US" sz="3000" dirty="0"/>
              <a:t>Without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r>
              <a:rPr lang="en-US" sz="3000" noProof="1"/>
              <a:t>Ugly, mistake-prone, unreadable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B4D8DB-153B-40E8-B2B0-8C608C5B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r>
              <a:rPr lang="en-US" dirty="0"/>
              <a:t> (Business Logic)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60F9B8-E823-445C-BE92-76F2B830F7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65925" y="1195388"/>
            <a:ext cx="5235673" cy="5073527"/>
          </a:xfrm>
        </p:spPr>
        <p:txBody>
          <a:bodyPr>
            <a:normAutofit/>
          </a:bodyPr>
          <a:lstStyle/>
          <a:p>
            <a:r>
              <a:rPr lang="en-US" sz="3000" dirty="0"/>
              <a:t>With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</a:p>
          <a:p>
            <a:endParaRPr lang="en-US" sz="3000" b="1" noProof="1">
              <a:solidFill>
                <a:schemeClr val="bg1"/>
              </a:solidFill>
            </a:endParaRPr>
          </a:p>
          <a:p>
            <a:endParaRPr lang="en-US" sz="3000" b="1" noProof="1">
              <a:solidFill>
                <a:schemeClr val="bg1"/>
              </a:solidFill>
            </a:endParaRPr>
          </a:p>
          <a:p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noProof="1"/>
          </a:p>
          <a:p>
            <a:r>
              <a:rPr lang="en-US" sz="3000" noProof="1"/>
              <a:t>Clean, beautiful, simple</a:t>
            </a:r>
          </a:p>
          <a:p>
            <a:pPr lvl="1"/>
            <a:r>
              <a:rPr lang="en-US" sz="2800" noProof="1"/>
              <a:t>Commonly-syntaxed</a:t>
            </a:r>
          </a:p>
          <a:p>
            <a:pPr lvl="1"/>
            <a:r>
              <a:rPr lang="en-US" sz="2800" noProof="1"/>
              <a:t>Easily modifiable</a:t>
            </a:r>
          </a:p>
          <a:p>
            <a:pPr lvl="1"/>
            <a:endParaRPr lang="en-US" sz="2800" noProof="1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AF4FBB4-4091-407B-9268-BF6B0480A854}"/>
              </a:ext>
            </a:extLst>
          </p:cNvPr>
          <p:cNvSpPr txBox="1">
            <a:spLocks/>
          </p:cNvSpPr>
          <p:nvPr/>
        </p:nvSpPr>
        <p:spPr>
          <a:xfrm>
            <a:off x="6222123" y="1727156"/>
            <a:ext cx="5644559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this.GetHomeDataModel();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EB6A22B-3D00-4EE4-A927-A92680F132D7}"/>
              </a:ext>
            </a:extLst>
          </p:cNvPr>
          <p:cNvSpPr txBox="1">
            <a:spLocks/>
          </p:cNvSpPr>
          <p:nvPr/>
        </p:nvSpPr>
        <p:spPr>
          <a:xfrm>
            <a:off x="325318" y="1727156"/>
            <a:ext cx="5644559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this.GetHomeDataModel();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6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Abstracting the Data Access Logic</a:t>
            </a:r>
            <a:endParaRPr lang="bg-BG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Repository Pattern</a:t>
            </a:r>
            <a:endParaRPr lang="bg-BG"/>
          </a:p>
        </p:txBody>
      </p:sp>
      <p:pic>
        <p:nvPicPr>
          <p:cNvPr id="5" name="Graphic 2" descr="Books">
            <a:extLst>
              <a:ext uri="{FF2B5EF4-FFF2-40B4-BE49-F238E27FC236}">
                <a16:creationId xmlns:a16="http://schemas.microsoft.com/office/drawing/2014/main" id="{D2B5D194-8980-4335-8093-189475E4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1000" y="1269000"/>
            <a:ext cx="2610600" cy="2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5AEE6B-0F27-4E64-8111-3E60D569C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Repositories</a:t>
            </a:r>
            <a:r>
              <a:rPr lang="en-US" sz="3200" dirty="0"/>
              <a:t> are components that encapsulate data access logic</a:t>
            </a:r>
          </a:p>
          <a:p>
            <a:pPr lvl="1"/>
            <a:r>
              <a:rPr lang="en-US" sz="3000" dirty="0"/>
              <a:t>They </a:t>
            </a:r>
            <a:r>
              <a:rPr lang="en-US" sz="3000" b="1" dirty="0">
                <a:solidFill>
                  <a:schemeClr val="bg1"/>
                </a:solidFill>
              </a:rPr>
              <a:t>centralize</a:t>
            </a:r>
            <a:r>
              <a:rPr lang="en-US" sz="3000" dirty="0"/>
              <a:t> common data access functionality</a:t>
            </a:r>
          </a:p>
          <a:p>
            <a:pPr lvl="1"/>
            <a:r>
              <a:rPr lang="en-US" sz="3000" dirty="0"/>
              <a:t>They provide better </a:t>
            </a:r>
            <a:r>
              <a:rPr lang="en-US" sz="3000" b="1" dirty="0">
                <a:solidFill>
                  <a:schemeClr val="bg1"/>
                </a:solidFill>
              </a:rPr>
              <a:t>maintainability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testability</a:t>
            </a:r>
          </a:p>
          <a:p>
            <a:pPr lvl="1"/>
            <a:r>
              <a:rPr lang="en-US" sz="3000" dirty="0"/>
              <a:t>They decouple the data access infrastructure from the </a:t>
            </a:r>
            <a:r>
              <a:rPr lang="en-US" sz="3000" b="1" dirty="0">
                <a:solidFill>
                  <a:schemeClr val="bg1"/>
                </a:solidFill>
              </a:rPr>
              <a:t>Domain layer</a:t>
            </a:r>
          </a:p>
          <a:p>
            <a:r>
              <a:rPr lang="en-US" sz="3200" dirty="0"/>
              <a:t>For each </a:t>
            </a:r>
            <a:r>
              <a:rPr lang="en-US" sz="3200" b="1" dirty="0">
                <a:solidFill>
                  <a:schemeClr val="bg1"/>
                </a:solidFill>
              </a:rPr>
              <a:t>aggregate</a:t>
            </a:r>
            <a:r>
              <a:rPr lang="en-US" sz="3200" dirty="0"/>
              <a:t>, you should define one </a:t>
            </a:r>
            <a:r>
              <a:rPr lang="en-US" sz="3200" b="1" dirty="0">
                <a:solidFill>
                  <a:schemeClr val="bg1"/>
                </a:solidFill>
              </a:rPr>
              <a:t>Repository</a:t>
            </a:r>
            <a:r>
              <a:rPr lang="en-US" sz="3200" dirty="0"/>
              <a:t> </a:t>
            </a:r>
          </a:p>
          <a:p>
            <a:pPr lvl="1"/>
            <a:r>
              <a:rPr lang="en-US" sz="3000" dirty="0"/>
              <a:t>Repositories, basically, allow you to populate data </a:t>
            </a:r>
            <a:r>
              <a:rPr lang="en-US" sz="3000" b="1" dirty="0">
                <a:solidFill>
                  <a:schemeClr val="bg1"/>
                </a:solidFill>
              </a:rPr>
              <a:t>in-memory</a:t>
            </a:r>
          </a:p>
          <a:p>
            <a:pPr lvl="1"/>
            <a:r>
              <a:rPr lang="en-US" sz="3000" dirty="0"/>
              <a:t>Data is mapped from database to </a:t>
            </a:r>
            <a:r>
              <a:rPr lang="en-US" sz="3000" b="1" dirty="0">
                <a:solidFill>
                  <a:schemeClr val="bg1"/>
                </a:solidFill>
              </a:rPr>
              <a:t>Domain Entities</a:t>
            </a:r>
          </a:p>
          <a:p>
            <a:pPr lvl="1"/>
            <a:r>
              <a:rPr lang="en-US" sz="3000" dirty="0"/>
              <a:t>Once in-memory, entities can be changed and </a:t>
            </a:r>
            <a:r>
              <a:rPr lang="en-US" sz="3000" b="1" dirty="0">
                <a:solidFill>
                  <a:schemeClr val="bg1"/>
                </a:solidFill>
              </a:rPr>
              <a:t>persisted 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505371-EDD6-4139-B7E6-5FBFB7CD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508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9244C9E-B807-4981-89D5-A4132E097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221753"/>
          </a:xfrm>
        </p:spPr>
        <p:txBody>
          <a:bodyPr>
            <a:normAutofit/>
          </a:bodyPr>
          <a:lstStyle/>
          <a:p>
            <a:r>
              <a:rPr lang="en-US" sz="3000" dirty="0"/>
              <a:t>Normally you implement specific </a:t>
            </a:r>
            <a:r>
              <a:rPr lang="en-US" sz="3000" b="1" dirty="0">
                <a:solidFill>
                  <a:schemeClr val="bg1"/>
                </a:solidFill>
              </a:rPr>
              <a:t>Interface-Class</a:t>
            </a:r>
            <a:r>
              <a:rPr lang="en-US" sz="3000" dirty="0"/>
              <a:t> pairs.</a:t>
            </a:r>
            <a:endParaRPr lang="en-US" sz="2800" dirty="0"/>
          </a:p>
          <a:p>
            <a:pPr lvl="1"/>
            <a:r>
              <a:rPr lang="en-US" sz="2800" dirty="0"/>
              <a:t>There are other ways, though. Like </a:t>
            </a:r>
            <a:r>
              <a:rPr lang="en-US" sz="2800" b="1" dirty="0">
                <a:solidFill>
                  <a:schemeClr val="bg1"/>
                </a:solidFill>
              </a:rPr>
              <a:t>Generic Repositories</a:t>
            </a:r>
            <a:r>
              <a:rPr lang="en-US" sz="2800" dirty="0"/>
              <a:t>, for 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14E19-E398-47CC-87CA-2620A09A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A76F5E1-B3E0-4259-9B72-890A2C834CAF}"/>
              </a:ext>
            </a:extLst>
          </p:cNvPr>
          <p:cNvSpPr txBox="1">
            <a:spLocks/>
          </p:cNvSpPr>
          <p:nvPr/>
        </p:nvSpPr>
        <p:spPr>
          <a:xfrm>
            <a:off x="268198" y="2368993"/>
            <a:ext cx="4989602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IRepository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IQueryable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All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Update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Delete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Task&lt;int&gt;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SaveChangesAsync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0C1BF0F-4866-4264-BB5C-C32364D8B78F}"/>
              </a:ext>
            </a:extLst>
          </p:cNvPr>
          <p:cNvSpPr txBox="1">
            <a:spLocks/>
          </p:cNvSpPr>
          <p:nvPr/>
        </p:nvSpPr>
        <p:spPr>
          <a:xfrm>
            <a:off x="5343196" y="2368993"/>
            <a:ext cx="6743098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EfRepository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&gt; :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IRepository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this.Context.Set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IQueryable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 =&gt;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=&gt;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this.DbSet.Add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(entity);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Update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Delete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Task&lt;int&gt;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SaveChangesAsync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26DAFA-8C81-4812-AE6C-0374C757F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0" y="4519310"/>
            <a:ext cx="2111715" cy="2111715"/>
          </a:xfrm>
          <a:prstGeom prst="rect">
            <a:avLst/>
          </a:prstGeom>
        </p:spPr>
      </p:pic>
      <p:pic>
        <p:nvPicPr>
          <p:cNvPr id="14" name="Graphic 13" descr="Children">
            <a:extLst>
              <a:ext uri="{FF2B5EF4-FFF2-40B4-BE49-F238E27FC236}">
                <a16:creationId xmlns:a16="http://schemas.microsoft.com/office/drawing/2014/main" id="{2CA0E7B5-D918-4849-AAF2-CE803F7A2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1205" y="4593185"/>
            <a:ext cx="2135621" cy="213562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57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Databases &amp; ORMs</a:t>
            </a:r>
            <a:endParaRPr lang="bg-BG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2C05ECE0-AAF6-4ED6-BA97-4E5167A3C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882" y="1224000"/>
            <a:ext cx="2692236" cy="269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D10E3F-CAEE-4151-8230-288F8EA9E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300" b="1" dirty="0">
                <a:solidFill>
                  <a:schemeClr val="bg1"/>
                </a:solidFill>
              </a:rPr>
              <a:t>Entity Framework Core </a:t>
            </a:r>
            <a:r>
              <a:rPr lang="en-US" sz="3300" dirty="0"/>
              <a:t>is a </a:t>
            </a:r>
            <a:r>
              <a:rPr lang="en-US" sz="3300" b="1" dirty="0">
                <a:solidFill>
                  <a:schemeClr val="bg1"/>
                </a:solidFill>
              </a:rPr>
              <a:t>Object Relational Mapper </a:t>
            </a:r>
            <a:r>
              <a:rPr lang="en-US" sz="3300" dirty="0"/>
              <a:t>(ORM)</a:t>
            </a:r>
          </a:p>
          <a:p>
            <a:pPr lvl="1"/>
            <a:r>
              <a:rPr lang="en-US" sz="3100" dirty="0"/>
              <a:t>Creates a layer between your applications and data source</a:t>
            </a:r>
          </a:p>
          <a:p>
            <a:pPr lvl="1"/>
            <a:r>
              <a:rPr lang="en-US" sz="3100" dirty="0"/>
              <a:t>Maps the data to relational objects</a:t>
            </a:r>
          </a:p>
          <a:p>
            <a:r>
              <a:rPr lang="en-US" sz="3300" dirty="0"/>
              <a:t>EF Core has a lot of essential and convenient features</a:t>
            </a:r>
          </a:p>
          <a:p>
            <a:pPr lvl="1"/>
            <a:r>
              <a:rPr lang="en-US" sz="3100" dirty="0"/>
              <a:t>Generates complex, optimized queries for your convenience</a:t>
            </a:r>
          </a:p>
          <a:p>
            <a:pPr lvl="2"/>
            <a:r>
              <a:rPr lang="en-US" sz="2900" dirty="0"/>
              <a:t>Translated from LINQ expression and cached</a:t>
            </a:r>
          </a:p>
          <a:p>
            <a:pPr lvl="1"/>
            <a:r>
              <a:rPr lang="en-US" sz="3100" dirty="0"/>
              <a:t>Manages the unit of work for you</a:t>
            </a:r>
          </a:p>
          <a:p>
            <a:pPr lvl="1"/>
            <a:r>
              <a:rPr lang="en-US" sz="3100" dirty="0"/>
              <a:t>Tracks changes in the Entities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95DC6F-F3B2-47E4-A6CD-4E6D70DF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Mapper (ORM)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12448-3FF3-41A2-B968-D9B2A05CC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17422"/>
          <a:stretch/>
        </p:blipFill>
        <p:spPr>
          <a:xfrm>
            <a:off x="9073661" y="4461994"/>
            <a:ext cx="2391508" cy="2244047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3D08F400-AEB1-48B4-A655-533F17DB3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8885" y="2292268"/>
            <a:ext cx="1658815" cy="165881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94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BE5C-B073-4CB4-9F97-AEAF48EB1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But EF Core pays a cost for all of its features...</a:t>
            </a:r>
          </a:p>
          <a:p>
            <a:pPr lvl="1"/>
            <a:r>
              <a:rPr lang="en-US"/>
              <a:t>And </a:t>
            </a:r>
            <a:r>
              <a:rPr lang="en-US" dirty="0"/>
              <a:t>that cost is performance</a:t>
            </a:r>
          </a:p>
          <a:p>
            <a:pPr lvl="1"/>
            <a:r>
              <a:rPr lang="en-US" dirty="0"/>
              <a:t>But there must be a faster alternative</a:t>
            </a:r>
          </a:p>
          <a:p>
            <a:r>
              <a:rPr lang="en-US" dirty="0"/>
              <a:t>Enter </a:t>
            </a:r>
            <a:r>
              <a:rPr lang="en-US" b="1" dirty="0">
                <a:solidFill>
                  <a:schemeClr val="bg1"/>
                </a:solidFill>
              </a:rPr>
              <a:t>Dapper</a:t>
            </a:r>
            <a:r>
              <a:rPr lang="en-US" dirty="0"/>
              <a:t>! The Open-source Micro ORM</a:t>
            </a:r>
            <a:endParaRPr lang="bg-BG" dirty="0"/>
          </a:p>
          <a:p>
            <a:pPr lvl="1"/>
            <a:r>
              <a:rPr lang="en-US" dirty="0"/>
              <a:t>A lightweight micro ORM, and a very fast performing one</a:t>
            </a:r>
          </a:p>
          <a:p>
            <a:pPr lvl="1"/>
            <a:r>
              <a:rPr lang="en-US" dirty="0"/>
              <a:t>Dapper is "Closer to the metal"</a:t>
            </a:r>
          </a:p>
          <a:p>
            <a:pPr lvl="1"/>
            <a:r>
              <a:rPr lang="en-US" dirty="0"/>
              <a:t>Complex querying might be exceptionally hard</a:t>
            </a:r>
          </a:p>
          <a:p>
            <a:pPr lvl="2"/>
            <a:r>
              <a:rPr lang="en-US" dirty="0"/>
              <a:t>Not suited for lazy developers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E007B1-A1B2-45AD-98BB-50CDCC67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008DC-13FD-4B57-BBEC-E3B82927F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084" y="865851"/>
            <a:ext cx="3489677" cy="3489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9F9CC3-274D-41C6-97BA-43A7FFF79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4" t="9302" r="26593" b="9302"/>
          <a:stretch/>
        </p:blipFill>
        <p:spPr>
          <a:xfrm>
            <a:off x="9381350" y="4591309"/>
            <a:ext cx="2113799" cy="2088778"/>
          </a:xfrm>
          <a:prstGeom prst="round2DiagRect">
            <a:avLst>
              <a:gd name="adj1" fmla="val 3618"/>
              <a:gd name="adj2" fmla="val 4209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62937"/>
          </a:xfrm>
        </p:spPr>
        <p:txBody>
          <a:bodyPr/>
          <a:lstStyle/>
          <a:p>
            <a:r>
              <a:rPr lang="en-US" sz="3200" dirty="0"/>
              <a:t>Developing an application requires the choice of a database</a:t>
            </a:r>
          </a:p>
          <a:p>
            <a:pPr lvl="1"/>
            <a:r>
              <a:rPr lang="en-US" sz="3000" dirty="0"/>
              <a:t>One of the most important decisions in the development</a:t>
            </a:r>
          </a:p>
          <a:p>
            <a:pPr lvl="1"/>
            <a:r>
              <a:rPr lang="en-US" sz="3000" dirty="0"/>
              <a:t>There are 2 general choices that cycle around this question</a:t>
            </a:r>
          </a:p>
          <a:p>
            <a:pPr lvl="1"/>
            <a:r>
              <a:rPr lang="en-US" sz="3000" dirty="0"/>
              <a:t>Relational (SQL) or non-relational (NoSQL) data structure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SQL</a:t>
            </a:r>
            <a:r>
              <a:rPr lang="en-US" sz="3200" dirty="0"/>
              <a:t> databases use </a:t>
            </a:r>
            <a:r>
              <a:rPr lang="en-US" sz="3200" b="1" dirty="0">
                <a:solidFill>
                  <a:schemeClr val="bg1"/>
                </a:solidFill>
              </a:rPr>
              <a:t>Structured Query Language </a:t>
            </a:r>
            <a:r>
              <a:rPr lang="en-US" sz="3200" dirty="0"/>
              <a:t>(SQL)</a:t>
            </a:r>
          </a:p>
          <a:p>
            <a:pPr lvl="1"/>
            <a:r>
              <a:rPr lang="en-US" sz="3000" dirty="0"/>
              <a:t>Data definition, Data manipulation, Querying, Programmability etc.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NoSQL</a:t>
            </a:r>
            <a:r>
              <a:rPr lang="en-US" sz="3200" dirty="0"/>
              <a:t> databases use dynamic schema for unstructured data</a:t>
            </a:r>
          </a:p>
          <a:p>
            <a:pPr lvl="1"/>
            <a:r>
              <a:rPr lang="en-US" sz="3000" dirty="0"/>
              <a:t>Data can be stored as Columns, Documents, Graphs, Key-Value 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3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81436" cy="5362937"/>
          </a:xfrm>
        </p:spPr>
        <p:txBody>
          <a:bodyPr>
            <a:normAutofit/>
          </a:bodyPr>
          <a:lstStyle/>
          <a:p>
            <a:r>
              <a:rPr lang="en-US" sz="3200" dirty="0"/>
              <a:t>On one hand SQL seems like the only right choice</a:t>
            </a:r>
          </a:p>
          <a:p>
            <a:pPr lvl="1"/>
            <a:r>
              <a:rPr lang="en-US" sz="3000" dirty="0"/>
              <a:t>Extremely powerful, Versatile, Widely used</a:t>
            </a:r>
          </a:p>
          <a:p>
            <a:pPr lvl="2"/>
            <a:r>
              <a:rPr lang="en-US" sz="2800" dirty="0"/>
              <a:t>A safe choice, especially for complex querying</a:t>
            </a:r>
          </a:p>
          <a:p>
            <a:pPr lvl="1"/>
            <a:r>
              <a:rPr lang="en-US" sz="3000" dirty="0"/>
              <a:t>Very fast performing, even with large sets of data</a:t>
            </a:r>
          </a:p>
          <a:p>
            <a:r>
              <a:rPr lang="en-US" sz="3200" dirty="0"/>
              <a:t>On the other hand, SQL can be restrictive</a:t>
            </a:r>
          </a:p>
          <a:p>
            <a:pPr lvl="1"/>
            <a:r>
              <a:rPr lang="en-US" sz="3000" dirty="0"/>
              <a:t>Predefined schemas are required to determine the data structure</a:t>
            </a:r>
          </a:p>
          <a:p>
            <a:pPr lvl="1"/>
            <a:r>
              <a:rPr lang="en-US" sz="3000" dirty="0"/>
              <a:t>All of the data must follow that predefined data structure</a:t>
            </a:r>
          </a:p>
          <a:p>
            <a:pPr lvl="1"/>
            <a:r>
              <a:rPr lang="en-US" sz="3000" dirty="0"/>
              <a:t>This requires significant up-front preparation and planning</a:t>
            </a:r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759A5-7977-4F20-8891-3D87312B2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613" y="1345594"/>
            <a:ext cx="2602621" cy="273056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42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362937"/>
          </a:xfrm>
        </p:spPr>
        <p:txBody>
          <a:bodyPr>
            <a:normAutofit/>
          </a:bodyPr>
          <a:lstStyle/>
          <a:p>
            <a:r>
              <a:rPr lang="en-US" sz="3200" dirty="0"/>
              <a:t>NoSQL databases have their advantages and disadvantages too</a:t>
            </a:r>
            <a:endParaRPr lang="en-US" sz="2800" dirty="0"/>
          </a:p>
          <a:p>
            <a:pPr lvl="1"/>
            <a:r>
              <a:rPr lang="en-US" sz="3000" dirty="0"/>
              <a:t>You can create documents without pre-defining their structure</a:t>
            </a:r>
          </a:p>
          <a:p>
            <a:pPr lvl="1"/>
            <a:r>
              <a:rPr lang="en-US" sz="3000" dirty="0"/>
              <a:t>Each document can have its own unique structure</a:t>
            </a:r>
          </a:p>
          <a:p>
            <a:pPr lvl="1"/>
            <a:r>
              <a:rPr lang="en-US" sz="3000" dirty="0"/>
              <a:t>You can add fields on the go</a:t>
            </a:r>
          </a:p>
          <a:p>
            <a:r>
              <a:rPr lang="en-US" sz="3200" dirty="0"/>
              <a:t>The drawbacks are also important to be noted</a:t>
            </a:r>
          </a:p>
          <a:p>
            <a:pPr lvl="1"/>
            <a:r>
              <a:rPr lang="en-US" sz="3000" dirty="0"/>
              <a:t>Lack of standardization – this affects the community too</a:t>
            </a:r>
          </a:p>
          <a:p>
            <a:pPr lvl="1"/>
            <a:r>
              <a:rPr lang="en-US" sz="3000" dirty="0"/>
              <a:t>Lack of data consistency</a:t>
            </a:r>
          </a:p>
          <a:p>
            <a:pPr lvl="1"/>
            <a:r>
              <a:rPr lang="en-US" sz="3000" dirty="0"/>
              <a:t>Lack of maturity – NoSQL is relatively new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ABE36E-54CB-4243-B3E8-1926F11D9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832" y="2372334"/>
            <a:ext cx="3139805" cy="2113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82F844-2F52-4E30-94C0-70A9DF2B1F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26"/>
          <a:stretch/>
        </p:blipFill>
        <p:spPr>
          <a:xfrm>
            <a:off x="9359750" y="4709252"/>
            <a:ext cx="2421073" cy="204799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51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489682"/>
            <a:ext cx="7766664" cy="4934374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Web Application Designs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Multi-Page applications vs SPA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Web Application Architectures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Monolith vs SOA vs Microservices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ASP.NET Core MVC vs Razor Pages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Repository Pattern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AutoMapper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Databases &amp; ORMs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ORM vs Micro-ORM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SQL vs NoSQL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Web Application Designs</a:t>
            </a:r>
            <a:endParaRPr lang="bg-BG"/>
          </a:p>
        </p:txBody>
      </p:sp>
      <p:pic>
        <p:nvPicPr>
          <p:cNvPr id="8" name="Graphic 7" descr="Cloud Computing">
            <a:extLst>
              <a:ext uri="{FF2B5EF4-FFF2-40B4-BE49-F238E27FC236}">
                <a16:creationId xmlns:a16="http://schemas.microsoft.com/office/drawing/2014/main" id="{6B4E082A-F084-47E4-8B7E-BB10A0B36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1698" y="1269000"/>
            <a:ext cx="2668604" cy="26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957685-A628-49D5-8556-308623A416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0991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Desktop Application</a:t>
            </a:r>
          </a:p>
          <a:p>
            <a:pPr marL="731520" lvl="1"/>
            <a:r>
              <a:rPr lang="en-US" dirty="0"/>
              <a:t>PRO: Can work offline, Has access to system resources</a:t>
            </a:r>
          </a:p>
          <a:p>
            <a:pPr marL="731520" lvl="1"/>
            <a:r>
              <a:rPr lang="en-US" dirty="0"/>
              <a:t>CON: Needs to be installed (updated) on each computer</a:t>
            </a:r>
          </a:p>
          <a:p>
            <a:r>
              <a:rPr lang="en-US" dirty="0"/>
              <a:t>Mobile Application</a:t>
            </a:r>
          </a:p>
          <a:p>
            <a:pPr marL="731520" lvl="1"/>
            <a:r>
              <a:rPr lang="en-US" sz="3100" dirty="0"/>
              <a:t>PRO: </a:t>
            </a:r>
            <a:r>
              <a:rPr lang="en-US" dirty="0"/>
              <a:t>App stores, Offline, Access to system resources</a:t>
            </a:r>
          </a:p>
          <a:p>
            <a:pPr marL="731520" lvl="1"/>
            <a:r>
              <a:rPr lang="en-US" sz="3100" dirty="0"/>
              <a:t>CON: Different platforms, Each update requires approval</a:t>
            </a:r>
          </a:p>
          <a:p>
            <a:r>
              <a:rPr lang="en-US" dirty="0"/>
              <a:t>Web Application</a:t>
            </a:r>
          </a:p>
          <a:p>
            <a:pPr marL="731520" lvl="1"/>
            <a:r>
              <a:rPr lang="en-US" sz="3100" dirty="0"/>
              <a:t>PRO: No need to be downloaded, installed or updated</a:t>
            </a:r>
          </a:p>
          <a:p>
            <a:pPr marL="731520" lvl="1"/>
            <a:r>
              <a:rPr lang="en-US" sz="3100" dirty="0"/>
              <a:t>CON: Require Internet, Limited system access</a:t>
            </a:r>
          </a:p>
          <a:p>
            <a:pPr marL="198454"/>
            <a:r>
              <a:rPr lang="en-US"/>
              <a:t>Internet-of-Things </a:t>
            </a:r>
            <a:r>
              <a:rPr lang="en-US" dirty="0"/>
              <a:t>Application</a:t>
            </a:r>
          </a:p>
          <a:p>
            <a:pPr marL="731520" lvl="1"/>
            <a:r>
              <a:rPr lang="en-US" sz="3100" dirty="0"/>
              <a:t>Smart home, wearables, cars, farming, cities, etc.</a:t>
            </a:r>
          </a:p>
          <a:p>
            <a:pPr marL="731520" lvl="1"/>
            <a:r>
              <a:rPr lang="en-US" sz="3100" dirty="0"/>
              <a:t>They require web access to send their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5EB51A-A00B-4F95-8337-D480D9B8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vs Desktop vs Mobile vs IoT</a:t>
            </a:r>
          </a:p>
        </p:txBody>
      </p:sp>
      <p:pic>
        <p:nvPicPr>
          <p:cNvPr id="1026" name="Picture 2" descr="Ð ÐµÐ·ÑÐ»ÑÐ°Ñ Ñ Ð¸Ð·Ð¾Ð±ÑÐ°Ð¶ÐµÐ½Ð¸Ðµ Ð·Ð° desktop vs mobile vs web">
            <a:extLst>
              <a:ext uri="{FF2B5EF4-FFF2-40B4-BE49-F238E27FC236}">
                <a16:creationId xmlns:a16="http://schemas.microsoft.com/office/drawing/2014/main" id="{8C5800E2-1C6E-4582-9E09-AC4DE792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99" y="1580571"/>
            <a:ext cx="4426209" cy="475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696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1C3E23-5745-453E-95C3-5EC0B5F063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58675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are the symbol of convenience and comfort</a:t>
            </a:r>
          </a:p>
          <a:p>
            <a:pPr lvl="1"/>
            <a:r>
              <a:rPr lang="en-US" dirty="0"/>
              <a:t>In most cases, they are the preferable over desktop apps</a:t>
            </a:r>
          </a:p>
          <a:p>
            <a:pPr lvl="1"/>
            <a:r>
              <a:rPr lang="en-US" dirty="0"/>
              <a:t>Easy to install, use, update and are not bound to one device</a:t>
            </a:r>
          </a:p>
          <a:p>
            <a:r>
              <a:rPr lang="en-US" dirty="0"/>
              <a:t>There are 2 participants in the web applications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– usually the web browser (HTML, CSS, JS, Media, Fonts, …)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– usually responding to HTTP requests, returning resources</a:t>
            </a:r>
          </a:p>
          <a:p>
            <a:r>
              <a:rPr lang="en-US" dirty="0"/>
              <a:t>There are two main designs for web apps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Multi-Page application </a:t>
            </a:r>
            <a:r>
              <a:rPr lang="en-US" dirty="0"/>
              <a:t>(MPA) – The "traditional" approach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Single-Page application </a:t>
            </a:r>
            <a:r>
              <a:rPr lang="en-US" dirty="0"/>
              <a:t>(SPA) – The "modern" approach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2BBD01-40E7-4379-8935-35A9D6AD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Designs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078E90-D4ED-403C-B92C-FE335A563C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Multi-Page Applications </a:t>
            </a:r>
            <a:r>
              <a:rPr lang="en-US" dirty="0"/>
              <a:t>work in a "</a:t>
            </a:r>
            <a:r>
              <a:rPr lang="en-US" b="1" dirty="0">
                <a:solidFill>
                  <a:schemeClr val="bg1"/>
                </a:solidFill>
              </a:rPr>
              <a:t>traditional</a:t>
            </a:r>
            <a:r>
              <a:rPr lang="en-US" dirty="0"/>
              <a:t>" way</a:t>
            </a:r>
          </a:p>
          <a:p>
            <a:pPr lvl="1"/>
            <a:r>
              <a:rPr lang="en-US" dirty="0"/>
              <a:t>Every change requests rendering of a new page in the browser</a:t>
            </a:r>
          </a:p>
          <a:p>
            <a:pPr lvl="2"/>
            <a:r>
              <a:rPr lang="en-US" dirty="0"/>
              <a:t>Displaying listed and formatted data</a:t>
            </a:r>
          </a:p>
          <a:p>
            <a:pPr lvl="2"/>
            <a:r>
              <a:rPr lang="en-US" dirty="0"/>
              <a:t>Submitting data from forms</a:t>
            </a:r>
          </a:p>
          <a:p>
            <a:r>
              <a:rPr lang="en-US" dirty="0"/>
              <a:t>Perform most of the application logic on the server</a:t>
            </a:r>
          </a:p>
          <a:p>
            <a:pPr lvl="1"/>
            <a:r>
              <a:rPr lang="en-US" dirty="0"/>
              <a:t>HTML is rendered on the server and returned as HTTP Response</a:t>
            </a:r>
          </a:p>
          <a:p>
            <a:pPr lvl="2"/>
            <a:r>
              <a:rPr lang="en-US" sz="3200" dirty="0"/>
              <a:t>AJAX and JavaScript may be used to add UI logic on the client</a:t>
            </a:r>
          </a:p>
          <a:p>
            <a:pPr lvl="1"/>
            <a:r>
              <a:rPr lang="en-US" dirty="0"/>
              <a:t>ASP.NET Core MVC and Razor Pages implement this approach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404D5-29AB-4653-9D06-D2F3CC86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Applications (1)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2118F7-B528-4FBE-8FC6-59F10F8DD8DB}"/>
              </a:ext>
            </a:extLst>
          </p:cNvPr>
          <p:cNvGrpSpPr/>
          <p:nvPr/>
        </p:nvGrpSpPr>
        <p:grpSpPr>
          <a:xfrm>
            <a:off x="9782421" y="2407166"/>
            <a:ext cx="2354957" cy="2356312"/>
            <a:chOff x="8781049" y="2296774"/>
            <a:chExt cx="2999774" cy="2999774"/>
          </a:xfrm>
        </p:grpSpPr>
        <p:pic>
          <p:nvPicPr>
            <p:cNvPr id="6" name="Graphic 5" descr="Monitor">
              <a:extLst>
                <a:ext uri="{FF2B5EF4-FFF2-40B4-BE49-F238E27FC236}">
                  <a16:creationId xmlns:a16="http://schemas.microsoft.com/office/drawing/2014/main" id="{23C9BB05-2DA0-43D9-A61C-ECCA9603C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1049" y="2296774"/>
              <a:ext cx="2999774" cy="2999774"/>
            </a:xfrm>
            <a:prstGeom prst="rect">
              <a:avLst/>
            </a:prstGeom>
          </p:spPr>
        </p:pic>
        <p:pic>
          <p:nvPicPr>
            <p:cNvPr id="8" name="Graphic 7" descr="Daily Calendar">
              <a:extLst>
                <a:ext uri="{FF2B5EF4-FFF2-40B4-BE49-F238E27FC236}">
                  <a16:creationId xmlns:a16="http://schemas.microsoft.com/office/drawing/2014/main" id="{E58E37FB-2A4A-4068-B5A5-6AC486B0C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35391" r="12562"/>
            <a:stretch/>
          </p:blipFill>
          <p:spPr>
            <a:xfrm>
              <a:off x="8921727" y="2864148"/>
              <a:ext cx="2381206" cy="1759520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19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D1A7C9-AE49-48D0-9F24-B753625FA0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PRO</a:t>
            </a:r>
            <a:r>
              <a:rPr lang="en-US" dirty="0"/>
              <a:t>s of Multi-Page applications</a:t>
            </a:r>
          </a:p>
          <a:p>
            <a:pPr lvl="1"/>
            <a:r>
              <a:rPr lang="en-US" dirty="0"/>
              <a:t>Useful for every type of projects</a:t>
            </a:r>
          </a:p>
          <a:p>
            <a:pPr lvl="1"/>
            <a:r>
              <a:rPr lang="en-US" dirty="0"/>
              <a:t>Very good and easy for proper SEO management</a:t>
            </a:r>
          </a:p>
          <a:p>
            <a:pPr lvl="1"/>
            <a:r>
              <a:rPr lang="en-US" dirty="0"/>
              <a:t>Using consistent languages, tools and technologies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</a:t>
            </a:r>
            <a:r>
              <a:rPr lang="en-US" dirty="0"/>
              <a:t>s of Multi-Page applications</a:t>
            </a:r>
          </a:p>
          <a:p>
            <a:pPr lvl="1"/>
            <a:r>
              <a:rPr lang="en-US" dirty="0"/>
              <a:t>Front-end and back-end are tightly coupled</a:t>
            </a:r>
          </a:p>
          <a:p>
            <a:pPr lvl="1"/>
            <a:r>
              <a:rPr lang="en-US" dirty="0"/>
              <a:t>The development and maintenance is quite complex</a:t>
            </a:r>
          </a:p>
          <a:p>
            <a:pPr lvl="1"/>
            <a:r>
              <a:rPr lang="en-US" dirty="0"/>
              <a:t>Requires page (state) reload on user action (link, form submit)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7CAE3F-89BA-4048-A8A2-8663AD1C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Applications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DF957-D45A-43C1-BFE1-D12725048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99"/>
          <a:stretch/>
        </p:blipFill>
        <p:spPr>
          <a:xfrm>
            <a:off x="9777169" y="1882764"/>
            <a:ext cx="2098468" cy="150911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6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DCE69-380B-4885-B82D-7F9AFF32B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Single-Page Applications </a:t>
            </a:r>
            <a:r>
              <a:rPr lang="en-US" dirty="0"/>
              <a:t>perform most of the UI in the browser</a:t>
            </a:r>
          </a:p>
          <a:p>
            <a:pPr lvl="1"/>
            <a:r>
              <a:rPr lang="en-US" dirty="0"/>
              <a:t>Does not require page reload during use</a:t>
            </a:r>
          </a:p>
          <a:p>
            <a:pPr lvl="1"/>
            <a:r>
              <a:rPr lang="en-US" dirty="0"/>
              <a:t>Serve outstanding UI and design, and are quite elegant</a:t>
            </a:r>
          </a:p>
          <a:p>
            <a:pPr lvl="1"/>
            <a:r>
              <a:rPr lang="en-US" dirty="0"/>
              <a:t>The whole app is in one page – content is changed dynamically</a:t>
            </a:r>
          </a:p>
          <a:p>
            <a:pPr lvl="1"/>
            <a:r>
              <a:rPr lang="en-US" dirty="0"/>
              <a:t>Examples: Gmail, Google Maps, Facebook, Instagram etc. 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SPA</a:t>
            </a:r>
            <a:r>
              <a:rPr lang="en-US" dirty="0"/>
              <a:t> requests logic (JS, templates) and data independently</a:t>
            </a:r>
          </a:p>
          <a:p>
            <a:pPr lvl="1"/>
            <a:r>
              <a:rPr lang="en-US" noProof="1"/>
              <a:t>Back-end: ASP.NET Core Web API returning JSON data</a:t>
            </a:r>
          </a:p>
          <a:p>
            <a:pPr lvl="1"/>
            <a:r>
              <a:rPr lang="en-US" noProof="1"/>
              <a:t>Frond-end: Angular, React, Vue.js, Blazor,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718721-66D0-4354-B0F0-9849A738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 Applications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12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3267</TotalTime>
  <Words>2558</Words>
  <Application>Microsoft Office PowerPoint</Application>
  <PresentationFormat>Widescreen</PresentationFormat>
  <Paragraphs>455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Advanced Topics – Architecture</vt:lpstr>
      <vt:lpstr>Table of Contents</vt:lpstr>
      <vt:lpstr>Have a Question?</vt:lpstr>
      <vt:lpstr>Web Application Designs</vt:lpstr>
      <vt:lpstr>Web vs Desktop vs Mobile vs IoT</vt:lpstr>
      <vt:lpstr>Web Application Designs</vt:lpstr>
      <vt:lpstr>Multi-Page Applications (1)</vt:lpstr>
      <vt:lpstr>Multi-Page Applications (2)</vt:lpstr>
      <vt:lpstr>Single-Page Applications (1)</vt:lpstr>
      <vt:lpstr>Single-Page Applications (2)</vt:lpstr>
      <vt:lpstr>Web Application Architectures</vt:lpstr>
      <vt:lpstr>Monolithic Applications</vt:lpstr>
      <vt:lpstr>Service-Oriented Architectures (SOA)</vt:lpstr>
      <vt:lpstr>Microservices</vt:lpstr>
      <vt:lpstr>SOA vs Microservices</vt:lpstr>
      <vt:lpstr>Example Microservices App in Azure</vt:lpstr>
      <vt:lpstr>ASP.NET Core MVC vs Razor Pages</vt:lpstr>
      <vt:lpstr>ASP.NET Core MVC vs Razor Pages</vt:lpstr>
      <vt:lpstr>The MVC Approach (1)</vt:lpstr>
      <vt:lpstr>The MVC Approach (2)</vt:lpstr>
      <vt:lpstr>The Razor Pages Approach (1)</vt:lpstr>
      <vt:lpstr>The Razor Pages Approach (2)</vt:lpstr>
      <vt:lpstr>Simplify Object Mapping</vt:lpstr>
      <vt:lpstr>AutoMapper (1)</vt:lpstr>
      <vt:lpstr>AutoMapper (2)</vt:lpstr>
      <vt:lpstr>AutoMapper (Data &amp; Presentation)</vt:lpstr>
      <vt:lpstr>AutoMapper (Business Logic)</vt:lpstr>
      <vt:lpstr>Abstracting the Data Access Logic</vt:lpstr>
      <vt:lpstr>Repository Pattern (1)</vt:lpstr>
      <vt:lpstr>Repository Pattern (2)</vt:lpstr>
      <vt:lpstr>Databases &amp; ORMs</vt:lpstr>
      <vt:lpstr>Object Relational Mapper (ORM)</vt:lpstr>
      <vt:lpstr>Dapper</vt:lpstr>
      <vt:lpstr>Databases</vt:lpstr>
      <vt:lpstr>SQL</vt:lpstr>
      <vt:lpstr>NoSQL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11</cp:revision>
  <dcterms:created xsi:type="dcterms:W3CDTF">2018-05-23T13:08:44Z</dcterms:created>
  <dcterms:modified xsi:type="dcterms:W3CDTF">2022-02-18T07:22:21Z</dcterms:modified>
  <cp:category>computer programming;programming;software development;software engineering</cp:category>
</cp:coreProperties>
</file>