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55"/>
  </p:notesMasterIdLst>
  <p:handoutMasterIdLst>
    <p:handoutMasterId r:id="rId5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13" r:id="rId50"/>
    <p:sldId id="318" r:id="rId51"/>
    <p:sldId id="319" r:id="rId52"/>
    <p:sldId id="315" r:id="rId53"/>
    <p:sldId id="31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097D8F-911C-4DF5-A705-A017CB186418}">
          <p14:sldIdLst>
            <p14:sldId id="256"/>
            <p14:sldId id="257"/>
            <p14:sldId id="258"/>
          </p14:sldIdLst>
        </p14:section>
        <p14:section name="WebHost" id="{EED395DB-337F-4F2C-8E22-C1B5C616FE2F}">
          <p14:sldIdLst>
            <p14:sldId id="259"/>
            <p14:sldId id="260"/>
            <p14:sldId id="261"/>
          </p14:sldIdLst>
        </p14:section>
        <p14:section name="Logging" id="{793D2569-6709-4B7F-8445-92E19EF0B67C}">
          <p14:sldIdLst>
            <p14:sldId id="262"/>
            <p14:sldId id="263"/>
            <p14:sldId id="264"/>
            <p14:sldId id="265"/>
            <p14:sldId id="266"/>
          </p14:sldIdLst>
        </p14:section>
        <p14:section name="Cache" id="{1DB4B269-A12B-4B2C-8811-12CB0A7DD7AC}">
          <p14:sldIdLst>
            <p14:sldId id="267"/>
            <p14:sldId id="268"/>
            <p14:sldId id="269"/>
            <p14:sldId id="270"/>
            <p14:sldId id="271"/>
            <p14:sldId id="279"/>
            <p14:sldId id="272"/>
            <p14:sldId id="273"/>
            <p14:sldId id="274"/>
          </p14:sldIdLst>
        </p14:section>
        <p14:section name="Sessions" id="{BE8E2599-D619-48BD-AFBD-9208E0E89ED2}">
          <p14:sldIdLst>
            <p14:sldId id="275"/>
            <p14:sldId id="276"/>
            <p14:sldId id="277"/>
            <p14:sldId id="278"/>
            <p14:sldId id="280"/>
          </p14:sldIdLst>
        </p14:section>
        <p14:section name="TempData" id="{C2C8229A-5EBD-4E87-8974-87FE3F16DFA6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reas" id="{76D455B2-47F3-4D75-833C-FACD6E36D4C9}">
          <p14:sldIdLst>
            <p14:sldId id="293"/>
            <p14:sldId id="294"/>
          </p14:sldIdLst>
        </p14:section>
        <p14:section name="Performance" id="{444986F6-75F7-4799-A58D-4AAC1554B4EC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EO" id="{98208311-70B4-41B2-839C-B9384215A1AD}">
          <p14:sldIdLst>
            <p14:sldId id="302"/>
            <p14:sldId id="303"/>
          </p14:sldIdLst>
        </p14:section>
        <p14:section name="GDPR" id="{E66598A1-9626-4CF1-861C-389ADB50A467}">
          <p14:sldIdLst>
            <p14:sldId id="304"/>
            <p14:sldId id="305"/>
            <p14:sldId id="306"/>
          </p14:sldIdLst>
        </p14:section>
        <p14:section name="Conclusion" id="{A296AE43-6965-4918-8B9D-C483D4EE38E0}">
          <p14:sldIdLst>
            <p14:sldId id="307"/>
            <p14:sldId id="313"/>
            <p14:sldId id="318"/>
            <p14:sldId id="319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8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307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653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6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8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62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08E1154-B135-4824-B6AE-FDD768B394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C0853C6-D2C0-4DE9-BA2E-4114B1B47B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pic>
        <p:nvPicPr>
          <p:cNvPr id="17" name="Picture Logo SoftUni" descr="SoftUni logo">
            <a:extLst>
              <a:ext uri="{FF2B5EF4-FFF2-40B4-BE49-F238E27FC236}">
                <a16:creationId xmlns:a16="http://schemas.microsoft.com/office/drawing/2014/main" id="{8909DF22-AAEA-4C72-A6E5-BFC7CED4D1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8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F5E8455-3919-4828-9A61-45C7ACC721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419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EEFB375-236C-4317-B6F0-F176C3766FC0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F828C6A-C1E2-4E4B-AC60-FBDC4EF811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0" name="Rectangle Top">
            <a:extLst>
              <a:ext uri="{FF2B5EF4-FFF2-40B4-BE49-F238E27FC236}">
                <a16:creationId xmlns:a16="http://schemas.microsoft.com/office/drawing/2014/main" id="{72156B4B-6109-466A-A1FC-A50268E27F5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E31E9C62-3B00-4F24-8379-73DF7DC1C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9500BB0-4C59-4C7B-886B-7C7223F88E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31" name="Logo Software University" descr="Software University logo">
            <a:extLst>
              <a:ext uri="{FF2B5EF4-FFF2-40B4-BE49-F238E27FC236}">
                <a16:creationId xmlns:a16="http://schemas.microsoft.com/office/drawing/2014/main" id="{D7498370-54AD-4D77-9FCC-88A2402F14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D90008-97C8-4760-8672-79DF10A2B28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27" name="Logo Software University" descr="Software University logo">
            <a:extLst>
              <a:ext uri="{FF2B5EF4-FFF2-40B4-BE49-F238E27FC236}">
                <a16:creationId xmlns:a16="http://schemas.microsoft.com/office/drawing/2014/main" id="{BD006EA0-FC58-47F3-9DE6-4C0978A5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DA4785-8E81-427D-B672-A328A844527E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AC027DD-D35F-4A84-97F2-B5C1FC24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Left">
            <a:extLst>
              <a:ext uri="{FF2B5EF4-FFF2-40B4-BE49-F238E27FC236}">
                <a16:creationId xmlns:a16="http://schemas.microsoft.com/office/drawing/2014/main" id="{B2DFFD73-F43D-42DE-BE33-08571D96EE2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7" name="Picture Bulb" descr="Bulb">
            <a:extLst>
              <a:ext uri="{FF2B5EF4-FFF2-40B4-BE49-F238E27FC236}">
                <a16:creationId xmlns:a16="http://schemas.microsoft.com/office/drawing/2014/main" id="{E73B721F-91B0-46A8-AD7E-0E84BC4FB6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A938423-B3B2-4ACC-B499-B6A38E22E85F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F72C9E8-99FC-4B31-AF64-B40F8EB969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4" name="Rectangle Top">
            <a:extLst>
              <a:ext uri="{FF2B5EF4-FFF2-40B4-BE49-F238E27FC236}">
                <a16:creationId xmlns:a16="http://schemas.microsoft.com/office/drawing/2014/main" id="{899236E4-8729-49E3-9A23-7E2C6B4F9F0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Logo Software University" descr="Software University logo">
            <a:extLst>
              <a:ext uri="{FF2B5EF4-FFF2-40B4-BE49-F238E27FC236}">
                <a16:creationId xmlns:a16="http://schemas.microsoft.com/office/drawing/2014/main" id="{64103C1A-E49D-4FB1-8E3A-E483DB7A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1F8DBB7-3EC7-4E70-A6A7-7A90ED7DA846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1141FC-FC9F-4A1A-8B22-69ECE92498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Rectangle Top">
            <a:extLst>
              <a:ext uri="{FF2B5EF4-FFF2-40B4-BE49-F238E27FC236}">
                <a16:creationId xmlns:a16="http://schemas.microsoft.com/office/drawing/2014/main" id="{61C1FCC3-7C59-440B-BD56-DF8F6436B2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02C61F44-FBB1-4EAF-AC32-31B998A1A3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96B9E8-4C88-47C7-BCF4-3AF7F5981968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BAC0A16-6FCD-470E-80C5-96FF7C1648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14859582-9E59-42F2-BFA4-C35876D27D4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A29BB579-2E4C-47BA-8AE5-88B9D711A6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D8A30B7-B4B9-423E-A53D-A3EC1E06C34B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ACA060F-9DDF-4EF5-A06A-4853B172BF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5ED77981-3C6B-4E3D-B900-3BD632B3160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EF594FFF-5AE4-406C-BD06-8687FC7AA3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64B34E4B-90E0-41DB-A93A-35D7A31A06E2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9386DEC-DBC7-4692-8730-B2CFDA24A5E3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B7B50A0-9A62-4A6C-92D0-CD096B055577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2ADC965-E810-482A-921F-6ECC4C93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E27B7DC-060D-43CA-B2C1-F56E16CD95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3E881F6-A5D9-48C3-9115-2A1A44D9D3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B86F511-5697-4943-B6F9-427B61DD5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1B5F663-75BA-4E06-8562-AAB090D0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13B685B-8AE0-4685-9E4B-D344E270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0CD6352-B32C-4828-8F9D-69FB60B085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4C864E1-3B1A-4E7D-86DD-1C6C7C077A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00F0E52-07DB-4E1C-A498-F27D1EA749C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D43EBB1-7FFB-4DD8-83AD-94A91132325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4710D6-7938-4A8B-ACCF-504B1A6B467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4DDF54A9-092E-4042-A67C-BDB0DB34CBC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7E3ADB-EC64-4AC6-809E-14EBD78389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8FEC58-46F1-4062-95E1-1E36372CF2B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291282-ED73-4FA9-B838-06D88484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AA11810-26C0-4ADF-96A7-C7CCE5C2A16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57" name="Rectangle Bottom">
            <a:extLst>
              <a:ext uri="{FF2B5EF4-FFF2-40B4-BE49-F238E27FC236}">
                <a16:creationId xmlns:a16="http://schemas.microsoft.com/office/drawing/2014/main" id="{4DCE5DF9-D8EB-4804-8C41-68515DD0B1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Rectangle Bottom Copyright">
            <a:extLst>
              <a:ext uri="{FF2B5EF4-FFF2-40B4-BE49-F238E27FC236}">
                <a16:creationId xmlns:a16="http://schemas.microsoft.com/office/drawing/2014/main" id="{FD8C0C0C-54CA-48B2-9102-F8A496C72BD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SoftUni Brands">
            <a:extLst>
              <a:ext uri="{FF2B5EF4-FFF2-40B4-BE49-F238E27FC236}">
                <a16:creationId xmlns:a16="http://schemas.microsoft.com/office/drawing/2014/main" id="{C32A63CD-4513-45C3-B586-13CAC8831F3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60" name="Picture SoftUni Kids Logo" descr="SoftUni Kids logo">
              <a:extLst>
                <a:ext uri="{FF2B5EF4-FFF2-40B4-BE49-F238E27FC236}">
                  <a16:creationId xmlns:a16="http://schemas.microsoft.com/office/drawing/2014/main" id="{91B31CB7-ECE6-4029-BA9C-1187128C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61" name="Picture SoftUni Foundation Logo" descr="SoftUni Foundation logo">
              <a:extLst>
                <a:ext uri="{FF2B5EF4-FFF2-40B4-BE49-F238E27FC236}">
                  <a16:creationId xmlns:a16="http://schemas.microsoft.com/office/drawing/2014/main" id="{35AC3922-C29B-4DF4-8C8A-1DBE55A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2" name="Picture SoftUni Digital Logo" descr="SoftUni Digital logo">
              <a:extLst>
                <a:ext uri="{FF2B5EF4-FFF2-40B4-BE49-F238E27FC236}">
                  <a16:creationId xmlns:a16="http://schemas.microsoft.com/office/drawing/2014/main" id="{54E48E10-2A3B-40C4-9F68-6E552B544A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3" name="Picture SoftUni Creative Logo" descr="SoftUni Creative logo">
              <a:extLst>
                <a:ext uri="{FF2B5EF4-FFF2-40B4-BE49-F238E27FC236}">
                  <a16:creationId xmlns:a16="http://schemas.microsoft.com/office/drawing/2014/main" id="{9487B32D-5AA3-43A2-81B6-22240324E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64" name="Picture SoftUni Svetlina Logo" descr="SoftUni Svetlina logo">
              <a:extLst>
                <a:ext uri="{FF2B5EF4-FFF2-40B4-BE49-F238E27FC236}">
                  <a16:creationId xmlns:a16="http://schemas.microsoft.com/office/drawing/2014/main" id="{F913C5F0-641A-42C1-A5C5-519B18561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5" name="Picture Software University Logo" descr="Software University logo">
              <a:extLst>
                <a:ext uri="{FF2B5EF4-FFF2-40B4-BE49-F238E27FC236}">
                  <a16:creationId xmlns:a16="http://schemas.microsoft.com/office/drawing/2014/main" id="{1EA82E5C-33EA-4C16-A120-65C0CF62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6" name="Straight Connector 6">
              <a:extLst>
                <a:ext uri="{FF2B5EF4-FFF2-40B4-BE49-F238E27FC236}">
                  <a16:creationId xmlns:a16="http://schemas.microsoft.com/office/drawing/2014/main" id="{EC152E52-9671-4943-842F-3488FCB866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5">
              <a:extLst>
                <a:ext uri="{FF2B5EF4-FFF2-40B4-BE49-F238E27FC236}">
                  <a16:creationId xmlns:a16="http://schemas.microsoft.com/office/drawing/2014/main" id="{E5B09363-EF32-40AD-9D90-734504BD9B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">
              <a:extLst>
                <a:ext uri="{FF2B5EF4-FFF2-40B4-BE49-F238E27FC236}">
                  <a16:creationId xmlns:a16="http://schemas.microsoft.com/office/drawing/2014/main" id="{2D5B6C2B-7524-489F-9AC9-5F378AD05F6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3">
              <a:extLst>
                <a:ext uri="{FF2B5EF4-FFF2-40B4-BE49-F238E27FC236}">
                  <a16:creationId xmlns:a16="http://schemas.microsoft.com/office/drawing/2014/main" id="{C489D4A6-F9F8-4239-AAE1-9E627A8B85D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">
              <a:extLst>
                <a:ext uri="{FF2B5EF4-FFF2-40B4-BE49-F238E27FC236}">
                  <a16:creationId xmlns:a16="http://schemas.microsoft.com/office/drawing/2014/main" id="{C713E822-EFAB-4395-B3EE-DBF3E79E2E0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">
              <a:extLst>
                <a:ext uri="{FF2B5EF4-FFF2-40B4-BE49-F238E27FC236}">
                  <a16:creationId xmlns:a16="http://schemas.microsoft.com/office/drawing/2014/main" id="{F0FC06F4-C6DA-4371-9A21-96C2C71253E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Horizontal">
              <a:extLst>
                <a:ext uri="{FF2B5EF4-FFF2-40B4-BE49-F238E27FC236}">
                  <a16:creationId xmlns:a16="http://schemas.microsoft.com/office/drawing/2014/main" id="{542A7B9A-F20E-42FD-9E2E-925E4A0AAE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0">
              <a:extLst>
                <a:ext uri="{FF2B5EF4-FFF2-40B4-BE49-F238E27FC236}">
                  <a16:creationId xmlns:a16="http://schemas.microsoft.com/office/drawing/2014/main" id="{AD5A352B-9EE0-42DA-BB5B-8F2B61E15A5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SoftUni Logo" descr="SoftUni logo">
              <a:extLst>
                <a:ext uri="{FF2B5EF4-FFF2-40B4-BE49-F238E27FC236}">
                  <a16:creationId xmlns:a16="http://schemas.microsoft.com/office/drawing/2014/main" id="{FEC6CE81-B6AF-4743-8ACD-3BBAD3DA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75" name="Logo Software University" descr="Software University logo">
            <a:extLst>
              <a:ext uri="{FF2B5EF4-FFF2-40B4-BE49-F238E27FC236}">
                <a16:creationId xmlns:a16="http://schemas.microsoft.com/office/drawing/2014/main" id="{33645D45-09C5-46A2-AEDF-6BA83F8EA2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6D6D181-99C2-4A7E-87E7-02949F1A0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61D6C0-4C68-449E-8C8D-4183F77B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F4CE541-DD6C-4DC5-8514-750BFF33792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E2B3D3F-0C47-4A56-AF02-3DF664197847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2B80C31-0EEF-4ED7-9831-262BB3B6364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pic>
        <p:nvPicPr>
          <p:cNvPr id="2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87D22F9-2185-4304-A50A-399CBA5379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2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CAAA7047-65FB-4852-B3EA-12633D2384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7CD8F5A-E64A-4DFC-82E1-8A96D67F610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7" name="Rectangle Top">
            <a:extLst>
              <a:ext uri="{FF2B5EF4-FFF2-40B4-BE49-F238E27FC236}">
                <a16:creationId xmlns:a16="http://schemas.microsoft.com/office/drawing/2014/main" id="{7422E57E-18B3-4604-AE7F-48C78EF7F9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B7C2CAB2-066C-4AF5-86A4-A35DC3D8E57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25858AD-71BF-4538-ACE7-D7919BE25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5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5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40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56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5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ocs/tree/live/aspnetcore/security/gdpr/sample" TargetMode="Externa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66.jp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67.png"/><Relationship Id="rId15" Type="http://schemas.openxmlformats.org/officeDocument/2006/relationships/image" Target="../media/image72.png"/><Relationship Id="rId23" Type="http://schemas.openxmlformats.org/officeDocument/2006/relationships/image" Target="../media/image7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7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6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0.png"/><Relationship Id="rId4" Type="http://schemas.openxmlformats.org/officeDocument/2006/relationships/hyperlink" Target="https://virtualracingschool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7105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Sessions, TempData, Cache, Logging, Performance, GDPR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70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C7ED10-16E2-42D3-A897-A4566AFEE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noProof="1"/>
              <a:t>Logging </a:t>
            </a:r>
            <a:r>
              <a:rPr lang="en-US" sz="3200" b="1" noProof="1">
                <a:solidFill>
                  <a:schemeClr val="bg1"/>
                </a:solidFill>
              </a:rPr>
              <a:t>configuration</a:t>
            </a:r>
            <a:r>
              <a:rPr lang="en-US" sz="3200" noProof="1"/>
              <a:t> is commonly provided by the </a:t>
            </a:r>
            <a:r>
              <a:rPr lang="en-US" sz="3200" b="1" noProof="1">
                <a:solidFill>
                  <a:schemeClr val="bg1"/>
                </a:solidFill>
              </a:rPr>
              <a:t>app settings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Logging</a:t>
            </a:r>
            <a:r>
              <a:rPr lang="en-US" sz="3000" noProof="1"/>
              <a:t> property can have </a:t>
            </a:r>
            <a:r>
              <a:rPr lang="en-US" sz="3000" b="1" noProof="1">
                <a:solidFill>
                  <a:schemeClr val="bg1"/>
                </a:solidFill>
              </a:rPr>
              <a:t>LogLevel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LogLevel </a:t>
            </a:r>
            <a:r>
              <a:rPr lang="en-US" sz="3000" noProof="1"/>
              <a:t>specified the minimum</a:t>
            </a:r>
            <a:br>
              <a:rPr lang="en-US" sz="3000" noProof="1"/>
            </a:br>
            <a:r>
              <a:rPr lang="en-US" sz="3000" noProof="1"/>
              <a:t>level to log</a:t>
            </a:r>
          </a:p>
          <a:p>
            <a:pPr lvl="1"/>
            <a:r>
              <a:rPr lang="en-US" sz="3000" noProof="1"/>
              <a:t>Other properties under </a:t>
            </a:r>
            <a:r>
              <a:rPr lang="en-US" sz="3000" b="1" noProof="1">
                <a:solidFill>
                  <a:schemeClr val="bg1"/>
                </a:solidFill>
              </a:rPr>
              <a:t>Logging</a:t>
            </a:r>
            <a:br>
              <a:rPr lang="en-US" sz="3000" noProof="1"/>
            </a:br>
            <a:r>
              <a:rPr lang="en-US" sz="3000" noProof="1"/>
              <a:t>can specify </a:t>
            </a:r>
            <a:r>
              <a:rPr lang="en-US" sz="3000" b="1" noProof="1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200" noProof="1"/>
              <a:t>Sample Logs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0583F-AD15-4286-BCE1-FA1D28A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A803D-B388-4E98-929B-59EFFDF38466}"/>
              </a:ext>
            </a:extLst>
          </p:cNvPr>
          <p:cNvGrpSpPr/>
          <p:nvPr/>
        </p:nvGrpSpPr>
        <p:grpSpPr>
          <a:xfrm>
            <a:off x="7240554" y="1896381"/>
            <a:ext cx="4325858" cy="2680327"/>
            <a:chOff x="1235187" y="1915042"/>
            <a:chExt cx="4325858" cy="2680327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8A420B1-2D75-44E8-B558-11F871F9E1E3}"/>
                </a:ext>
              </a:extLst>
            </p:cNvPr>
            <p:cNvSpPr txBox="1">
              <a:spLocks/>
            </p:cNvSpPr>
            <p:nvPr/>
          </p:nvSpPr>
          <p:spPr>
            <a:xfrm>
              <a:off x="1235187" y="1915047"/>
              <a:ext cx="4325857" cy="26803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Logging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LogLevel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Default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Warning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},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...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A27B6-BF91-46B4-9B6F-5D9FDD1EC256}"/>
                </a:ext>
              </a:extLst>
            </p:cNvPr>
            <p:cNvSpPr txBox="1"/>
            <p:nvPr/>
          </p:nvSpPr>
          <p:spPr>
            <a:xfrm>
              <a:off x="3502527" y="1915042"/>
              <a:ext cx="2058518" cy="5397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/>
                <a:t>appsettings.json</a:t>
              </a:r>
            </a:p>
          </p:txBody>
        </p:sp>
      </p:grp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1954CE-1D70-4A4A-BD18-CE02E8285483}"/>
              </a:ext>
            </a:extLst>
          </p:cNvPr>
          <p:cNvSpPr txBox="1">
            <a:spLocks/>
          </p:cNvSpPr>
          <p:nvPr/>
        </p:nvSpPr>
        <p:spPr>
          <a:xfrm>
            <a:off x="3125756" y="4937267"/>
            <a:ext cx="8440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info: TodoApi.Controllers.TodoController[1002]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Getting item 0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warn: TodoApi.Controllers.TodoController[4000]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GetById(0) NOT FOUND</a:t>
            </a:r>
          </a:p>
        </p:txBody>
      </p:sp>
    </p:spTree>
    <p:extLst>
      <p:ext uri="{BB962C8B-B14F-4D97-AF65-F5344CB8AC3E}">
        <p14:creationId xmlns:p14="http://schemas.microsoft.com/office/powerpoint/2010/main" val="22165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6D587-D743-4070-B5BB-1105ED73F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757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technology-specific</a:t>
            </a:r>
          </a:p>
          <a:p>
            <a:pPr lvl="1"/>
            <a:r>
              <a:rPr lang="en-US" sz="2800" dirty="0"/>
              <a:t>It is important to know the levels and their use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and their description: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Trace</a:t>
            </a:r>
            <a:r>
              <a:rPr lang="en-US" sz="2800" dirty="0"/>
              <a:t> – For information, valuable only for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Debug</a:t>
            </a:r>
            <a:r>
              <a:rPr lang="en-US" sz="2800" dirty="0"/>
              <a:t> – For information, useful in development and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Information</a:t>
            </a:r>
            <a:r>
              <a:rPr lang="en-US" sz="2800" dirty="0"/>
              <a:t> – For tracking the general flow of the application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Warning</a:t>
            </a:r>
            <a:r>
              <a:rPr lang="en-US" sz="2800" dirty="0"/>
              <a:t> – For abnormal and unexpected events in the app flow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Error</a:t>
            </a:r>
            <a:r>
              <a:rPr lang="en-US" sz="2800" dirty="0"/>
              <a:t> – For errors and exceptions that cannot be handled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Critical</a:t>
            </a:r>
            <a:r>
              <a:rPr lang="en-US" sz="2800" dirty="0"/>
              <a:t> – For failures that require immediate attention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76C02-CBF4-41AC-BC4E-A4BEAAA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FA593-8744-41B4-804E-CD9C2ADF2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29" y="3018452"/>
            <a:ext cx="531845" cy="531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7E167B-F6C9-48AD-9269-99C678480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85" y="3372204"/>
            <a:ext cx="727327" cy="714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E9FDC-1582-402F-80CA-DAB772B72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97" y="4187328"/>
            <a:ext cx="643914" cy="64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15AAE-E415-459C-8A7E-B06D6C5CB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923" y="4831242"/>
            <a:ext cx="640977" cy="561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6A4D12-668B-4A6C-B9AB-506D637FA70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95" y="5439533"/>
            <a:ext cx="535370" cy="444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F19B69-8988-4DDA-B86B-4CC150DACD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699" y="5669329"/>
            <a:ext cx="1036712" cy="1036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8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 Efficient Way to Store Data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Cache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83405"/>
            <a:ext cx="10129234" cy="5684328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 makes a copy of a piece of data and stores it</a:t>
            </a:r>
          </a:p>
          <a:p>
            <a:pPr lvl="1"/>
            <a:r>
              <a:rPr lang="en-US" sz="3000" dirty="0"/>
              <a:t>Can be extracted much faster than from its original source</a:t>
            </a:r>
          </a:p>
          <a:p>
            <a:pPr lvl="1"/>
            <a:r>
              <a:rPr lang="en-US" sz="3000" dirty="0"/>
              <a:t>Significantly improves application performance</a:t>
            </a:r>
          </a:p>
          <a:p>
            <a:pPr lvl="1"/>
            <a:r>
              <a:rPr lang="en-US" sz="3000" dirty="0"/>
              <a:t>Works best with data that does </a:t>
            </a:r>
            <a:r>
              <a:rPr lang="en-US" sz="3000" b="1" dirty="0">
                <a:solidFill>
                  <a:schemeClr val="bg1"/>
                </a:solidFill>
              </a:rPr>
              <a:t>not change frequently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supports several different caches</a:t>
            </a:r>
          </a:p>
          <a:p>
            <a:pPr lvl="1"/>
            <a:r>
              <a:rPr lang="en-US" sz="3000" dirty="0"/>
              <a:t>The simplest cache is based on the </a:t>
            </a:r>
            <a:r>
              <a:rPr lang="en-US" sz="3000" b="1" noProof="1">
                <a:solidFill>
                  <a:schemeClr val="bg1"/>
                </a:solidFill>
              </a:rPr>
              <a:t>IMemoryCache</a:t>
            </a:r>
          </a:p>
          <a:p>
            <a:pPr lvl="2"/>
            <a:r>
              <a:rPr lang="en-US" sz="2800" dirty="0"/>
              <a:t>An </a:t>
            </a:r>
            <a:r>
              <a:rPr lang="en-US" sz="2800" b="1" dirty="0">
                <a:solidFill>
                  <a:schemeClr val="bg1"/>
                </a:solidFill>
              </a:rPr>
              <a:t>in-memory </a:t>
            </a:r>
            <a:r>
              <a:rPr lang="en-US" sz="2800" dirty="0"/>
              <a:t>cache stored on the app server's memory</a:t>
            </a:r>
          </a:p>
          <a:p>
            <a:pPr lvl="2"/>
            <a:r>
              <a:rPr lang="en-US" sz="2800" dirty="0"/>
              <a:t>Can store any type – </a:t>
            </a:r>
            <a:r>
              <a:rPr lang="en-US" sz="2800" b="1" noProof="1">
                <a:solidFill>
                  <a:schemeClr val="bg1"/>
                </a:solidFill>
              </a:rPr>
              <a:t>primitive</a:t>
            </a:r>
            <a:r>
              <a:rPr lang="en-US" sz="2800" dirty="0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complex</a:t>
            </a:r>
            <a:r>
              <a:rPr lang="en-US" sz="2800" dirty="0"/>
              <a:t> (object)</a:t>
            </a:r>
          </a:p>
          <a:p>
            <a:pPr lvl="1"/>
            <a:r>
              <a:rPr lang="en-US" sz="3000" b="1" dirty="0" err="1">
                <a:solidFill>
                  <a:schemeClr val="bg1"/>
                </a:solidFill>
              </a:rPr>
              <a:t>IDistrubutedCache</a:t>
            </a:r>
            <a:r>
              <a:rPr lang="en-US" sz="3000" dirty="0"/>
              <a:t> </a:t>
            </a:r>
            <a:r>
              <a:rPr lang="en-US" sz="3200" dirty="0"/>
              <a:t>–</a:t>
            </a:r>
            <a:r>
              <a:rPr lang="en-US" dirty="0"/>
              <a:t> cache shared by multiple app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In-memory Cache is configured as a simple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058D0B0-C847-4373-A7BA-CC68AF12C41B}"/>
              </a:ext>
            </a:extLst>
          </p:cNvPr>
          <p:cNvSpPr txBox="1">
            <a:spLocks/>
          </p:cNvSpPr>
          <p:nvPr/>
        </p:nvSpPr>
        <p:spPr>
          <a:xfrm>
            <a:off x="308528" y="1808711"/>
            <a:ext cx="9239918" cy="1726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the IMemoryCache as a dependency to the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08528" y="3716869"/>
            <a:ext cx="923991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memoryCache)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the IMemoryCache through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220EF-DEEC-472C-9EA6-D9C6E4C3736C}"/>
              </a:ext>
            </a:extLst>
          </p:cNvPr>
          <p:cNvGrpSpPr/>
          <p:nvPr/>
        </p:nvGrpSpPr>
        <p:grpSpPr>
          <a:xfrm>
            <a:off x="10043410" y="1272960"/>
            <a:ext cx="1801632" cy="5374824"/>
            <a:chOff x="10043410" y="1272960"/>
            <a:chExt cx="1801632" cy="5374824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D77ED31C-F14D-4B29-9897-C865C858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43410" y="1272960"/>
              <a:ext cx="1801632" cy="1801632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9DAAE3E6-2DB8-4340-B50D-83130B90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5085" y="4909502"/>
              <a:ext cx="1738282" cy="1738282"/>
            </a:xfrm>
            <a:prstGeom prst="rect">
              <a:avLst/>
            </a:prstGeom>
          </p:spPr>
        </p:pic>
        <p:pic>
          <p:nvPicPr>
            <p:cNvPr id="17" name="Graphic 16" descr="Plug">
              <a:extLst>
                <a:ext uri="{FF2B5EF4-FFF2-40B4-BE49-F238E27FC236}">
                  <a16:creationId xmlns:a16="http://schemas.microsoft.com/office/drawing/2014/main" id="{C827F53A-F037-4BAF-B8EE-3D8BE779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10404533" y="2637483"/>
              <a:ext cx="1079386" cy="1079386"/>
            </a:xfrm>
            <a:prstGeom prst="rect">
              <a:avLst/>
            </a:prstGeom>
          </p:spPr>
        </p:pic>
        <p:pic>
          <p:nvPicPr>
            <p:cNvPr id="18" name="Graphic 17" descr="Plug">
              <a:extLst>
                <a:ext uri="{FF2B5EF4-FFF2-40B4-BE49-F238E27FC236}">
                  <a16:creationId xmlns:a16="http://schemas.microsoft.com/office/drawing/2014/main" id="{CF8E4A49-9A9E-474C-88BC-209F73A6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04533" y="4267225"/>
              <a:ext cx="1079386" cy="107938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547197-137E-4108-B573-5E0380C5EE59}"/>
                </a:ext>
              </a:extLst>
            </p:cNvPr>
            <p:cNvSpPr/>
            <p:nvPr/>
          </p:nvSpPr>
          <p:spPr bwMode="auto">
            <a:xfrm>
              <a:off x="11104774" y="3393424"/>
              <a:ext cx="124058" cy="113590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A7E3D5-6776-4A83-9E3C-A9C217CE6725}"/>
                </a:ext>
              </a:extLst>
            </p:cNvPr>
            <p:cNvSpPr/>
            <p:nvPr/>
          </p:nvSpPr>
          <p:spPr bwMode="auto">
            <a:xfrm>
              <a:off x="10656169" y="3361638"/>
              <a:ext cx="119157" cy="1246938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2BF821-37EF-4FE6-9457-BE7DD51C38EF}"/>
                </a:ext>
              </a:extLst>
            </p:cNvPr>
            <p:cNvSpPr/>
            <p:nvPr/>
          </p:nvSpPr>
          <p:spPr bwMode="auto">
            <a:xfrm>
              <a:off x="10852248" y="3547872"/>
              <a:ext cx="174714" cy="89124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1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noProof="1"/>
              <a:t>Here is an example of a cache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298372" y="1747102"/>
            <a:ext cx="1148245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GetCachedData()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DateTime cacheEntry;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TryGetValue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CacheKeys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out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Look for cache key.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cacheEntry = DateTime.Now;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Key not in cache, so get data.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cacheEntryOptions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cache options.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SetSlidingExpiration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(TimeSpan.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FromSeconds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(3));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Keep in cache for this time.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Reset time if accessed.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Save data in cache.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this.cache.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(CacheKeys.Entry, cacheEntry,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View("Cache", cacheEntry);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6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71"/>
          </a:xfrm>
        </p:spPr>
        <p:txBody>
          <a:bodyPr>
            <a:normAutofit/>
          </a:bodyPr>
          <a:lstStyle/>
          <a:p>
            <a:r>
              <a:rPr lang="en-US" sz="3000" noProof="1"/>
              <a:t>The cached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 remains in the cache</a:t>
            </a:r>
            <a:endParaRPr lang="en-US" sz="2800" noProof="1"/>
          </a:p>
          <a:p>
            <a:pPr lvl="1"/>
            <a:r>
              <a:rPr lang="en-US" sz="2800" noProof="1"/>
              <a:t>Its value is untouched, from the moment of caching</a:t>
            </a: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r>
              <a:rPr lang="en-US" sz="3000" noProof="1"/>
              <a:t>There are requests within the </a:t>
            </a:r>
            <a:r>
              <a:rPr lang="en-US" sz="3000" b="1" noProof="1">
                <a:solidFill>
                  <a:schemeClr val="bg1"/>
                </a:solidFill>
              </a:rPr>
              <a:t>timeout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period</a:t>
            </a:r>
          </a:p>
          <a:p>
            <a:pPr lvl="1"/>
            <a:r>
              <a:rPr lang="en-US" sz="2800" noProof="1"/>
              <a:t>No eviction is done due to </a:t>
            </a:r>
            <a:r>
              <a:rPr lang="en-US" sz="2800" b="1" noProof="1">
                <a:solidFill>
                  <a:schemeClr val="bg1"/>
                </a:solidFill>
              </a:rPr>
              <a:t>memory pressure</a:t>
            </a:r>
            <a:endParaRPr lang="bg-BG" sz="28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51592" y="2377022"/>
            <a:ext cx="114824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&lt;h3&gt;Current Time: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()&lt;/h3&gt;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&lt;h3&gt;Cached Time: @(Model == null ? "No cached entry found"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())&lt;/h3&gt;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F4D0-8925-4CEA-AA95-5B4F43CF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67" y="3619413"/>
            <a:ext cx="32385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5D19CF25-7F6F-475F-B26A-A6ADC9B17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8131" y="4000413"/>
            <a:ext cx="2098341" cy="20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We can persist cache data in a SQL server database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70957"/>
            <a:ext cx="10963705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AddDistributedSqlServerCache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Configuration.GetConnectionString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DefaultConnection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options.SchemaName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options.TableName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TestCache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services.AddDistributedRedisCache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483813" y="6191169"/>
            <a:ext cx="1120149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sql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-cache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create "Data Source=.;Initial Catalog=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db;Integrated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Security=True;"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TestCache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4C681BC-E3BB-48A8-9A4D-3E3413073590}"/>
              </a:ext>
            </a:extLst>
          </p:cNvPr>
          <p:cNvSpPr txBox="1">
            <a:spLocks/>
          </p:cNvSpPr>
          <p:nvPr/>
        </p:nvSpPr>
        <p:spPr>
          <a:xfrm>
            <a:off x="87420" y="5563560"/>
            <a:ext cx="11899021" cy="61509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The cache table is created using the sql-cache command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76882-5F9D-4D76-AEE4-6D5F4C7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82" y="2415885"/>
            <a:ext cx="3791479" cy="2019582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602707" y="5099229"/>
            <a:ext cx="10963705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Rquired package - Microsoft.Extensions.Caching.SqlServer</a:t>
            </a:r>
          </a:p>
        </p:txBody>
      </p:sp>
    </p:spTree>
    <p:extLst>
      <p:ext uri="{BB962C8B-B14F-4D97-AF65-F5344CB8AC3E}">
        <p14:creationId xmlns:p14="http://schemas.microsoft.com/office/powerpoint/2010/main" val="9689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AC28D-E399-46F9-845E-21930C2BA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framework also supplies you with a convenient </a:t>
            </a:r>
            <a:r>
              <a:rPr lang="en-US" sz="3200" b="1" dirty="0">
                <a:solidFill>
                  <a:schemeClr val="bg1"/>
                </a:solidFill>
              </a:rPr>
              <a:t>Tag Helper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Cache Tag helper </a:t>
            </a:r>
            <a:r>
              <a:rPr lang="en-US" sz="3000" dirty="0"/>
              <a:t>caches content to the internal cache provider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B1546-5FBF-46FE-82EC-1A7E257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F9080-5ED8-4131-A6FE-21FD16C901CF}"/>
              </a:ext>
            </a:extLst>
          </p:cNvPr>
          <p:cNvSpPr txBox="1">
            <a:spLocks/>
          </p:cNvSpPr>
          <p:nvPr/>
        </p:nvSpPr>
        <p:spPr>
          <a:xfrm>
            <a:off x="564628" y="3863416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="true"&gt;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2AD0C-2269-4666-8F7A-63CB0FB5236C}"/>
              </a:ext>
            </a:extLst>
          </p:cNvPr>
          <p:cNvSpPr txBox="1">
            <a:spLocks/>
          </p:cNvSpPr>
          <p:nvPr/>
        </p:nvSpPr>
        <p:spPr>
          <a:xfrm>
            <a:off x="5440034" y="254334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new DateTime(2025,1,29,17,02,0)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FD0356-6695-46E4-A4CA-C311BCD0E4DA}"/>
              </a:ext>
            </a:extLst>
          </p:cNvPr>
          <p:cNvSpPr txBox="1">
            <a:spLocks/>
          </p:cNvSpPr>
          <p:nvPr/>
        </p:nvSpPr>
        <p:spPr>
          <a:xfrm>
            <a:off x="564628" y="2543345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211C28-770A-4F91-A671-10E76B391D71}"/>
              </a:ext>
            </a:extLst>
          </p:cNvPr>
          <p:cNvSpPr txBox="1">
            <a:spLocks/>
          </p:cNvSpPr>
          <p:nvPr/>
        </p:nvSpPr>
        <p:spPr>
          <a:xfrm>
            <a:off x="5440034" y="386341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expires-after=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(120)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0CCC65-4702-464D-981F-37C3E4E9C80A}"/>
              </a:ext>
            </a:extLst>
          </p:cNvPr>
          <p:cNvSpPr txBox="1">
            <a:spLocks/>
          </p:cNvSpPr>
          <p:nvPr/>
        </p:nvSpPr>
        <p:spPr>
          <a:xfrm>
            <a:off x="2857177" y="5183488"/>
            <a:ext cx="647764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expires-sliding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(60)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 Inside Cache Tag Helper: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</p:spTree>
    <p:extLst>
      <p:ext uri="{BB962C8B-B14F-4D97-AF65-F5344CB8AC3E}">
        <p14:creationId xmlns:p14="http://schemas.microsoft.com/office/powerpoint/2010/main" val="4424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3176020"/>
          </a:xfrm>
        </p:spPr>
        <p:txBody>
          <a:bodyPr/>
          <a:lstStyle/>
          <a:p>
            <a:r>
              <a:rPr lang="en-US" sz="3000" dirty="0"/>
              <a:t>There are other types of Cache, </a:t>
            </a:r>
            <a:r>
              <a:rPr lang="en-US" sz="3000" b="1" dirty="0">
                <a:solidFill>
                  <a:schemeClr val="bg1"/>
                </a:solidFill>
              </a:rPr>
              <a:t>like HTTP-based Response Caching</a:t>
            </a:r>
          </a:p>
          <a:p>
            <a:pPr lvl="1"/>
            <a:r>
              <a:rPr lang="en-US" sz="2800" dirty="0"/>
              <a:t>The primary </a:t>
            </a:r>
            <a:r>
              <a:rPr lang="en-US" sz="2800" b="1" dirty="0">
                <a:solidFill>
                  <a:schemeClr val="bg1"/>
                </a:solidFill>
              </a:rPr>
              <a:t>HTTP header </a:t>
            </a:r>
            <a:r>
              <a:rPr lang="en-US" sz="2800" dirty="0"/>
              <a:t>for caching is </a:t>
            </a:r>
            <a:r>
              <a:rPr lang="en-US" sz="2800" b="1" dirty="0">
                <a:solidFill>
                  <a:schemeClr val="bg1"/>
                </a:solidFill>
              </a:rPr>
              <a:t>Cache-Control</a:t>
            </a:r>
          </a:p>
          <a:p>
            <a:pPr lvl="1"/>
            <a:r>
              <a:rPr lang="en-US" sz="2800" dirty="0"/>
              <a:t>It is used to specify caching </a:t>
            </a:r>
            <a:r>
              <a:rPr lang="en-US" sz="2800" b="1" dirty="0">
                <a:solidFill>
                  <a:schemeClr val="bg1"/>
                </a:solidFill>
              </a:rPr>
              <a:t>directives</a:t>
            </a:r>
          </a:p>
          <a:p>
            <a:pPr lvl="1"/>
            <a:r>
              <a:rPr lang="en-US" sz="2800" dirty="0"/>
              <a:t>These directives control caching behavior during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Response Caching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controlled by a simple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112AE88-9C44-40C3-B11A-8C3CFD8DF6CC}"/>
              </a:ext>
            </a:extLst>
          </p:cNvPr>
          <p:cNvSpPr txBox="1">
            <a:spLocks/>
          </p:cNvSpPr>
          <p:nvPr/>
        </p:nvSpPr>
        <p:spPr>
          <a:xfrm>
            <a:off x="775269" y="4372145"/>
            <a:ext cx="4095297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C41ED-2266-4E91-84FD-3D12C9F01402}"/>
              </a:ext>
            </a:extLst>
          </p:cNvPr>
          <p:cNvSpPr txBox="1">
            <a:spLocks/>
          </p:cNvSpPr>
          <p:nvPr/>
        </p:nvSpPr>
        <p:spPr>
          <a:xfrm>
            <a:off x="5455433" y="4372145"/>
            <a:ext cx="611097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2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C3A3856-8766-4357-8DBB-DB84FFFD718D}"/>
              </a:ext>
            </a:extLst>
          </p:cNvPr>
          <p:cNvSpPr txBox="1">
            <a:spLocks/>
          </p:cNvSpPr>
          <p:nvPr/>
        </p:nvSpPr>
        <p:spPr>
          <a:xfrm>
            <a:off x="190402" y="1196124"/>
            <a:ext cx="11818096" cy="5525351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WebHost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Logging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Cache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Sessions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TempData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Areas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Performance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SEO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25463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117678"/>
          </a:xfrm>
        </p:spPr>
        <p:txBody>
          <a:bodyPr/>
          <a:lstStyle/>
          <a:p>
            <a:r>
              <a:rPr lang="en-US" sz="3000" dirty="0"/>
              <a:t>Once enabled, you can configure it:</a:t>
            </a:r>
          </a:p>
          <a:p>
            <a:pPr lvl="1"/>
            <a:r>
              <a:rPr lang="en-US" sz="2800" dirty="0"/>
              <a:t>Manually in </a:t>
            </a:r>
            <a:r>
              <a:rPr lang="en-US" sz="2800" b="1" dirty="0">
                <a:solidFill>
                  <a:schemeClr val="bg1"/>
                </a:solidFill>
              </a:rPr>
              <a:t>Request Handlers</a:t>
            </a:r>
          </a:p>
          <a:p>
            <a:pPr lvl="1"/>
            <a:r>
              <a:rPr lang="en-US" sz="2800" dirty="0"/>
              <a:t>With attributes, on </a:t>
            </a:r>
            <a:r>
              <a:rPr lang="en-US" sz="2800" b="1" dirty="0">
                <a:solidFill>
                  <a:schemeClr val="bg1"/>
                </a:solidFill>
              </a:rPr>
              <a:t>Controller Actions</a:t>
            </a:r>
          </a:p>
          <a:p>
            <a:r>
              <a:rPr lang="en-US" sz="3000" dirty="0"/>
              <a:t>The convenient built-in </a:t>
            </a:r>
            <a:r>
              <a:rPr lang="en-US" sz="3000" b="1" noProof="1">
                <a:solidFill>
                  <a:schemeClr val="bg1"/>
                </a:solidFill>
              </a:rPr>
              <a:t>ResponseCache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attribute is quite useful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The attribute’s properties are used to configure the </a:t>
            </a:r>
            <a:r>
              <a:rPr lang="en-US" sz="2800" b="1" dirty="0">
                <a:solidFill>
                  <a:schemeClr val="bg1"/>
                </a:solidFill>
              </a:rPr>
              <a:t>Caching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5C33FF-DA3B-422C-B544-85E198D87C73}"/>
              </a:ext>
            </a:extLst>
          </p:cNvPr>
          <p:cNvSpPr txBox="1">
            <a:spLocks/>
          </p:cNvSpPr>
          <p:nvPr/>
        </p:nvSpPr>
        <p:spPr>
          <a:xfrm>
            <a:off x="762212" y="3816510"/>
            <a:ext cx="927860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30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Location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ResponseLocation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None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NoStore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Error()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09F4F50-9E95-4E9E-8AA4-D3A73E07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2" y="4220020"/>
            <a:ext cx="1903537" cy="1903537"/>
          </a:xfrm>
          <a:prstGeom prst="rect">
            <a:avLst/>
          </a:prstGeom>
        </p:spPr>
      </p:pic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5D1A8E24-BC87-4056-9A38-C45E0AA415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2012" y="3446708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C87143E4-1095-4157-9BFE-6973A7C7F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485" y="1112732"/>
            <a:ext cx="2009044" cy="20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state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Sessions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54870-C8E4-4470-922D-40758126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state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scenario for storage of client data</a:t>
            </a:r>
          </a:p>
          <a:p>
            <a:pPr lvl="1"/>
            <a:r>
              <a:rPr lang="en-US" sz="3000" dirty="0"/>
              <a:t>Each client has a unique </a:t>
            </a:r>
            <a:r>
              <a:rPr lang="en-US" sz="3000" b="1" dirty="0">
                <a:solidFill>
                  <a:schemeClr val="bg1"/>
                </a:solidFill>
              </a:rPr>
              <a:t>Session ID </a:t>
            </a:r>
            <a:r>
              <a:rPr lang="en-US" sz="3000" dirty="0"/>
              <a:t>which the framework stores</a:t>
            </a:r>
          </a:p>
          <a:p>
            <a:pPr lvl="1"/>
            <a:r>
              <a:rPr lang="en-US" sz="3000" dirty="0"/>
              <a:t>Data can be </a:t>
            </a:r>
            <a:r>
              <a:rPr lang="en-US" sz="3000" b="1" dirty="0">
                <a:solidFill>
                  <a:schemeClr val="bg1"/>
                </a:solidFill>
              </a:rPr>
              <a:t>maintained</a:t>
            </a:r>
            <a:r>
              <a:rPr lang="en-US" sz="3000" dirty="0"/>
              <a:t> while the client browsers the application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data </a:t>
            </a:r>
            <a:r>
              <a:rPr lang="en-US" sz="3200" dirty="0"/>
              <a:t>is backed by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, and is considered </a:t>
            </a:r>
            <a:r>
              <a:rPr lang="en-US" sz="3200" b="1" dirty="0">
                <a:solidFill>
                  <a:schemeClr val="bg1"/>
                </a:solidFill>
              </a:rPr>
              <a:t>ephemeral</a:t>
            </a:r>
          </a:p>
          <a:p>
            <a:pPr lvl="1"/>
            <a:r>
              <a:rPr lang="en-US" sz="3000" dirty="0"/>
              <a:t>The application should continue to function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session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37D6BB-5E10-48A3-9355-DCD10FA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C816-09F5-4F59-98B9-402FDDE1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02" y="4312292"/>
            <a:ext cx="4818168" cy="2439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CEAE4-A056-4254-A2D5-96575B1E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97" y="4445157"/>
            <a:ext cx="2185174" cy="21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Enabling </a:t>
            </a:r>
            <a:r>
              <a:rPr lang="en-US" sz="3000" b="1" dirty="0">
                <a:solidFill>
                  <a:schemeClr val="bg1"/>
                </a:solidFill>
              </a:rPr>
              <a:t>Session middleware</a:t>
            </a:r>
            <a:r>
              <a:rPr lang="en-US" sz="3000" dirty="0"/>
              <a:t>, setting up in-memory </a:t>
            </a:r>
            <a:r>
              <a:rPr lang="en-US" sz="3000" b="1" dirty="0">
                <a:solidFill>
                  <a:schemeClr val="bg1"/>
                </a:solidFill>
              </a:rPr>
              <a:t>session provider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47104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services.AddMemoryCache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(); // Default in-memory cache –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IMemoryCache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IDistributedCache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IdleTimeout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TimeSpan.FromSeconds(10);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short timeout for easy testing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Cookie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HttpOnly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XSS security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UseSession() Middleware must be called before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UseMvc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F8818-8807-40F6-9D2D-D24F4D0B4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After the </a:t>
            </a:r>
            <a:r>
              <a:rPr lang="en-US" sz="3000" b="1" dirty="0">
                <a:solidFill>
                  <a:schemeClr val="bg1"/>
                </a:solidFill>
              </a:rPr>
              <a:t>Session state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configured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HttpContext.Session </a:t>
            </a:r>
            <a:r>
              <a:rPr lang="en-US" sz="3000" noProof="1"/>
              <a:t>is </a:t>
            </a:r>
            <a:r>
              <a:rPr lang="en-US" sz="3000" dirty="0"/>
              <a:t>available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Sessions </a:t>
            </a:r>
            <a:r>
              <a:rPr lang="en-US" sz="3000" dirty="0"/>
              <a:t>store </a:t>
            </a:r>
            <a:r>
              <a:rPr lang="en-US" sz="3000" b="1" dirty="0">
                <a:solidFill>
                  <a:schemeClr val="bg1"/>
                </a:solidFill>
              </a:rPr>
              <a:t>byte array </a:t>
            </a:r>
            <a:r>
              <a:rPr lang="en-US" sz="3000" dirty="0"/>
              <a:t>values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to ensure </a:t>
            </a:r>
            <a:r>
              <a:rPr lang="en-US" sz="3000" b="1" dirty="0">
                <a:solidFill>
                  <a:schemeClr val="bg1"/>
                </a:solidFill>
              </a:rPr>
              <a:t>serialization</a:t>
            </a:r>
          </a:p>
          <a:p>
            <a:pPr lvl="1"/>
            <a:r>
              <a:rPr lang="en-US" sz="2800" dirty="0"/>
              <a:t>You may need specific approaches in order to store </a:t>
            </a:r>
            <a:r>
              <a:rPr lang="en-US" sz="2800" b="1" dirty="0">
                <a:solidFill>
                  <a:schemeClr val="bg1"/>
                </a:solidFill>
              </a:rPr>
              <a:t>complex data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32206-E0AE-4789-8DC9-536128A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9EC5DAD-C355-4138-B1C7-76130B76BAF7}"/>
              </a:ext>
            </a:extLst>
          </p:cNvPr>
          <p:cNvSpPr txBox="1">
            <a:spLocks/>
          </p:cNvSpPr>
          <p:nvPr/>
        </p:nvSpPr>
        <p:spPr>
          <a:xfrm>
            <a:off x="614147" y="3132632"/>
            <a:ext cx="10963705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GetShoppingCart()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this.ViewData["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?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C70D2-1280-4131-B8A5-FF9B9E6C6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5767"/>
          </a:xfrm>
        </p:spPr>
        <p:txBody>
          <a:bodyPr>
            <a:normAutofit/>
          </a:bodyPr>
          <a:lstStyle/>
          <a:p>
            <a:r>
              <a:rPr lang="en-US" sz="3200" dirty="0"/>
              <a:t>You can implement </a:t>
            </a:r>
            <a:r>
              <a:rPr lang="en-US" sz="3200" b="1" dirty="0">
                <a:solidFill>
                  <a:schemeClr val="bg1"/>
                </a:solidFill>
              </a:rPr>
              <a:t>Session Extension methods </a:t>
            </a:r>
            <a:r>
              <a:rPr lang="en-US" sz="3200" dirty="0"/>
              <a:t>to ease your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F28C4-F195-4587-8CF4-28DD3BD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E6FA37-DFFB-4F1E-A0F4-081617F91B39}"/>
              </a:ext>
            </a:extLst>
          </p:cNvPr>
          <p:cNvSpPr txBox="1">
            <a:spLocks/>
          </p:cNvSpPr>
          <p:nvPr/>
        </p:nvSpPr>
        <p:spPr>
          <a:xfrm>
            <a:off x="614147" y="1849498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SessionExtensions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session.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value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value == null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?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default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8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Store data until it’s read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Temp Data</a:t>
            </a:r>
            <a:endParaRPr lang="bg-BG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DBA0F0D-59F4-4D24-B1B9-CE96EC40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CC9E-5C25-4CD5-8E49-EAF165A10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</a:t>
            </a:r>
            <a:r>
              <a:rPr lang="en-US" sz="3200" noProof="1"/>
              <a:t> exposes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property in: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/>
              <a:t> page models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MVC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Controllers</a:t>
            </a:r>
          </a:p>
          <a:p>
            <a:r>
              <a:rPr lang="en-US" sz="3200" noProof="1"/>
              <a:t>The property stores data until it’s read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Keep()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Peek()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methods avoid deletion when data is examined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is:</a:t>
            </a:r>
          </a:p>
          <a:p>
            <a:pPr lvl="1"/>
            <a:r>
              <a:rPr lang="en-US" sz="3000" noProof="1"/>
              <a:t>Particularly used for </a:t>
            </a:r>
            <a:r>
              <a:rPr lang="en-US" sz="3000" b="1" noProof="1">
                <a:solidFill>
                  <a:schemeClr val="bg1"/>
                </a:solidFill>
              </a:rPr>
              <a:t>redirection</a:t>
            </a:r>
          </a:p>
          <a:p>
            <a:pPr lvl="1"/>
            <a:r>
              <a:rPr lang="en-US" sz="3000" noProof="1"/>
              <a:t>When data is required for </a:t>
            </a:r>
            <a:r>
              <a:rPr lang="en-US" sz="3000" b="1" noProof="1">
                <a:solidFill>
                  <a:schemeClr val="bg1"/>
                </a:solidFill>
              </a:rPr>
              <a:t>more than</a:t>
            </a:r>
            <a:r>
              <a:rPr lang="en-US" sz="3000" noProof="1"/>
              <a:t> a </a:t>
            </a:r>
            <a:r>
              <a:rPr lang="en-US" sz="3000" b="1" noProof="1">
                <a:solidFill>
                  <a:schemeClr val="bg1"/>
                </a:solidFill>
              </a:rPr>
              <a:t>single</a:t>
            </a:r>
            <a:r>
              <a:rPr lang="en-US" sz="3000" noProof="1"/>
              <a:t> request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ADC29-5032-4523-AB7F-A267BA0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D9BE092-518F-4BEC-99FE-4806AADD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223" y="1541585"/>
            <a:ext cx="2089639" cy="2089639"/>
          </a:xfrm>
          <a:prstGeom prst="rect">
            <a:avLst/>
          </a:prstGeom>
        </p:spPr>
      </p:pic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88BB7BE7-000C-44C3-80A2-7A5AD0D7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5878" y="1450731"/>
            <a:ext cx="2271345" cy="2271345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D933CBB-7208-4385-8A76-8FBA89ACA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3758" y="4589585"/>
            <a:ext cx="1896567" cy="18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A037AF-D1A6-4123-872A-DC9FDC00B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is implemented by </a:t>
            </a: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providers</a:t>
            </a:r>
          </a:p>
          <a:p>
            <a:pPr lvl="1"/>
            <a:r>
              <a:rPr lang="en-US" sz="2800" noProof="1"/>
              <a:t>Using either </a:t>
            </a:r>
            <a:r>
              <a:rPr lang="en-US" sz="2800" b="1" noProof="1">
                <a:solidFill>
                  <a:schemeClr val="bg1"/>
                </a:solidFill>
              </a:rPr>
              <a:t>Cookies</a:t>
            </a:r>
            <a:r>
              <a:rPr lang="en-US" sz="2800" noProof="1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Session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sz="2800" noProof="1"/>
              <a:t>Since </a:t>
            </a:r>
            <a:r>
              <a:rPr lang="en-US" sz="2800" b="1" noProof="1">
                <a:solidFill>
                  <a:schemeClr val="bg1"/>
                </a:solidFill>
              </a:rPr>
              <a:t>ASP.NET Core 2.0</a:t>
            </a:r>
            <a:r>
              <a:rPr lang="en-US" sz="2800" noProof="1"/>
              <a:t>, the default </a:t>
            </a:r>
            <a:r>
              <a:rPr lang="en-US" sz="2800" b="1" noProof="1">
                <a:solidFill>
                  <a:schemeClr val="bg1"/>
                </a:solidFill>
              </a:rPr>
              <a:t>TempData</a:t>
            </a:r>
            <a:r>
              <a:rPr lang="en-US" sz="2800" noProof="1"/>
              <a:t> provider is </a:t>
            </a:r>
            <a:r>
              <a:rPr lang="en-US" sz="2800" b="1" noProof="1">
                <a:solidFill>
                  <a:schemeClr val="bg1"/>
                </a:solidFill>
              </a:rPr>
              <a:t>cookie-based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8942A-C0C3-45EC-9F7B-DC6B9A77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850D004-DBFB-4937-A3D0-AE1E06CBA282}"/>
              </a:ext>
            </a:extLst>
          </p:cNvPr>
          <p:cNvSpPr txBox="1">
            <a:spLocks/>
          </p:cNvSpPr>
          <p:nvPr/>
        </p:nvSpPr>
        <p:spPr>
          <a:xfrm>
            <a:off x="930672" y="3108826"/>
            <a:ext cx="8186951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AddSessionStateTempDataProvider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(...);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24ACC0-CA82-4A8F-8958-F9B7C51D8489}"/>
              </a:ext>
            </a:extLst>
          </p:cNvPr>
          <p:cNvGrpSpPr/>
          <p:nvPr/>
        </p:nvGrpSpPr>
        <p:grpSpPr>
          <a:xfrm>
            <a:off x="9398323" y="3364027"/>
            <a:ext cx="2671239" cy="2785829"/>
            <a:chOff x="9398323" y="3364027"/>
            <a:chExt cx="2671239" cy="2785829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D2852DD0-21C1-45B5-89E6-31D7356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98323" y="4149969"/>
              <a:ext cx="1974663" cy="1974663"/>
            </a:xfrm>
            <a:prstGeom prst="rect">
              <a:avLst/>
            </a:prstGeom>
          </p:spPr>
        </p:pic>
        <p:pic>
          <p:nvPicPr>
            <p:cNvPr id="9" name="Graphic 8" descr="Stopwatch">
              <a:extLst>
                <a:ext uri="{FF2B5EF4-FFF2-40B4-BE49-F238E27FC236}">
                  <a16:creationId xmlns:a16="http://schemas.microsoft.com/office/drawing/2014/main" id="{B59913B1-1A68-4F0C-A969-96B268B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5701" y="3364027"/>
              <a:ext cx="1026766" cy="10267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D190A52-8E58-42D3-9671-D9683CDE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63843" y="3877410"/>
              <a:ext cx="1105719" cy="1105719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C893DF7-F2CA-4BA3-8B2F-1E35C28D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59603" y="4603514"/>
              <a:ext cx="1026766" cy="1026766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2325482E-6FD4-4109-9737-F78278E1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232388">
              <a:off x="11101310" y="5286287"/>
              <a:ext cx="863569" cy="863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2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7B5FEADF-279C-4D28-83F4-D0E048A2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55231" y="1207700"/>
            <a:ext cx="2085508" cy="276921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C3AB6-3E6D-477D-85EC-48B0F5ABB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3200" noProof="1"/>
              <a:t>After enabling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 you can access it in: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, and </a:t>
            </a:r>
            <a:r>
              <a:rPr lang="en-US" sz="3000" b="1" noProof="1">
                <a:solidFill>
                  <a:schemeClr val="bg1"/>
                </a:solidFill>
              </a:rPr>
              <a:t>Actions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page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4EA36-F864-4509-8503-78CCE0D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16D2113-2AA6-4183-8857-07FAE2B137B4}"/>
              </a:ext>
            </a:extLst>
          </p:cNvPr>
          <p:cNvSpPr txBox="1">
            <a:spLocks/>
          </p:cNvSpPr>
          <p:nvPr/>
        </p:nvSpPr>
        <p:spPr>
          <a:xfrm>
            <a:off x="422827" y="3224430"/>
            <a:ext cx="1091116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/Home/RedirectToTempData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this.HttpContext.Response.Headers.Add("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a HttpHeader ("Previous") with the previous Action URL.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09FE8A34-5BF1-4D3B-98BD-72C123DE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081" y="1514481"/>
            <a:ext cx="1734620" cy="17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787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38A307-A0F9-481C-84DB-62428D34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33125" y="1987656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45664" y="1981787"/>
            <a:ext cx="142241" cy="90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20613" y="2057204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635388" y="196192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7395402" y="2858221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7395402" y="3559260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395402" y="4426247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7395402" y="5127286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58405" y="3273561"/>
            <a:ext cx="142241" cy="126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47151" y="4942315"/>
            <a:ext cx="144000" cy="108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1279295" y="3367936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1937999" y="431740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1360240" y="5671173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5052" y="1356731"/>
            <a:ext cx="109838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999056" y="1266613"/>
            <a:ext cx="119266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9378649" y="1320906"/>
            <a:ext cx="1626168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034789" y="1726919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16138" y="2938411"/>
            <a:ext cx="3331877" cy="373955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 302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329180" y="3893912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616138" y="5185633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 200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Temp Data Cookie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7781877" y="252879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805010" y="3290883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784907" y="4193346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781877" y="486884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258243" y="2972230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55320" y="4631742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6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12F82-1D53-495B-8993-D01964D69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907813" cy="566187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PRG</a:t>
            </a:r>
            <a:r>
              <a:rPr lang="en-US" sz="3200" dirty="0"/>
              <a:t>) is a design pattern in web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/>
              <a:t> requests should be answered with a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  <a:r>
              <a:rPr lang="en-US" sz="3000" dirty="0"/>
              <a:t> response should trigger a </a:t>
            </a: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/>
              <a:t> request in the client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is designed to reduce </a:t>
            </a:r>
            <a:r>
              <a:rPr lang="en-US" sz="3200" b="1" dirty="0">
                <a:solidFill>
                  <a:schemeClr val="bg1"/>
                </a:solidFill>
              </a:rPr>
              <a:t>duplicate form submissions</a:t>
            </a:r>
          </a:p>
          <a:p>
            <a:pPr lvl="1"/>
            <a:r>
              <a:rPr lang="en-US" sz="3000" dirty="0"/>
              <a:t>These are caused by clients </a:t>
            </a:r>
            <a:r>
              <a:rPr lang="en-US" sz="3000" b="1" dirty="0">
                <a:solidFill>
                  <a:schemeClr val="bg1"/>
                </a:solidFill>
              </a:rPr>
              <a:t>refreshing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navigating</a:t>
            </a:r>
            <a:r>
              <a:rPr lang="en-US" sz="3000" dirty="0"/>
              <a:t> back and forth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has a major role in most applications</a:t>
            </a:r>
          </a:p>
          <a:p>
            <a:pPr lvl="1"/>
            <a:r>
              <a:rPr lang="en-US" sz="3000" dirty="0"/>
              <a:t>Duplicate form submissions can be critical in </a:t>
            </a:r>
            <a:r>
              <a:rPr lang="en-US" sz="3000" b="1" dirty="0">
                <a:solidFill>
                  <a:schemeClr val="bg1"/>
                </a:solidFill>
              </a:rPr>
              <a:t>Store</a:t>
            </a:r>
            <a:r>
              <a:rPr lang="en-US" sz="3000" dirty="0"/>
              <a:t> applications</a:t>
            </a:r>
          </a:p>
          <a:p>
            <a:pPr lvl="1"/>
            <a:r>
              <a:rPr lang="en-US" sz="3000" dirty="0"/>
              <a:t>Duplicate form submissions may cause undesired </a:t>
            </a:r>
            <a:r>
              <a:rPr lang="en-US" sz="3000" b="1" dirty="0">
                <a:solidFill>
                  <a:schemeClr val="bg1"/>
                </a:solidFill>
              </a:rPr>
              <a:t>Data spam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77017-11AE-474A-8DDA-E2CD93B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</p:spTree>
    <p:extLst>
      <p:ext uri="{BB962C8B-B14F-4D97-AF65-F5344CB8AC3E}">
        <p14:creationId xmlns:p14="http://schemas.microsoft.com/office/powerpoint/2010/main" val="20733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DF5CC-0B49-4EA6-8303-82C08E579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971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PRG</a:t>
            </a:r>
            <a:r>
              <a:rPr lang="en-US" dirty="0"/>
              <a:t> is a pattern, and easy to implement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2FA73-293B-4BA3-8855-73676CD0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DE8C0C3-4B3A-440E-96B2-DA4C71B27575}"/>
              </a:ext>
            </a:extLst>
          </p:cNvPr>
          <p:cNvSpPr txBox="1">
            <a:spLocks/>
          </p:cNvSpPr>
          <p:nvPr/>
        </p:nvSpPr>
        <p:spPr>
          <a:xfrm>
            <a:off x="771004" y="1993320"/>
            <a:ext cx="6306803" cy="4403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Create(ProductModel productModel)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magic with productModel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Details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{ id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5AF3A-1307-4DE2-8C9A-B1116310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2" y="2246499"/>
            <a:ext cx="4769682" cy="38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Areas</a:t>
            </a:r>
            <a:endParaRPr lang="bg-BG"/>
          </a:p>
        </p:txBody>
      </p:sp>
      <p:pic>
        <p:nvPicPr>
          <p:cNvPr id="3074" name="Picture 2" descr="Ð ÐµÐ·ÑÐ»ÑÐ°Ñ Ñ Ð¸Ð·Ð¾Ð±ÑÐ°Ð¶ÐµÐ½Ð¸Ðµ Ð·Ð° areas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24" y="1266614"/>
            <a:ext cx="2756747" cy="27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6510" y="1192763"/>
            <a:ext cx="11540690" cy="3950738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Some applications can have a </a:t>
            </a:r>
            <a:r>
              <a:rPr lang="en-US" b="1" dirty="0">
                <a:solidFill>
                  <a:schemeClr val="bg1"/>
                </a:solidFill>
              </a:rPr>
              <a:t>large number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 can partition Web applications into smaller units (</a:t>
            </a:r>
            <a:r>
              <a:rPr lang="en-US" b="1" dirty="0">
                <a:solidFill>
                  <a:schemeClr val="bg1"/>
                </a:solidFill>
              </a:rPr>
              <a:t>Areas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is effectively an </a:t>
            </a:r>
            <a:r>
              <a:rPr lang="en-US" b="1" dirty="0">
                <a:solidFill>
                  <a:schemeClr val="bg1"/>
                </a:solidFill>
              </a:rPr>
              <a:t>MVC structure </a:t>
            </a:r>
            <a:r>
              <a:rPr lang="en-US" dirty="0"/>
              <a:t>inside an 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Store, users, blog, forum, administration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use areas you should change</a:t>
            </a:r>
            <a:br>
              <a:rPr lang="en-US" dirty="0"/>
            </a:br>
            <a:r>
              <a:rPr lang="en-US" dirty="0"/>
              <a:t>the default route template: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8123"/>
          <a:stretch/>
        </p:blipFill>
        <p:spPr>
          <a:xfrm>
            <a:off x="8630401" y="3045779"/>
            <a:ext cx="3148454" cy="1877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9D915-F060-4B3E-9688-62F00093EDB1}"/>
              </a:ext>
            </a:extLst>
          </p:cNvPr>
          <p:cNvSpPr txBox="1">
            <a:spLocks/>
          </p:cNvSpPr>
          <p:nvPr/>
        </p:nvSpPr>
        <p:spPr>
          <a:xfrm>
            <a:off x="1123573" y="5143501"/>
            <a:ext cx="99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name: "areas",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template: "{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area:exists</a:t>
            </a:r>
            <a:r>
              <a:rPr lang="en-US" sz="2000" dirty="0">
                <a:solidFill>
                  <a:schemeClr val="tx1"/>
                </a:solidFill>
                <a:effectLst/>
              </a:rPr>
              <a:t>}/{controller=Home}/{action=Index}/{id?}"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87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Performance</a:t>
            </a:r>
            <a:endParaRPr lang="bg-B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1E51B6-0EDB-42FE-BBBC-43B55BB36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93" y="1196130"/>
            <a:ext cx="11907813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is an important topic in Web app development</a:t>
            </a:r>
          </a:p>
          <a:p>
            <a:pPr lvl="1"/>
            <a:r>
              <a:rPr lang="en-US" dirty="0"/>
              <a:t>Slow-loading discomforts your clients and drives them elsewhere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 functionality which optimizes your app</a:t>
            </a:r>
          </a:p>
          <a:p>
            <a:pPr lvl="1"/>
            <a:r>
              <a:rPr lang="en-US" dirty="0"/>
              <a:t>There are many tips, though, on how to speed up your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19543-3ECF-4EA9-B6F7-F006801D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7CFC2-EA23-48D2-8D34-4D79BD6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4114303"/>
            <a:ext cx="3631223" cy="24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Measure everything (Application Insights, </a:t>
            </a:r>
            <a:r>
              <a:rPr lang="en-US" b="1" dirty="0" err="1">
                <a:solidFill>
                  <a:schemeClr val="bg1"/>
                </a:solidFill>
              </a:rPr>
              <a:t>dotTrace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/>
              <a:t>Gather diagnostics for your application</a:t>
            </a:r>
          </a:p>
          <a:p>
            <a:pPr lvl="1"/>
            <a:r>
              <a:rPr lang="en-US" dirty="0"/>
              <a:t>Localize which are the slow components of your application</a:t>
            </a:r>
          </a:p>
          <a:p>
            <a:pPr lvl="1"/>
            <a:r>
              <a:rPr lang="en-US" dirty="0"/>
              <a:t>Analyze what slows down these components</a:t>
            </a:r>
          </a:p>
          <a:p>
            <a:pPr lvl="1"/>
            <a:r>
              <a:rPr lang="en-US" dirty="0"/>
              <a:t>Order and prioritize the most malicious slow-pokes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Pick the low-hanging fruit first</a:t>
            </a:r>
          </a:p>
          <a:p>
            <a:pPr lvl="1"/>
            <a:r>
              <a:rPr lang="en-US" dirty="0"/>
              <a:t>Once you've determined the slowest component, prioritize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3CCB263-33A3-4C19-BFFD-1BC8929E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0396" y="1313788"/>
            <a:ext cx="1320427" cy="13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Enable Compression</a:t>
            </a:r>
          </a:p>
          <a:p>
            <a:pPr lvl="1"/>
            <a:r>
              <a:rPr lang="en-US" dirty="0"/>
              <a:t>HTTP Protocol is not particularly efficient</a:t>
            </a:r>
          </a:p>
          <a:p>
            <a:pPr lvl="1"/>
            <a:r>
              <a:rPr lang="en-US" dirty="0"/>
              <a:t>You can enable Response Compression to increase app efficiency</a:t>
            </a:r>
          </a:p>
          <a:p>
            <a:pPr lvl="2"/>
            <a:r>
              <a:rPr lang="en-US" dirty="0" err="1"/>
              <a:t>ConfigureServices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</a:rPr>
              <a:t>services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bg1"/>
                </a:solidFill>
              </a:rPr>
              <a:t>AddResponseCompression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2"/>
            <a:r>
              <a:rPr lang="en-US" dirty="0"/>
              <a:t>Configure: </a:t>
            </a:r>
            <a:r>
              <a:rPr lang="en-US" b="1" dirty="0" err="1">
                <a:solidFill>
                  <a:schemeClr val="bg1"/>
                </a:solidFill>
              </a:rPr>
              <a:t>app.UseResponseCompression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Reduce HTTP Requests</a:t>
            </a:r>
          </a:p>
          <a:p>
            <a:pPr lvl="1"/>
            <a:r>
              <a:rPr lang="en-US" dirty="0"/>
              <a:t>HTTP Communication is quite slow</a:t>
            </a:r>
          </a:p>
          <a:p>
            <a:pPr lvl="1"/>
            <a:r>
              <a:rPr lang="en-US" dirty="0"/>
              <a:t>Reduce amount of HTTP Requests needed for each functionality</a:t>
            </a:r>
          </a:p>
          <a:p>
            <a:pPr lvl="1"/>
            <a:r>
              <a:rPr lang="en-US" dirty="0"/>
              <a:t>Use sprites for images and fonts instead of images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</p:spTree>
    <p:extLst>
      <p:ext uri="{BB962C8B-B14F-4D97-AF65-F5344CB8AC3E}">
        <p14:creationId xmlns:p14="http://schemas.microsoft.com/office/powerpoint/2010/main" val="19523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HTTP/2 over SSL (enabled by default)</a:t>
            </a:r>
          </a:p>
          <a:p>
            <a:pPr marL="822960" lvl="1"/>
            <a:r>
              <a:rPr lang="en-US" dirty="0"/>
              <a:t>Binary protocol, Compression of headers</a:t>
            </a:r>
          </a:p>
          <a:p>
            <a:pPr marL="822960" lvl="1"/>
            <a:r>
              <a:rPr lang="en-US" dirty="0"/>
              <a:t>Request multiplexing, HTTP 1.1 compatible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Minify your files (</a:t>
            </a:r>
            <a:r>
              <a:rPr lang="en-US" b="1" dirty="0" err="1">
                <a:solidFill>
                  <a:schemeClr val="bg1"/>
                </a:solidFill>
              </a:rPr>
              <a:t>bundleconfig.json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822960" lvl="1"/>
            <a:r>
              <a:rPr lang="en-US" dirty="0"/>
              <a:t>Compression is a great tool</a:t>
            </a:r>
          </a:p>
          <a:p>
            <a:pPr marL="822960" lvl="1"/>
            <a:r>
              <a:rPr lang="en-US" dirty="0"/>
              <a:t>Your third-party resources are unnecessarily slowing your app</a:t>
            </a:r>
          </a:p>
          <a:p>
            <a:pPr marL="822960" lvl="1"/>
            <a:r>
              <a:rPr lang="en-US" dirty="0"/>
              <a:t>You can minify them in order to reduce the data traffic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Tips</a:t>
            </a:r>
            <a:endParaRPr lang="en-US" dirty="0"/>
          </a:p>
        </p:txBody>
      </p:sp>
      <p:pic>
        <p:nvPicPr>
          <p:cNvPr id="1026" name="Picture 2" descr="https://miro.medium.com/max/875/0*lY05UTuA-dWCXU-q.png">
            <a:extLst>
              <a:ext uri="{FF2B5EF4-FFF2-40B4-BE49-F238E27FC236}">
                <a16:creationId xmlns:a16="http://schemas.microsoft.com/office/drawing/2014/main" id="{1B1E749E-1F43-4FBD-B9FF-DF864B9F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69" y="1375794"/>
            <a:ext cx="3589465" cy="29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WebHost</a:t>
            </a:r>
            <a:endParaRPr lang="bg-B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9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CSS First</a:t>
            </a:r>
          </a:p>
          <a:p>
            <a:pPr lvl="1"/>
            <a:r>
              <a:rPr lang="en-US" dirty="0"/>
              <a:t>CSS Content must be loaded first, preferably in the head section</a:t>
            </a:r>
          </a:p>
          <a:p>
            <a:pPr lvl="1"/>
            <a:r>
              <a:rPr lang="en-US" dirty="0"/>
              <a:t>Browsers tend to do unnecessary actions when rendering pages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JS Last</a:t>
            </a:r>
          </a:p>
          <a:p>
            <a:pPr lvl="1"/>
            <a:r>
              <a:rPr lang="en-US" dirty="0"/>
              <a:t>Pages need to be rendered as quickly as possible</a:t>
            </a:r>
          </a:p>
          <a:p>
            <a:pPr lvl="1"/>
            <a:r>
              <a:rPr lang="en-US" dirty="0"/>
              <a:t>JavaScript is not particularly needed for the rendering of pages</a:t>
            </a:r>
          </a:p>
          <a:p>
            <a:pPr lvl="1"/>
            <a:r>
              <a:rPr lang="en-US" dirty="0"/>
              <a:t>Of course, this is only applicable to non-heavy JavaScript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</p:spTree>
    <p:extLst>
      <p:ext uri="{BB962C8B-B14F-4D97-AF65-F5344CB8AC3E}">
        <p14:creationId xmlns:p14="http://schemas.microsoft.com/office/powerpoint/2010/main" val="20735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Cache your pages</a:t>
            </a:r>
          </a:p>
          <a:p>
            <a:pPr lvl="1"/>
            <a:r>
              <a:rPr lang="en-US" dirty="0"/>
              <a:t>There is a lot of static, unchangeable content on web app pages</a:t>
            </a:r>
          </a:p>
          <a:p>
            <a:pPr lvl="1"/>
            <a:r>
              <a:rPr lang="en-US" dirty="0"/>
              <a:t>The process of its slow retrieval does not need to be repeated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Content Delivery Network (CDN)</a:t>
            </a:r>
          </a:p>
          <a:p>
            <a:pPr lvl="1"/>
            <a:r>
              <a:rPr lang="en-US" dirty="0"/>
              <a:t>CDN outsources a bit of work from your application</a:t>
            </a:r>
          </a:p>
          <a:p>
            <a:pPr lvl="1"/>
            <a:r>
              <a:rPr lang="en-US" dirty="0"/>
              <a:t>There are plenty of CDNs closely-located to your clients</a:t>
            </a:r>
          </a:p>
          <a:p>
            <a:pPr lvl="1"/>
            <a:r>
              <a:rPr lang="en-US" dirty="0"/>
              <a:t>CDNs are a preferred resource in Production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</p:spTree>
    <p:extLst>
      <p:ext uri="{BB962C8B-B14F-4D97-AF65-F5344CB8AC3E}">
        <p14:creationId xmlns:p14="http://schemas.microsoft.com/office/powerpoint/2010/main" val="10596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Search Engine Optimization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SEO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74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619B9-582A-4CCA-8845-AD94BFA0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Search Engine Optimization </a:t>
            </a:r>
            <a:r>
              <a:rPr lang="en-US" dirty="0"/>
              <a:t>is very important in web apps</a:t>
            </a:r>
          </a:p>
          <a:p>
            <a:pPr lvl="1"/>
            <a:r>
              <a:rPr lang="en-US" dirty="0"/>
              <a:t>Common users tend to use Google/Bing to look for services</a:t>
            </a:r>
          </a:p>
          <a:p>
            <a:pPr lvl="1"/>
            <a:r>
              <a:rPr lang="en-US" dirty="0"/>
              <a:t>There are ways to boost your place in the results of SEs</a:t>
            </a:r>
          </a:p>
          <a:p>
            <a:r>
              <a:rPr lang="en-US" dirty="0"/>
              <a:t>There are several simple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  <a:r>
              <a:rPr lang="en-US" dirty="0"/>
              <a:t> you can follow:</a:t>
            </a:r>
          </a:p>
          <a:p>
            <a:pPr lvl="1"/>
            <a:r>
              <a:rPr lang="en-US" dirty="0"/>
              <a:t>Unique content, external links from trustworthy sites</a:t>
            </a:r>
          </a:p>
          <a:p>
            <a:pPr lvl="1"/>
            <a:r>
              <a:rPr lang="en-US" dirty="0"/>
              <a:t>Make your application crawlable and fast</a:t>
            </a:r>
          </a:p>
          <a:p>
            <a:pPr lvl="1"/>
            <a:r>
              <a:rPr lang="en-US" dirty="0"/>
              <a:t>Make your URLs meaningful</a:t>
            </a:r>
          </a:p>
          <a:p>
            <a:pPr lvl="1"/>
            <a:r>
              <a:rPr lang="en-US" dirty="0"/>
              <a:t>Unique and relevant title and description with keywords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3D9AD-70A1-4ED2-B2F0-A2CF467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17B1B-0A78-41A4-82DE-F32C3D45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77" y="4498250"/>
            <a:ext cx="3394958" cy="15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GDPR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0782" y="1134000"/>
            <a:ext cx="2910435" cy="29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1DFD2-D678-40D5-83F1-3245CFCE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 Data Protection Regulation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) is a regulation in </a:t>
            </a:r>
            <a:r>
              <a:rPr lang="en-US" sz="3200" b="1" dirty="0">
                <a:solidFill>
                  <a:schemeClr val="bg1"/>
                </a:solidFill>
              </a:rPr>
              <a:t>EU</a:t>
            </a:r>
            <a:r>
              <a:rPr lang="en-US" sz="3200" dirty="0"/>
              <a:t> law</a:t>
            </a:r>
          </a:p>
          <a:p>
            <a:pPr lvl="1"/>
            <a:r>
              <a:rPr lang="en-US" sz="3000" dirty="0"/>
              <a:t>Addresses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protection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privacy</a:t>
            </a:r>
            <a:r>
              <a:rPr lang="en-US" sz="3000" dirty="0"/>
              <a:t> of individuals within the </a:t>
            </a:r>
            <a:r>
              <a:rPr lang="en-US" sz="3000" b="1" dirty="0">
                <a:solidFill>
                  <a:schemeClr val="bg1"/>
                </a:solidFill>
              </a:rPr>
              <a:t>EU</a:t>
            </a:r>
          </a:p>
          <a:p>
            <a:pPr lvl="1"/>
            <a:r>
              <a:rPr lang="en-US" sz="3000" dirty="0"/>
              <a:t>It also addresses export of personal data outside of the EU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aims to:</a:t>
            </a:r>
          </a:p>
          <a:p>
            <a:pPr lvl="1"/>
            <a:r>
              <a:rPr lang="en-US" sz="3000" dirty="0"/>
              <a:t>Provide individuals with more control over their </a:t>
            </a:r>
            <a:r>
              <a:rPr lang="en-US" sz="3000" b="1" dirty="0">
                <a:solidFill>
                  <a:schemeClr val="bg1"/>
                </a:solidFill>
              </a:rPr>
              <a:t>personal data </a:t>
            </a:r>
          </a:p>
          <a:p>
            <a:pPr lvl="1"/>
            <a:r>
              <a:rPr lang="en-US" sz="3000" dirty="0"/>
              <a:t>Simplify the regulatory environment for </a:t>
            </a:r>
            <a:r>
              <a:rPr lang="en-US" sz="3000" b="1" dirty="0">
                <a:solidFill>
                  <a:schemeClr val="bg1"/>
                </a:solidFill>
              </a:rPr>
              <a:t>international businesses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s to help meet some 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requirements</a:t>
            </a:r>
            <a:endParaRPr lang="en-US" sz="3000" dirty="0"/>
          </a:p>
          <a:p>
            <a:pPr lvl="1"/>
            <a:r>
              <a:rPr lang="en-US" sz="3000" dirty="0"/>
              <a:t>There is also a sample app in GitHub </a:t>
            </a:r>
            <a:r>
              <a:rPr lang="en-US" sz="3000" dirty="0">
                <a:hlinkClick r:id="rId2"/>
              </a:rPr>
              <a:t>here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E7C97-90ED-4C55-B485-7C44EBE4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23918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13851-A97C-4FD0-82EF-994458371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several individual rights </a:t>
            </a:r>
            <a:r>
              <a:rPr lang="en-US" sz="3000" dirty="0"/>
              <a:t>you must provide your clients</a:t>
            </a:r>
          </a:p>
          <a:p>
            <a:pPr lvl="1"/>
            <a:r>
              <a:rPr lang="en-US" sz="2600" dirty="0"/>
              <a:t>Right to be </a:t>
            </a:r>
            <a:r>
              <a:rPr lang="en-US" sz="2600" b="1" dirty="0">
                <a:solidFill>
                  <a:schemeClr val="bg1"/>
                </a:solidFill>
              </a:rPr>
              <a:t>informed</a:t>
            </a:r>
            <a:r>
              <a:rPr lang="en-US" sz="2600" dirty="0"/>
              <a:t> – inform your clients how you use their personal data</a:t>
            </a:r>
          </a:p>
          <a:p>
            <a:pPr lvl="1"/>
            <a:r>
              <a:rPr lang="en-US" sz="2600" dirty="0"/>
              <a:t>Right of </a:t>
            </a:r>
            <a:r>
              <a:rPr lang="en-US" sz="2600" b="1" dirty="0">
                <a:solidFill>
                  <a:schemeClr val="bg1"/>
                </a:solidFill>
              </a:rPr>
              <a:t>access </a:t>
            </a:r>
            <a:r>
              <a:rPr lang="en-US" sz="2600" dirty="0"/>
              <a:t>– if a client requests their data, you must provide it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rectification</a:t>
            </a:r>
            <a:r>
              <a:rPr lang="en-US" sz="2600" dirty="0"/>
              <a:t> – allow clients to correct inaccurate personal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erasure </a:t>
            </a:r>
            <a:r>
              <a:rPr lang="en-US" sz="2600" dirty="0"/>
              <a:t>– provide clients with the ability to erase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restrict processing</a:t>
            </a:r>
            <a:r>
              <a:rPr lang="en-US" sz="2600" dirty="0"/>
              <a:t> – allow clients to block processing of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portability </a:t>
            </a:r>
            <a:r>
              <a:rPr lang="en-US" sz="2600" dirty="0"/>
              <a:t>– allow clients to obtain and reuse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object</a:t>
            </a:r>
            <a:r>
              <a:rPr lang="en-US" sz="2600" dirty="0"/>
              <a:t> – allow clients to object to the use of their personal data</a:t>
            </a:r>
          </a:p>
          <a:p>
            <a:pPr lvl="1"/>
            <a:r>
              <a:rPr lang="en-US" sz="2600" dirty="0"/>
              <a:t>Rights related to </a:t>
            </a:r>
            <a:r>
              <a:rPr lang="en-US" sz="2600" b="1" dirty="0">
                <a:solidFill>
                  <a:schemeClr val="bg1"/>
                </a:solidFill>
              </a:rPr>
              <a:t>automatic decision making</a:t>
            </a:r>
            <a:r>
              <a:rPr lang="en-US" sz="2600" dirty="0"/>
              <a:t>, including </a:t>
            </a:r>
            <a:r>
              <a:rPr lang="en-US" sz="2600" b="1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C1454-9C7F-4243-9DEA-029A486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12221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WebHost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Logging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Cache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Sessions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TempData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Areas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Performance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SEO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17601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0A93D-1565-44D9-A7F5-A411ABCD2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6"/>
            <a:ext cx="11818096" cy="303192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configure and launch a host</a:t>
            </a:r>
          </a:p>
          <a:p>
            <a:pPr lvl="1"/>
            <a:r>
              <a:rPr lang="en-US" sz="3000" dirty="0"/>
              <a:t>The host is responsible for app startup and lifetime management</a:t>
            </a:r>
          </a:p>
          <a:p>
            <a:pPr lvl="1"/>
            <a:r>
              <a:rPr lang="en-US" sz="3000" dirty="0"/>
              <a:t>At minimum, the host configures a server and request pipeline</a:t>
            </a:r>
          </a:p>
          <a:p>
            <a:pPr lvl="2"/>
            <a:r>
              <a:rPr lang="en-US" sz="2800" dirty="0"/>
              <a:t>Can also set up logging, dependency injection, and configuration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the host is configured in the app entry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C4459-9224-49B5-BB1A-8735851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C3F1C5D-A0CC-46C5-9C22-BBDABD36CB3D}"/>
              </a:ext>
            </a:extLst>
          </p:cNvPr>
          <p:cNvSpPr txBox="1">
            <a:spLocks/>
          </p:cNvSpPr>
          <p:nvPr/>
        </p:nvSpPr>
        <p:spPr>
          <a:xfrm>
            <a:off x="677756" y="4157129"/>
            <a:ext cx="1083648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Program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Main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{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Run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=&gt;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Host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CreateDefaultBuilder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dirty="0"/>
              <a:t>.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ConfigureWebHostDefaults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webBuilder.UseStartup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&lt;Startup&gt;();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});</a:t>
            </a:r>
            <a:b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4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1ACB4-EE27-45E8-B54A-E0D4D1EE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5933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CreateDefaultBuilder()</a:t>
            </a:r>
            <a:r>
              <a:rPr lang="en-US" sz="3200" noProof="1"/>
              <a:t> performs several essential tasks</a:t>
            </a:r>
          </a:p>
          <a:p>
            <a:pPr lvl="1"/>
            <a:r>
              <a:rPr lang="en-US" sz="2800" noProof="1"/>
              <a:t>Configures Kestrel server, loads host and app configuration</a:t>
            </a:r>
          </a:p>
          <a:p>
            <a:pPr lvl="1"/>
            <a:r>
              <a:rPr lang="en-US" sz="2800" noProof="1"/>
              <a:t>Configures logging, IIS integration, sets the content root, etc.</a:t>
            </a:r>
          </a:p>
          <a:p>
            <a:r>
              <a:rPr lang="en-US" sz="3200" noProof="1"/>
              <a:t>This sets up default config which you can modify: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6564-C7FD-49FF-A067-CB3D2774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E22308-ED7D-4DFF-BD73-1AC7556BEF1A}"/>
              </a:ext>
            </a:extLst>
          </p:cNvPr>
          <p:cNvSpPr txBox="1">
            <a:spLocks/>
          </p:cNvSpPr>
          <p:nvPr/>
        </p:nvSpPr>
        <p:spPr>
          <a:xfrm>
            <a:off x="329819" y="4104000"/>
            <a:ext cx="5511852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Host.CreateDefaultBuilder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ConfigureLogging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(logging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logging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.SetMinimumLevel(LogLevel.Warning);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E4A12-6F7C-4FA9-AB7B-1E0C2A9D07CF}"/>
              </a:ext>
            </a:extLst>
          </p:cNvPr>
          <p:cNvSpPr txBox="1">
            <a:spLocks/>
          </p:cNvSpPr>
          <p:nvPr/>
        </p:nvSpPr>
        <p:spPr>
          <a:xfrm>
            <a:off x="5989668" y="4104000"/>
            <a:ext cx="5872513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((context, services)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services.Configure&lt;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KestrelServerOptions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context.Configuration.GetSection("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Kestrel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});    ...</a:t>
            </a:r>
          </a:p>
        </p:txBody>
      </p:sp>
    </p:spTree>
    <p:extLst>
      <p:ext uri="{BB962C8B-B14F-4D97-AF65-F5344CB8AC3E}">
        <p14:creationId xmlns:p14="http://schemas.microsoft.com/office/powerpoint/2010/main" val="39013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noProof="1"/>
              <a:t>ILoggerFactory</a:t>
            </a:r>
            <a:r>
              <a:rPr lang="en-GB" dirty="0"/>
              <a:t> &amp; </a:t>
            </a:r>
            <a:r>
              <a:rPr lang="en-GB" noProof="1"/>
              <a:t>ILogger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  <a:endParaRPr lang="bg-BG" dirty="0"/>
          </a:p>
        </p:txBody>
      </p:sp>
      <p:pic>
        <p:nvPicPr>
          <p:cNvPr id="1026" name="Picture 2" descr="Image result for logging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7" y="1460687"/>
            <a:ext cx="2021381" cy="23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1B343-F1E9-406F-8D3F-43295298B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a logging API </a:t>
            </a:r>
          </a:p>
          <a:p>
            <a:pPr lvl="1"/>
            <a:r>
              <a:rPr lang="en-US" sz="2800" dirty="0"/>
              <a:t>The API Works with a variety of </a:t>
            </a:r>
            <a:r>
              <a:rPr lang="en-US" sz="2800" b="1" dirty="0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logging infrastructure</a:t>
            </a:r>
            <a:r>
              <a:rPr lang="en-US" sz="3000" dirty="0"/>
              <a:t> consists of 3 main components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</a:t>
            </a:r>
            <a:r>
              <a:rPr lang="en-US" sz="2800" noProof="1"/>
              <a:t> – Used by the app to create log messages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ILoggerFactory</a:t>
            </a:r>
            <a:r>
              <a:rPr lang="en-US" sz="2800" noProof="1"/>
              <a:t> – Creates instances of </a:t>
            </a:r>
            <a:r>
              <a:rPr lang="en-US" sz="2800" b="1" noProof="1">
                <a:solidFill>
                  <a:schemeClr val="bg1"/>
                </a:solidFill>
              </a:rPr>
              <a:t>ILogger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ILoggerProvider</a:t>
            </a:r>
            <a:r>
              <a:rPr lang="en-US" sz="2800" noProof="1"/>
              <a:t> – Controls where log messages are output</a:t>
            </a:r>
          </a:p>
          <a:p>
            <a:r>
              <a:rPr lang="en-US" sz="3000" noProof="1"/>
              <a:t>An application may have multiple logging providers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18C1D-4760-46D1-B080-6DA76F8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34131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E9070-7DE8-48DF-96C1-F901FFAD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Logging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8FC721-BD3F-45EB-B0BF-B4F22FC9AADB}"/>
              </a:ext>
            </a:extLst>
          </p:cNvPr>
          <p:cNvSpPr/>
          <p:nvPr/>
        </p:nvSpPr>
        <p:spPr bwMode="auto">
          <a:xfrm>
            <a:off x="5141165" y="1522721"/>
            <a:ext cx="3732245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ConsoleLoggerProvider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D2565-B684-415E-85D0-D5520ED8F945}"/>
              </a:ext>
            </a:extLst>
          </p:cNvPr>
          <p:cNvSpPr/>
          <p:nvPr/>
        </p:nvSpPr>
        <p:spPr bwMode="auto">
          <a:xfrm>
            <a:off x="5141165" y="2290059"/>
            <a:ext cx="3732245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0E0E9-02DB-46E4-9EB6-DFBA7B7FB073}"/>
              </a:ext>
            </a:extLst>
          </p:cNvPr>
          <p:cNvSpPr/>
          <p:nvPr/>
        </p:nvSpPr>
        <p:spPr bwMode="auto">
          <a:xfrm>
            <a:off x="1011151" y="4781692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ILoggerFactory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BFC191-B54D-41B8-ABB7-1351FA1ED520}"/>
              </a:ext>
            </a:extLst>
          </p:cNvPr>
          <p:cNvSpPr/>
          <p:nvPr/>
        </p:nvSpPr>
        <p:spPr bwMode="auto">
          <a:xfrm>
            <a:off x="1011152" y="6035104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7756-72E7-4DFB-9803-79F8CAD922C1}"/>
              </a:ext>
            </a:extLst>
          </p:cNvPr>
          <p:cNvSpPr/>
          <p:nvPr/>
        </p:nvSpPr>
        <p:spPr bwMode="auto">
          <a:xfrm>
            <a:off x="5596816" y="4424512"/>
            <a:ext cx="2677887" cy="2179759"/>
          </a:xfrm>
          <a:prstGeom prst="round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8E1360-087D-4CF0-AF33-B0C23FFC2257}"/>
              </a:ext>
            </a:extLst>
          </p:cNvPr>
          <p:cNvSpPr/>
          <p:nvPr/>
        </p:nvSpPr>
        <p:spPr bwMode="auto">
          <a:xfrm>
            <a:off x="5719668" y="4715566"/>
            <a:ext cx="2432182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7175A8-7D41-434E-A72C-9953CAFE7C62}"/>
              </a:ext>
            </a:extLst>
          </p:cNvPr>
          <p:cNvSpPr/>
          <p:nvPr/>
        </p:nvSpPr>
        <p:spPr bwMode="auto">
          <a:xfrm>
            <a:off x="5719667" y="5828029"/>
            <a:ext cx="2432183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E6E2-725B-4F9A-8709-A39FBB4BE658}"/>
              </a:ext>
            </a:extLst>
          </p:cNvPr>
          <p:cNvSpPr txBox="1"/>
          <p:nvPr/>
        </p:nvSpPr>
        <p:spPr>
          <a:xfrm>
            <a:off x="9147461" y="1343609"/>
            <a:ext cx="2847772" cy="1689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</a:t>
            </a:r>
            <a:r>
              <a:rPr lang="en-US" sz="2200" noProof="1"/>
              <a:t> are used to create loggers that output to a specific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6B88D-E65D-4582-9FD4-77723DDC47FA}"/>
              </a:ext>
            </a:extLst>
          </p:cNvPr>
          <p:cNvSpPr txBox="1"/>
          <p:nvPr/>
        </p:nvSpPr>
        <p:spPr>
          <a:xfrm>
            <a:off x="196767" y="1343608"/>
            <a:ext cx="2462457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 </a:t>
            </a:r>
            <a:r>
              <a:rPr lang="en-US" sz="2200" noProof="1"/>
              <a:t>are registered with the ILoggerFactory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B3B94-E256-40C1-A6A7-645EA5EFE70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67606" y="1802641"/>
            <a:ext cx="2273559" cy="466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9AA20-3A49-4CDD-B9FE-5520AD49255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77274" y="1802641"/>
            <a:ext cx="0" cy="29790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077E80-76BD-47C0-983B-2A0D29912C4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877275" y="2554141"/>
            <a:ext cx="2263890" cy="2050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1300B2-3B9B-4437-8E2A-796D468858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77274" y="5350859"/>
            <a:ext cx="1" cy="6842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590F1C-E1B0-4FA1-876C-B241C8618384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4743397" y="5514392"/>
            <a:ext cx="853419" cy="80529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541045-1D38-448A-8B22-211E19999B25}"/>
              </a:ext>
            </a:extLst>
          </p:cNvPr>
          <p:cNvSpPr txBox="1"/>
          <p:nvPr/>
        </p:nvSpPr>
        <p:spPr>
          <a:xfrm>
            <a:off x="4977589" y="2994338"/>
            <a:ext cx="4059396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Injecting an </a:t>
            </a:r>
            <a:r>
              <a:rPr lang="en-US" sz="2200" b="1" noProof="1">
                <a:solidFill>
                  <a:schemeClr val="bg1"/>
                </a:solidFill>
              </a:rPr>
              <a:t>ILogger</a:t>
            </a:r>
            <a:r>
              <a:rPr lang="en-US" sz="2200" noProof="1"/>
              <a:t> into a class creates a logger that wraps each of the provided logger types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7536F1-0248-4708-8D4E-14933B2A33B5}"/>
              </a:ext>
            </a:extLst>
          </p:cNvPr>
          <p:cNvSpPr txBox="1"/>
          <p:nvPr/>
        </p:nvSpPr>
        <p:spPr>
          <a:xfrm>
            <a:off x="3085654" y="1175789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AddConsole()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EE2F2D-3DFB-43D2-95FF-D3AFF2A3A112}"/>
              </a:ext>
            </a:extLst>
          </p:cNvPr>
          <p:cNvSpPr txBox="1"/>
          <p:nvPr/>
        </p:nvSpPr>
        <p:spPr>
          <a:xfrm>
            <a:off x="3085654" y="1916847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AddFile()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9D1C4-F122-4382-AEFE-C6629EEC1B18}"/>
              </a:ext>
            </a:extLst>
          </p:cNvPr>
          <p:cNvSpPr txBox="1"/>
          <p:nvPr/>
        </p:nvSpPr>
        <p:spPr>
          <a:xfrm>
            <a:off x="669306" y="5423113"/>
            <a:ext cx="1989918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CreateLogger()</a:t>
            </a:r>
          </a:p>
        </p:txBody>
      </p:sp>
    </p:spTree>
    <p:extLst>
      <p:ext uri="{BB962C8B-B14F-4D97-AF65-F5344CB8AC3E}">
        <p14:creationId xmlns:p14="http://schemas.microsoft.com/office/powerpoint/2010/main" val="29832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9" grpId="0" animBg="1"/>
      <p:bldP spid="10" grpId="0" animBg="1"/>
      <p:bldP spid="12" grpId="0" animBg="1"/>
      <p:bldP spid="14" grpId="0" animBg="1"/>
      <p:bldP spid="35" grpId="0" animBg="1"/>
      <p:bldP spid="41" grpId="0" animBg="1"/>
      <p:bldP spid="42" grpId="0" animBg="1"/>
      <p:bldP spid="4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0. CSharp-ASP-NET-Core-Course-Introduction.pptx" id="{B0609C18-A808-4267-A7C2-70967A9FAD53}" vid="{0D3C2449-0461-40D1-812E-F8434A0CE2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3149</Words>
  <Application>Microsoft Office PowerPoint</Application>
  <PresentationFormat>Widescreen</PresentationFormat>
  <Paragraphs>558</Paragraphs>
  <Slides>52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Advanced Topics</vt:lpstr>
      <vt:lpstr>Table of Contents</vt:lpstr>
      <vt:lpstr>Have a Question?</vt:lpstr>
      <vt:lpstr>WebHost</vt:lpstr>
      <vt:lpstr>WebHost</vt:lpstr>
      <vt:lpstr>WebHost</vt:lpstr>
      <vt:lpstr>Logging</vt:lpstr>
      <vt:lpstr>Logging</vt:lpstr>
      <vt:lpstr>Logging</vt:lpstr>
      <vt:lpstr>Logging</vt:lpstr>
      <vt:lpstr>Logging</vt:lpstr>
      <vt:lpstr>Cache</vt:lpstr>
      <vt:lpstr>Cache</vt:lpstr>
      <vt:lpstr>Cache</vt:lpstr>
      <vt:lpstr>Cache</vt:lpstr>
      <vt:lpstr>Cache</vt:lpstr>
      <vt:lpstr>Distributed Cache</vt:lpstr>
      <vt:lpstr>Cache</vt:lpstr>
      <vt:lpstr>HTTP Response Cache (1)</vt:lpstr>
      <vt:lpstr>HTTP Response Cache (2)</vt:lpstr>
      <vt:lpstr>Sessions</vt:lpstr>
      <vt:lpstr>Sessions</vt:lpstr>
      <vt:lpstr>Sessions</vt:lpstr>
      <vt:lpstr>Sessions</vt:lpstr>
      <vt:lpstr>Sessions</vt:lpstr>
      <vt:lpstr>Temp Data</vt:lpstr>
      <vt:lpstr>TempData</vt:lpstr>
      <vt:lpstr>TempData</vt:lpstr>
      <vt:lpstr>TempData</vt:lpstr>
      <vt:lpstr>TempData</vt:lpstr>
      <vt:lpstr>Post-redirect-Get</vt:lpstr>
      <vt:lpstr>Post-redirect-Get</vt:lpstr>
      <vt:lpstr>Areas</vt:lpstr>
      <vt:lpstr>Areas</vt:lpstr>
      <vt:lpstr>Performance</vt:lpstr>
      <vt:lpstr>Performance</vt:lpstr>
      <vt:lpstr>Performance Tips</vt:lpstr>
      <vt:lpstr>Performance Tips</vt:lpstr>
      <vt:lpstr>Performance Tips</vt:lpstr>
      <vt:lpstr>Performance Tips</vt:lpstr>
      <vt:lpstr>Performance Tips</vt:lpstr>
      <vt:lpstr>SEO</vt:lpstr>
      <vt:lpstr>Search Engine Optimization (SEO)</vt:lpstr>
      <vt:lpstr>GDPR</vt:lpstr>
      <vt:lpstr>GDPR</vt:lpstr>
      <vt:lpstr>GDPR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30</cp:revision>
  <dcterms:created xsi:type="dcterms:W3CDTF">2018-05-23T13:08:44Z</dcterms:created>
  <dcterms:modified xsi:type="dcterms:W3CDTF">2022-02-18T07:22:32Z</dcterms:modified>
  <cp:category>computer programming;programming;software development;software engineering</cp:category>
</cp:coreProperties>
</file>