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304" r:id="rId39"/>
    <p:sldId id="318" r:id="rId40"/>
    <p:sldId id="319" r:id="rId41"/>
    <p:sldId id="306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0185D-78FA-444F-A7DA-4F55200F527C}">
          <p14:sldIdLst>
            <p14:sldId id="256"/>
            <p14:sldId id="257"/>
            <p14:sldId id="258"/>
          </p14:sldIdLst>
        </p14:section>
        <p14:section name="Real-Time Apps" id="{D42160F0-4A06-47BE-960A-5D8DB667CBA8}">
          <p14:sldIdLst>
            <p14:sldId id="259"/>
            <p14:sldId id="260"/>
            <p14:sldId id="261"/>
            <p14:sldId id="262"/>
            <p14:sldId id="263"/>
          </p14:sldIdLst>
        </p14:section>
        <p14:section name="Web Communication Fundamentals" id="{93F33F1C-7C61-417D-8372-21D65DC5A83E}">
          <p14:sldIdLst>
            <p14:sldId id="264"/>
            <p14:sldId id="265"/>
            <p14:sldId id="266"/>
            <p14:sldId id="267"/>
            <p14:sldId id="269"/>
            <p14:sldId id="271"/>
            <p14:sldId id="273"/>
            <p14:sldId id="274"/>
            <p14:sldId id="276"/>
            <p14:sldId id="277"/>
          </p14:sldIdLst>
        </p14:section>
        <p14:section name="SignalR" id="{F6A07DB7-7F1B-4FA4-9147-69C5E5884E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mo: Chat App" id="{1E0E9E2D-F716-4C61-8D7D-667BD4228B2E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Conclusion" id="{4175BB2D-CCB7-49C4-B763-386D1BA06E6C}">
          <p14:sldIdLst>
            <p14:sldId id="298"/>
            <p14:sldId id="304"/>
            <p14:sldId id="318"/>
            <p14:sldId id="319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2.jp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Real-Time Applications, Live Communication, SignalR, Hubs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529000"/>
            <a:ext cx="1935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E293F-57EB-473C-8223-F8AFDA2FE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18741" cy="540689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Polling</a:t>
            </a:r>
            <a:r>
              <a:rPr lang="en-US" sz="3400" dirty="0"/>
              <a:t> is a technique by which the client requests data regularly</a:t>
            </a:r>
          </a:p>
          <a:p>
            <a:pPr lvl="1"/>
            <a:r>
              <a:rPr lang="en-US" sz="3200" dirty="0"/>
              <a:t>New data is </a:t>
            </a:r>
            <a:r>
              <a:rPr lang="en-US" sz="3200" b="1" dirty="0">
                <a:solidFill>
                  <a:schemeClr val="bg1"/>
                </a:solidFill>
              </a:rPr>
              <a:t>requested</a:t>
            </a:r>
            <a:r>
              <a:rPr lang="en-US" sz="3200" dirty="0"/>
              <a:t> at </a:t>
            </a:r>
            <a:r>
              <a:rPr lang="en-US" sz="3200" b="1" dirty="0">
                <a:solidFill>
                  <a:schemeClr val="bg1"/>
                </a:solidFill>
              </a:rPr>
              <a:t>frequent intervals</a:t>
            </a:r>
          </a:p>
          <a:p>
            <a:pPr lvl="1"/>
            <a:r>
              <a:rPr lang="en-US" sz="3200" dirty="0"/>
              <a:t>Works with </a:t>
            </a:r>
            <a:r>
              <a:rPr lang="en-US" sz="3200" b="1" dirty="0">
                <a:solidFill>
                  <a:schemeClr val="bg1"/>
                </a:solidFill>
              </a:rPr>
              <a:t>HTTP requests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3400" dirty="0"/>
              <a:t>There are generally two ways of </a:t>
            </a:r>
            <a:r>
              <a:rPr lang="en-US" sz="3400" b="1" dirty="0">
                <a:solidFill>
                  <a:schemeClr val="bg1"/>
                </a:solidFill>
              </a:rPr>
              <a:t>Polling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</a:p>
          <a:p>
            <a:pPr lvl="2"/>
            <a:r>
              <a:rPr lang="en-US" sz="3000" dirty="0"/>
              <a:t>An AJAX-based timer, that calls at </a:t>
            </a:r>
            <a:r>
              <a:rPr lang="en-US" sz="3000" b="1" dirty="0">
                <a:solidFill>
                  <a:schemeClr val="bg1"/>
                </a:solidFill>
              </a:rPr>
              <a:t>fixed delays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</a:t>
            </a:r>
          </a:p>
          <a:p>
            <a:pPr lvl="2"/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holds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request open </a:t>
            </a:r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new data </a:t>
            </a:r>
            <a:r>
              <a:rPr lang="en-US" dirty="0"/>
              <a:t>is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(1)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2A19D-3905-475F-A567-F2E87580B8FC}"/>
              </a:ext>
            </a:extLst>
          </p:cNvPr>
          <p:cNvGrpSpPr/>
          <p:nvPr/>
        </p:nvGrpSpPr>
        <p:grpSpPr>
          <a:xfrm>
            <a:off x="9439339" y="1672383"/>
            <a:ext cx="2127073" cy="4221341"/>
            <a:chOff x="9439338" y="1672383"/>
            <a:chExt cx="2124277" cy="5033658"/>
          </a:xfrm>
        </p:grpSpPr>
        <p:pic>
          <p:nvPicPr>
            <p:cNvPr id="8" name="Graphic 7" descr="Monitor">
              <a:extLst>
                <a:ext uri="{FF2B5EF4-FFF2-40B4-BE49-F238E27FC236}">
                  <a16:creationId xmlns:a16="http://schemas.microsoft.com/office/drawing/2014/main" id="{123F060E-CE89-471A-9CFC-C9F30CC5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1672383"/>
              <a:ext cx="2124277" cy="2124277"/>
            </a:xfrm>
            <a:prstGeom prst="rect">
              <a:avLst/>
            </a:prstGeom>
          </p:spPr>
        </p:pic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0CFD293D-FED9-4FD5-8158-2C56A050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0239437" y="3527123"/>
              <a:ext cx="1324178" cy="1324178"/>
            </a:xfrm>
            <a:prstGeom prst="rect">
              <a:avLst/>
            </a:prstGeom>
          </p:spPr>
        </p:pic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594FB50E-0E1F-4F33-8E8D-6AFD8647C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4581764"/>
              <a:ext cx="2124277" cy="2124277"/>
            </a:xfrm>
            <a:prstGeom prst="rect">
              <a:avLst/>
            </a:prstGeom>
          </p:spPr>
        </p:pic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BE4C84E5-F264-4942-9641-F92D312057F3}"/>
                </a:ext>
              </a:extLst>
            </p:cNvPr>
            <p:cNvSpPr/>
            <p:nvPr/>
          </p:nvSpPr>
          <p:spPr bwMode="auto">
            <a:xfrm>
              <a:off x="10078973" y="3710953"/>
              <a:ext cx="157667" cy="956519"/>
            </a:xfrm>
            <a:prstGeom prst="upDownArrow">
              <a:avLst/>
            </a:prstGeom>
            <a:solidFill>
              <a:schemeClr val="accent6">
                <a:lumMod val="10000"/>
                <a:alpha val="80000"/>
              </a:schemeClr>
            </a:soli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6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5EED0-ECAB-48F3-A6C4-0AE5F6F88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5" y="1196130"/>
            <a:ext cx="11892657" cy="5201066"/>
          </a:xfrm>
        </p:spPr>
        <p:txBody>
          <a:bodyPr>
            <a:normAutofit/>
          </a:bodyPr>
          <a:lstStyle/>
          <a:p>
            <a:r>
              <a:rPr lang="en-US" sz="3200" dirty="0"/>
              <a:t>Each of the 2 ways of </a:t>
            </a:r>
            <a:r>
              <a:rPr lang="en-US" sz="3200" b="1" dirty="0">
                <a:solidFill>
                  <a:schemeClr val="bg1"/>
                </a:solidFill>
              </a:rPr>
              <a:t>Polling</a:t>
            </a:r>
            <a:r>
              <a:rPr lang="en-US" sz="3200" dirty="0"/>
              <a:t> has its advantages and disadvantages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  <a:r>
              <a:rPr lang="en-US" sz="3200" dirty="0"/>
              <a:t> requires less server resource consumption</a:t>
            </a:r>
          </a:p>
          <a:p>
            <a:pPr lvl="1"/>
            <a:r>
              <a:rPr lang="en-US" sz="3000" dirty="0"/>
              <a:t>Practically useless if you need server event notification with </a:t>
            </a:r>
            <a:r>
              <a:rPr lang="en-US" sz="30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Blasts your clients’ </a:t>
            </a:r>
            <a:r>
              <a:rPr lang="en-US" sz="3000" b="1" dirty="0">
                <a:solidFill>
                  <a:schemeClr val="bg1"/>
                </a:solidFill>
              </a:rPr>
              <a:t>internet data </a:t>
            </a:r>
            <a:r>
              <a:rPr lang="en-US" sz="3000" dirty="0"/>
              <a:t>(if its limited)</a:t>
            </a:r>
            <a:endParaRPr lang="bg-BG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notifies you about server events with </a:t>
            </a:r>
            <a:r>
              <a:rPr lang="en-US" sz="32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Good for the bandwidth</a:t>
            </a:r>
          </a:p>
          <a:p>
            <a:pPr lvl="1"/>
            <a:r>
              <a:rPr lang="en-US" sz="3000" dirty="0"/>
              <a:t>More complex to develop and manage</a:t>
            </a:r>
          </a:p>
          <a:p>
            <a:pPr lvl="1"/>
            <a:r>
              <a:rPr lang="en-US" sz="3000" dirty="0"/>
              <a:t>Requires more server resources</a:t>
            </a:r>
          </a:p>
          <a:p>
            <a:pPr lvl="1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09B6-6C14-4253-B279-C783FC988F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90" y="4401235"/>
            <a:ext cx="4431324" cy="220868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001587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 </a:t>
            </a:r>
            <a:r>
              <a:rPr lang="en-US" sz="3200" dirty="0"/>
              <a:t>is the process of frequent calls (checks) for actual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50" y="2728421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9252898" y="1911651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853831" y="1794649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701465" y="2726397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427685" y="2491462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01465" y="3606041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1C32C-7779-4FA0-8797-90DCA4E41B8E}"/>
              </a:ext>
            </a:extLst>
          </p:cNvPr>
          <p:cNvSpPr txBox="1"/>
          <p:nvPr/>
        </p:nvSpPr>
        <p:spPr>
          <a:xfrm rot="487523">
            <a:off x="5853830" y="342046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701464" y="4352208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C7889A-423A-4DF5-843B-FC8121DF4814}"/>
              </a:ext>
            </a:extLst>
          </p:cNvPr>
          <p:cNvSpPr txBox="1"/>
          <p:nvPr/>
        </p:nvSpPr>
        <p:spPr>
          <a:xfrm rot="21236832">
            <a:off x="5427684" y="4117273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688201" y="5209587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1C6428-22FA-49D1-B142-2A07772CC149}"/>
              </a:ext>
            </a:extLst>
          </p:cNvPr>
          <p:cNvSpPr txBox="1"/>
          <p:nvPr/>
        </p:nvSpPr>
        <p:spPr>
          <a:xfrm rot="487523">
            <a:off x="5840566" y="50240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81685-4F4F-4A73-9F9E-DC6018B623ED}"/>
              </a:ext>
            </a:extLst>
          </p:cNvPr>
          <p:cNvCxnSpPr>
            <a:cxnSpLocks/>
          </p:cNvCxnSpPr>
          <p:nvPr/>
        </p:nvCxnSpPr>
        <p:spPr>
          <a:xfrm flipH="1">
            <a:off x="3688200" y="5955754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8CE27D-DF2C-4D27-8F93-1FF7C2A007D8}"/>
              </a:ext>
            </a:extLst>
          </p:cNvPr>
          <p:cNvSpPr txBox="1"/>
          <p:nvPr/>
        </p:nvSpPr>
        <p:spPr>
          <a:xfrm rot="21236832">
            <a:off x="5414420" y="5720819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Yep.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98124" y="5323008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9004830" y="4741533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2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is the process of holding a request open until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71" y="1850386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8804540" y="2167486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5" y="209047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483559" y="173260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688205" y="3141895"/>
            <a:ext cx="4809919" cy="43071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052262" y="2809549"/>
            <a:ext cx="113232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Timeout.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14726" y="3868880"/>
            <a:ext cx="4770133" cy="41164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688204" y="4621639"/>
            <a:ext cx="4809920" cy="746675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701465" y="5883832"/>
            <a:ext cx="4796659" cy="71026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70079" y="4582726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8976785" y="4001251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FE026-54D7-4436-8547-43715EFAA62C}"/>
              </a:ext>
            </a:extLst>
          </p:cNvPr>
          <p:cNvSpPr txBox="1"/>
          <p:nvPr/>
        </p:nvSpPr>
        <p:spPr>
          <a:xfrm rot="487523">
            <a:off x="6625306" y="1915440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6CD33-636C-41CA-B841-F17ED4568DFF}"/>
              </a:ext>
            </a:extLst>
          </p:cNvPr>
          <p:cNvSpPr txBox="1"/>
          <p:nvPr/>
        </p:nvSpPr>
        <p:spPr>
          <a:xfrm rot="21236832">
            <a:off x="5038737" y="4551365"/>
            <a:ext cx="1350688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Response!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1C3F3-3D7E-473B-A602-6AE96AC0C84D}"/>
              </a:ext>
            </a:extLst>
          </p:cNvPr>
          <p:cNvSpPr txBox="1"/>
          <p:nvPr/>
        </p:nvSpPr>
        <p:spPr>
          <a:xfrm rot="293586">
            <a:off x="5638099" y="34954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E2C0C-3BF1-47F0-87F5-2558A084B6CB}"/>
              </a:ext>
            </a:extLst>
          </p:cNvPr>
          <p:cNvSpPr txBox="1"/>
          <p:nvPr/>
        </p:nvSpPr>
        <p:spPr>
          <a:xfrm rot="293586">
            <a:off x="6779844" y="3601349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0DAB2-79DA-4438-91D4-98E525C746E5}"/>
              </a:ext>
            </a:extLst>
          </p:cNvPr>
          <p:cNvSpPr txBox="1"/>
          <p:nvPr/>
        </p:nvSpPr>
        <p:spPr>
          <a:xfrm rot="487523">
            <a:off x="5173092" y="5583847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D993D0-E4E7-43FB-B95D-F4E86BD3EC28}"/>
              </a:ext>
            </a:extLst>
          </p:cNvPr>
          <p:cNvSpPr txBox="1"/>
          <p:nvPr/>
        </p:nvSpPr>
        <p:spPr>
          <a:xfrm rot="487523">
            <a:off x="6314839" y="5766687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41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C83AB-257F-4E37-824B-742B6503C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is a technology enabling a browser to receive automatic updates</a:t>
            </a:r>
            <a:br>
              <a:rPr lang="en-US" sz="3100" dirty="0"/>
            </a:br>
            <a:r>
              <a:rPr lang="en-US" sz="3100" dirty="0"/>
              <a:t>from a server via HTTP connection</a:t>
            </a:r>
          </a:p>
          <a:p>
            <a:pPr lvl="1"/>
            <a:r>
              <a:rPr lang="en-US" sz="2900" dirty="0"/>
              <a:t>Client doesn't have to make a request to check if updates are available</a:t>
            </a:r>
          </a:p>
          <a:p>
            <a:pPr lvl="1"/>
            <a:r>
              <a:rPr lang="en-US" sz="2900" dirty="0"/>
              <a:t>It is a </a:t>
            </a:r>
            <a:r>
              <a:rPr lang="en-US" sz="2900" b="1" dirty="0">
                <a:solidFill>
                  <a:schemeClr val="bg1"/>
                </a:solidFill>
              </a:rPr>
              <a:t>one-way</a:t>
            </a:r>
            <a:r>
              <a:rPr lang="en-US" sz="2900" dirty="0"/>
              <a:t> channel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requires an initial handshake</a:t>
            </a:r>
          </a:p>
          <a:p>
            <a:pPr lvl="1"/>
            <a:r>
              <a:rPr lang="en-US" sz="2900" dirty="0"/>
              <a:t>Server leaves the response open</a:t>
            </a:r>
          </a:p>
          <a:p>
            <a:pPr lvl="2"/>
            <a:r>
              <a:rPr lang="en-US" sz="2700" dirty="0"/>
              <a:t>Until there are no more events</a:t>
            </a:r>
          </a:p>
          <a:p>
            <a:pPr lvl="2"/>
            <a:r>
              <a:rPr lang="en-US" sz="2700" dirty="0"/>
              <a:t>Until the connection has been considered stale</a:t>
            </a:r>
          </a:p>
          <a:p>
            <a:pPr lvl="2"/>
            <a:r>
              <a:rPr lang="en-US" sz="2700" dirty="0"/>
              <a:t>Until the client explicitly closes the initial request</a:t>
            </a:r>
          </a:p>
          <a:p>
            <a:pPr lvl="1"/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38A278-886A-47B0-BE7B-3BF0CC7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C91E6-8859-43D4-A5D1-CB3A7BDC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01" y="2725615"/>
            <a:ext cx="5658002" cy="2698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1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79976-884C-462B-A3C1-D7D4A8172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83660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a computer communication protocol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full-duplex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) communication channels</a:t>
            </a:r>
          </a:p>
          <a:p>
            <a:pPr lvl="1"/>
            <a:r>
              <a:rPr lang="en-US" dirty="0"/>
              <a:t>Channels are provided over a single </a:t>
            </a:r>
            <a:r>
              <a:rPr lang="en-US" b="1" dirty="0">
                <a:solidFill>
                  <a:schemeClr val="bg1"/>
                </a:solidFill>
              </a:rPr>
              <a:t>TCP connection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different from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, although they are compatible</a:t>
            </a:r>
          </a:p>
          <a:p>
            <a:pPr lvl="1"/>
            <a:r>
              <a:rPr lang="en-US" dirty="0"/>
              <a:t>Works over a standard connection (</a:t>
            </a:r>
            <a:r>
              <a:rPr lang="en-US" b="1" dirty="0">
                <a:solidFill>
                  <a:schemeClr val="bg1"/>
                </a:solidFill>
              </a:rPr>
              <a:t>ws://</a:t>
            </a:r>
            <a:r>
              <a:rPr lang="en-US" dirty="0"/>
              <a:t>) and SSL (</a:t>
            </a:r>
            <a:r>
              <a:rPr lang="en-US" b="1" dirty="0">
                <a:solidFill>
                  <a:schemeClr val="bg1"/>
                </a:solidFill>
              </a:rPr>
              <a:t>wss://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proxies and intermediaries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enables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on top of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</a:p>
          <a:p>
            <a:pPr lvl="1"/>
            <a:r>
              <a:rPr lang="en-US" dirty="0"/>
              <a:t>Supported in most modern browsers, nowadays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405AE-7F82-4F8B-BF87-870F2C4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9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5F76F-C97F-4777-A0EE-CAFDE1105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introduces a whole </a:t>
            </a:r>
            <a:r>
              <a:rPr lang="en-US" sz="3100" b="1" dirty="0">
                <a:solidFill>
                  <a:schemeClr val="bg1"/>
                </a:solidFill>
              </a:rPr>
              <a:t>new way</a:t>
            </a:r>
            <a:r>
              <a:rPr lang="en-US" sz="3100" dirty="0"/>
              <a:t> of two-way communication</a:t>
            </a:r>
          </a:p>
          <a:p>
            <a:pPr lvl="1"/>
            <a:r>
              <a:rPr lang="en-US" sz="2900" dirty="0"/>
              <a:t>Two-way communication (</a:t>
            </a:r>
            <a:r>
              <a:rPr lang="en-US" sz="2900" b="1" dirty="0">
                <a:solidFill>
                  <a:schemeClr val="bg1"/>
                </a:solidFill>
              </a:rPr>
              <a:t>browser-server</a:t>
            </a:r>
            <a:r>
              <a:rPr lang="en-US" sz="2900" dirty="0"/>
              <a:t>) is certainly a convenience</a:t>
            </a:r>
          </a:p>
          <a:p>
            <a:r>
              <a:rPr lang="en-US" sz="3100" dirty="0"/>
              <a:t>Before </a:t>
            </a: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, this was achieved in a rather non-standardized way</a:t>
            </a:r>
          </a:p>
          <a:p>
            <a:pPr lvl="1"/>
            <a:r>
              <a:rPr lang="en-US" sz="2900" dirty="0"/>
              <a:t>Using stopgap technologies such as </a:t>
            </a:r>
            <a:r>
              <a:rPr lang="en-US" sz="2900" b="1" dirty="0">
                <a:solidFill>
                  <a:schemeClr val="bg1"/>
                </a:solidFill>
              </a:rPr>
              <a:t>Comet</a:t>
            </a:r>
            <a:r>
              <a:rPr lang="en-US" sz="2900" dirty="0"/>
              <a:t>, for example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communication is initiated trough a casual handshake</a:t>
            </a:r>
          </a:p>
          <a:p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158F8-FB44-4658-9407-B247CC8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WebSocket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4F17-FC98-485D-B219-32224A4B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5" y="4482129"/>
            <a:ext cx="4763110" cy="206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12CC-7E47-4604-A61D-7D76670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0561"/>
            <a:ext cx="5517841" cy="143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6EBBB-4885-4D97-B22D-1551ACDA817B}"/>
              </a:ext>
            </a:extLst>
          </p:cNvPr>
          <p:cNvSpPr txBox="1"/>
          <p:nvPr/>
        </p:nvSpPr>
        <p:spPr>
          <a:xfrm>
            <a:off x="3917868" y="4482129"/>
            <a:ext cx="1637637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Client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1B632-EFD1-4AD5-BCCC-88F2BCB060D8}"/>
              </a:ext>
            </a:extLst>
          </p:cNvPr>
          <p:cNvSpPr txBox="1"/>
          <p:nvPr/>
        </p:nvSpPr>
        <p:spPr>
          <a:xfrm>
            <a:off x="9743881" y="4800556"/>
            <a:ext cx="186996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Server Response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2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07187-5923-479C-9E64-78A575179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Remote Procedure Call</a:t>
            </a:r>
            <a:r>
              <a:rPr lang="en-US" sz="3200" b="1" noProof="1"/>
              <a:t> </a:t>
            </a:r>
            <a:r>
              <a:rPr lang="en-US" sz="3200" noProof="1"/>
              <a:t>is an interprocess communication technique</a:t>
            </a:r>
          </a:p>
          <a:p>
            <a:pPr lvl="1"/>
            <a:r>
              <a:rPr lang="en-US" sz="3000" dirty="0"/>
              <a:t>A software causes a </a:t>
            </a:r>
            <a:r>
              <a:rPr lang="en-US" sz="3000" b="1" dirty="0">
                <a:solidFill>
                  <a:schemeClr val="bg1"/>
                </a:solidFill>
              </a:rPr>
              <a:t>procedure execution </a:t>
            </a:r>
            <a:r>
              <a:rPr lang="en-US" sz="3000" dirty="0"/>
              <a:t>in a different address space</a:t>
            </a:r>
          </a:p>
          <a:p>
            <a:pPr lvl="1"/>
            <a:r>
              <a:rPr lang="en-US" sz="3000" dirty="0"/>
              <a:t>Uses the </a:t>
            </a:r>
            <a:r>
              <a:rPr lang="en-US" sz="3000" b="1" dirty="0">
                <a:solidFill>
                  <a:schemeClr val="bg1"/>
                </a:solidFill>
              </a:rPr>
              <a:t>Client-Server</a:t>
            </a:r>
            <a:r>
              <a:rPr lang="en-US" sz="3000" dirty="0"/>
              <a:t> model</a:t>
            </a:r>
          </a:p>
          <a:p>
            <a:pPr lvl="1"/>
            <a:r>
              <a:rPr lang="en-US" sz="3000" dirty="0"/>
              <a:t>Used for </a:t>
            </a:r>
            <a:r>
              <a:rPr lang="en-US" sz="3000" b="1" dirty="0">
                <a:solidFill>
                  <a:schemeClr val="bg1"/>
                </a:solidFill>
              </a:rPr>
              <a:t>point-to-point</a:t>
            </a:r>
            <a:r>
              <a:rPr lang="en-US" sz="3000" dirty="0"/>
              <a:t> communication between apps</a:t>
            </a:r>
          </a:p>
          <a:p>
            <a:pPr lvl="1"/>
            <a:r>
              <a:rPr lang="en-US" sz="3000" dirty="0"/>
              <a:t>Sometimes called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call / </a:t>
            </a:r>
            <a:r>
              <a:rPr lang="en-US" sz="3000" b="1" dirty="0">
                <a:solidFill>
                  <a:schemeClr val="bg1"/>
                </a:solidFill>
              </a:rPr>
              <a:t>subroutine</a:t>
            </a:r>
            <a:r>
              <a:rPr lang="en-US" sz="3000" dirty="0"/>
              <a:t> call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Remote Procedure Calls </a:t>
            </a:r>
            <a:r>
              <a:rPr lang="en-US" sz="3200" dirty="0"/>
              <a:t>are naturally </a:t>
            </a:r>
            <a:r>
              <a:rPr lang="en-US" sz="3200" b="1" dirty="0">
                <a:solidFill>
                  <a:schemeClr val="bg1"/>
                </a:solidFill>
              </a:rPr>
              <a:t>synchronous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Sender</a:t>
            </a:r>
            <a:r>
              <a:rPr lang="en-US" sz="3000" dirty="0"/>
              <a:t> (Client) must wait for the </a:t>
            </a:r>
            <a:r>
              <a:rPr lang="en-US" sz="3000" b="1" dirty="0">
                <a:solidFill>
                  <a:schemeClr val="bg1"/>
                </a:solidFill>
              </a:rPr>
              <a:t>Executor</a:t>
            </a:r>
            <a:r>
              <a:rPr lang="en-US" sz="3000" dirty="0"/>
              <a:t> (Server)’s result</a:t>
            </a:r>
          </a:p>
          <a:p>
            <a:pPr lvl="1"/>
            <a:r>
              <a:rPr lang="en-US" sz="3000" dirty="0"/>
              <a:t>There are some ways of achieving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/>
              <a:t> though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92853-74B9-41B7-8790-5858944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D42E3-EEF3-4852-BF4C-25E40BCA2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6908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When making a </a:t>
            </a:r>
            <a:r>
              <a:rPr lang="en-US" sz="3000" b="1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n-US" sz="2800" dirty="0"/>
              <a:t>Procedure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  <a:br>
              <a:rPr lang="en-US" sz="2800" dirty="0"/>
            </a:br>
            <a:r>
              <a:rPr lang="en-US" sz="2800" dirty="0"/>
              <a:t>are transferred over the </a:t>
            </a:r>
            <a:r>
              <a:rPr lang="en-US" sz="2800" b="1" dirty="0">
                <a:solidFill>
                  <a:schemeClr val="bg1"/>
                </a:solidFill>
              </a:rPr>
              <a:t>network</a:t>
            </a:r>
            <a:endParaRPr lang="bg-BG" sz="2800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Procedure is </a:t>
            </a:r>
            <a:r>
              <a:rPr lang="en-US" sz="2800" b="1" dirty="0">
                <a:solidFill>
                  <a:schemeClr val="bg1"/>
                </a:solidFill>
              </a:rPr>
              <a:t>executed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produces </a:t>
            </a:r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Results</a:t>
            </a:r>
            <a:r>
              <a:rPr lang="en-US" sz="2800" dirty="0"/>
              <a:t> are transferred </a:t>
            </a:r>
            <a:r>
              <a:rPr lang="en-US" sz="2800" b="1" dirty="0">
                <a:solidFill>
                  <a:schemeClr val="bg1"/>
                </a:solidFill>
              </a:rPr>
              <a:t>back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Execution process </a:t>
            </a:r>
            <a:r>
              <a:rPr lang="en-US" sz="2800" b="1" dirty="0">
                <a:solidFill>
                  <a:schemeClr val="bg1"/>
                </a:solidFill>
              </a:rPr>
              <a:t>resumes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C848A-1756-407C-BD8A-14EB26F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39C82-3CB5-40C9-9E81-D323D060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"/>
          <a:stretch/>
        </p:blipFill>
        <p:spPr>
          <a:xfrm>
            <a:off x="6096000" y="1404031"/>
            <a:ext cx="6129021" cy="499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4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/>
              <a:t>Adding Real-Time Functionality to Your Apps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ASP.NET Core </a:t>
            </a:r>
            <a:r>
              <a:rPr lang="en-GB" dirty="0" err="1"/>
              <a:t>SignalR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Real</a:t>
            </a:r>
            <a:r>
              <a:rPr lang="bg-BG" sz="3200" noProof="1"/>
              <a:t>-</a:t>
            </a:r>
            <a:r>
              <a:rPr lang="en-US" sz="3200" noProof="1"/>
              <a:t>Time Applications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Communication Fundamentals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Short Polling</a:t>
            </a:r>
            <a:endParaRPr lang="bg-BG" sz="2800" noProof="1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Long Polling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Server-Sent Events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WebSockets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Remote Procedure Calls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ASP.NET Core SignalR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Real-time chat application with SignalR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A06E5-D06B-4CC5-AA43-59291BAB0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0" y="1196130"/>
            <a:ext cx="12096800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SignalR </a:t>
            </a:r>
            <a:r>
              <a:rPr lang="en-US" sz="3000" noProof="1"/>
              <a:t>is a library that simplifies adding </a:t>
            </a:r>
            <a:r>
              <a:rPr lang="en-US" sz="3000" b="1" noProof="1">
                <a:solidFill>
                  <a:schemeClr val="bg1"/>
                </a:solidFill>
              </a:rPr>
              <a:t>RTC</a:t>
            </a:r>
            <a:r>
              <a:rPr lang="en-US" sz="3000" noProof="1"/>
              <a:t> in web apps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RT</a:t>
            </a:r>
            <a:r>
              <a:rPr lang="en-US" sz="2900" noProof="1"/>
              <a:t> functionality enables </a:t>
            </a:r>
            <a:r>
              <a:rPr lang="en-US" sz="2900" b="1" noProof="1">
                <a:solidFill>
                  <a:schemeClr val="bg1"/>
                </a:solidFill>
              </a:rPr>
              <a:t>server content</a:t>
            </a:r>
            <a:r>
              <a:rPr lang="en-US" sz="2900" noProof="1"/>
              <a:t> to be </a:t>
            </a:r>
            <a:r>
              <a:rPr lang="en-US" sz="2900" b="1" noProof="1">
                <a:solidFill>
                  <a:schemeClr val="bg1"/>
                </a:solidFill>
              </a:rPr>
              <a:t>pushed</a:t>
            </a:r>
            <a:r>
              <a:rPr lang="en-US" sz="2900" noProof="1"/>
              <a:t> to clients </a:t>
            </a:r>
            <a:r>
              <a:rPr lang="en-US" sz="2900" b="1" noProof="1">
                <a:solidFill>
                  <a:schemeClr val="bg1"/>
                </a:solidFill>
              </a:rPr>
              <a:t>instantly</a:t>
            </a:r>
          </a:p>
          <a:p>
            <a:r>
              <a:rPr lang="en-US" sz="3100" noProof="1"/>
              <a:t>Good candidates for </a:t>
            </a: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implementation include:</a:t>
            </a:r>
          </a:p>
          <a:p>
            <a:pPr lvl="1"/>
            <a:r>
              <a:rPr lang="en-US" sz="2900" noProof="1"/>
              <a:t>Apps that require </a:t>
            </a:r>
            <a:r>
              <a:rPr lang="en-US" sz="2900" b="1" noProof="1">
                <a:solidFill>
                  <a:schemeClr val="bg1"/>
                </a:solidFill>
              </a:rPr>
              <a:t>high-frequency updates </a:t>
            </a:r>
            <a:r>
              <a:rPr lang="en-US" sz="2900" noProof="1"/>
              <a:t>from the server</a:t>
            </a:r>
          </a:p>
          <a:p>
            <a:pPr lvl="2"/>
            <a:r>
              <a:rPr lang="en-US" sz="2700" noProof="1"/>
              <a:t>Gaming, Social Networks, Chat, Voting, Auction, Maps &amp; GPS,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Dashboards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monitoring</a:t>
            </a:r>
            <a:r>
              <a:rPr lang="en-US" sz="2900" noProof="1"/>
              <a:t> apps – travel alerts, sales updates,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Collaborative</a:t>
            </a:r>
            <a:r>
              <a:rPr lang="en-US" sz="2900" noProof="1"/>
              <a:t> apps – Agile apps, Team Meeting apps,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Apps</a:t>
            </a:r>
            <a:r>
              <a:rPr lang="en-US" sz="2900" noProof="1"/>
              <a:t> that </a:t>
            </a:r>
            <a:r>
              <a:rPr lang="en-US" sz="2900" b="1" noProof="1">
                <a:solidFill>
                  <a:schemeClr val="bg1"/>
                </a:solidFill>
              </a:rPr>
              <a:t>require notifications </a:t>
            </a:r>
            <a:r>
              <a:rPr lang="en-US" sz="2900" noProof="1"/>
              <a:t>– Email, Chat, Social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74100-4F64-483B-887E-3D754700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8E7-CD0A-4A7B-A18F-6D32E17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provides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for creating </a:t>
            </a:r>
            <a:r>
              <a:rPr lang="en-US" sz="3200" b="1" noProof="1">
                <a:solidFill>
                  <a:schemeClr val="bg1"/>
                </a:solidFill>
              </a:rPr>
              <a:t>server-to-client RPCs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call </a:t>
            </a:r>
            <a:r>
              <a:rPr lang="en-US" sz="3000" b="1" noProof="1">
                <a:solidFill>
                  <a:schemeClr val="bg1"/>
                </a:solidFill>
              </a:rPr>
              <a:t>JavaScript</a:t>
            </a:r>
            <a:r>
              <a:rPr lang="en-US" sz="3000" noProof="1"/>
              <a:t> functions on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and vice-versa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are called from </a:t>
            </a:r>
            <a:r>
              <a:rPr lang="en-US" sz="3000" b="1" noProof="1">
                <a:solidFill>
                  <a:schemeClr val="bg1"/>
                </a:solidFill>
              </a:rPr>
              <a:t>server-side</a:t>
            </a:r>
            <a:r>
              <a:rPr lang="en-US" sz="3000" noProof="1"/>
              <a:t> .NET Code</a:t>
            </a:r>
          </a:p>
          <a:p>
            <a:r>
              <a:rPr lang="en-US" sz="3200" noProof="1"/>
              <a:t>Some of the core features of </a:t>
            </a: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include:</a:t>
            </a:r>
          </a:p>
          <a:p>
            <a:pPr lvl="1"/>
            <a:r>
              <a:rPr lang="en-US" sz="3000" noProof="1"/>
              <a:t>Handling </a:t>
            </a:r>
            <a:r>
              <a:rPr lang="en-US" sz="3000" b="1" noProof="1">
                <a:solidFill>
                  <a:schemeClr val="bg1"/>
                </a:solidFill>
              </a:rPr>
              <a:t>connection management </a:t>
            </a:r>
            <a:r>
              <a:rPr lang="en-US" sz="3000" noProof="1"/>
              <a:t>automatically</a:t>
            </a:r>
          </a:p>
          <a:p>
            <a:pPr lvl="1"/>
            <a:r>
              <a:rPr lang="en-US" sz="3000" noProof="1"/>
              <a:t>Sending messages to all connected clients simultaneously (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Sending messages to a specific client or </a:t>
            </a:r>
            <a:r>
              <a:rPr lang="en-US" sz="3000" b="1" noProof="1">
                <a:solidFill>
                  <a:schemeClr val="bg1"/>
                </a:solidFill>
              </a:rPr>
              <a:t>group</a:t>
            </a:r>
            <a:r>
              <a:rPr lang="en-US" sz="3000" noProof="1"/>
              <a:t> of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</a:p>
          <a:p>
            <a:pPr lvl="1"/>
            <a:r>
              <a:rPr lang="en-US" sz="3000" noProof="1"/>
              <a:t>Scaling to handle increasing traffic (</a:t>
            </a:r>
            <a:r>
              <a:rPr lang="en-US" sz="3000" b="1" noProof="1">
                <a:solidFill>
                  <a:schemeClr val="bg1"/>
                </a:solidFill>
              </a:rPr>
              <a:t>Azure SignalR Service</a:t>
            </a:r>
            <a:r>
              <a:rPr lang="en-US" sz="3000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9CE39-7DEF-4DBD-9216-092FFD1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6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A0726-E414-4ED3-834A-EE484B9BA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supports 3 techniques for handling RTC</a:t>
            </a:r>
          </a:p>
          <a:p>
            <a:pPr lvl="1"/>
            <a:r>
              <a:rPr lang="en-US" noProof="1"/>
              <a:t>WebSockets</a:t>
            </a:r>
          </a:p>
          <a:p>
            <a:pPr lvl="1"/>
            <a:r>
              <a:rPr lang="en-US" noProof="1"/>
              <a:t>Server-Sent Events</a:t>
            </a:r>
          </a:p>
          <a:p>
            <a:pPr lvl="1"/>
            <a:r>
              <a:rPr lang="en-US" noProof="1"/>
              <a:t>Long Polling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SingalR</a:t>
            </a:r>
            <a:r>
              <a:rPr lang="en-US" noProof="1"/>
              <a:t> automatically chooses the best transport method</a:t>
            </a:r>
          </a:p>
          <a:p>
            <a:pPr lvl="1"/>
            <a:r>
              <a:rPr lang="en-US" noProof="1"/>
              <a:t>Chosen within the </a:t>
            </a:r>
            <a:r>
              <a:rPr lang="en-US" b="1" noProof="1">
                <a:solidFill>
                  <a:schemeClr val="bg1"/>
                </a:solidFill>
              </a:rPr>
              <a:t>capabilities</a:t>
            </a:r>
            <a:r>
              <a:rPr lang="en-US" noProof="1"/>
              <a:t> of the </a:t>
            </a:r>
            <a:r>
              <a:rPr lang="en-US" b="1" noProof="1">
                <a:solidFill>
                  <a:schemeClr val="bg1"/>
                </a:solidFill>
              </a:rPr>
              <a:t>Server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7967F-7803-429D-BB40-5D25496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(3)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93EC2-D975-4AE1-893F-DB6D78AE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81" y="1324827"/>
            <a:ext cx="6183369" cy="3759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1CCD5-4423-46F0-9287-BB9F8B4C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0" y="3917157"/>
            <a:ext cx="4139419" cy="120643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284A54-6AA5-410D-9734-5BF06325D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uses </a:t>
            </a: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to establish communication client &lt;–&gt; server</a:t>
            </a:r>
          </a:p>
          <a:p>
            <a:pPr lvl="1"/>
            <a:r>
              <a:rPr lang="en-US" sz="2900" noProof="1"/>
              <a:t>A </a:t>
            </a:r>
            <a:r>
              <a:rPr lang="en-US" sz="2900" b="1" noProof="1">
                <a:solidFill>
                  <a:schemeClr val="bg1"/>
                </a:solidFill>
              </a:rPr>
              <a:t>hub</a:t>
            </a:r>
            <a:r>
              <a:rPr lang="en-US" sz="2900" noProof="1"/>
              <a:t> is </a:t>
            </a:r>
            <a:r>
              <a:rPr lang="en-US" sz="2900" b="1" noProof="1">
                <a:solidFill>
                  <a:schemeClr val="bg1"/>
                </a:solidFill>
              </a:rPr>
              <a:t>high-level pipeline</a:t>
            </a:r>
          </a:p>
          <a:p>
            <a:pPr lvl="1"/>
            <a:r>
              <a:rPr lang="en-US" sz="2900" noProof="1"/>
              <a:t>Allows a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Server</a:t>
            </a:r>
            <a:r>
              <a:rPr lang="en-US" sz="2900" noProof="1"/>
              <a:t> to </a:t>
            </a:r>
            <a:r>
              <a:rPr lang="en-US" sz="2900" b="1" noProof="1">
                <a:solidFill>
                  <a:schemeClr val="bg1"/>
                </a:solidFill>
              </a:rPr>
              <a:t>call methods </a:t>
            </a:r>
            <a:r>
              <a:rPr lang="en-US" sz="2900" noProof="1"/>
              <a:t>on each other</a:t>
            </a:r>
          </a:p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call </a:t>
            </a:r>
            <a:r>
              <a:rPr lang="en-US" sz="3100" b="1" noProof="1">
                <a:solidFill>
                  <a:schemeClr val="bg1"/>
                </a:solidFill>
              </a:rPr>
              <a:t>client-side</a:t>
            </a:r>
            <a:r>
              <a:rPr lang="en-US" sz="3100" noProof="1"/>
              <a:t> code by </a:t>
            </a:r>
            <a:r>
              <a:rPr lang="en-US" sz="3100" b="1" noProof="1">
                <a:solidFill>
                  <a:schemeClr val="bg1"/>
                </a:solidFill>
              </a:rPr>
              <a:t>sending messages</a:t>
            </a:r>
          </a:p>
          <a:p>
            <a:pPr lvl="1"/>
            <a:r>
              <a:rPr lang="en-US" sz="2900" noProof="1"/>
              <a:t>These messages contain the </a:t>
            </a:r>
            <a:r>
              <a:rPr lang="en-US" sz="2900" b="1" noProof="1">
                <a:solidFill>
                  <a:schemeClr val="bg1"/>
                </a:solidFill>
              </a:rPr>
              <a:t>method</a:t>
            </a:r>
            <a:r>
              <a:rPr lang="en-US" sz="2900" noProof="1"/>
              <a:t> </a:t>
            </a:r>
            <a:r>
              <a:rPr lang="en-US" sz="2900" b="1" noProof="1">
                <a:solidFill>
                  <a:schemeClr val="bg1"/>
                </a:solidFill>
              </a:rPr>
              <a:t>name</a:t>
            </a:r>
            <a:r>
              <a:rPr lang="en-US" sz="2900" noProof="1"/>
              <a:t> and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sz="2900" noProof="1"/>
              <a:t>Objects sent as </a:t>
            </a:r>
            <a:r>
              <a:rPr lang="en-US" sz="2900" b="1" noProof="1">
                <a:solidFill>
                  <a:schemeClr val="bg1"/>
                </a:solidFill>
              </a:rPr>
              <a:t>method parameters </a:t>
            </a:r>
            <a:r>
              <a:rPr lang="en-US" sz="2900" noProof="1"/>
              <a:t>are </a:t>
            </a:r>
            <a:r>
              <a:rPr lang="en-US" sz="2900" b="1" noProof="1">
                <a:solidFill>
                  <a:schemeClr val="bg1"/>
                </a:solidFill>
              </a:rPr>
              <a:t>deserialized</a:t>
            </a:r>
          </a:p>
          <a:p>
            <a:pPr lvl="1"/>
            <a:r>
              <a:rPr lang="en-US" sz="2900" noProof="1"/>
              <a:t>The client tries to find a method, matching the </a:t>
            </a:r>
            <a:r>
              <a:rPr lang="en-US" sz="2900" b="1" noProof="1">
                <a:solidFill>
                  <a:schemeClr val="bg1"/>
                </a:solidFill>
              </a:rPr>
              <a:t>given name</a:t>
            </a:r>
          </a:p>
          <a:p>
            <a:pPr lvl="1"/>
            <a:r>
              <a:rPr lang="en-US" sz="2900" noProof="1"/>
              <a:t>When the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finds the method, it </a:t>
            </a:r>
            <a:r>
              <a:rPr lang="en-US" sz="2900" b="1" noProof="1">
                <a:solidFill>
                  <a:schemeClr val="bg1"/>
                </a:solidFill>
              </a:rPr>
              <a:t>passes</a:t>
            </a:r>
            <a:r>
              <a:rPr lang="en-US" sz="2900" noProof="1"/>
              <a:t>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  <a:r>
              <a:rPr lang="en-US" sz="2900" noProof="1"/>
              <a:t> 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7A039-C5B5-41E1-A944-EAB72F2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 Hubs</a:t>
            </a:r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CA1C1FE6-61CE-491C-829E-D9024DB3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203" y="1633285"/>
            <a:ext cx="1971562" cy="197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DF21-B6ED-426F-9B60-87D84C594B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90" y="4042007"/>
            <a:ext cx="1338075" cy="16798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41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6D253-66FF-416A-9F5E-7FE99CEA4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noProof="1"/>
              <a:t>You can pass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parameters to methods</a:t>
            </a:r>
          </a:p>
          <a:p>
            <a:pPr lvl="1"/>
            <a:r>
              <a:rPr lang="en-US" noProof="1"/>
              <a:t>This enables model binding on the server and vice-versa</a:t>
            </a:r>
          </a:p>
          <a:p>
            <a:pPr lvl="1"/>
            <a:r>
              <a:rPr lang="en-US" noProof="1"/>
              <a:t>These parameters are </a:t>
            </a:r>
            <a:r>
              <a:rPr lang="en-US" b="1" noProof="1">
                <a:solidFill>
                  <a:schemeClr val="bg1"/>
                </a:solidFill>
              </a:rPr>
              <a:t>deserialized</a:t>
            </a:r>
            <a:r>
              <a:rPr lang="en-US" noProof="1"/>
              <a:t>, using a </a:t>
            </a:r>
            <a:r>
              <a:rPr lang="en-US" b="1" noProof="1">
                <a:solidFill>
                  <a:schemeClr val="bg1"/>
                </a:solidFill>
              </a:rPr>
              <a:t>configured protocol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provides 2 built-in hub protocols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text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binary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MessagePack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MessagePack</a:t>
            </a:r>
            <a:r>
              <a:rPr lang="en-US" noProof="1"/>
              <a:t> generally creates smaller messages</a:t>
            </a:r>
          </a:p>
          <a:p>
            <a:pPr lvl="2"/>
            <a:r>
              <a:rPr lang="en-US" noProof="1"/>
              <a:t>Compared to the JSON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3FD9E-1785-4638-9C7A-A302018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1481-554F-4BF0-BB39-B617D9099D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087" y="2602523"/>
            <a:ext cx="3213226" cy="3213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4A1B-F12B-46FA-B0FD-E1BB16A6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30"/>
          <a:stretch/>
        </p:blipFill>
        <p:spPr>
          <a:xfrm>
            <a:off x="7176740" y="5864899"/>
            <a:ext cx="4279636" cy="614143"/>
          </a:xfrm>
          <a:prstGeom prst="roundRect">
            <a:avLst>
              <a:gd name="adj" fmla="val 37296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4C36E5-30DB-4FAF-81B7-F3B2D171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is an efficient, </a:t>
            </a:r>
            <a:r>
              <a:rPr lang="en-US" sz="3000" b="1" noProof="1">
                <a:solidFill>
                  <a:schemeClr val="bg1"/>
                </a:solidFill>
              </a:rPr>
              <a:t>binary</a:t>
            </a:r>
            <a:r>
              <a:rPr lang="en-US" sz="3000" noProof="1"/>
              <a:t> serialization format</a:t>
            </a:r>
          </a:p>
          <a:p>
            <a:pPr lvl="1"/>
            <a:r>
              <a:rPr lang="en-US" sz="2800" noProof="1"/>
              <a:t>It's like JSON, but fast and small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lets you exchange data among multiple languages</a:t>
            </a:r>
          </a:p>
          <a:p>
            <a:pPr lvl="1"/>
            <a:r>
              <a:rPr lang="en-US" sz="2800" noProof="1"/>
              <a:t>Small integers are encoded into a </a:t>
            </a:r>
            <a:r>
              <a:rPr lang="en-US" sz="2800" b="1" noProof="1">
                <a:solidFill>
                  <a:schemeClr val="bg1"/>
                </a:solidFill>
              </a:rPr>
              <a:t>single byte</a:t>
            </a:r>
          </a:p>
          <a:p>
            <a:pPr lvl="1"/>
            <a:r>
              <a:rPr lang="en-US" sz="2800" noProof="1"/>
              <a:t>Typical short strings require only </a:t>
            </a:r>
            <a:r>
              <a:rPr lang="en-US" sz="2800" b="1" noProof="1">
                <a:solidFill>
                  <a:schemeClr val="bg1"/>
                </a:solidFill>
              </a:rPr>
              <a:t>one extra byte</a:t>
            </a:r>
          </a:p>
          <a:p>
            <a:pPr lvl="2"/>
            <a:r>
              <a:rPr lang="en-US" sz="2600" noProof="1"/>
              <a:t>In addition to the strings themselves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6B5A-AE5D-4E4E-8418-C2C31154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MessagePack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D5DD-858D-48E0-9E1D-EAA5A313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42433" r="7816"/>
          <a:stretch/>
        </p:blipFill>
        <p:spPr>
          <a:xfrm>
            <a:off x="6224953" y="4775200"/>
            <a:ext cx="5237827" cy="1723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D978B-27A7-4F18-893F-01BF2F76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5" r="6379" b="61791"/>
          <a:stretch/>
        </p:blipFill>
        <p:spPr>
          <a:xfrm>
            <a:off x="867695" y="5099866"/>
            <a:ext cx="5084411" cy="107396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Hubs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provides a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for applications to consume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Hub</a:t>
            </a:r>
            <a:r>
              <a:rPr lang="en-US" sz="3000" noProof="1"/>
              <a:t> class manages connections, groups, messaging</a:t>
            </a:r>
          </a:p>
          <a:p>
            <a:pPr lvl="1"/>
            <a:r>
              <a:rPr lang="en-US" sz="3000" noProof="1"/>
              <a:t>It also automatically manages the </a:t>
            </a:r>
            <a:r>
              <a:rPr lang="en-US" sz="3000" b="1" noProof="1">
                <a:solidFill>
                  <a:schemeClr val="bg1"/>
                </a:solidFill>
              </a:rPr>
              <a:t>Identity</a:t>
            </a:r>
            <a:r>
              <a:rPr lang="en-US" sz="3000" noProof="1"/>
              <a:t> system</a:t>
            </a:r>
          </a:p>
          <a:p>
            <a:pPr lvl="1"/>
            <a:r>
              <a:rPr lang="en-US" sz="3000" noProof="1"/>
              <a:t>This provides convenience and comfort when developing Hubs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several helpful members</a:t>
            </a:r>
          </a:p>
          <a:p>
            <a:pPr lvl="1"/>
            <a:r>
              <a:rPr lang="en-US" sz="3000" noProof="1"/>
              <a:t>The Hub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, The Hub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, The Group </a:t>
            </a:r>
            <a:r>
              <a:rPr lang="en-US" sz="3000" b="1" noProof="1">
                <a:solidFill>
                  <a:schemeClr val="bg1"/>
                </a:solidFill>
              </a:rPr>
              <a:t>Manager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methods for capturing Connection </a:t>
            </a:r>
            <a:r>
              <a:rPr lang="en-US" sz="3200" b="1" noProof="1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OnConnectedAsync()</a:t>
            </a:r>
            <a:r>
              <a:rPr lang="en-US" sz="3000" noProof="1"/>
              <a:t> &amp; </a:t>
            </a:r>
            <a:r>
              <a:rPr lang="en-US" sz="3000" b="1" noProof="1">
                <a:solidFill>
                  <a:schemeClr val="bg1"/>
                </a:solidFill>
              </a:rPr>
              <a:t>OnDisconnectedAsync()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2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Context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noProof="1"/>
              <a:t> property</a:t>
            </a:r>
          </a:p>
          <a:p>
            <a:pPr lvl="1"/>
            <a:r>
              <a:rPr lang="en-US" sz="2800" noProof="1"/>
              <a:t>It contains properties with information about the connection</a:t>
            </a:r>
          </a:p>
          <a:p>
            <a:r>
              <a:rPr lang="en-US" sz="3000" noProof="1"/>
              <a:t>The most important properties provided by 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ConnectionId</a:t>
            </a:r>
            <a:r>
              <a:rPr lang="en-US" sz="2800" noProof="1"/>
              <a:t> – Gets the unique Id for the connection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UserIdentifier</a:t>
            </a:r>
            <a:r>
              <a:rPr lang="en-US" sz="2800" noProof="1"/>
              <a:t> – Gets the user identifier – </a:t>
            </a:r>
            <a:r>
              <a:rPr lang="en-US" sz="2800" b="1" noProof="1">
                <a:solidFill>
                  <a:schemeClr val="bg1"/>
                </a:solidFill>
              </a:rPr>
              <a:t>ClaimTypes</a:t>
            </a:r>
            <a:r>
              <a:rPr lang="en-US" sz="2800" noProof="1"/>
              <a:t>.</a:t>
            </a:r>
            <a:r>
              <a:rPr lang="en-US" sz="2800" b="1" noProof="1">
                <a:solidFill>
                  <a:schemeClr val="bg1"/>
                </a:solidFill>
              </a:rPr>
              <a:t>NameIdentifier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</a:t>
            </a:r>
            <a:r>
              <a:rPr lang="en-US" sz="2800" noProof="1"/>
              <a:t> – Gets the </a:t>
            </a:r>
            <a:r>
              <a:rPr lang="en-US" sz="2800" b="1" noProof="1">
                <a:solidFill>
                  <a:schemeClr val="bg1"/>
                </a:solidFill>
              </a:rPr>
              <a:t>ClaimsPrincipal</a:t>
            </a:r>
            <a:r>
              <a:rPr lang="en-US" sz="2800" noProof="1"/>
              <a:t> associated with the current user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Items</a:t>
            </a:r>
            <a:r>
              <a:rPr lang="en-US" sz="2800" noProof="1"/>
              <a:t> – Gets a </a:t>
            </a:r>
            <a:r>
              <a:rPr lang="en-US" sz="2800" b="1" noProof="1">
                <a:solidFill>
                  <a:schemeClr val="bg1"/>
                </a:solidFill>
              </a:rPr>
              <a:t>key-value-pair</a:t>
            </a:r>
            <a:r>
              <a:rPr lang="en-US" sz="2800" noProof="1"/>
              <a:t> collection, used for data sharing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also holds the methods </a:t>
            </a:r>
            <a:r>
              <a:rPr lang="en-US" sz="3000" b="1" noProof="1">
                <a:solidFill>
                  <a:schemeClr val="bg1"/>
                </a:solidFill>
              </a:rPr>
              <a:t>GetHttpContext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Clients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Clients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communication between server and client</a:t>
            </a:r>
          </a:p>
          <a:p>
            <a:r>
              <a:rPr lang="en-US" sz="3000" noProof="1"/>
              <a:t>The most important members provided by 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– Calls a method on 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connected clients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Caller</a:t>
            </a:r>
            <a:r>
              <a:rPr lang="en-US" sz="2800" noProof="1"/>
              <a:t> – Calls a method on the </a:t>
            </a:r>
            <a:r>
              <a:rPr lang="en-US" sz="2800" b="1" noProof="1">
                <a:solidFill>
                  <a:schemeClr val="bg1"/>
                </a:solidFill>
              </a:rPr>
              <a:t>client</a:t>
            </a:r>
            <a:r>
              <a:rPr lang="en-US" sz="2800" noProof="1"/>
              <a:t> that </a:t>
            </a:r>
            <a:r>
              <a:rPr lang="en-US" sz="2800" b="1" noProof="1">
                <a:solidFill>
                  <a:schemeClr val="bg1"/>
                </a:solidFill>
              </a:rPr>
              <a:t>invoked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hub method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Others</a:t>
            </a:r>
            <a:r>
              <a:rPr lang="en-US" sz="2800" noProof="1"/>
              <a:t> – Calls a method on all connected clients </a:t>
            </a:r>
            <a:r>
              <a:rPr lang="en-US" sz="2800" b="1" noProof="1">
                <a:solidFill>
                  <a:schemeClr val="bg1"/>
                </a:solidFill>
              </a:rPr>
              <a:t>except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caller client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also holds many other methods for </a:t>
            </a:r>
            <a:r>
              <a:rPr lang="en-US" sz="3000" b="1" noProof="1">
                <a:solidFill>
                  <a:schemeClr val="bg1"/>
                </a:solidFill>
              </a:rPr>
              <a:t>filtering clients</a:t>
            </a:r>
          </a:p>
          <a:p>
            <a:pPr lvl="1"/>
            <a:r>
              <a:rPr lang="en-US" sz="2800" noProof="1"/>
              <a:t>These methods helps specify </a:t>
            </a:r>
            <a:r>
              <a:rPr lang="en-US" sz="2800" b="1" noProof="1">
                <a:solidFill>
                  <a:schemeClr val="bg1"/>
                </a:solidFill>
              </a:rPr>
              <a:t>particular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8740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Group Manager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Groups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managing client clustering</a:t>
            </a:r>
          </a:p>
          <a:p>
            <a:pPr lvl="1"/>
            <a:r>
              <a:rPr lang="en-US" sz="2800" noProof="1"/>
              <a:t>You can add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to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AddToGroupAsync()</a:t>
            </a:r>
            <a:endParaRPr lang="en-US" sz="2600" noProof="1"/>
          </a:p>
          <a:p>
            <a:pPr lvl="1"/>
            <a:r>
              <a:rPr lang="en-US" sz="2800" noProof="1"/>
              <a:t>You can remove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from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RemoveFromGroupAsync()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Grouping Clients </a:t>
            </a:r>
            <a:r>
              <a:rPr lang="en-US" sz="3000" noProof="1"/>
              <a:t>helps you 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 messages to specific auditories</a:t>
            </a:r>
          </a:p>
          <a:p>
            <a:pPr lvl="1"/>
            <a:r>
              <a:rPr lang="en-US" sz="2800" noProof="1"/>
              <a:t>In </a:t>
            </a:r>
            <a:r>
              <a:rPr lang="en-US" sz="2800" b="1" noProof="1">
                <a:solidFill>
                  <a:schemeClr val="bg1"/>
                </a:solidFill>
              </a:rPr>
              <a:t>real-time apps</a:t>
            </a:r>
            <a:r>
              <a:rPr lang="en-US" sz="2800" noProof="1"/>
              <a:t>, it is </a:t>
            </a:r>
            <a:r>
              <a:rPr lang="en-US" sz="2800" b="1" noProof="1">
                <a:solidFill>
                  <a:schemeClr val="bg1"/>
                </a:solidFill>
              </a:rPr>
              <a:t>rarely</a:t>
            </a:r>
            <a:r>
              <a:rPr lang="en-US" sz="2800" noProof="1"/>
              <a:t> needed to </a:t>
            </a:r>
            <a:r>
              <a:rPr lang="en-US" sz="2800" b="1" noProof="1">
                <a:solidFill>
                  <a:schemeClr val="bg1"/>
                </a:solidFill>
              </a:rPr>
              <a:t>broadcast</a:t>
            </a:r>
            <a:r>
              <a:rPr lang="en-US" sz="2800" noProof="1"/>
              <a:t> a message to </a:t>
            </a:r>
            <a:r>
              <a:rPr lang="en-US" sz="2800" b="1" noProof="1">
                <a:solidFill>
                  <a:schemeClr val="bg1"/>
                </a:solidFill>
              </a:rPr>
              <a:t>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608A6F48-B294-4CCD-A41D-59E0F3F7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808" y="1443404"/>
            <a:ext cx="3971192" cy="39711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SignalR</a:t>
            </a:r>
            <a:r>
              <a:rPr lang="en-US" sz="3400" noProof="1"/>
              <a:t> code is asynchronous to ensure maximum scalability</a:t>
            </a:r>
          </a:p>
          <a:p>
            <a:pPr lvl="1"/>
            <a:r>
              <a:rPr lang="en-US" sz="3200" noProof="1"/>
              <a:t>Use await when calling </a:t>
            </a: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that depend on 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can fail if the hub method completes first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</a:t>
            </a:r>
            <a:r>
              <a:rPr lang="en-US" sz="3400" noProof="1"/>
              <a:t> methods can return any type and receive any parameters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handles serialization and deserialization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Hubs</a:t>
            </a:r>
            <a:r>
              <a:rPr lang="en-US" sz="3400" noProof="1"/>
              <a:t> are transient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Don't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store state </a:t>
            </a:r>
            <a:r>
              <a:rPr lang="en-US" sz="3200" noProof="1"/>
              <a:t>in a property on the hub class</a:t>
            </a:r>
          </a:p>
          <a:p>
            <a:pPr lvl="1"/>
            <a:r>
              <a:rPr lang="en-US" sz="3200" noProof="1"/>
              <a:t>Every hub method call is executed on a </a:t>
            </a:r>
            <a:r>
              <a:rPr lang="en-US" sz="3200" b="1" noProof="1">
                <a:solidFill>
                  <a:schemeClr val="bg1"/>
                </a:solidFill>
              </a:rPr>
              <a:t>new hub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SignalR Notes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184000"/>
            <a:ext cx="10961783" cy="768084"/>
          </a:xfrm>
        </p:spPr>
        <p:txBody>
          <a:bodyPr/>
          <a:lstStyle/>
          <a:p>
            <a:r>
              <a:rPr lang="en-US" sz="4800" dirty="0"/>
              <a:t>Creating a Very Simplistic Chat Application</a:t>
            </a:r>
            <a:endParaRPr lang="bg-BG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84" y="639000"/>
            <a:ext cx="734263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31427"/>
          </a:xfrm>
        </p:spPr>
        <p:txBody>
          <a:bodyPr/>
          <a:lstStyle/>
          <a:p>
            <a:r>
              <a:rPr lang="en-GB" sz="3000" dirty="0"/>
              <a:t>Simple </a:t>
            </a:r>
            <a:r>
              <a:rPr lang="en-US" sz="3000" b="1" dirty="0">
                <a:solidFill>
                  <a:schemeClr val="bg1"/>
                </a:solidFill>
              </a:rPr>
              <a:t>Chat</a:t>
            </a:r>
            <a:r>
              <a:rPr lang="en-US" sz="3000" dirty="0"/>
              <a:t> application in </a:t>
            </a:r>
            <a:r>
              <a:rPr lang="en-US" sz="30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Creating an empty project</a:t>
            </a:r>
          </a:p>
          <a:p>
            <a:pPr lvl="1"/>
            <a:r>
              <a:rPr lang="en-US" sz="2800" dirty="0"/>
              <a:t>In Solution Explorer, Right-click on the project, Add -&gt; Client-Side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SignalR in ASP.NET Core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2989059"/>
            <a:ext cx="5175000" cy="36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ChatHub.cs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class file</a:t>
            </a:r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ChatHub</a:t>
            </a:r>
            <a:r>
              <a:rPr lang="en-US" sz="2800" noProof="1"/>
              <a:t> class inherits from the </a:t>
            </a:r>
            <a:r>
              <a:rPr lang="en-US" sz="2800" b="1" noProof="1">
                <a:solidFill>
                  <a:schemeClr val="bg1"/>
                </a:solidFill>
              </a:rPr>
              <a:t>SignalR Hub </a:t>
            </a:r>
            <a:r>
              <a:rPr lang="en-US" sz="2800" noProof="1"/>
              <a:t>class</a:t>
            </a:r>
          </a:p>
          <a:p>
            <a:pPr lvl="2"/>
            <a:r>
              <a:rPr lang="en-US" sz="2600" noProof="1"/>
              <a:t>The </a:t>
            </a:r>
            <a:r>
              <a:rPr lang="en-US" sz="2600" b="1" noProof="1">
                <a:solidFill>
                  <a:schemeClr val="bg1"/>
                </a:solidFill>
              </a:rPr>
              <a:t>Hub</a:t>
            </a:r>
            <a:r>
              <a:rPr lang="en-US" sz="2600" noProof="1"/>
              <a:t> class manages connections, groups and messaging</a:t>
            </a:r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SendMessage</a:t>
            </a:r>
            <a:r>
              <a:rPr lang="en-US" sz="2800" noProof="1"/>
              <a:t> method can be called by any connected client</a:t>
            </a:r>
          </a:p>
          <a:p>
            <a:pPr lvl="2"/>
            <a:r>
              <a:rPr lang="en-US" sz="2600" noProof="1"/>
              <a:t>It sends the received message to 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95D586-978A-405D-A4D2-93CBAF2960FD}"/>
              </a:ext>
            </a:extLst>
          </p:cNvPr>
          <p:cNvSpPr txBox="1">
            <a:spLocks/>
          </p:cNvSpPr>
          <p:nvPr/>
        </p:nvSpPr>
        <p:spPr>
          <a:xfrm>
            <a:off x="919020" y="2379031"/>
            <a:ext cx="9316980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Hub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this.Clients.All.SendAsync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new Message { User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this.Context.User.Identity.Name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Text = message,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noProof="1"/>
              <a:t>Configuring </a:t>
            </a:r>
            <a:r>
              <a:rPr lang="en-US" sz="2800" b="1" noProof="1">
                <a:solidFill>
                  <a:schemeClr val="bg1"/>
                </a:solidFill>
              </a:rPr>
              <a:t>SignalR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508EC-6478-445C-A4AC-C41895C1D007}"/>
              </a:ext>
            </a:extLst>
          </p:cNvPr>
          <p:cNvSpPr txBox="1">
            <a:spLocks/>
          </p:cNvSpPr>
          <p:nvPr/>
        </p:nvSpPr>
        <p:spPr>
          <a:xfrm>
            <a:off x="919019" y="2379031"/>
            <a:ext cx="10414265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Startup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ConfigureServices(IServiceCollection services)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app.UseEndpoints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(endpoints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name: "default",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pattern: "{controller=Home}/{action=Index}/{id?}");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&gt;("/chat"); //Configure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endpoint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740506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JavaScript</a:t>
            </a:r>
            <a:r>
              <a:rPr lang="en-US" sz="2800" noProof="1"/>
              <a:t> (Client) code - </a:t>
            </a:r>
            <a:r>
              <a:rPr lang="en-US" sz="2800" b="1" noProof="1">
                <a:solidFill>
                  <a:schemeClr val="bg1"/>
                </a:solidFill>
              </a:rPr>
              <a:t>chat.js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440073" y="2444596"/>
            <a:ext cx="11318754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var connection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HubConnectionBuilder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/chat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").build();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Receive Message Client event. This will trigger,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calls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...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//An error handler for connection errors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connection.start().catch(function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Send Message DOM event. This will trigger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document.getElementById("sendButton").addEventListener("click", function (event) {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8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03013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1269022" y="1735333"/>
            <a:ext cx="1045197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message.text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.replace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(/&amp;/g, "&amp;amp;").replace(/&lt;/g, "&amp;lt;").replace(/&gt;/g, "&amp;gt;");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encodedMsg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+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]: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messageElement.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encodedMsg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messagesList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appendChild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(messageElement);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5EBF3-D55C-4FA0-8A1C-BD8EEE5C6F9D}"/>
              </a:ext>
            </a:extLst>
          </p:cNvPr>
          <p:cNvSpPr txBox="1">
            <a:spLocks/>
          </p:cNvSpPr>
          <p:nvPr/>
        </p:nvSpPr>
        <p:spPr>
          <a:xfrm>
            <a:off x="1581584" y="4486849"/>
            <a:ext cx="9028831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sendButton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addEventListener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(event)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message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messageInput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connection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message).catch(function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event.preventDefault();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655763"/>
            <a:ext cx="7766664" cy="462087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Real-Time Applications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Communication Fundamentals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Short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Long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Server-Sent Events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WebSockets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Remote Procedure Calls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SignalR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Real-time chat application with SignalR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Candidates, Live Communication, Benefits</a:t>
            </a:r>
            <a:endParaRPr lang="bg-BG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67" y="1785360"/>
            <a:ext cx="3110779" cy="1743645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3600" dirty="0"/>
              <a:t>Real-Time Applications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2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Applications </a:t>
            </a:r>
            <a:r>
              <a:rPr lang="en-US" dirty="0"/>
              <a:t>are essentially </a:t>
            </a:r>
            <a:r>
              <a:rPr lang="en-US" b="1" dirty="0">
                <a:solidFill>
                  <a:schemeClr val="bg1"/>
                </a:solidFill>
              </a:rPr>
              <a:t>live communication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They function within a time frame usually sensed as immediate</a:t>
            </a:r>
          </a:p>
          <a:p>
            <a:pPr lvl="1"/>
            <a:r>
              <a:rPr lang="en-US" dirty="0"/>
              <a:t>They have two-way communication between client and server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 </a:t>
            </a:r>
            <a:r>
              <a:rPr lang="en-US" dirty="0"/>
              <a:t>are used in many cases: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Auctions, Betting</a:t>
            </a:r>
            <a:endParaRPr lang="bg-BG" dirty="0"/>
          </a:p>
          <a:p>
            <a:pPr lvl="1"/>
            <a:r>
              <a:rPr lang="en-US" dirty="0"/>
              <a:t>Stock quotes, Crypto</a:t>
            </a:r>
          </a:p>
          <a:p>
            <a:pPr lvl="1"/>
            <a:r>
              <a:rPr lang="en-US" dirty="0"/>
              <a:t>Email clients</a:t>
            </a:r>
          </a:p>
          <a:p>
            <a:pPr lvl="1"/>
            <a:r>
              <a:rPr lang="en-US" dirty="0"/>
              <a:t>Social media</a:t>
            </a:r>
            <a:r>
              <a:rPr lang="bg-BG" dirty="0"/>
              <a:t>, </a:t>
            </a:r>
            <a:r>
              <a:rPr lang="en-US" dirty="0"/>
              <a:t>Chats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pic>
        <p:nvPicPr>
          <p:cNvPr id="1026" name="Picture 2" descr="Ð ÐµÐ·ÑÐ»ÑÐ°Ñ Ñ Ð¸Ð·Ð¾Ð±ÑÐ°Ð¶ÐµÐ½Ð¸Ðµ Ð·Ð° real-time app">
            <a:extLst>
              <a:ext uri="{FF2B5EF4-FFF2-40B4-BE49-F238E27FC236}">
                <a16:creationId xmlns:a16="http://schemas.microsoft.com/office/drawing/2014/main" id="{0CFD21CE-29F8-4E47-BA62-0E2D88CF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6" y="3614573"/>
            <a:ext cx="4272741" cy="2782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RTAs</a:t>
            </a:r>
            <a:r>
              <a:rPr lang="en-US" sz="3200" dirty="0"/>
              <a:t> use live communication to optimize functionality</a:t>
            </a:r>
          </a:p>
          <a:p>
            <a:pPr lvl="1"/>
            <a:r>
              <a:rPr lang="en-US" sz="3000" dirty="0"/>
              <a:t>This makes them more interactive and comfortable to use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often requires additional web protocols</a:t>
            </a:r>
          </a:p>
          <a:p>
            <a:pPr lvl="1"/>
            <a:r>
              <a:rPr lang="en-US" sz="2800" dirty="0"/>
              <a:t>Like the </a:t>
            </a:r>
            <a:r>
              <a:rPr lang="en-US" sz="2800" b="1" dirty="0">
                <a:solidFill>
                  <a:schemeClr val="bg1"/>
                </a:solidFill>
              </a:rPr>
              <a:t>WebSocket</a:t>
            </a:r>
            <a:r>
              <a:rPr lang="en-US" sz="2800" dirty="0"/>
              <a:t> communication protocol for example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requires some, unnatural for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, processes</a:t>
            </a:r>
          </a:p>
          <a:p>
            <a:pPr lvl="1"/>
            <a:r>
              <a:rPr lang="en-US" sz="3000" dirty="0"/>
              <a:t>Server </a:t>
            </a:r>
            <a:r>
              <a:rPr lang="en-US" sz="3000" b="1" dirty="0">
                <a:solidFill>
                  <a:schemeClr val="bg1"/>
                </a:solidFill>
              </a:rPr>
              <a:t>sending</a:t>
            </a:r>
            <a:r>
              <a:rPr lang="en-US" sz="3000" dirty="0"/>
              <a:t> data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the Client </a:t>
            </a:r>
            <a:r>
              <a:rPr lang="en-US" sz="3000" b="1" dirty="0">
                <a:solidFill>
                  <a:schemeClr val="bg1"/>
                </a:solidFill>
              </a:rPr>
              <a:t>requesting</a:t>
            </a:r>
            <a:r>
              <a:rPr lang="en-US" sz="3000" dirty="0"/>
              <a:t> it</a:t>
            </a:r>
          </a:p>
          <a:p>
            <a:pPr lvl="2"/>
            <a:r>
              <a:rPr lang="en-US" sz="2800" dirty="0"/>
              <a:t>This feature is also known as </a:t>
            </a:r>
            <a:r>
              <a:rPr lang="en-US" sz="2800" b="1" dirty="0">
                <a:solidFill>
                  <a:schemeClr val="bg1"/>
                </a:solidFill>
              </a:rPr>
              <a:t>Server Push </a:t>
            </a:r>
            <a:r>
              <a:rPr lang="en-US" sz="2800" dirty="0"/>
              <a:t>– it is included in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</a:p>
          <a:p>
            <a:pPr lvl="1"/>
            <a:r>
              <a:rPr lang="en-US" sz="3000" dirty="0"/>
              <a:t>Two-way data transfer over a single connection (</a:t>
            </a:r>
            <a:r>
              <a:rPr lang="en-US" sz="3000" b="1" dirty="0">
                <a:solidFill>
                  <a:schemeClr val="bg1"/>
                </a:solidFill>
              </a:rPr>
              <a:t>Full-Duplex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4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15B28-20ED-4945-A367-23579AE1C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RTAs</a:t>
            </a:r>
            <a:r>
              <a:rPr lang="en-US" dirty="0"/>
              <a:t> solve many problems in the web applications world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Fast Information delivery</a:t>
            </a:r>
          </a:p>
          <a:p>
            <a:pPr lvl="2"/>
            <a:r>
              <a:rPr lang="en-US" dirty="0"/>
              <a:t>Imagine having to refresh a page to check actual live data</a:t>
            </a:r>
          </a:p>
          <a:p>
            <a:pPr lvl="2"/>
            <a:r>
              <a:rPr lang="en-US" dirty="0"/>
              <a:t>This would be catastrophic for crypto apps / betting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Interactivity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2"/>
            <a:r>
              <a:rPr lang="en-US" dirty="0"/>
              <a:t>Imagine having to refresh a chat to check if your friend sent a </a:t>
            </a:r>
            <a:br>
              <a:rPr lang="en-US" dirty="0"/>
            </a:br>
            <a:r>
              <a:rPr lang="en-US" dirty="0"/>
              <a:t>message</a:t>
            </a:r>
          </a:p>
          <a:p>
            <a:pPr lvl="2"/>
            <a:r>
              <a:rPr lang="en-US" dirty="0"/>
              <a:t>Your clients won’t be satisfied with such functionality needs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5D533-104A-4AAE-A0B4-D504A43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0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206A0-9E9A-4F00-BCD0-2B19038AC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currently a very common thing</a:t>
            </a:r>
          </a:p>
          <a:p>
            <a:pPr lvl="1"/>
            <a:r>
              <a:rPr lang="en-US" sz="2800" dirty="0"/>
              <a:t>In fact, you are probably watching a </a:t>
            </a:r>
            <a:r>
              <a:rPr lang="en-US" sz="2800" b="1" dirty="0">
                <a:solidFill>
                  <a:schemeClr val="bg1"/>
                </a:solidFill>
              </a:rPr>
              <a:t>live-stream</a:t>
            </a:r>
            <a:r>
              <a:rPr lang="en-US" sz="2800" dirty="0"/>
              <a:t> at the moment</a:t>
            </a:r>
          </a:p>
          <a:p>
            <a:pPr lvl="1"/>
            <a:r>
              <a:rPr lang="en-US" sz="2800" dirty="0"/>
              <a:t>This is also considered live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probably used the most in the gaming industry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Multiplayer Games </a:t>
            </a:r>
            <a:r>
              <a:rPr lang="en-US" sz="2800" dirty="0"/>
              <a:t>need a live connection with players</a:t>
            </a:r>
          </a:p>
          <a:p>
            <a:pPr lvl="2"/>
            <a:r>
              <a:rPr lang="en-US" sz="2600" dirty="0"/>
              <a:t>There are many in-game events that require this feature</a:t>
            </a:r>
          </a:p>
          <a:p>
            <a:pPr lvl="2"/>
            <a:r>
              <a:rPr lang="en-US" sz="2600" dirty="0"/>
              <a:t>It won't be very appropriate for players to restart the game just to realize </a:t>
            </a:r>
            <a:br>
              <a:rPr lang="en-US" sz="2600" dirty="0"/>
            </a:br>
            <a:r>
              <a:rPr lang="en-US" sz="2600" dirty="0"/>
              <a:t>they lost</a:t>
            </a:r>
          </a:p>
          <a:p>
            <a:pPr lvl="1"/>
            <a:r>
              <a:rPr lang="en-US" sz="2800" dirty="0"/>
              <a:t>Even the simplest online game of </a:t>
            </a:r>
            <a:r>
              <a:rPr lang="en-US" sz="2800" b="1" dirty="0">
                <a:solidFill>
                  <a:schemeClr val="bg1"/>
                </a:solidFill>
              </a:rPr>
              <a:t>Chess</a:t>
            </a:r>
            <a:r>
              <a:rPr lang="en-US" sz="2800" dirty="0"/>
              <a:t> uses </a:t>
            </a:r>
            <a:r>
              <a:rPr lang="en-US" sz="2800" b="1" dirty="0">
                <a:solidFill>
                  <a:schemeClr val="bg1"/>
                </a:solidFill>
              </a:rPr>
              <a:t>live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3E449-D0C2-4F64-8926-0BC6ADC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6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004000"/>
            <a:ext cx="10961783" cy="768084"/>
          </a:xfrm>
        </p:spPr>
        <p:txBody>
          <a:bodyPr/>
          <a:lstStyle/>
          <a:p>
            <a:r>
              <a:rPr lang="en-US" dirty="0"/>
              <a:t>Polling, Server-Sent Events, Remote Procedure Calls</a:t>
            </a:r>
            <a:endParaRPr lang="bg-BG" dirty="0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B5727E09-F75C-4623-A1CF-9950671F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7750" y="139703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2497</Words>
  <Application>Microsoft Office PowerPoint</Application>
  <PresentationFormat>Widescreen</PresentationFormat>
  <Paragraphs>397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ASP.NET Core SignalR</vt:lpstr>
      <vt:lpstr>Table of Contents</vt:lpstr>
      <vt:lpstr>Have a Question?</vt:lpstr>
      <vt:lpstr>Candidates, Live Communication, Benefits</vt:lpstr>
      <vt:lpstr>Real-Time Applications</vt:lpstr>
      <vt:lpstr>Real-Time Applications</vt:lpstr>
      <vt:lpstr>Real-Time Applications</vt:lpstr>
      <vt:lpstr>Real-Time Applications</vt:lpstr>
      <vt:lpstr>Polling, Server-Sent Events, Remote Procedure Calls</vt:lpstr>
      <vt:lpstr>Polling (1)</vt:lpstr>
      <vt:lpstr>Polling (2)</vt:lpstr>
      <vt:lpstr>Short Polling – Process Explained</vt:lpstr>
      <vt:lpstr>Long Polling – Process Explained</vt:lpstr>
      <vt:lpstr>Server-Sent Events</vt:lpstr>
      <vt:lpstr>WebSocket (1)</vt:lpstr>
      <vt:lpstr>WebSocket (2)</vt:lpstr>
      <vt:lpstr>Remote Procedure Call (1)</vt:lpstr>
      <vt:lpstr>Remote Procedure Call (2)</vt:lpstr>
      <vt:lpstr>Adding Real-Time Functionality to Your Apps</vt:lpstr>
      <vt:lpstr>ASP.NET Core SignalR (1)</vt:lpstr>
      <vt:lpstr>ASP.NET Core SignalR (2)</vt:lpstr>
      <vt:lpstr>ASP.NET Core SignalR (3)</vt:lpstr>
      <vt:lpstr>ASP.NET Core SignalR Hubs</vt:lpstr>
      <vt:lpstr>ASP.NET Core SignalR Hubs</vt:lpstr>
      <vt:lpstr>MessagePack</vt:lpstr>
      <vt:lpstr>ASP.NET Core SignalR Hubs</vt:lpstr>
      <vt:lpstr>ASP.NET Core SignalR Hubs</vt:lpstr>
      <vt:lpstr>ASP.NET Core SignalR Hubs</vt:lpstr>
      <vt:lpstr>ASP.NET Core SignalR Hubs</vt:lpstr>
      <vt:lpstr>SignalR Notes</vt:lpstr>
      <vt:lpstr>Creating a Very Simplistic Chat Application</vt:lpstr>
      <vt:lpstr>Including SignalR in ASP.NET Core</vt:lpstr>
      <vt:lpstr>Including SignalR in ASP.NET Core</vt:lpstr>
      <vt:lpstr>Including SignalR in ASP.NET Core</vt:lpstr>
      <vt:lpstr>Including SignalR in ASP.NET Core</vt:lpstr>
      <vt:lpstr>Including SignalR in ASP.NET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24</cp:revision>
  <dcterms:created xsi:type="dcterms:W3CDTF">2018-05-23T13:08:44Z</dcterms:created>
  <dcterms:modified xsi:type="dcterms:W3CDTF">2022-02-18T07:22:46Z</dcterms:modified>
  <cp:category>computer programming;programming;software development;software engineering</cp:category>
</cp:coreProperties>
</file>