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66" r:id="rId3"/>
    <p:sldId id="258" r:id="rId4"/>
    <p:sldId id="261" r:id="rId5"/>
    <p:sldId id="268" r:id="rId6"/>
    <p:sldId id="267"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319799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BC5-9817-4636-972A-D088FCA4BB7B}" type="datetimeFigureOut">
              <a:rPr lang="en-US" smtClean="0"/>
              <a:t>2024-06-16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74607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04158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623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103562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479696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330002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410479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37594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315690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187609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29BC5-9817-4636-972A-D088FCA4BB7B}" type="datetimeFigureOut">
              <a:rPr lang="en-US" smtClean="0"/>
              <a:t>2024-06-16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0954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29BC5-9817-4636-972A-D088FCA4BB7B}" type="datetimeFigureOut">
              <a:rPr lang="en-US" smtClean="0"/>
              <a:t>2024-06-16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64918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39052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162466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29BC5-9817-4636-972A-D088FCA4BB7B}" type="datetimeFigureOut">
              <a:rPr lang="en-US" smtClean="0"/>
              <a:t>2024-06-16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135378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BC5-9817-4636-972A-D088FCA4BB7B}" type="datetimeFigureOut">
              <a:rPr lang="en-US" smtClean="0"/>
              <a:t>2024-06-16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2236D-C99C-48A5-B68A-BD434B845893}" type="slidenum">
              <a:rPr lang="en-US" smtClean="0"/>
              <a:t>‹#›</a:t>
            </a:fld>
            <a:endParaRPr lang="en-US"/>
          </a:p>
        </p:txBody>
      </p:sp>
    </p:spTree>
    <p:extLst>
      <p:ext uri="{BB962C8B-B14F-4D97-AF65-F5344CB8AC3E}">
        <p14:creationId xmlns:p14="http://schemas.microsoft.com/office/powerpoint/2010/main" val="243980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F29BC5-9817-4636-972A-D088FCA4BB7B}" type="datetimeFigureOut">
              <a:rPr lang="en-US" smtClean="0"/>
              <a:t>2024-06-16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42236D-C99C-48A5-B68A-BD434B845893}" type="slidenum">
              <a:rPr lang="en-US" smtClean="0"/>
              <a:t>‹#›</a:t>
            </a:fld>
            <a:endParaRPr lang="en-US"/>
          </a:p>
        </p:txBody>
      </p:sp>
    </p:spTree>
    <p:extLst>
      <p:ext uri="{BB962C8B-B14F-4D97-AF65-F5344CB8AC3E}">
        <p14:creationId xmlns:p14="http://schemas.microsoft.com/office/powerpoint/2010/main" val="166596167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0D26-EE2F-41A3-82F5-FDC6F1268E47}"/>
              </a:ext>
            </a:extLst>
          </p:cNvPr>
          <p:cNvSpPr>
            <a:spLocks noGrp="1"/>
          </p:cNvSpPr>
          <p:nvPr>
            <p:ph type="title"/>
          </p:nvPr>
        </p:nvSpPr>
        <p:spPr/>
        <p:txBody>
          <a:bodyPr/>
          <a:lstStyle/>
          <a:p>
            <a:pPr algn="r"/>
            <a:r>
              <a:rPr lang="en-US" dirty="0"/>
              <a:t>CAPSTONE PROJECT ON SUPERMARKET SALES </a:t>
            </a:r>
          </a:p>
        </p:txBody>
      </p:sp>
      <p:sp>
        <p:nvSpPr>
          <p:cNvPr id="3" name="Content Placeholder 2">
            <a:extLst>
              <a:ext uri="{FF2B5EF4-FFF2-40B4-BE49-F238E27FC236}">
                <a16:creationId xmlns:a16="http://schemas.microsoft.com/office/drawing/2014/main" id="{97380F17-2E59-42A2-A1CD-1F44539FC042}"/>
              </a:ext>
            </a:extLst>
          </p:cNvPr>
          <p:cNvSpPr>
            <a:spLocks noGrp="1"/>
          </p:cNvSpPr>
          <p:nvPr>
            <p:ph idx="1"/>
          </p:nvPr>
        </p:nvSpPr>
        <p:spPr>
          <a:xfrm>
            <a:off x="1103312" y="2397967"/>
            <a:ext cx="8946541" cy="3850432"/>
          </a:xfrm>
        </p:spPr>
        <p:txBody>
          <a:bodyPr/>
          <a:lstStyle/>
          <a:p>
            <a:pPr marL="0" indent="0" algn="r">
              <a:buNone/>
            </a:pPr>
            <a:r>
              <a:rPr lang="en-US" dirty="0"/>
              <a:t>ANALYSIS AND RECOMMENDATIONS </a:t>
            </a:r>
          </a:p>
          <a:p>
            <a:pPr marL="0" indent="0" algn="r">
              <a:buNone/>
            </a:pPr>
            <a:r>
              <a:rPr lang="en-US" dirty="0"/>
              <a:t> BY </a:t>
            </a:r>
          </a:p>
          <a:p>
            <a:pPr marL="0" indent="0" algn="r">
              <a:buNone/>
            </a:pPr>
            <a:r>
              <a:rPr lang="en-US" dirty="0"/>
              <a:t>AGBOTOBA OMOLOLU</a:t>
            </a:r>
          </a:p>
          <a:p>
            <a:pPr marL="0" indent="0" algn="r">
              <a:buNone/>
            </a:pPr>
            <a:r>
              <a:rPr lang="en-US" dirty="0"/>
              <a:t>16</a:t>
            </a:r>
            <a:r>
              <a:rPr lang="en-US" baseline="30000" dirty="0"/>
              <a:t>TH</a:t>
            </a:r>
            <a:r>
              <a:rPr lang="en-US" dirty="0"/>
              <a:t> OF JUNE, 2024</a:t>
            </a:r>
          </a:p>
        </p:txBody>
      </p:sp>
    </p:spTree>
    <p:extLst>
      <p:ext uri="{BB962C8B-B14F-4D97-AF65-F5344CB8AC3E}">
        <p14:creationId xmlns:p14="http://schemas.microsoft.com/office/powerpoint/2010/main" val="82773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39DF-CD78-49A2-A3CA-FEE4BA27988A}"/>
              </a:ext>
            </a:extLst>
          </p:cNvPr>
          <p:cNvSpPr>
            <a:spLocks noGrp="1"/>
          </p:cNvSpPr>
          <p:nvPr>
            <p:ph type="title"/>
          </p:nvPr>
        </p:nvSpPr>
        <p:spPr>
          <a:xfrm>
            <a:off x="2030272" y="2615682"/>
            <a:ext cx="8596668" cy="1320800"/>
          </a:xfrm>
        </p:spPr>
        <p:txBody>
          <a:bodyPr/>
          <a:lstStyle/>
          <a:p>
            <a:pPr algn="ctr"/>
            <a:r>
              <a:rPr lang="en-US" dirty="0"/>
              <a:t>THANK YOU </a:t>
            </a:r>
          </a:p>
        </p:txBody>
      </p:sp>
    </p:spTree>
    <p:extLst>
      <p:ext uri="{BB962C8B-B14F-4D97-AF65-F5344CB8AC3E}">
        <p14:creationId xmlns:p14="http://schemas.microsoft.com/office/powerpoint/2010/main" val="262233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E380-1FAD-435D-86B8-F15124301000}"/>
              </a:ext>
            </a:extLst>
          </p:cNvPr>
          <p:cNvSpPr>
            <a:spLocks noGrp="1"/>
          </p:cNvSpPr>
          <p:nvPr>
            <p:ph type="title"/>
          </p:nvPr>
        </p:nvSpPr>
        <p:spPr>
          <a:xfrm>
            <a:off x="1103312" y="452718"/>
            <a:ext cx="8947522" cy="1400530"/>
          </a:xfrm>
        </p:spPr>
        <p:txBody>
          <a:bodyPr/>
          <a:lstStyle/>
          <a:p>
            <a:r>
              <a:rPr lang="en-US" dirty="0"/>
              <a:t>PROJECT STATEMENT</a:t>
            </a:r>
          </a:p>
        </p:txBody>
      </p:sp>
      <p:sp>
        <p:nvSpPr>
          <p:cNvPr id="3" name="Content Placeholder 2">
            <a:extLst>
              <a:ext uri="{FF2B5EF4-FFF2-40B4-BE49-F238E27FC236}">
                <a16:creationId xmlns:a16="http://schemas.microsoft.com/office/drawing/2014/main" id="{A3ACF21D-FCE8-4ADE-B70E-79E7FF36BFB2}"/>
              </a:ext>
            </a:extLst>
          </p:cNvPr>
          <p:cNvSpPr>
            <a:spLocks noGrp="1"/>
          </p:cNvSpPr>
          <p:nvPr>
            <p:ph idx="1"/>
          </p:nvPr>
        </p:nvSpPr>
        <p:spPr/>
        <p:txBody>
          <a:bodyPr/>
          <a:lstStyle/>
          <a:p>
            <a:pPr marL="0" indent="0">
              <a:buNone/>
            </a:pPr>
            <a:r>
              <a:rPr lang="en-US" dirty="0"/>
              <a:t>The supermarket lacks understating about its customer purchasing pattern, city with the most revenue and product that it needs to increase at its branches so as to increase profit and better customer satisfaction.</a:t>
            </a:r>
          </a:p>
        </p:txBody>
      </p:sp>
    </p:spTree>
    <p:extLst>
      <p:ext uri="{BB962C8B-B14F-4D97-AF65-F5344CB8AC3E}">
        <p14:creationId xmlns:p14="http://schemas.microsoft.com/office/powerpoint/2010/main" val="389029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0D26-EE2F-41A3-82F5-FDC6F1268E47}"/>
              </a:ext>
            </a:extLst>
          </p:cNvPr>
          <p:cNvSpPr>
            <a:spLocks noGrp="1"/>
          </p:cNvSpPr>
          <p:nvPr>
            <p:ph type="title"/>
          </p:nvPr>
        </p:nvSpPr>
        <p:spPr>
          <a:xfrm>
            <a:off x="677334" y="609600"/>
            <a:ext cx="8596668" cy="584718"/>
          </a:xfrm>
        </p:spPr>
        <p:txBody>
          <a:bodyPr>
            <a:normAutofit fontScale="90000"/>
          </a:bodyPr>
          <a:lstStyle/>
          <a:p>
            <a:r>
              <a:rPr lang="en-US" dirty="0"/>
              <a:t>DASHBOARD OVERVIEW</a:t>
            </a:r>
          </a:p>
        </p:txBody>
      </p:sp>
      <p:pic>
        <p:nvPicPr>
          <p:cNvPr id="5" name="Content Placeholder 4">
            <a:extLst>
              <a:ext uri="{FF2B5EF4-FFF2-40B4-BE49-F238E27FC236}">
                <a16:creationId xmlns:a16="http://schemas.microsoft.com/office/drawing/2014/main" id="{E8670704-D967-4C38-926B-B6ED804A7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990" y="1408922"/>
            <a:ext cx="9063467" cy="4839477"/>
          </a:xfrm>
        </p:spPr>
      </p:pic>
    </p:spTree>
    <p:extLst>
      <p:ext uri="{BB962C8B-B14F-4D97-AF65-F5344CB8AC3E}">
        <p14:creationId xmlns:p14="http://schemas.microsoft.com/office/powerpoint/2010/main" val="144292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5A85-8856-4858-A7AD-C19DF720A96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EF34F26-60A3-4ED4-93CF-AD290F55A154}"/>
              </a:ext>
            </a:extLst>
          </p:cNvPr>
          <p:cNvSpPr>
            <a:spLocks noGrp="1"/>
          </p:cNvSpPr>
          <p:nvPr>
            <p:ph idx="1"/>
          </p:nvPr>
        </p:nvSpPr>
        <p:spPr/>
        <p:txBody>
          <a:bodyPr/>
          <a:lstStyle/>
          <a:p>
            <a:r>
              <a:rPr lang="en-US" dirty="0"/>
              <a:t>Checked for misspellings and missing vales to ensure I present a clean and analyzed data.</a:t>
            </a:r>
          </a:p>
          <a:p>
            <a:r>
              <a:rPr lang="en-US" dirty="0"/>
              <a:t>Ensured the proper currency was used and the data types are in there columns.</a:t>
            </a:r>
          </a:p>
          <a:p>
            <a:endParaRPr lang="en-US" dirty="0"/>
          </a:p>
        </p:txBody>
      </p:sp>
    </p:spTree>
    <p:extLst>
      <p:ext uri="{BB962C8B-B14F-4D97-AF65-F5344CB8AC3E}">
        <p14:creationId xmlns:p14="http://schemas.microsoft.com/office/powerpoint/2010/main" val="103283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1D3-0EA8-4857-B88D-0D47983A9E49}"/>
              </a:ext>
            </a:extLst>
          </p:cNvPr>
          <p:cNvSpPr>
            <a:spLocks noGrp="1"/>
          </p:cNvSpPr>
          <p:nvPr>
            <p:ph type="title"/>
          </p:nvPr>
        </p:nvSpPr>
        <p:spPr>
          <a:xfrm>
            <a:off x="1103312" y="452718"/>
            <a:ext cx="8947522" cy="1400530"/>
          </a:xfrm>
        </p:spPr>
        <p:txBody>
          <a:bodyPr/>
          <a:lstStyle/>
          <a:p>
            <a:r>
              <a:rPr lang="en-US" dirty="0"/>
              <a:t>PROFIT MARGIN BY PRODUCTS</a:t>
            </a:r>
          </a:p>
        </p:txBody>
      </p:sp>
      <p:pic>
        <p:nvPicPr>
          <p:cNvPr id="6" name="Content Placeholder 5">
            <a:extLst>
              <a:ext uri="{FF2B5EF4-FFF2-40B4-BE49-F238E27FC236}">
                <a16:creationId xmlns:a16="http://schemas.microsoft.com/office/drawing/2014/main" id="{3668B38F-6CF0-4640-8D9B-0FDC5E9EA0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056092"/>
            <a:ext cx="4395787" cy="3172590"/>
          </a:xfrm>
        </p:spPr>
      </p:pic>
      <p:sp>
        <p:nvSpPr>
          <p:cNvPr id="4" name="Content Placeholder 3">
            <a:extLst>
              <a:ext uri="{FF2B5EF4-FFF2-40B4-BE49-F238E27FC236}">
                <a16:creationId xmlns:a16="http://schemas.microsoft.com/office/drawing/2014/main" id="{39BE80AF-DB6B-4DE3-B495-42D81E6935E8}"/>
              </a:ext>
            </a:extLst>
          </p:cNvPr>
          <p:cNvSpPr>
            <a:spLocks noGrp="1"/>
          </p:cNvSpPr>
          <p:nvPr>
            <p:ph sz="half" idx="2"/>
          </p:nvPr>
        </p:nvSpPr>
        <p:spPr/>
        <p:txBody>
          <a:bodyPr/>
          <a:lstStyle/>
          <a:p>
            <a:r>
              <a:rPr lang="en-US" dirty="0"/>
              <a:t>Profit made from all products.</a:t>
            </a:r>
          </a:p>
          <a:p>
            <a:r>
              <a:rPr lang="en-US" dirty="0"/>
              <a:t>Food and beverage makes the most.</a:t>
            </a:r>
          </a:p>
        </p:txBody>
      </p:sp>
    </p:spTree>
    <p:extLst>
      <p:ext uri="{BB962C8B-B14F-4D97-AF65-F5344CB8AC3E}">
        <p14:creationId xmlns:p14="http://schemas.microsoft.com/office/powerpoint/2010/main" val="308976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E0EC-51E1-4EB7-BBA9-600B21B91CDE}"/>
              </a:ext>
            </a:extLst>
          </p:cNvPr>
          <p:cNvSpPr>
            <a:spLocks noGrp="1"/>
          </p:cNvSpPr>
          <p:nvPr>
            <p:ph type="title"/>
          </p:nvPr>
        </p:nvSpPr>
        <p:spPr/>
        <p:txBody>
          <a:bodyPr/>
          <a:lstStyle/>
          <a:p>
            <a:r>
              <a:rPr lang="en-US" dirty="0"/>
              <a:t>PAYMENT METHODS</a:t>
            </a:r>
          </a:p>
        </p:txBody>
      </p:sp>
      <p:pic>
        <p:nvPicPr>
          <p:cNvPr id="6" name="Content Placeholder 5">
            <a:extLst>
              <a:ext uri="{FF2B5EF4-FFF2-40B4-BE49-F238E27FC236}">
                <a16:creationId xmlns:a16="http://schemas.microsoft.com/office/drawing/2014/main" id="{F2803A76-D9E8-4104-AB85-FA849E4E36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0350" y="2056092"/>
            <a:ext cx="4395787" cy="3355126"/>
          </a:xfrm>
        </p:spPr>
      </p:pic>
      <p:sp>
        <p:nvSpPr>
          <p:cNvPr id="4" name="Content Placeholder 3">
            <a:extLst>
              <a:ext uri="{FF2B5EF4-FFF2-40B4-BE49-F238E27FC236}">
                <a16:creationId xmlns:a16="http://schemas.microsoft.com/office/drawing/2014/main" id="{BEF68D43-0989-46D1-BD7F-4CF24F5E0C6E}"/>
              </a:ext>
            </a:extLst>
          </p:cNvPr>
          <p:cNvSpPr>
            <a:spLocks noGrp="1"/>
          </p:cNvSpPr>
          <p:nvPr>
            <p:ph sz="half" idx="2"/>
          </p:nvPr>
        </p:nvSpPr>
        <p:spPr/>
        <p:txBody>
          <a:bodyPr/>
          <a:lstStyle/>
          <a:p>
            <a:r>
              <a:rPr lang="en-US" dirty="0"/>
              <a:t>It is used to determine the method used by customers for payment.</a:t>
            </a:r>
          </a:p>
          <a:p>
            <a:r>
              <a:rPr lang="en-US" dirty="0"/>
              <a:t>Distribution of payment methods.</a:t>
            </a:r>
          </a:p>
          <a:p>
            <a:endParaRPr lang="en-US" dirty="0"/>
          </a:p>
        </p:txBody>
      </p:sp>
    </p:spTree>
    <p:extLst>
      <p:ext uri="{BB962C8B-B14F-4D97-AF65-F5344CB8AC3E}">
        <p14:creationId xmlns:p14="http://schemas.microsoft.com/office/powerpoint/2010/main" val="69095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190E-9A14-4ACC-A78D-B06D336958A0}"/>
              </a:ext>
            </a:extLst>
          </p:cNvPr>
          <p:cNvSpPr>
            <a:spLocks noGrp="1"/>
          </p:cNvSpPr>
          <p:nvPr>
            <p:ph type="title"/>
          </p:nvPr>
        </p:nvSpPr>
        <p:spPr/>
        <p:txBody>
          <a:bodyPr/>
          <a:lstStyle/>
          <a:p>
            <a:r>
              <a:rPr lang="en-US" dirty="0"/>
              <a:t>PERFORMANCE ANALYSIS BY BRANCH</a:t>
            </a:r>
          </a:p>
        </p:txBody>
      </p:sp>
      <p:pic>
        <p:nvPicPr>
          <p:cNvPr id="6" name="Content Placeholder 5">
            <a:extLst>
              <a:ext uri="{FF2B5EF4-FFF2-40B4-BE49-F238E27FC236}">
                <a16:creationId xmlns:a16="http://schemas.microsoft.com/office/drawing/2014/main" id="{D216BFCA-5BB0-4BC1-9CA2-33288484EF4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0349" y="2128206"/>
            <a:ext cx="4395787" cy="2601588"/>
          </a:xfrm>
        </p:spPr>
      </p:pic>
      <p:sp>
        <p:nvSpPr>
          <p:cNvPr id="4" name="Content Placeholder 3">
            <a:extLst>
              <a:ext uri="{FF2B5EF4-FFF2-40B4-BE49-F238E27FC236}">
                <a16:creationId xmlns:a16="http://schemas.microsoft.com/office/drawing/2014/main" id="{46092F31-3013-4F53-BB25-785A11F8A7C1}"/>
              </a:ext>
            </a:extLst>
          </p:cNvPr>
          <p:cNvSpPr>
            <a:spLocks noGrp="1"/>
          </p:cNvSpPr>
          <p:nvPr>
            <p:ph sz="half" idx="2"/>
          </p:nvPr>
        </p:nvSpPr>
        <p:spPr/>
        <p:txBody>
          <a:bodyPr/>
          <a:lstStyle/>
          <a:p>
            <a:r>
              <a:rPr lang="en-US" dirty="0"/>
              <a:t>Total sales by branch.</a:t>
            </a:r>
          </a:p>
          <a:p>
            <a:r>
              <a:rPr lang="en-US" dirty="0"/>
              <a:t>It shows that branch ‘C’ has the highest sales.</a:t>
            </a:r>
          </a:p>
        </p:txBody>
      </p:sp>
    </p:spTree>
    <p:extLst>
      <p:ext uri="{BB962C8B-B14F-4D97-AF65-F5344CB8AC3E}">
        <p14:creationId xmlns:p14="http://schemas.microsoft.com/office/powerpoint/2010/main" val="407021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A50E-C75F-4E08-B513-EDCF4C3C6580}"/>
              </a:ext>
            </a:extLst>
          </p:cNvPr>
          <p:cNvSpPr>
            <a:spLocks noGrp="1"/>
          </p:cNvSpPr>
          <p:nvPr>
            <p:ph type="ctrTitle"/>
          </p:nvPr>
        </p:nvSpPr>
        <p:spPr>
          <a:xfrm>
            <a:off x="1152504" y="541176"/>
            <a:ext cx="7766936" cy="839755"/>
          </a:xfrm>
        </p:spPr>
        <p:txBody>
          <a:bodyPr>
            <a:normAutofit fontScale="90000"/>
          </a:bodyPr>
          <a:lstStyle/>
          <a:p>
            <a:pPr algn="l"/>
            <a:r>
              <a:rPr lang="en-US" dirty="0"/>
              <a:t>KEY FINDINGS</a:t>
            </a:r>
          </a:p>
        </p:txBody>
      </p:sp>
      <p:sp>
        <p:nvSpPr>
          <p:cNvPr id="3" name="Subtitle 2">
            <a:extLst>
              <a:ext uri="{FF2B5EF4-FFF2-40B4-BE49-F238E27FC236}">
                <a16:creationId xmlns:a16="http://schemas.microsoft.com/office/drawing/2014/main" id="{4A37933C-8ADF-4186-81C4-4DB83A575E6C}"/>
              </a:ext>
            </a:extLst>
          </p:cNvPr>
          <p:cNvSpPr>
            <a:spLocks noGrp="1"/>
          </p:cNvSpPr>
          <p:nvPr>
            <p:ph type="subTitle" idx="1"/>
          </p:nvPr>
        </p:nvSpPr>
        <p:spPr>
          <a:xfrm>
            <a:off x="1152504" y="1634204"/>
            <a:ext cx="7766936" cy="2098041"/>
          </a:xfrm>
        </p:spPr>
        <p:txBody>
          <a:bodyPr>
            <a:normAutofit/>
          </a:bodyPr>
          <a:lstStyle/>
          <a:p>
            <a:pPr marL="285750" indent="-285750" algn="l">
              <a:buFont typeface="Wingdings" panose="05000000000000000000" pitchFamily="2" charset="2"/>
              <a:buChar char="Ø"/>
            </a:pPr>
            <a:r>
              <a:rPr lang="en-US" dirty="0"/>
              <a:t>The branch with the most profit is branch C</a:t>
            </a:r>
          </a:p>
          <a:p>
            <a:pPr marL="285750" indent="-285750" algn="l">
              <a:buFont typeface="Wingdings" panose="05000000000000000000" pitchFamily="2" charset="2"/>
              <a:buChar char="Ø"/>
            </a:pPr>
            <a:r>
              <a:rPr lang="en-US" dirty="0"/>
              <a:t>The most popular form of payment is </a:t>
            </a:r>
            <a:r>
              <a:rPr lang="en-US" dirty="0" err="1"/>
              <a:t>Ewallet</a:t>
            </a:r>
            <a:endParaRPr lang="en-US" dirty="0"/>
          </a:p>
          <a:p>
            <a:pPr marL="285750" indent="-285750" algn="l">
              <a:buFont typeface="Wingdings" panose="05000000000000000000" pitchFamily="2" charset="2"/>
              <a:buChar char="Ø"/>
            </a:pPr>
            <a:r>
              <a:rPr lang="en-US" dirty="0"/>
              <a:t>Top selling product is food and beverage </a:t>
            </a:r>
          </a:p>
          <a:p>
            <a:pPr marL="285750" indent="-285750" algn="l">
              <a:buFont typeface="Wingdings" panose="05000000000000000000" pitchFamily="2" charset="2"/>
              <a:buChar char="Ø"/>
            </a:pPr>
            <a:r>
              <a:rPr lang="en-US" dirty="0"/>
              <a:t>The city with the most average gross income is </a:t>
            </a:r>
            <a:r>
              <a:rPr lang="en-US" dirty="0" err="1"/>
              <a:t>Naypyitaw</a:t>
            </a:r>
            <a:endParaRPr lang="en-US" dirty="0"/>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a:p>
            <a:pPr algn="l"/>
            <a:endParaRPr lang="en-US" dirty="0"/>
          </a:p>
          <a:p>
            <a:endParaRPr lang="en-US" dirty="0"/>
          </a:p>
        </p:txBody>
      </p:sp>
    </p:spTree>
    <p:extLst>
      <p:ext uri="{BB962C8B-B14F-4D97-AF65-F5344CB8AC3E}">
        <p14:creationId xmlns:p14="http://schemas.microsoft.com/office/powerpoint/2010/main" val="218208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F0D4-49AE-43F2-8286-34B051FA7D37}"/>
              </a:ext>
            </a:extLst>
          </p:cNvPr>
          <p:cNvSpPr>
            <a:spLocks noGrp="1"/>
          </p:cNvSpPr>
          <p:nvPr>
            <p:ph type="title"/>
          </p:nvPr>
        </p:nvSpPr>
        <p:spPr>
          <a:xfrm>
            <a:off x="1103312" y="452718"/>
            <a:ext cx="8947522" cy="1400530"/>
          </a:xfrm>
        </p:spPr>
        <p:txBody>
          <a:bodyPr/>
          <a:lstStyle/>
          <a:p>
            <a:r>
              <a:rPr lang="en-US" dirty="0"/>
              <a:t>RECOMMENDATIONS AND CONCLUSION</a:t>
            </a:r>
          </a:p>
        </p:txBody>
      </p:sp>
      <p:sp>
        <p:nvSpPr>
          <p:cNvPr id="3" name="Content Placeholder 2">
            <a:extLst>
              <a:ext uri="{FF2B5EF4-FFF2-40B4-BE49-F238E27FC236}">
                <a16:creationId xmlns:a16="http://schemas.microsoft.com/office/drawing/2014/main" id="{FB8008A8-BA00-4976-967C-B3F771563AEA}"/>
              </a:ext>
            </a:extLst>
          </p:cNvPr>
          <p:cNvSpPr>
            <a:spLocks noGrp="1"/>
          </p:cNvSpPr>
          <p:nvPr>
            <p:ph idx="1"/>
          </p:nvPr>
        </p:nvSpPr>
        <p:spPr/>
        <p:txBody>
          <a:bodyPr/>
          <a:lstStyle/>
          <a:p>
            <a:pPr>
              <a:buFont typeface="Wingdings" panose="05000000000000000000" pitchFamily="2" charset="2"/>
              <a:buChar char="Ø"/>
            </a:pPr>
            <a:r>
              <a:rPr lang="en-US" dirty="0"/>
              <a:t>There is need to constantly review and analyze their sales performance to identify areas that needs improvement</a:t>
            </a:r>
          </a:p>
          <a:p>
            <a:pPr>
              <a:buFont typeface="Wingdings" panose="05000000000000000000" pitchFamily="2" charset="2"/>
              <a:buChar char="Ø"/>
            </a:pPr>
            <a:r>
              <a:rPr lang="en-US" dirty="0"/>
              <a:t>Market location and products should be  at prioritized at every city and branch</a:t>
            </a:r>
          </a:p>
          <a:p>
            <a:pPr>
              <a:buFont typeface="Wingdings" panose="05000000000000000000" pitchFamily="2" charset="2"/>
              <a:buChar char="Ø"/>
            </a:pPr>
            <a:r>
              <a:rPr lang="en-US" dirty="0"/>
              <a:t>Promote top product line</a:t>
            </a:r>
          </a:p>
          <a:p>
            <a:pPr>
              <a:buFont typeface="Wingdings" panose="05000000000000000000" pitchFamily="2" charset="2"/>
              <a:buChar char="Ø"/>
            </a:pPr>
            <a:r>
              <a:rPr lang="en-US" dirty="0"/>
              <a:t>Implement targeted campaigns based on purchasing behavior</a:t>
            </a:r>
          </a:p>
        </p:txBody>
      </p:sp>
    </p:spTree>
    <p:extLst>
      <p:ext uri="{BB962C8B-B14F-4D97-AF65-F5344CB8AC3E}">
        <p14:creationId xmlns:p14="http://schemas.microsoft.com/office/powerpoint/2010/main" val="1948647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375</TotalTime>
  <Words>229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CAPSTONE PROJECT ON SUPERMARKET SALES </vt:lpstr>
      <vt:lpstr>PROJECT STATEMENT</vt:lpstr>
      <vt:lpstr>DASHBOARD OVERVIEW</vt:lpstr>
      <vt:lpstr>Data Cleaning</vt:lpstr>
      <vt:lpstr>PROFIT MARGIN BY PRODUCTS</vt:lpstr>
      <vt:lpstr>PAYMENT METHODS</vt:lpstr>
      <vt:lpstr>PERFORMANCE ANALYSIS BY BRANCH</vt:lpstr>
      <vt:lpstr>KEY FINDINGS</vt:lpstr>
      <vt:lpstr>RECOMMENDATIONS AND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Omololu Agbotoba</dc:creator>
  <cp:lastModifiedBy>Omololu Agbotoba</cp:lastModifiedBy>
  <cp:revision>2</cp:revision>
  <dcterms:created xsi:type="dcterms:W3CDTF">2024-06-16T03:14:40Z</dcterms:created>
  <dcterms:modified xsi:type="dcterms:W3CDTF">2024-06-16T09:29:47Z</dcterms:modified>
</cp:coreProperties>
</file>