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Средний стиль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82" d="100"/>
          <a:sy n="82" d="100"/>
        </p:scale>
        <p:origin x="-10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E1A0-1BF2-4C43-9D67-56B5BE3EE0A4}" type="datetimeFigureOut">
              <a:rPr lang="ru-RU" smtClean="0"/>
              <a:pPr/>
              <a:t>16.06.2016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8F86A-655D-4508-A6B0-762C62CF006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8F86A-655D-4508-A6B0-762C62CF0061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2D08-519D-447A-BEF6-97151A0AF4B4}" type="datetime1">
              <a:rPr lang="ru-RU" smtClean="0"/>
              <a:pPr/>
              <a:t>16.06.2016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3D7E-A217-4B1E-B4E7-B2BD37516220}" type="datetime1">
              <a:rPr lang="ru-RU" smtClean="0"/>
              <a:pPr/>
              <a:t>16.06.2016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B9C0-0D67-4910-ADA7-32D707D17B56}" type="datetime1">
              <a:rPr lang="ru-RU" smtClean="0"/>
              <a:pPr/>
              <a:t>16.06.2016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DB89-AB5E-423F-9399-CE2590846083}" type="datetime1">
              <a:rPr lang="ru-RU" smtClean="0"/>
              <a:pPr/>
              <a:t>16.06.2016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4BFA-D618-4DB0-AB2C-ED02694E87EB}" type="datetime1">
              <a:rPr lang="ru-RU" smtClean="0"/>
              <a:pPr/>
              <a:t>16.06.2016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70C3-5A11-47F9-9137-42DE33C8F65B}" type="datetime1">
              <a:rPr lang="ru-RU" smtClean="0"/>
              <a:pPr/>
              <a:t>16.06.2016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938B-33D0-46AC-8BD6-C0F0F0E2B7FB}" type="datetime1">
              <a:rPr lang="ru-RU" smtClean="0"/>
              <a:pPr/>
              <a:t>16.06.2016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5575-AC6E-4E56-B654-93720E2E57FA}" type="datetime1">
              <a:rPr lang="ru-RU" smtClean="0"/>
              <a:pPr/>
              <a:t>16.06.2016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87D0-8A38-475B-8A14-AB79F864278F}" type="datetime1">
              <a:rPr lang="ru-RU" smtClean="0"/>
              <a:pPr/>
              <a:t>16.06.2016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4FE3-4F67-451F-8D92-1367BFEC7FF0}" type="datetime1">
              <a:rPr lang="ru-RU" smtClean="0"/>
              <a:pPr/>
              <a:t>16.06.2016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02E1-6FDD-4354-A766-458562313B6C}" type="datetime1">
              <a:rPr lang="ru-RU" smtClean="0"/>
              <a:pPr/>
              <a:t>16.06.2016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2BCB-AF47-4085-9B44-9B3729432FA9}" type="datetime1">
              <a:rPr lang="ru-RU" smtClean="0"/>
              <a:pPr/>
              <a:t>16.06.2016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021A-A394-4021-AAC5-3B346FB8F4E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1500174"/>
            <a:ext cx="8358246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Клиент-серверная</a:t>
            </a:r>
            <a:r>
              <a:rPr lang="uk-UA" dirty="0" smtClean="0"/>
              <a:t> </a:t>
            </a:r>
            <a:r>
              <a:rPr lang="ru-RU" dirty="0" smtClean="0"/>
              <a:t>программа</a:t>
            </a:r>
            <a:r>
              <a:rPr lang="uk-UA" dirty="0" smtClean="0"/>
              <a:t> </a:t>
            </a:r>
            <a:r>
              <a:rPr lang="ru-RU" dirty="0" smtClean="0"/>
              <a:t>расчета</a:t>
            </a:r>
            <a:r>
              <a:rPr lang="uk-UA" dirty="0" smtClean="0"/>
              <a:t> </a:t>
            </a:r>
            <a:r>
              <a:rPr lang="ru-RU" dirty="0" smtClean="0"/>
              <a:t>перспективной</a:t>
            </a:r>
            <a:r>
              <a:rPr lang="uk-UA" dirty="0" smtClean="0"/>
              <a:t> </a:t>
            </a:r>
            <a:r>
              <a:rPr lang="ru-RU" dirty="0" smtClean="0"/>
              <a:t>прибыли от инвестиционной деятельности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4572008"/>
            <a:ext cx="7343804" cy="1752600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/>
              <a:t>Разработал</a:t>
            </a:r>
            <a:r>
              <a:rPr lang="uk-UA" sz="2400" dirty="0" smtClean="0"/>
              <a:t>: ст. гр. АС-123, П.С. Буслюк</a:t>
            </a:r>
          </a:p>
          <a:p>
            <a:pPr algn="r"/>
            <a:r>
              <a:rPr lang="ru-RU" sz="2400" dirty="0" smtClean="0"/>
              <a:t>Руководитель</a:t>
            </a:r>
            <a:r>
              <a:rPr lang="uk-UA" sz="2400" dirty="0" smtClean="0"/>
              <a:t>: </a:t>
            </a:r>
            <a:r>
              <a:rPr lang="ru-RU" sz="2400" dirty="0" smtClean="0"/>
              <a:t>д.т.н., профессор,</a:t>
            </a:r>
            <a:r>
              <a:rPr lang="uk-UA" sz="2400" dirty="0" smtClean="0"/>
              <a:t> О.М. Паулин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iText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8143932" cy="540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z="1600" smtClean="0">
                <a:solidFill>
                  <a:schemeClr val="accent2"/>
                </a:solidFill>
              </a:rPr>
              <a:pPr/>
              <a:t>10</a:t>
            </a:fld>
            <a:endParaRPr lang="ru-RU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z="1600" smtClean="0">
                <a:solidFill>
                  <a:schemeClr val="accent2"/>
                </a:solidFill>
              </a:rPr>
              <a:pPr/>
              <a:t>11</a:t>
            </a:fld>
            <a:endParaRPr lang="ru-RU" sz="1600" dirty="0">
              <a:solidFill>
                <a:schemeClr val="accent2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11544"/>
            <a:ext cx="7832923" cy="477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</a:t>
            </a:r>
            <a:r>
              <a:rPr lang="ru-RU" dirty="0" smtClean="0"/>
              <a:t>ы работы программы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16668"/>
            <a:ext cx="3857652" cy="482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357298"/>
            <a:ext cx="321471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858016" y="6286520"/>
            <a:ext cx="2133600" cy="365125"/>
          </a:xfrm>
        </p:spPr>
        <p:txBody>
          <a:bodyPr/>
          <a:lstStyle/>
          <a:p>
            <a:fld id="{387C021A-A394-4021-AAC5-3B346FB8F4EF}" type="slidenum">
              <a:rPr lang="ru-RU" sz="1600" smtClean="0">
                <a:solidFill>
                  <a:schemeClr val="accent2"/>
                </a:solidFill>
              </a:rPr>
              <a:pPr/>
              <a:t>12</a:t>
            </a:fld>
            <a:endParaRPr lang="ru-RU" sz="16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6286520"/>
            <a:ext cx="450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Проверка валидности данных пользователя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786314" y="6286520"/>
            <a:ext cx="396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Расчет прибыли выбранной компании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z="1600" smtClean="0">
                <a:solidFill>
                  <a:schemeClr val="accent2"/>
                </a:solidFill>
              </a:rPr>
              <a:pPr/>
              <a:t>13</a:t>
            </a:fld>
            <a:endParaRPr lang="ru-RU" sz="1600" dirty="0">
              <a:solidFill>
                <a:schemeClr val="accent2"/>
              </a:solidFill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97207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Модульное</a:t>
            </a:r>
            <a:r>
              <a:rPr lang="uk-UA" dirty="0" smtClean="0"/>
              <a:t> </a:t>
            </a:r>
            <a:r>
              <a:rPr lang="ru-RU" dirty="0" smtClean="0"/>
              <a:t>тестирование</a:t>
            </a:r>
            <a:r>
              <a:rPr lang="uk-UA" dirty="0" smtClean="0"/>
              <a:t> </a:t>
            </a:r>
            <a:r>
              <a:rPr lang="ru-RU" dirty="0" smtClean="0"/>
              <a:t>отдельных блоков</a:t>
            </a:r>
            <a:r>
              <a:rPr lang="en-US" dirty="0" smtClean="0"/>
              <a:t>(JUnit4 Tests)</a:t>
            </a:r>
            <a:r>
              <a:rPr lang="ru-RU" dirty="0" smtClean="0"/>
              <a:t>: </a:t>
            </a:r>
            <a:r>
              <a:rPr lang="en-US" dirty="0" smtClean="0"/>
              <a:t>&lt; </a:t>
            </a:r>
            <a:r>
              <a:rPr lang="ru-RU" dirty="0" smtClean="0"/>
              <a:t>2.088сек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Сохранение</a:t>
            </a:r>
            <a:r>
              <a:rPr lang="uk-UA" dirty="0" smtClean="0"/>
              <a:t> и </a:t>
            </a:r>
            <a:r>
              <a:rPr lang="ru-RU" dirty="0" smtClean="0"/>
              <a:t>восстановление</a:t>
            </a:r>
            <a:r>
              <a:rPr lang="uk-UA" dirty="0" smtClean="0"/>
              <a:t> </a:t>
            </a:r>
            <a:r>
              <a:rPr lang="ru-RU" dirty="0" smtClean="0"/>
              <a:t>данных из удаленного источника: 1</a:t>
            </a:r>
            <a:r>
              <a:rPr lang="uk-UA" dirty="0" smtClean="0"/>
              <a:t>мб, </a:t>
            </a:r>
            <a:r>
              <a:rPr lang="en-US" dirty="0" smtClean="0"/>
              <a:t>&lt; </a:t>
            </a:r>
            <a:r>
              <a:rPr lang="uk-UA" dirty="0" smtClean="0"/>
              <a:t>0</a:t>
            </a:r>
            <a:r>
              <a:rPr lang="en-US" dirty="0" smtClean="0"/>
              <a:t>.</a:t>
            </a:r>
            <a:r>
              <a:rPr lang="uk-UA" dirty="0" smtClean="0"/>
              <a:t>989 сек.</a:t>
            </a:r>
          </a:p>
          <a:p>
            <a:r>
              <a:rPr lang="ru-RU" dirty="0" smtClean="0"/>
              <a:t>Расчет данных перспективной прибыли: 25комп. * 1800 эл., </a:t>
            </a:r>
            <a:r>
              <a:rPr lang="en-US" dirty="0" smtClean="0"/>
              <a:t>&lt; </a:t>
            </a:r>
            <a:r>
              <a:rPr lang="uk-UA" dirty="0" smtClean="0"/>
              <a:t>1</a:t>
            </a:r>
            <a:r>
              <a:rPr lang="en-US" dirty="0" smtClean="0"/>
              <a:t>.</a:t>
            </a:r>
            <a:r>
              <a:rPr lang="uk-UA" dirty="0" smtClean="0"/>
              <a:t>009 сек.</a:t>
            </a:r>
            <a:endParaRPr lang="en-US" dirty="0" smtClean="0"/>
          </a:p>
          <a:p>
            <a:r>
              <a:rPr lang="ru-RU" dirty="0" smtClean="0"/>
              <a:t>Создание</a:t>
            </a:r>
            <a:r>
              <a:rPr lang="uk-UA" dirty="0" smtClean="0"/>
              <a:t> </a:t>
            </a:r>
            <a:r>
              <a:rPr lang="ru-RU" dirty="0" smtClean="0"/>
              <a:t>отчета</a:t>
            </a:r>
            <a:r>
              <a:rPr lang="uk-UA" dirty="0" smtClean="0"/>
              <a:t>: </a:t>
            </a:r>
            <a:r>
              <a:rPr lang="ru-RU" dirty="0" smtClean="0"/>
              <a:t>25комп. * 1800 эл., </a:t>
            </a:r>
            <a:r>
              <a:rPr lang="en-US" dirty="0" smtClean="0"/>
              <a:t>&lt; </a:t>
            </a:r>
            <a:r>
              <a:rPr lang="uk-UA" dirty="0" smtClean="0"/>
              <a:t>1</a:t>
            </a:r>
            <a:r>
              <a:rPr lang="en-US" dirty="0" smtClean="0"/>
              <a:t>.</a:t>
            </a:r>
            <a:r>
              <a:rPr lang="uk-UA" dirty="0" smtClean="0"/>
              <a:t>508 </a:t>
            </a:r>
            <a:r>
              <a:rPr lang="uk-UA" dirty="0" smtClean="0"/>
              <a:t>сек</a:t>
            </a:r>
            <a:r>
              <a:rPr lang="uk-UA" dirty="0" smtClean="0"/>
              <a:t>.</a:t>
            </a:r>
          </a:p>
          <a:p>
            <a:r>
              <a:rPr lang="ru-RU" dirty="0" smtClean="0"/>
              <a:t>Информационная</a:t>
            </a:r>
            <a:r>
              <a:rPr lang="uk-UA" dirty="0" smtClean="0"/>
              <a:t> </a:t>
            </a:r>
            <a:r>
              <a:rPr lang="ru-RU" dirty="0" smtClean="0"/>
              <a:t>рассылка(JavaMail): </a:t>
            </a:r>
            <a:r>
              <a:rPr lang="ru-RU" dirty="0" smtClean="0"/>
              <a:t>20 клиентов, 20 сек.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 программы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414340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285860"/>
            <a:ext cx="435771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071942"/>
            <a:ext cx="4714908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z="1600" smtClean="0">
                <a:solidFill>
                  <a:schemeClr val="accent2"/>
                </a:solidFill>
              </a:rPr>
              <a:pPr/>
              <a:t>14</a:t>
            </a:fld>
            <a:endParaRPr lang="ru-RU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428736"/>
            <a:ext cx="8643998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900" dirty="0" smtClean="0"/>
              <a:t>Результатом работы </a:t>
            </a:r>
            <a:r>
              <a:rPr lang="ru-RU" sz="2900" dirty="0" smtClean="0"/>
              <a:t>является система ведения инвестиционной деятельности, позволяющая:</a:t>
            </a:r>
            <a:endParaRPr lang="ru-RU" sz="2900" dirty="0" smtClean="0"/>
          </a:p>
          <a:p>
            <a:r>
              <a:rPr lang="ru-RU" sz="2900" dirty="0" smtClean="0"/>
              <a:t>повысить эффективность расчетов перспективной прибыли;</a:t>
            </a:r>
          </a:p>
          <a:p>
            <a:r>
              <a:rPr lang="ru-RU" sz="2900" dirty="0" smtClean="0"/>
              <a:t>автоматизировать систему сохранения и восстановления данных из удаленного источника;</a:t>
            </a:r>
          </a:p>
          <a:p>
            <a:r>
              <a:rPr lang="ru-RU" sz="2900" dirty="0" smtClean="0"/>
              <a:t>повысить скорость создания отчетов необходимых компаний;</a:t>
            </a:r>
          </a:p>
          <a:p>
            <a:r>
              <a:rPr lang="ru-RU" sz="2900" dirty="0" smtClean="0"/>
              <a:t>улучшить информирование клиентов посредством рассылки новостей на </a:t>
            </a:r>
            <a:r>
              <a:rPr lang="en-US" sz="2900" dirty="0" smtClean="0"/>
              <a:t>email </a:t>
            </a:r>
            <a:r>
              <a:rPr lang="uk-UA" sz="2900" dirty="0" smtClean="0"/>
              <a:t>адреса</a:t>
            </a:r>
            <a:r>
              <a:rPr lang="ru-RU" sz="29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работы: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Спроектировать и разработать систему ведения инвестиционной деятельности, путем решения следующих задач:</a:t>
            </a:r>
          </a:p>
          <a:p>
            <a:r>
              <a:rPr lang="ru-RU" dirty="0" smtClean="0"/>
              <a:t>повышения эффективности </a:t>
            </a:r>
            <a:r>
              <a:rPr lang="ru-RU" dirty="0" smtClean="0"/>
              <a:t>расчета данных перспективной прибыли;</a:t>
            </a:r>
          </a:p>
          <a:p>
            <a:r>
              <a:rPr lang="ru-RU" dirty="0" smtClean="0"/>
              <a:t>автоматизирования процесса </a:t>
            </a:r>
            <a:r>
              <a:rPr lang="ru-RU" dirty="0" smtClean="0"/>
              <a:t>сохранения и восстановления данных клиентских компаний из удаленного источника;</a:t>
            </a:r>
          </a:p>
          <a:p>
            <a:r>
              <a:rPr lang="ru-RU" dirty="0" smtClean="0"/>
              <a:t>увеличения скорости </a:t>
            </a:r>
            <a:r>
              <a:rPr lang="ru-RU" dirty="0" smtClean="0"/>
              <a:t>создания отчетов для необходимых компаний;</a:t>
            </a:r>
          </a:p>
          <a:p>
            <a:r>
              <a:rPr lang="ru-RU" dirty="0" smtClean="0"/>
              <a:t>улучшения системы </a:t>
            </a:r>
            <a:r>
              <a:rPr lang="ru-RU" dirty="0" smtClean="0"/>
              <a:t>информирования клиентов.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z="1600" smtClean="0">
                <a:solidFill>
                  <a:schemeClr val="accent2"/>
                </a:solidFill>
              </a:rPr>
              <a:pPr/>
              <a:t>2</a:t>
            </a:fld>
            <a:endParaRPr lang="ru-RU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проблем современного инвестирования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Проблемы:</a:t>
            </a:r>
          </a:p>
          <a:p>
            <a:r>
              <a:rPr lang="ru-RU" dirty="0" smtClean="0"/>
              <a:t>планирование инвестирования;</a:t>
            </a:r>
          </a:p>
          <a:p>
            <a:r>
              <a:rPr lang="ru-RU" dirty="0" smtClean="0"/>
              <a:t>недостаточная информационная осведомленность;</a:t>
            </a:r>
          </a:p>
          <a:p>
            <a:r>
              <a:rPr lang="ru-RU" dirty="0" smtClean="0"/>
              <a:t>риски связанные с инвестиционной деятельностью;</a:t>
            </a:r>
          </a:p>
          <a:p>
            <a:r>
              <a:rPr lang="ru-RU" dirty="0" smtClean="0"/>
              <a:t>планирование менеджмента средств.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z="1600" smtClean="0">
                <a:solidFill>
                  <a:schemeClr val="accent2"/>
                </a:solidFill>
              </a:rPr>
              <a:pPr/>
              <a:t>3</a:t>
            </a:fld>
            <a:endParaRPr lang="ru-RU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решений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14282" y="1643050"/>
          <a:ext cx="8715436" cy="4052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12"/>
                <a:gridCol w="1119407"/>
                <a:gridCol w="1416961"/>
                <a:gridCol w="1203286"/>
                <a:gridCol w="1630635"/>
                <a:gridCol w="1630635"/>
              </a:tblGrid>
              <a:tr h="1228503">
                <a:tc>
                  <a:txBody>
                    <a:bodyPr/>
                    <a:lstStyle/>
                    <a:p>
                      <a:pPr marL="0" marR="0" indent="1397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00" noProof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Проблемы</a:t>
                      </a:r>
                      <a:endParaRPr lang="ru-RU" sz="1400" b="1" kern="100" noProof="0" dirty="0" smtClean="0">
                        <a:solidFill>
                          <a:srgbClr val="FF0000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400" b="1" kern="100" noProof="0" dirty="0" smtClean="0">
                        <a:solidFill>
                          <a:srgbClr val="FF0000"/>
                        </a:solidFill>
                        <a:latin typeface="+mj-lt"/>
                      </a:endParaRPr>
                    </a:p>
                    <a:p>
                      <a:pPr indent="1397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00" noProof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Продукты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00" noProof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Сохранение</a:t>
                      </a:r>
                      <a:r>
                        <a:rPr lang="ru-RU" sz="1400" b="1" kern="100" baseline="0" noProof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данных локально</a:t>
                      </a:r>
                      <a:endParaRPr lang="ru-RU" sz="1400" b="1" kern="100" noProof="0" dirty="0">
                        <a:solidFill>
                          <a:srgbClr val="FF0000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00" noProof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Расчет более одной компании</a:t>
                      </a:r>
                      <a:endParaRPr lang="ru-RU" sz="1400" b="1" kern="100" noProof="0" dirty="0">
                        <a:solidFill>
                          <a:srgbClr val="FF0000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00" noProof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Возможность довложений/</a:t>
                      </a:r>
                    </a:p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00" noProof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снятий</a:t>
                      </a:r>
                      <a:r>
                        <a:rPr lang="ru-RU" sz="1400" b="1" kern="100" baseline="0" noProof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некой суммы</a:t>
                      </a:r>
                      <a:endParaRPr lang="ru-RU" sz="1400" b="1" kern="100" noProof="0" dirty="0">
                        <a:solidFill>
                          <a:srgbClr val="FF0000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00" noProof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Возобновление</a:t>
                      </a:r>
                      <a:r>
                        <a:rPr lang="ru-RU" sz="1400" b="1" kern="100" baseline="0" noProof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00" baseline="0" noProof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Данных</a:t>
                      </a:r>
                      <a:endParaRPr lang="ru-RU" sz="1400" b="1" kern="100" noProof="0" dirty="0">
                        <a:solidFill>
                          <a:srgbClr val="FF0000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 kern="100" noProof="0" dirty="0" smtClean="0">
                          <a:solidFill>
                            <a:srgbClr val="FF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Информационная расс</a:t>
                      </a:r>
                      <a:r>
                        <a:rPr lang="ru-RU" sz="1400" b="1" kern="100" noProof="0" dirty="0" smtClean="0">
                          <a:solidFill>
                            <a:srgbClr val="FF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ылка</a:t>
                      </a:r>
                      <a:endParaRPr lang="ru-RU" sz="1400" b="1" kern="100" noProof="0" dirty="0">
                        <a:solidFill>
                          <a:srgbClr val="FF0000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20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solidFill>
                            <a:schemeClr val="tx1"/>
                          </a:solidFill>
                          <a:latin typeface="+mj-lt"/>
                        </a:rPr>
                        <a:t>investinvest.ru</a:t>
                      </a:r>
                      <a:endParaRPr lang="ru-RU" sz="1400" kern="1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–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–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+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–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ru-RU" sz="1400" kern="1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20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solidFill>
                            <a:schemeClr val="tx1"/>
                          </a:solidFill>
                          <a:latin typeface="+mj-lt"/>
                        </a:rPr>
                        <a:t>delovar.info</a:t>
                      </a:r>
                      <a:endParaRPr lang="ru-RU" sz="1400" kern="1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–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–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+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–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ru-RU" sz="1400" kern="1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20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solidFill>
                            <a:schemeClr val="tx1"/>
                          </a:solidFill>
                          <a:latin typeface="+mj-lt"/>
                        </a:rPr>
                        <a:t>denega.ru</a:t>
                      </a:r>
                      <a:endParaRPr lang="ru-RU" sz="1400" kern="1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–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–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–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+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ru-RU" sz="1400" kern="1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20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solidFill>
                            <a:schemeClr val="tx1"/>
                          </a:solidFill>
                          <a:latin typeface="+mj-lt"/>
                        </a:rPr>
                        <a:t>firmasoft.ru</a:t>
                      </a:r>
                      <a:endParaRPr lang="ru-RU" sz="1400" kern="1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–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–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–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–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ru-RU" sz="1400" kern="1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38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InvestProfit  (разработанное</a:t>
                      </a:r>
                      <a:r>
                        <a:rPr lang="uk-UA" sz="1400" kern="1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ПО</a:t>
                      </a:r>
                      <a:r>
                        <a:rPr lang="uk-UA" sz="1400" kern="10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ru-RU" sz="1400" kern="1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+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+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+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kern="100" dirty="0">
                          <a:latin typeface="+mj-lt"/>
                        </a:rPr>
                        <a:t>+</a:t>
                      </a:r>
                      <a:endParaRPr lang="ru-RU" sz="1400" kern="1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</a:t>
                      </a:r>
                      <a:endParaRPr lang="ru-RU" sz="1400" kern="1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571472" y="1928802"/>
            <a:ext cx="928694" cy="5715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z="1600" smtClean="0">
                <a:solidFill>
                  <a:schemeClr val="accent2"/>
                </a:solidFill>
              </a:rPr>
              <a:pPr/>
              <a:t>4</a:t>
            </a:fld>
            <a:endParaRPr lang="ru-RU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Структура функциональных требований</a:t>
            </a:r>
            <a:endParaRPr lang="ru-RU" sz="3600" dirty="0"/>
          </a:p>
        </p:txBody>
      </p:sp>
      <p:pic>
        <p:nvPicPr>
          <p:cNvPr id="4" name="Содержимое 3" descr="C:\Diplom\report\main(image).jpg"/>
          <p:cNvPicPr>
            <a:picLocks noGrp="1"/>
          </p:cNvPicPr>
          <p:nvPr>
            <p:ph idx="1"/>
          </p:nvPr>
        </p:nvPicPr>
        <p:blipFill>
          <a:blip r:embed="rId2" cstate="print"/>
          <a:srcRect b="10390"/>
          <a:stretch>
            <a:fillRect/>
          </a:stretch>
        </p:blipFill>
        <p:spPr bwMode="auto">
          <a:xfrm>
            <a:off x="142844" y="1142984"/>
            <a:ext cx="8786842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z="1600" smtClean="0">
                <a:solidFill>
                  <a:schemeClr val="accent2"/>
                </a:solidFill>
              </a:rPr>
              <a:pPr/>
              <a:t>5</a:t>
            </a:fld>
            <a:endParaRPr lang="ru-RU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97567" y="1600200"/>
            <a:ext cx="53488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z="1600" smtClean="0">
                <a:solidFill>
                  <a:schemeClr val="accent2"/>
                </a:solidFill>
              </a:rPr>
              <a:pPr/>
              <a:t>6</a:t>
            </a:fld>
            <a:endParaRPr lang="ru-RU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концептуальных классов</a:t>
            </a:r>
            <a:endParaRPr lang="ru-RU" dirty="0"/>
          </a:p>
        </p:txBody>
      </p:sp>
      <p:pic>
        <p:nvPicPr>
          <p:cNvPr id="4" name="Содержимое 3" descr="C:\Diplom\report\концептуальный клас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20106"/>
            <a:ext cx="8286808" cy="373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z="1600" smtClean="0">
                <a:solidFill>
                  <a:schemeClr val="accent2"/>
                </a:solidFill>
              </a:rPr>
              <a:pPr/>
              <a:t>7</a:t>
            </a:fld>
            <a:endParaRPr lang="ru-RU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Фреймворки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JavaMail – </a:t>
            </a:r>
            <a:r>
              <a:rPr lang="uk-UA" dirty="0" smtClean="0"/>
              <a:t>свободно распространяем</a:t>
            </a:r>
            <a:r>
              <a:rPr lang="ru-RU" dirty="0" smtClean="0"/>
              <a:t>ый фреймворк для работы с отправкой и получением почты; </a:t>
            </a:r>
            <a:endParaRPr lang="en-US" dirty="0" smtClean="0"/>
          </a:p>
          <a:p>
            <a:r>
              <a:rPr lang="en-US" dirty="0" smtClean="0"/>
              <a:t>iText</a:t>
            </a:r>
            <a:r>
              <a:rPr lang="ru-RU" dirty="0" smtClean="0"/>
              <a:t> – фреймворк для динамичесского создания пфд файлов; </a:t>
            </a:r>
          </a:p>
          <a:p>
            <a:r>
              <a:rPr lang="ru-RU" dirty="0" smtClean="0"/>
              <a:t>стандартные библиотеки из пакета </a:t>
            </a:r>
            <a:r>
              <a:rPr lang="en-US" dirty="0" smtClean="0"/>
              <a:t>jdk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z="1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sz="1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JavaMail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572560" cy="221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876"/>
            <a:ext cx="857256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021A-A394-4021-AAC5-3B346FB8F4EF}" type="slidenum">
              <a:rPr lang="ru-RU" sz="1600" smtClean="0">
                <a:solidFill>
                  <a:srgbClr val="C00000"/>
                </a:solidFill>
              </a:rPr>
              <a:pPr/>
              <a:t>9</a:t>
            </a:fld>
            <a:endParaRPr lang="ru-RU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342</Words>
  <Application>Microsoft Office PowerPoint</Application>
  <PresentationFormat>Экран (4:3)</PresentationFormat>
  <Paragraphs>96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Клиент-серверная программа расчета перспективной прибыли от инвестиционной деятельности</vt:lpstr>
      <vt:lpstr>Цель работы: </vt:lpstr>
      <vt:lpstr>Анализ проблем современного инвестирования</vt:lpstr>
      <vt:lpstr>Анализ решений</vt:lpstr>
      <vt:lpstr>Структура функциональных требований</vt:lpstr>
      <vt:lpstr>Диаграмма прецедентов</vt:lpstr>
      <vt:lpstr>Диаграмма концептуальных классов</vt:lpstr>
      <vt:lpstr>Используемые Фреймворки</vt:lpstr>
      <vt:lpstr>JavaMail</vt:lpstr>
      <vt:lpstr>iText</vt:lpstr>
      <vt:lpstr>Структура данных</vt:lpstr>
      <vt:lpstr>Алгоритмы работы программы</vt:lpstr>
      <vt:lpstr>Тестирование системы</vt:lpstr>
      <vt:lpstr>Примеры работы программы</vt:lpstr>
      <vt:lpstr>Выводы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Клієнт-серверна програма розрахунку перспективного прибутку від інвестиційної діяльності</dc:title>
  <dc:creator>User</dc:creator>
  <cp:lastModifiedBy>User</cp:lastModifiedBy>
  <cp:revision>36</cp:revision>
  <dcterms:created xsi:type="dcterms:W3CDTF">2016-06-15T17:35:30Z</dcterms:created>
  <dcterms:modified xsi:type="dcterms:W3CDTF">2016-06-17T05:34:17Z</dcterms:modified>
</cp:coreProperties>
</file>