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9" r:id="rId3"/>
    <p:sldId id="266" r:id="rId4"/>
    <p:sldId id="267" r:id="rId5"/>
    <p:sldId id="275" r:id="rId6"/>
    <p:sldId id="276" r:id="rId7"/>
    <p:sldId id="273" r:id="rId8"/>
    <p:sldId id="260" r:id="rId9"/>
    <p:sldId id="277" r:id="rId10"/>
    <p:sldId id="261" r:id="rId11"/>
    <p:sldId id="262" r:id="rId12"/>
    <p:sldId id="264" r:id="rId13"/>
    <p:sldId id="268" r:id="rId14"/>
    <p:sldId id="269" r:id="rId15"/>
    <p:sldId id="271" r:id="rId16"/>
    <p:sldId id="272" r:id="rId17"/>
    <p:sldId id="270" r:id="rId18"/>
    <p:sldId id="274" r:id="rId19"/>
    <p:sldId id="278" r:id="rId20"/>
  </p:sldIdLst>
  <p:sldSz cx="12192000" cy="6858000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CAD9D95-3464-4119-93FB-7B51FD59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F0C62-3DFF-4749-B931-260E8EA71970}" type="datetimeFigureOut">
              <a:rPr lang="cs-CZ"/>
              <a:pPr>
                <a:defRPr/>
              </a:pPr>
              <a:t>26.02.2021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318D5C-35C8-447C-BCDB-B50C211B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E1F3AD-41FD-481F-91A5-67A807D0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774C5-1823-4267-A7A8-51DD0FD903A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148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56CB02-525E-40EC-A84F-A445F582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01F7B-2E8A-46A2-86FB-8EFDDBC5D50C}" type="datetimeFigureOut">
              <a:rPr lang="cs-CZ"/>
              <a:pPr>
                <a:defRPr/>
              </a:pPr>
              <a:t>26.02.2021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BDA5998-79D3-41A6-93B8-8AF31B2A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8AE7EA0-2A8A-4267-B35A-05B0F69A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06A36-B806-4DF4-A39B-218D96B41A1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25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437790-2C04-4B4E-82E9-83D021DA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8B96A-EBF3-44EF-94CF-8713B9C4CB03}" type="datetimeFigureOut">
              <a:rPr lang="cs-CZ"/>
              <a:pPr>
                <a:defRPr/>
              </a:pPr>
              <a:t>26.02.2021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C80F119-218C-4F54-8341-268F842D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E1D0A8F-CC2C-46A5-BDFF-DDFE1DB6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F78CD-587A-458C-9F63-EAD81DDBDFF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19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F5A42DE-C966-439A-AD2D-41374AE9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93836-1722-481F-A186-3C53789C0353}" type="datetimeFigureOut">
              <a:rPr lang="cs-CZ"/>
              <a:pPr>
                <a:defRPr/>
              </a:pPr>
              <a:t>26.02.2021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DD404BD-A6F8-40BB-8E76-2C9CA6DA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57D34FC-DDF3-45BB-800E-0985D787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C3F75-7677-4CD7-8AF9-A17E0D54BF5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44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34E7A03-1307-4642-B57E-B503595D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D9789-98E9-43E7-BA00-6A39D019BACC}" type="datetimeFigureOut">
              <a:rPr lang="cs-CZ"/>
              <a:pPr>
                <a:defRPr/>
              </a:pPr>
              <a:t>26.02.2021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809790D-9AE3-40C0-824A-7DA8EC90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14D440-F577-432C-AEC4-95A71339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9C328-B8A3-452E-82D6-C58F11C10E7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825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DD270ADC-8AA2-4EB4-A4DD-EADE84E9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B247-073F-4760-B495-A733E5BEF210}" type="datetimeFigureOut">
              <a:rPr lang="cs-CZ"/>
              <a:pPr>
                <a:defRPr/>
              </a:pPr>
              <a:t>26.02.2021</a:t>
            </a:fld>
            <a:endParaRPr lang="cs-CZ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0E295E84-DC8F-457E-B3C5-3B70E8A8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3BBFBB42-33FA-452E-9FC2-C04C344C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412D9-DE85-485D-8E65-8D99C89726A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388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ADBB478B-7A2B-4709-9D81-12015E47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05CC4-8E4C-4454-8FEF-CDD65D6B579E}" type="datetimeFigureOut">
              <a:rPr lang="cs-CZ"/>
              <a:pPr>
                <a:defRPr/>
              </a:pPr>
              <a:t>26.02.2021</a:t>
            </a:fld>
            <a:endParaRPr lang="cs-CZ"/>
          </a:p>
        </p:txBody>
      </p:sp>
      <p:sp>
        <p:nvSpPr>
          <p:cNvPr id="8" name="Zástupný symbol pro zápatí 4">
            <a:extLst>
              <a:ext uri="{FF2B5EF4-FFF2-40B4-BE49-F238E27FC236}">
                <a16:creationId xmlns:a16="http://schemas.microsoft.com/office/drawing/2014/main" id="{CB8CABA0-E387-471D-B735-1937C747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Zástupný symbol pro číslo snímku 5">
            <a:extLst>
              <a:ext uri="{FF2B5EF4-FFF2-40B4-BE49-F238E27FC236}">
                <a16:creationId xmlns:a16="http://schemas.microsoft.com/office/drawing/2014/main" id="{7E3E148B-DE08-4950-BCB2-7EB49422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7FACE-670E-4EA7-B7C2-D588C89BD5B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397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3">
            <a:extLst>
              <a:ext uri="{FF2B5EF4-FFF2-40B4-BE49-F238E27FC236}">
                <a16:creationId xmlns:a16="http://schemas.microsoft.com/office/drawing/2014/main" id="{1B72E67D-61B2-4302-8CE2-8B105746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820AA-933A-47CC-8C8C-CEFBF6AA8272}" type="datetimeFigureOut">
              <a:rPr lang="cs-CZ"/>
              <a:pPr>
                <a:defRPr/>
              </a:pPr>
              <a:t>26.02.2021</a:t>
            </a:fld>
            <a:endParaRPr lang="cs-CZ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8C1CBCA9-58F2-4072-9489-79EC8704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9CDF5B8C-5EDF-4E82-9A6E-FE0E5053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B3C12-6BF5-4ABC-80A2-677D064C07F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268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3">
            <a:extLst>
              <a:ext uri="{FF2B5EF4-FFF2-40B4-BE49-F238E27FC236}">
                <a16:creationId xmlns:a16="http://schemas.microsoft.com/office/drawing/2014/main" id="{D079B5F0-ACCB-41B4-9FB3-63BB638F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FBC3F-8D74-456D-9CBB-50A3CCF3D53D}" type="datetimeFigureOut">
              <a:rPr lang="cs-CZ"/>
              <a:pPr>
                <a:defRPr/>
              </a:pPr>
              <a:t>26.02.2021</a:t>
            </a:fld>
            <a:endParaRPr lang="cs-CZ"/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EFD209F5-39FA-44ED-B882-946A8A4D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410ADC8A-84F8-47B6-A672-B5D1069A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675C-A0BC-4851-A8A6-F9B1280285F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70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70406B00-03B5-4021-B83C-9AD310E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FAD61-97C6-43A7-8B63-03BDEDAAF1A1}" type="datetimeFigureOut">
              <a:rPr lang="cs-CZ"/>
              <a:pPr>
                <a:defRPr/>
              </a:pPr>
              <a:t>26.02.2021</a:t>
            </a:fld>
            <a:endParaRPr lang="cs-CZ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66F48657-1095-4D83-B3C5-3FBE51B8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7F2D4A02-75E1-45FE-AB9D-87929E13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A719C-2347-4603-B4DC-D5BAEF45468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742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AE50227A-42FD-453A-A9F4-6C5B3E6C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539AA-F119-499E-9010-E5E8051D1CCC}" type="datetimeFigureOut">
              <a:rPr lang="cs-CZ"/>
              <a:pPr>
                <a:defRPr/>
              </a:pPr>
              <a:t>26.02.2021</a:t>
            </a:fld>
            <a:endParaRPr lang="cs-CZ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D7080D76-48F0-4A34-9DDB-6713962E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064F1110-43EC-45BD-B627-2CE4A340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B16C8-D276-4F17-BFAE-C89AA5B3D32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970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pro nadpis 1">
            <a:extLst>
              <a:ext uri="{FF2B5EF4-FFF2-40B4-BE49-F238E27FC236}">
                <a16:creationId xmlns:a16="http://schemas.microsoft.com/office/drawing/2014/main" id="{5C027CFC-5DEF-4555-A8A8-29C7F752699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Kliknutím lze upravit styl.</a:t>
            </a:r>
          </a:p>
        </p:txBody>
      </p:sp>
      <p:sp>
        <p:nvSpPr>
          <p:cNvPr id="1027" name="Zástupný symbol pro text 2">
            <a:extLst>
              <a:ext uri="{FF2B5EF4-FFF2-40B4-BE49-F238E27FC236}">
                <a16:creationId xmlns:a16="http://schemas.microsoft.com/office/drawing/2014/main" id="{B66A3F9E-6F18-4A65-A9D9-CC34349347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Upravte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8D7DF68-1EF3-462C-895E-BB4D75429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836A12D-39BE-4835-9CD5-88EB3E68F073}" type="datetimeFigureOut">
              <a:rPr lang="cs-CZ"/>
              <a:pPr>
                <a:defRPr/>
              </a:pPr>
              <a:t>26.02.2021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15E717-C33B-44D2-B2DD-AD63CA20A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799F59E-1CE3-4853-A508-7E67D80D5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B6A0443-2E9C-4AB9-BF2E-3842E1A1BAC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ntropy.kmhk.cz/exhibitions_list/brow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entropy.kmhk.cz/events_list/furnitu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ntropy.kmhk.cz/events_list/satna/2017/08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entropy.kmhk.cz/events_list/t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entropy.kmhk.cz/events_list/brow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adpis 1">
            <a:extLst>
              <a:ext uri="{FF2B5EF4-FFF2-40B4-BE49-F238E27FC236}">
                <a16:creationId xmlns:a16="http://schemas.microsoft.com/office/drawing/2014/main" id="{D9917B92-D8BA-4824-A220-57AB3ED9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628650"/>
            <a:ext cx="5294312" cy="1677988"/>
          </a:xfrm>
        </p:spPr>
        <p:txBody>
          <a:bodyPr/>
          <a:lstStyle/>
          <a:p>
            <a:pPr eaLnBrk="1" hangingPunct="1"/>
            <a:r>
              <a:rPr lang="cs-CZ" altLang="cs-CZ"/>
              <a:t>Systém evidence akcí, mobiliáře a techniky</a:t>
            </a:r>
          </a:p>
        </p:txBody>
      </p:sp>
      <p:sp>
        <p:nvSpPr>
          <p:cNvPr id="2051" name="Content Placeholder 11">
            <a:extLst>
              <a:ext uri="{FF2B5EF4-FFF2-40B4-BE49-F238E27FC236}">
                <a16:creationId xmlns:a16="http://schemas.microsoft.com/office/drawing/2014/main" id="{9338D5B9-859A-4076-8A45-4D8DD6A97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38400"/>
            <a:ext cx="6146800" cy="3786188"/>
          </a:xfrm>
        </p:spPr>
        <p:txBody>
          <a:bodyPr/>
          <a:lstStyle/>
          <a:p>
            <a:pPr eaLnBrk="1" hangingPunct="1"/>
            <a:r>
              <a:rPr lang="cs-CZ" altLang="cs-CZ" sz="1800"/>
              <a:t>před rokem </a:t>
            </a:r>
            <a:r>
              <a:rPr lang="cs-CZ" altLang="cs-CZ" sz="1800" b="1"/>
              <a:t>2014</a:t>
            </a:r>
            <a:r>
              <a:rPr lang="cs-CZ" altLang="cs-CZ" sz="1800"/>
              <a:t> stačil, přehled a malý vkládací formulář</a:t>
            </a:r>
          </a:p>
          <a:p>
            <a:pPr eaLnBrk="1" hangingPunct="1"/>
            <a:r>
              <a:rPr lang="cs-CZ" altLang="cs-CZ" sz="1800"/>
              <a:t>méně míst, méně techniky, méně komplikací</a:t>
            </a:r>
          </a:p>
          <a:p>
            <a:pPr eaLnBrk="1" hangingPunct="1"/>
            <a:endParaRPr lang="cs-CZ" altLang="cs-CZ" sz="1800"/>
          </a:p>
          <a:p>
            <a:pPr eaLnBrk="1" hangingPunct="1"/>
            <a:r>
              <a:rPr lang="cs-CZ" altLang="cs-CZ" sz="1800"/>
              <a:t>s novým sídlem, nové prostory, nová technika, původní jednoduché řešení nedostačující, chaos</a:t>
            </a:r>
          </a:p>
        </p:txBody>
      </p:sp>
      <p:pic>
        <p:nvPicPr>
          <p:cNvPr id="2052" name="Zástupný symbol pro obsah 3">
            <a:extLst>
              <a:ext uri="{FF2B5EF4-FFF2-40B4-BE49-F238E27FC236}">
                <a16:creationId xmlns:a16="http://schemas.microsoft.com/office/drawing/2014/main" id="{19B98FEE-7958-4534-8495-47301A9B3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328613"/>
            <a:ext cx="4041775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Zástupný symbol pro obsah 3">
            <a:extLst>
              <a:ext uri="{FF2B5EF4-FFF2-40B4-BE49-F238E27FC236}">
                <a16:creationId xmlns:a16="http://schemas.microsoft.com/office/drawing/2014/main" id="{6E7B54E5-7B73-4C8E-8A45-637266311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3038475"/>
            <a:ext cx="4041775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Obrázek 13">
            <a:extLst>
              <a:ext uri="{FF2B5EF4-FFF2-40B4-BE49-F238E27FC236}">
                <a16:creationId xmlns:a16="http://schemas.microsoft.com/office/drawing/2014/main" id="{66BC3B13-637F-4771-91FB-D7ABBD46D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5129213"/>
            <a:ext cx="13890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Obrázek 2">
            <a:hlinkClick r:id="rId2"/>
            <a:extLst>
              <a:ext uri="{FF2B5EF4-FFF2-40B4-BE49-F238E27FC236}">
                <a16:creationId xmlns:a16="http://schemas.microsoft.com/office/drawing/2014/main" id="{F77CA154-A720-485A-BA24-CF9CFAC9F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2" r="2" b="2249"/>
          <a:stretch>
            <a:fillRect/>
          </a:stretch>
        </p:blipFill>
        <p:spPr bwMode="auto">
          <a:xfrm>
            <a:off x="4792663" y="1123950"/>
            <a:ext cx="6916737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Nadpis 1">
            <a:extLst>
              <a:ext uri="{FF2B5EF4-FFF2-40B4-BE49-F238E27FC236}">
                <a16:creationId xmlns:a16="http://schemas.microsoft.com/office/drawing/2014/main" id="{B1BF4F06-7DBF-45F2-8466-1D212FBB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628650"/>
            <a:ext cx="3667125" cy="1677988"/>
          </a:xfrm>
        </p:spPr>
        <p:txBody>
          <a:bodyPr/>
          <a:lstStyle/>
          <a:p>
            <a:pPr eaLnBrk="1" hangingPunct="1"/>
            <a:r>
              <a:rPr lang="cs-CZ" altLang="cs-CZ" sz="3600"/>
              <a:t>Výstupy</a:t>
            </a:r>
            <a:br>
              <a:rPr lang="cs-CZ" altLang="cs-CZ" sz="3600"/>
            </a:br>
            <a:r>
              <a:rPr lang="cs-CZ" altLang="cs-CZ" sz="3600"/>
              <a:t>přehled výstavy</a:t>
            </a:r>
          </a:p>
        </p:txBody>
      </p:sp>
      <p:sp>
        <p:nvSpPr>
          <p:cNvPr id="11268" name="Content Placeholder 11">
            <a:extLst>
              <a:ext uri="{FF2B5EF4-FFF2-40B4-BE49-F238E27FC236}">
                <a16:creationId xmlns:a16="http://schemas.microsoft.com/office/drawing/2014/main" id="{48FD473A-D6A3-4D55-878F-29F3CBC4B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38400"/>
            <a:ext cx="3667125" cy="3786188"/>
          </a:xfrm>
        </p:spPr>
        <p:txBody>
          <a:bodyPr/>
          <a:lstStyle/>
          <a:p>
            <a:pPr eaLnBrk="1" hangingPunct="1"/>
            <a:endParaRPr lang="cs-CZ" altLang="cs-CZ" sz="1800"/>
          </a:p>
          <a:p>
            <a:pPr eaLnBrk="1" hangingPunct="1"/>
            <a:r>
              <a:rPr lang="cs-CZ" altLang="cs-CZ" sz="1800"/>
              <a:t>původně byli výstavy součástí celkového výpisu</a:t>
            </a:r>
          </a:p>
          <a:p>
            <a:pPr eaLnBrk="1" hangingPunct="1"/>
            <a:r>
              <a:rPr lang="cs-CZ" altLang="cs-CZ" sz="1800"/>
              <a:t>v praxi to byl extrémně dlouhý výpis (výstava je celý měsíc každý den)</a:t>
            </a:r>
          </a:p>
          <a:p>
            <a:pPr eaLnBrk="1" hangingPunct="1"/>
            <a:r>
              <a:rPr lang="cs-CZ" altLang="cs-CZ" sz="1800"/>
              <a:t>výstavy byli vyčleněny do vlastního výpisu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Obrázek 4">
            <a:hlinkClick r:id="rId2"/>
            <a:extLst>
              <a:ext uri="{FF2B5EF4-FFF2-40B4-BE49-F238E27FC236}">
                <a16:creationId xmlns:a16="http://schemas.microsoft.com/office/drawing/2014/main" id="{11E2D3AF-98CB-4376-8346-0DBC1D03B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" t="8051" r="2" b="2248"/>
          <a:stretch>
            <a:fillRect/>
          </a:stretch>
        </p:blipFill>
        <p:spPr bwMode="auto">
          <a:xfrm>
            <a:off x="4673600" y="1098550"/>
            <a:ext cx="6878638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6822889-3AE7-4675-8003-B9A9839B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628650"/>
            <a:ext cx="3667125" cy="16779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sz="4000" dirty="0"/>
              <a:t>Výstupy</a:t>
            </a:r>
            <a:br>
              <a:rPr lang="cs-CZ" sz="4000" dirty="0"/>
            </a:br>
            <a:r>
              <a:rPr lang="cs-CZ" sz="4000" dirty="0"/>
              <a:t>vytížení mobiliáře</a:t>
            </a:r>
          </a:p>
        </p:txBody>
      </p:sp>
      <p:sp>
        <p:nvSpPr>
          <p:cNvPr id="12292" name="Content Placeholder 11">
            <a:extLst>
              <a:ext uri="{FF2B5EF4-FFF2-40B4-BE49-F238E27FC236}">
                <a16:creationId xmlns:a16="http://schemas.microsoft.com/office/drawing/2014/main" id="{C79EBF8F-CBBD-4A5A-A7CE-DA081EE5E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38400"/>
            <a:ext cx="3667125" cy="3786188"/>
          </a:xfrm>
        </p:spPr>
        <p:txBody>
          <a:bodyPr/>
          <a:lstStyle/>
          <a:p>
            <a:pPr eaLnBrk="1" hangingPunct="1"/>
            <a:r>
              <a:rPr lang="cs-CZ" altLang="cs-CZ" sz="1800"/>
              <a:t>systém zatím neumí hlídat krytí akcí, mobiliáře apod.</a:t>
            </a:r>
          </a:p>
          <a:p>
            <a:pPr eaLnBrk="1" hangingPunct="1"/>
            <a:r>
              <a:rPr lang="cs-CZ" altLang="cs-CZ" sz="1800"/>
              <a:t>jednoduché výstupy s přehledy vytížení pomáhají uživatelům časově synchronizovat akce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Obrázek 3">
            <a:hlinkClick r:id="rId2"/>
            <a:extLst>
              <a:ext uri="{FF2B5EF4-FFF2-40B4-BE49-F238E27FC236}">
                <a16:creationId xmlns:a16="http://schemas.microsoft.com/office/drawing/2014/main" id="{C9BD0415-F49F-4A8F-A5B9-EAAF5F7C3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t="9648" r="1703" b="51125"/>
          <a:stretch>
            <a:fillRect/>
          </a:stretch>
        </p:blipFill>
        <p:spPr bwMode="auto">
          <a:xfrm>
            <a:off x="4646613" y="2092325"/>
            <a:ext cx="6723062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Nadpis 1">
            <a:extLst>
              <a:ext uri="{FF2B5EF4-FFF2-40B4-BE49-F238E27FC236}">
                <a16:creationId xmlns:a16="http://schemas.microsoft.com/office/drawing/2014/main" id="{4A5B9F8D-9BE4-4292-A44F-BD7301C9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628650"/>
            <a:ext cx="3667125" cy="1677988"/>
          </a:xfrm>
        </p:spPr>
        <p:txBody>
          <a:bodyPr/>
          <a:lstStyle/>
          <a:p>
            <a:pPr eaLnBrk="1" hangingPunct="1"/>
            <a:r>
              <a:rPr lang="cs-CZ" altLang="cs-CZ" sz="3600"/>
              <a:t>Výstupy</a:t>
            </a:r>
            <a:br>
              <a:rPr lang="cs-CZ" altLang="cs-CZ" sz="3600"/>
            </a:br>
            <a:r>
              <a:rPr lang="cs-CZ" altLang="cs-CZ" sz="3600"/>
              <a:t>šatna, úklid, zvukař</a:t>
            </a:r>
          </a:p>
        </p:txBody>
      </p:sp>
      <p:sp>
        <p:nvSpPr>
          <p:cNvPr id="13316" name="Content Placeholder 11">
            <a:extLst>
              <a:ext uri="{FF2B5EF4-FFF2-40B4-BE49-F238E27FC236}">
                <a16:creationId xmlns:a16="http://schemas.microsoft.com/office/drawing/2014/main" id="{CE0B3E97-4FA3-4183-9BB2-04EC2CA1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38400"/>
            <a:ext cx="3667125" cy="3786188"/>
          </a:xfrm>
        </p:spPr>
        <p:txBody>
          <a:bodyPr/>
          <a:lstStyle/>
          <a:p>
            <a:pPr eaLnBrk="1" hangingPunct="1"/>
            <a:r>
              <a:rPr lang="cs-CZ" altLang="cs-CZ" sz="1800"/>
              <a:t>část služeb na akce zajištěna externisty, těm je třeba předat informace o potřebách na akci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adpis 1">
            <a:extLst>
              <a:ext uri="{FF2B5EF4-FFF2-40B4-BE49-F238E27FC236}">
                <a16:creationId xmlns:a16="http://schemas.microsoft.com/office/drawing/2014/main" id="{3572527B-B487-42EA-90FF-14EA6235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628650"/>
            <a:ext cx="3667125" cy="1677988"/>
          </a:xfrm>
        </p:spPr>
        <p:txBody>
          <a:bodyPr/>
          <a:lstStyle/>
          <a:p>
            <a:pPr eaLnBrk="1" hangingPunct="1"/>
            <a:r>
              <a:rPr lang="cs-CZ" altLang="cs-CZ" sz="3600"/>
              <a:t>Výstupy</a:t>
            </a:r>
            <a:br>
              <a:rPr lang="cs-CZ" altLang="cs-CZ" sz="3600"/>
            </a:br>
            <a:r>
              <a:rPr lang="cs-CZ" altLang="cs-CZ" sz="3600"/>
              <a:t>TV prezentace</a:t>
            </a:r>
          </a:p>
        </p:txBody>
      </p:sp>
      <p:sp>
        <p:nvSpPr>
          <p:cNvPr id="14339" name="Content Placeholder 11">
            <a:extLst>
              <a:ext uri="{FF2B5EF4-FFF2-40B4-BE49-F238E27FC236}">
                <a16:creationId xmlns:a16="http://schemas.microsoft.com/office/drawing/2014/main" id="{046E4B4F-9C4E-46A0-B9BE-60BEB796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38400"/>
            <a:ext cx="3667125" cy="3786188"/>
          </a:xfrm>
        </p:spPr>
        <p:txBody>
          <a:bodyPr/>
          <a:lstStyle/>
          <a:p>
            <a:pPr eaLnBrk="1" hangingPunct="1"/>
            <a:endParaRPr lang="cs-CZ" altLang="cs-CZ" sz="1800"/>
          </a:p>
        </p:txBody>
      </p:sp>
      <p:pic>
        <p:nvPicPr>
          <p:cNvPr id="14340" name="Obrázek 4">
            <a:hlinkClick r:id="rId2"/>
            <a:extLst>
              <a:ext uri="{FF2B5EF4-FFF2-40B4-BE49-F238E27FC236}">
                <a16:creationId xmlns:a16="http://schemas.microsoft.com/office/drawing/2014/main" id="{D06FC034-31FC-462A-92C0-3164B6EEF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38" y="1784350"/>
            <a:ext cx="52197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Obrázek 2">
            <a:extLst>
              <a:ext uri="{FF2B5EF4-FFF2-40B4-BE49-F238E27FC236}">
                <a16:creationId xmlns:a16="http://schemas.microsoft.com/office/drawing/2014/main" id="{8D85A8E4-82B2-4F7F-8842-AF8D977B8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6" t="8102" r="29353" b="-197"/>
          <a:stretch>
            <a:fillRect/>
          </a:stretch>
        </p:blipFill>
        <p:spPr bwMode="auto">
          <a:xfrm>
            <a:off x="6724650" y="1081088"/>
            <a:ext cx="31115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Nadpis 1">
            <a:extLst>
              <a:ext uri="{FF2B5EF4-FFF2-40B4-BE49-F238E27FC236}">
                <a16:creationId xmlns:a16="http://schemas.microsoft.com/office/drawing/2014/main" id="{A4F9D521-24B5-4306-B363-473C305A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628650"/>
            <a:ext cx="3667125" cy="1677988"/>
          </a:xfrm>
        </p:spPr>
        <p:txBody>
          <a:bodyPr/>
          <a:lstStyle/>
          <a:p>
            <a:pPr eaLnBrk="1" hangingPunct="1"/>
            <a:r>
              <a:rPr lang="cs-CZ" altLang="cs-CZ" sz="3600"/>
              <a:t>Výstupy</a:t>
            </a:r>
            <a:br>
              <a:rPr lang="cs-CZ" altLang="cs-CZ" sz="3600"/>
            </a:br>
            <a:r>
              <a:rPr lang="cs-CZ" altLang="cs-CZ" sz="3600"/>
              <a:t>newsletter</a:t>
            </a:r>
          </a:p>
        </p:txBody>
      </p:sp>
      <p:sp>
        <p:nvSpPr>
          <p:cNvPr id="15364" name="Content Placeholder 11">
            <a:extLst>
              <a:ext uri="{FF2B5EF4-FFF2-40B4-BE49-F238E27FC236}">
                <a16:creationId xmlns:a16="http://schemas.microsoft.com/office/drawing/2014/main" id="{67C4F0E6-7302-432B-A336-E87DE911C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38400"/>
            <a:ext cx="3667125" cy="3786188"/>
          </a:xfrm>
        </p:spPr>
        <p:txBody>
          <a:bodyPr/>
          <a:lstStyle/>
          <a:p>
            <a:pPr eaLnBrk="1" hangingPunct="1"/>
            <a:endParaRPr lang="cs-CZ" altLang="cs-CZ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Obrázek 3">
            <a:extLst>
              <a:ext uri="{FF2B5EF4-FFF2-40B4-BE49-F238E27FC236}">
                <a16:creationId xmlns:a16="http://schemas.microsoft.com/office/drawing/2014/main" id="{3E696DAE-6C92-4085-A029-C73E3F6BB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" r="6001" b="3"/>
          <a:stretch>
            <a:fillRect/>
          </a:stretch>
        </p:blipFill>
        <p:spPr bwMode="auto">
          <a:xfrm>
            <a:off x="6391275" y="517525"/>
            <a:ext cx="3995738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Nadpis 1">
            <a:extLst>
              <a:ext uri="{FF2B5EF4-FFF2-40B4-BE49-F238E27FC236}">
                <a16:creationId xmlns:a16="http://schemas.microsoft.com/office/drawing/2014/main" id="{CFDC77E3-D5D1-4E8E-B57F-8983D938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628650"/>
            <a:ext cx="6586537" cy="1677988"/>
          </a:xfrm>
        </p:spPr>
        <p:txBody>
          <a:bodyPr/>
          <a:lstStyle/>
          <a:p>
            <a:pPr eaLnBrk="1" hangingPunct="1"/>
            <a:r>
              <a:rPr lang="cs-CZ" altLang="cs-CZ" sz="3600"/>
              <a:t>Výstupy</a:t>
            </a:r>
            <a:br>
              <a:rPr lang="cs-CZ" altLang="cs-CZ" sz="3600"/>
            </a:br>
            <a:r>
              <a:rPr lang="cs-CZ" altLang="cs-CZ" sz="3600"/>
              <a:t>leták Inkscape</a:t>
            </a:r>
          </a:p>
        </p:txBody>
      </p:sp>
      <p:sp>
        <p:nvSpPr>
          <p:cNvPr id="16388" name="Content Placeholder 11">
            <a:extLst>
              <a:ext uri="{FF2B5EF4-FFF2-40B4-BE49-F238E27FC236}">
                <a16:creationId xmlns:a16="http://schemas.microsoft.com/office/drawing/2014/main" id="{AAED3D7C-F1B5-4201-A3CA-4416EDAD2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38400"/>
            <a:ext cx="6586537" cy="3786188"/>
          </a:xfrm>
        </p:spPr>
        <p:txBody>
          <a:bodyPr/>
          <a:lstStyle/>
          <a:p>
            <a:pPr eaLnBrk="1" hangingPunct="1"/>
            <a:r>
              <a:rPr lang="cs-CZ" altLang="cs-CZ" sz="2400"/>
              <a:t>Leták konkrétní akce</a:t>
            </a:r>
          </a:p>
          <a:p>
            <a:pPr eaLnBrk="1" hangingPunct="1"/>
            <a:r>
              <a:rPr lang="cs-CZ" altLang="cs-CZ" sz="2400"/>
              <a:t>XML export</a:t>
            </a:r>
          </a:p>
          <a:p>
            <a:pPr eaLnBrk="1" hangingPunct="1"/>
            <a:r>
              <a:rPr lang="cs-CZ" altLang="cs-CZ" sz="2400"/>
              <a:t>Dále upravitelný v Inkscape</a:t>
            </a:r>
          </a:p>
          <a:p>
            <a:pPr eaLnBrk="1" hangingPunct="1"/>
            <a:endParaRPr lang="cs-CZ" altLang="cs-CZ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Obrázek 4">
            <a:extLst>
              <a:ext uri="{FF2B5EF4-FFF2-40B4-BE49-F238E27FC236}">
                <a16:creationId xmlns:a16="http://schemas.microsoft.com/office/drawing/2014/main" id="{C3A889C1-62E6-4BAE-B5B1-AD38554C6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6" r="2" b="2592"/>
          <a:stretch>
            <a:fillRect/>
          </a:stretch>
        </p:blipFill>
        <p:spPr bwMode="auto">
          <a:xfrm>
            <a:off x="4638675" y="0"/>
            <a:ext cx="7553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Nadpis 1">
            <a:extLst>
              <a:ext uri="{FF2B5EF4-FFF2-40B4-BE49-F238E27FC236}">
                <a16:creationId xmlns:a16="http://schemas.microsoft.com/office/drawing/2014/main" id="{169BF90E-9296-4F15-A42F-A0B77913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628650"/>
            <a:ext cx="3651250" cy="1677988"/>
          </a:xfrm>
        </p:spPr>
        <p:txBody>
          <a:bodyPr/>
          <a:lstStyle/>
          <a:p>
            <a:pPr eaLnBrk="1" hangingPunct="1"/>
            <a:r>
              <a:rPr lang="cs-CZ" altLang="cs-CZ" sz="3600"/>
              <a:t>Výstupy</a:t>
            </a:r>
            <a:br>
              <a:rPr lang="cs-CZ" altLang="cs-CZ" sz="3600"/>
            </a:br>
            <a:r>
              <a:rPr lang="cs-CZ" altLang="cs-CZ" sz="3600"/>
              <a:t>leták </a:t>
            </a:r>
            <a:r>
              <a:rPr lang="en-US" altLang="cs-CZ" sz="3600"/>
              <a:t>Scribus</a:t>
            </a:r>
            <a:endParaRPr lang="cs-CZ" altLang="cs-CZ" sz="3600"/>
          </a:p>
        </p:txBody>
      </p:sp>
      <p:sp>
        <p:nvSpPr>
          <p:cNvPr id="17412" name="Content Placeholder 11">
            <a:extLst>
              <a:ext uri="{FF2B5EF4-FFF2-40B4-BE49-F238E27FC236}">
                <a16:creationId xmlns:a16="http://schemas.microsoft.com/office/drawing/2014/main" id="{27F33C09-1062-48BF-AF4B-EC49E0D05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38400"/>
            <a:ext cx="3651250" cy="3786188"/>
          </a:xfrm>
        </p:spPr>
        <p:txBody>
          <a:bodyPr/>
          <a:lstStyle/>
          <a:p>
            <a:pPr eaLnBrk="1" hangingPunct="1"/>
            <a:r>
              <a:rPr lang="cs-CZ" altLang="cs-CZ" sz="2400"/>
              <a:t>Leták konkrétní akce</a:t>
            </a:r>
          </a:p>
          <a:p>
            <a:pPr eaLnBrk="1" hangingPunct="1"/>
            <a:r>
              <a:rPr lang="cs-CZ" altLang="cs-CZ" sz="2400"/>
              <a:t>XML export</a:t>
            </a:r>
          </a:p>
          <a:p>
            <a:pPr eaLnBrk="1" hangingPunct="1"/>
            <a:r>
              <a:rPr lang="cs-CZ" altLang="cs-CZ" sz="2400"/>
              <a:t>Dále upravitelný v</a:t>
            </a:r>
            <a:r>
              <a:rPr lang="en-US" altLang="cs-CZ" sz="2400"/>
              <a:t>e Scrubusu</a:t>
            </a:r>
            <a:endParaRPr lang="cs-CZ" altLang="cs-CZ" sz="2400"/>
          </a:p>
          <a:p>
            <a:pPr eaLnBrk="1" hangingPunct="1"/>
            <a:endParaRPr lang="cs-CZ" altLang="cs-CZ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Obrázek 4">
            <a:extLst>
              <a:ext uri="{FF2B5EF4-FFF2-40B4-BE49-F238E27FC236}">
                <a16:creationId xmlns:a16="http://schemas.microsoft.com/office/drawing/2014/main" id="{A1CA8D6D-397A-49CD-A220-B97013110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" t="8400" r="5618" b="2"/>
          <a:stretch>
            <a:fillRect/>
          </a:stretch>
        </p:blipFill>
        <p:spPr bwMode="auto">
          <a:xfrm>
            <a:off x="4635500" y="1108075"/>
            <a:ext cx="6916738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Nadpis 1">
            <a:extLst>
              <a:ext uri="{FF2B5EF4-FFF2-40B4-BE49-F238E27FC236}">
                <a16:creationId xmlns:a16="http://schemas.microsoft.com/office/drawing/2014/main" id="{C1220E0D-B635-4690-9927-92D582E6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628650"/>
            <a:ext cx="3667125" cy="1677988"/>
          </a:xfrm>
        </p:spPr>
        <p:txBody>
          <a:bodyPr/>
          <a:lstStyle/>
          <a:p>
            <a:pPr eaLnBrk="1" hangingPunct="1"/>
            <a:r>
              <a:rPr lang="cs-CZ" altLang="cs-CZ" sz="3600"/>
              <a:t>Výstupy</a:t>
            </a:r>
            <a:br>
              <a:rPr lang="cs-CZ" altLang="cs-CZ" sz="3600"/>
            </a:br>
            <a:r>
              <a:rPr lang="cs-CZ" altLang="cs-CZ" sz="3600"/>
              <a:t>PDF letáky </a:t>
            </a:r>
          </a:p>
        </p:txBody>
      </p:sp>
      <p:sp>
        <p:nvSpPr>
          <p:cNvPr id="18436" name="Content Placeholder 11">
            <a:extLst>
              <a:ext uri="{FF2B5EF4-FFF2-40B4-BE49-F238E27FC236}">
                <a16:creationId xmlns:a16="http://schemas.microsoft.com/office/drawing/2014/main" id="{108C458F-6547-401F-ACEB-053FDB394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38400"/>
            <a:ext cx="3667125" cy="3786188"/>
          </a:xfrm>
        </p:spPr>
        <p:txBody>
          <a:bodyPr/>
          <a:lstStyle/>
          <a:p>
            <a:pPr eaLnBrk="1" hangingPunct="1"/>
            <a:r>
              <a:rPr lang="cs-CZ" altLang="cs-CZ" sz="1800"/>
              <a:t>několik formátu A3, CityLigh</a:t>
            </a:r>
          </a:p>
          <a:p>
            <a:pPr eaLnBrk="1" hangingPunct="1"/>
            <a:r>
              <a:rPr lang="cs-CZ" altLang="cs-CZ" sz="1800"/>
              <a:t>v létě méně akcí =&gt; veze s 2 měsíci</a:t>
            </a:r>
          </a:p>
          <a:p>
            <a:pPr eaLnBrk="1" hangingPunct="1"/>
            <a:r>
              <a:rPr lang="cs-CZ" altLang="cs-CZ" sz="1800"/>
              <a:t>formát CityLight je rozměr na BUS zastávku tedy vše ve vektorech v PDF pošleme externí firmě k tisku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>
            <a:extLst>
              <a:ext uri="{FF2B5EF4-FFF2-40B4-BE49-F238E27FC236}">
                <a16:creationId xmlns:a16="http://schemas.microsoft.com/office/drawing/2014/main" id="{5DC0F230-B975-4FE2-8DA9-B7594718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628650"/>
            <a:ext cx="3667125" cy="1677988"/>
          </a:xfrm>
        </p:spPr>
        <p:txBody>
          <a:bodyPr/>
          <a:lstStyle/>
          <a:p>
            <a:pPr eaLnBrk="1" hangingPunct="1"/>
            <a:r>
              <a:rPr lang="cs-CZ" altLang="cs-CZ" sz="3600"/>
              <a:t>Výstupy</a:t>
            </a:r>
            <a:br>
              <a:rPr lang="cs-CZ" altLang="cs-CZ" sz="3600"/>
            </a:br>
            <a:r>
              <a:rPr lang="cs-CZ" altLang="cs-CZ" sz="3600"/>
              <a:t>ostatní</a:t>
            </a:r>
          </a:p>
        </p:txBody>
      </p:sp>
      <p:sp>
        <p:nvSpPr>
          <p:cNvPr id="19459" name="Content Placeholder 11">
            <a:extLst>
              <a:ext uri="{FF2B5EF4-FFF2-40B4-BE49-F238E27FC236}">
                <a16:creationId xmlns:a16="http://schemas.microsoft.com/office/drawing/2014/main" id="{625BEBB5-6A92-4A6C-8628-51D71A99A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38400"/>
            <a:ext cx="3667125" cy="3786188"/>
          </a:xfrm>
        </p:spPr>
        <p:txBody>
          <a:bodyPr/>
          <a:lstStyle/>
          <a:p>
            <a:pPr eaLnBrk="1" hangingPunct="1"/>
            <a:r>
              <a:rPr lang="cs-CZ" altLang="cs-CZ" sz="1800"/>
              <a:t>celkový přehled počtu akcí v grafu</a:t>
            </a:r>
          </a:p>
          <a:p>
            <a:pPr eaLnBrk="1" hangingPunct="1"/>
            <a:r>
              <a:rPr lang="cs-CZ" altLang="cs-CZ" sz="1800"/>
              <a:t>XML výstupy na cizí i vlastní web</a:t>
            </a:r>
          </a:p>
          <a:p>
            <a:pPr eaLnBrk="1" hangingPunct="1"/>
            <a:r>
              <a:rPr lang="cs-CZ" altLang="cs-CZ" sz="1800"/>
              <a:t>výstup statistiky akcí do LibreOffice Calc</a:t>
            </a:r>
          </a:p>
        </p:txBody>
      </p:sp>
      <p:pic>
        <p:nvPicPr>
          <p:cNvPr id="19460" name="Obrázek 3">
            <a:extLst>
              <a:ext uri="{FF2B5EF4-FFF2-40B4-BE49-F238E27FC236}">
                <a16:creationId xmlns:a16="http://schemas.microsoft.com/office/drawing/2014/main" id="{9EBCDD06-06A3-4DED-A849-F616B7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5"/>
          <a:stretch>
            <a:fillRect/>
          </a:stretch>
        </p:blipFill>
        <p:spPr bwMode="auto">
          <a:xfrm>
            <a:off x="649288" y="4349750"/>
            <a:ext cx="72834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Obrázek 2">
            <a:extLst>
              <a:ext uri="{FF2B5EF4-FFF2-40B4-BE49-F238E27FC236}">
                <a16:creationId xmlns:a16="http://schemas.microsoft.com/office/drawing/2014/main" id="{CB4A9CD6-7A58-4B81-9C25-3C982224E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" t="10062" r="1703" b="3127"/>
          <a:stretch>
            <a:fillRect/>
          </a:stretch>
        </p:blipFill>
        <p:spPr bwMode="auto">
          <a:xfrm>
            <a:off x="4692650" y="1219200"/>
            <a:ext cx="6742113" cy="4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>
            <a:extLst>
              <a:ext uri="{FF2B5EF4-FFF2-40B4-BE49-F238E27FC236}">
                <a16:creationId xmlns:a16="http://schemas.microsoft.com/office/drawing/2014/main" id="{1530C680-DCC2-448B-99CC-48D88334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Použité technologie</a:t>
            </a:r>
          </a:p>
        </p:txBody>
      </p:sp>
      <p:sp>
        <p:nvSpPr>
          <p:cNvPr id="20483" name="Zástupný symbol pro obsah 2">
            <a:extLst>
              <a:ext uri="{FF2B5EF4-FFF2-40B4-BE49-F238E27FC236}">
                <a16:creationId xmlns:a16="http://schemas.microsoft.com/office/drawing/2014/main" id="{A99A9964-6CD8-495E-B2B3-CDD131BD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PHP Framework CodeIgniter</a:t>
            </a:r>
          </a:p>
          <a:p>
            <a:pPr eaLnBrk="1" hangingPunct="1"/>
            <a:r>
              <a:rPr lang="cs-CZ" altLang="cs-CZ"/>
              <a:t>Šablonovací systém CSS Bootstrap</a:t>
            </a:r>
          </a:p>
          <a:p>
            <a:pPr eaLnBrk="1" hangingPunct="1"/>
            <a:r>
              <a:rPr lang="cs-CZ" altLang="cs-CZ"/>
              <a:t>JS knihovny jquery a reval.js</a:t>
            </a:r>
          </a:p>
          <a:p>
            <a:pPr eaLnBrk="1" hangingPunct="1"/>
            <a:r>
              <a:rPr lang="cs-CZ" altLang="cs-CZ"/>
              <a:t>Knihovna mPDF</a:t>
            </a:r>
          </a:p>
          <a:p>
            <a:pPr eaLnBrk="1" hangingPunct="1"/>
            <a:r>
              <a:rPr lang="cs-CZ" altLang="cs-CZ"/>
              <a:t>Databáze MySQL</a:t>
            </a:r>
          </a:p>
          <a:p>
            <a:pPr eaLnBrk="1" hangingPunct="1"/>
            <a:r>
              <a:rPr lang="cs-CZ" altLang="cs-CZ"/>
              <a:t>Šablonovací systém Smarty</a:t>
            </a:r>
          </a:p>
          <a:p>
            <a:pPr eaLnBrk="1" hangingPunct="1"/>
            <a:endParaRPr lang="cs-CZ" altLang="cs-CZ"/>
          </a:p>
          <a:p>
            <a:pPr eaLnBrk="1" hangingPunct="1"/>
            <a:endParaRPr lang="cs-CZ" altLang="cs-CZ"/>
          </a:p>
          <a:p>
            <a:pPr eaLnBrk="1" hangingPunct="1"/>
            <a:endParaRPr lang="cs-CZ" altLang="cs-C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Obrázek 9">
            <a:extLst>
              <a:ext uri="{FF2B5EF4-FFF2-40B4-BE49-F238E27FC236}">
                <a16:creationId xmlns:a16="http://schemas.microsoft.com/office/drawing/2014/main" id="{F8EA5FAE-F7EE-4BAB-A92B-BFCB8C0F5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" t="9167" b="9236"/>
          <a:stretch>
            <a:fillRect/>
          </a:stretch>
        </p:blipFill>
        <p:spPr bwMode="auto">
          <a:xfrm>
            <a:off x="4638675" y="628650"/>
            <a:ext cx="7553325" cy="55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Nadpis 1">
            <a:extLst>
              <a:ext uri="{FF2B5EF4-FFF2-40B4-BE49-F238E27FC236}">
                <a16:creationId xmlns:a16="http://schemas.microsoft.com/office/drawing/2014/main" id="{0EB31644-5E9A-4D7A-B27E-72928E34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628650"/>
            <a:ext cx="3651250" cy="1677988"/>
          </a:xfrm>
        </p:spPr>
        <p:txBody>
          <a:bodyPr/>
          <a:lstStyle/>
          <a:p>
            <a:pPr eaLnBrk="1" hangingPunct="1"/>
            <a:r>
              <a:rPr lang="cs-CZ" altLang="cs-CZ" sz="3600"/>
              <a:t>Vkládání dat</a:t>
            </a:r>
          </a:p>
        </p:txBody>
      </p:sp>
      <p:sp>
        <p:nvSpPr>
          <p:cNvPr id="3076" name="Content Placeholder 11">
            <a:extLst>
              <a:ext uri="{FF2B5EF4-FFF2-40B4-BE49-F238E27FC236}">
                <a16:creationId xmlns:a16="http://schemas.microsoft.com/office/drawing/2014/main" id="{DB902389-6FAF-418D-B6A2-6183F05DC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38400"/>
            <a:ext cx="3651250" cy="3786188"/>
          </a:xfrm>
        </p:spPr>
        <p:txBody>
          <a:bodyPr/>
          <a:lstStyle/>
          <a:p>
            <a:pPr eaLnBrk="1" hangingPunct="1"/>
            <a:r>
              <a:rPr lang="cs-CZ" altLang="cs-CZ" sz="1800"/>
              <a:t>velký formulář</a:t>
            </a:r>
          </a:p>
          <a:p>
            <a:pPr eaLnBrk="1" hangingPunct="1"/>
            <a:r>
              <a:rPr lang="cs-CZ" altLang="cs-CZ" sz="1800"/>
              <a:t>jen málo polí je povinných</a:t>
            </a:r>
          </a:p>
          <a:p>
            <a:pPr eaLnBrk="1" hangingPunct="1"/>
            <a:r>
              <a:rPr lang="cs-CZ" altLang="cs-CZ" sz="1800"/>
              <a:t>prostory se zamlouvají hodně dopředu</a:t>
            </a:r>
          </a:p>
          <a:p>
            <a:pPr eaLnBrk="1" hangingPunct="1"/>
            <a:r>
              <a:rPr lang="cs-CZ" altLang="cs-CZ" sz="1800"/>
              <a:t>ještě netuší co chtějí za vybavení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Obrázek 3">
            <a:extLst>
              <a:ext uri="{FF2B5EF4-FFF2-40B4-BE49-F238E27FC236}">
                <a16:creationId xmlns:a16="http://schemas.microsoft.com/office/drawing/2014/main" id="{BAB23037-E65B-4B96-B2BC-412CB7162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" t="8350" b="606"/>
          <a:stretch>
            <a:fillRect/>
          </a:stretch>
        </p:blipFill>
        <p:spPr bwMode="auto">
          <a:xfrm>
            <a:off x="4638675" y="350838"/>
            <a:ext cx="7553325" cy="624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Nadpis 1">
            <a:extLst>
              <a:ext uri="{FF2B5EF4-FFF2-40B4-BE49-F238E27FC236}">
                <a16:creationId xmlns:a16="http://schemas.microsoft.com/office/drawing/2014/main" id="{3E8E6242-4AB7-40FA-BDA3-BBB9FED2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628650"/>
            <a:ext cx="3651250" cy="1677988"/>
          </a:xfrm>
        </p:spPr>
        <p:txBody>
          <a:bodyPr/>
          <a:lstStyle/>
          <a:p>
            <a:pPr eaLnBrk="1" hangingPunct="1"/>
            <a:r>
              <a:rPr lang="cs-CZ" altLang="cs-CZ" sz="3600"/>
              <a:t>Vkládání dat</a:t>
            </a:r>
          </a:p>
        </p:txBody>
      </p:sp>
      <p:sp>
        <p:nvSpPr>
          <p:cNvPr id="4100" name="Content Placeholder 11">
            <a:extLst>
              <a:ext uri="{FF2B5EF4-FFF2-40B4-BE49-F238E27FC236}">
                <a16:creationId xmlns:a16="http://schemas.microsoft.com/office/drawing/2014/main" id="{00758590-F385-4820-AEC8-D02CAA00E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38400"/>
            <a:ext cx="3651250" cy="3786188"/>
          </a:xfrm>
        </p:spPr>
        <p:txBody>
          <a:bodyPr/>
          <a:lstStyle/>
          <a:p>
            <a:pPr eaLnBrk="1" hangingPunct="1"/>
            <a:r>
              <a:rPr lang="cs-CZ" altLang="cs-CZ" sz="1800"/>
              <a:t>vážně velký formulář</a:t>
            </a:r>
          </a:p>
          <a:p>
            <a:pPr eaLnBrk="1" hangingPunct="1"/>
            <a:r>
              <a:rPr lang="cs-CZ" altLang="cs-CZ" sz="1800"/>
              <a:t>co nejdetailnější popis akce pro její přípravu, často je potřeba přemisťovat stoly apod.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Obrázek 4">
            <a:extLst>
              <a:ext uri="{FF2B5EF4-FFF2-40B4-BE49-F238E27FC236}">
                <a16:creationId xmlns:a16="http://schemas.microsoft.com/office/drawing/2014/main" id="{EC7DF922-2308-4A2D-BC53-5857CD538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" t="8081" b="18922"/>
          <a:stretch>
            <a:fillRect/>
          </a:stretch>
        </p:blipFill>
        <p:spPr bwMode="auto">
          <a:xfrm>
            <a:off x="4462463" y="925513"/>
            <a:ext cx="7553325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Nadpis 1">
            <a:extLst>
              <a:ext uri="{FF2B5EF4-FFF2-40B4-BE49-F238E27FC236}">
                <a16:creationId xmlns:a16="http://schemas.microsoft.com/office/drawing/2014/main" id="{089AEA18-9E02-4178-A48C-0D685D05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628650"/>
            <a:ext cx="3651250" cy="1677988"/>
          </a:xfrm>
        </p:spPr>
        <p:txBody>
          <a:bodyPr/>
          <a:lstStyle/>
          <a:p>
            <a:pPr eaLnBrk="1" hangingPunct="1"/>
            <a:r>
              <a:rPr lang="cs-CZ" altLang="cs-CZ" sz="3600"/>
              <a:t>Vkládání dat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189B433-D24B-4A9E-ACFB-0A393D7BF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38400"/>
            <a:ext cx="3651250" cy="37861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sz="1800" dirty="0"/>
              <a:t>místo na textové poznámky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cs-CZ" sz="1800" dirty="0"/>
              <a:t>klasický </a:t>
            </a:r>
            <a:r>
              <a:rPr lang="cs-CZ" sz="1800" dirty="0" err="1"/>
              <a:t>ckeditor</a:t>
            </a:r>
            <a:r>
              <a:rPr lang="cs-CZ" sz="1800" dirty="0"/>
              <a:t> – </a:t>
            </a:r>
            <a:r>
              <a:rPr lang="cs-CZ" sz="1800" dirty="0" err="1"/>
              <a:t>textarea</a:t>
            </a:r>
            <a:r>
              <a:rPr lang="cs-CZ" sz="1800" dirty="0"/>
              <a:t> na cokoliv jen pro obsluhu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cs-CZ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Obrázek 2">
            <a:extLst>
              <a:ext uri="{FF2B5EF4-FFF2-40B4-BE49-F238E27FC236}">
                <a16:creationId xmlns:a16="http://schemas.microsoft.com/office/drawing/2014/main" id="{6B3CC33E-6E2B-4F7E-824A-D3746AFD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5" r="-2" b="33151"/>
          <a:stretch>
            <a:fillRect/>
          </a:stretch>
        </p:blipFill>
        <p:spPr bwMode="auto">
          <a:xfrm>
            <a:off x="4638675" y="628650"/>
            <a:ext cx="7553325" cy="472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Nadpis 1">
            <a:extLst>
              <a:ext uri="{FF2B5EF4-FFF2-40B4-BE49-F238E27FC236}">
                <a16:creationId xmlns:a16="http://schemas.microsoft.com/office/drawing/2014/main" id="{912CF02C-E3F3-4723-9FED-2EFDB2F9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628650"/>
            <a:ext cx="3651250" cy="1677988"/>
          </a:xfrm>
        </p:spPr>
        <p:txBody>
          <a:bodyPr/>
          <a:lstStyle/>
          <a:p>
            <a:pPr eaLnBrk="1" hangingPunct="1"/>
            <a:r>
              <a:rPr lang="cs-CZ" altLang="cs-CZ" sz="3600"/>
              <a:t>Editace dat</a:t>
            </a:r>
          </a:p>
        </p:txBody>
      </p:sp>
      <p:sp>
        <p:nvSpPr>
          <p:cNvPr id="6148" name="Content Placeholder 11">
            <a:extLst>
              <a:ext uri="{FF2B5EF4-FFF2-40B4-BE49-F238E27FC236}">
                <a16:creationId xmlns:a16="http://schemas.microsoft.com/office/drawing/2014/main" id="{B043B04E-F49B-4F2B-83D2-1B1B2FA49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38400"/>
            <a:ext cx="3651250" cy="3786188"/>
          </a:xfrm>
        </p:spPr>
        <p:txBody>
          <a:bodyPr/>
          <a:lstStyle/>
          <a:p>
            <a:pPr eaLnBrk="1" hangingPunct="1"/>
            <a:r>
              <a:rPr lang="cs-CZ" altLang="cs-CZ" sz="1800"/>
              <a:t>po uložení se nabídka rozšíří o možnost vložení hotového plakátu k akci</a:t>
            </a:r>
          </a:p>
          <a:p>
            <a:pPr eaLnBrk="1" hangingPunct="1"/>
            <a:r>
              <a:rPr lang="cs-CZ" altLang="cs-CZ" sz="1800"/>
              <a:t>třeba rozlišit zda je vkládaný plakát na výšku nebo na šířku!</a:t>
            </a:r>
          </a:p>
          <a:p>
            <a:pPr eaLnBrk="1" hangingPunct="1"/>
            <a:r>
              <a:rPr lang="cs-CZ" altLang="cs-CZ" sz="1800"/>
              <a:t>následně možno v seznamu akcí zvolit vyrobení menších plakátů z původní A4</a:t>
            </a:r>
          </a:p>
        </p:txBody>
      </p:sp>
      <p:pic>
        <p:nvPicPr>
          <p:cNvPr id="6149" name="Obrázek 3">
            <a:extLst>
              <a:ext uri="{FF2B5EF4-FFF2-40B4-BE49-F238E27FC236}">
                <a16:creationId xmlns:a16="http://schemas.microsoft.com/office/drawing/2014/main" id="{A60874EB-88B1-4897-9203-88D6CFFA3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"/>
          <a:stretch>
            <a:fillRect/>
          </a:stretch>
        </p:blipFill>
        <p:spPr bwMode="auto">
          <a:xfrm>
            <a:off x="9312275" y="2747963"/>
            <a:ext cx="2566988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Obrázek 5">
            <a:extLst>
              <a:ext uri="{FF2B5EF4-FFF2-40B4-BE49-F238E27FC236}">
                <a16:creationId xmlns:a16="http://schemas.microsoft.com/office/drawing/2014/main" id="{B909E16A-F8FC-4227-8217-2E25A31A3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275" y="4041775"/>
            <a:ext cx="24606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Obrázek 4">
            <a:extLst>
              <a:ext uri="{FF2B5EF4-FFF2-40B4-BE49-F238E27FC236}">
                <a16:creationId xmlns:a16="http://schemas.microsoft.com/office/drawing/2014/main" id="{5A4B52AE-E214-4A94-AA61-65EB4D788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5" r="-2" b="43294"/>
          <a:stretch>
            <a:fillRect/>
          </a:stretch>
        </p:blipFill>
        <p:spPr bwMode="auto">
          <a:xfrm>
            <a:off x="4638675" y="628650"/>
            <a:ext cx="7553325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Nadpis 1">
            <a:extLst>
              <a:ext uri="{FF2B5EF4-FFF2-40B4-BE49-F238E27FC236}">
                <a16:creationId xmlns:a16="http://schemas.microsoft.com/office/drawing/2014/main" id="{E3869351-0912-492B-8873-98140F12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628650"/>
            <a:ext cx="3651250" cy="1677988"/>
          </a:xfrm>
        </p:spPr>
        <p:txBody>
          <a:bodyPr/>
          <a:lstStyle/>
          <a:p>
            <a:pPr eaLnBrk="1" hangingPunct="1"/>
            <a:r>
              <a:rPr lang="cs-CZ" altLang="cs-CZ" sz="3600"/>
              <a:t>Editace dat</a:t>
            </a:r>
          </a:p>
        </p:txBody>
      </p:sp>
      <p:sp>
        <p:nvSpPr>
          <p:cNvPr id="7172" name="Content Placeholder 11">
            <a:extLst>
              <a:ext uri="{FF2B5EF4-FFF2-40B4-BE49-F238E27FC236}">
                <a16:creationId xmlns:a16="http://schemas.microsoft.com/office/drawing/2014/main" id="{1A5562B6-3F80-4A47-A059-5690B0776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38400"/>
            <a:ext cx="3651250" cy="3786188"/>
          </a:xfrm>
        </p:spPr>
        <p:txBody>
          <a:bodyPr/>
          <a:lstStyle/>
          <a:p>
            <a:pPr eaLnBrk="1" hangingPunct="1"/>
            <a:r>
              <a:rPr lang="cs-CZ" altLang="cs-CZ" sz="1800"/>
              <a:t>po uložení se nabídka rozšíří o log zásahů</a:t>
            </a:r>
          </a:p>
          <a:p>
            <a:pPr eaLnBrk="1" hangingPunct="1"/>
            <a:r>
              <a:rPr lang="cs-CZ" altLang="cs-CZ" sz="1800"/>
              <a:t>je jasné kdo akci kdy editoval</a:t>
            </a:r>
          </a:p>
          <a:p>
            <a:pPr eaLnBrk="1" hangingPunct="1"/>
            <a:r>
              <a:rPr lang="cs-CZ" altLang="cs-CZ" sz="1800"/>
              <a:t>podrobnosti mailem, standardně na všechny uživatele krom toho kdo úpravu provedl</a:t>
            </a:r>
          </a:p>
          <a:p>
            <a:pPr eaLnBrk="1" hangingPunct="1"/>
            <a:endParaRPr lang="cs-CZ" altLang="cs-CZ" sz="1800"/>
          </a:p>
        </p:txBody>
      </p:sp>
      <p:pic>
        <p:nvPicPr>
          <p:cNvPr id="7173" name="Obrázek 7">
            <a:extLst>
              <a:ext uri="{FF2B5EF4-FFF2-40B4-BE49-F238E27FC236}">
                <a16:creationId xmlns:a16="http://schemas.microsoft.com/office/drawing/2014/main" id="{EF105AC2-0146-4CF2-8283-AEE5E3C6A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4679950"/>
            <a:ext cx="48863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Obrázek 2">
            <a:extLst>
              <a:ext uri="{FF2B5EF4-FFF2-40B4-BE49-F238E27FC236}">
                <a16:creationId xmlns:a16="http://schemas.microsoft.com/office/drawing/2014/main" id="{7C81F8D9-D5B2-4DBA-B702-F7AD58DCC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4" r="1981" b="2223"/>
          <a:stretch>
            <a:fillRect/>
          </a:stretch>
        </p:blipFill>
        <p:spPr bwMode="auto">
          <a:xfrm>
            <a:off x="4638675" y="357188"/>
            <a:ext cx="755332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Nadpis 1">
            <a:extLst>
              <a:ext uri="{FF2B5EF4-FFF2-40B4-BE49-F238E27FC236}">
                <a16:creationId xmlns:a16="http://schemas.microsoft.com/office/drawing/2014/main" id="{5A7E1393-C263-4171-8924-A3724F32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628650"/>
            <a:ext cx="3651250" cy="1677988"/>
          </a:xfrm>
        </p:spPr>
        <p:txBody>
          <a:bodyPr/>
          <a:lstStyle/>
          <a:p>
            <a:pPr eaLnBrk="1" hangingPunct="1"/>
            <a:r>
              <a:rPr lang="cs-CZ" altLang="cs-CZ" sz="3600"/>
              <a:t>Vkládání dat</a:t>
            </a:r>
            <a:br>
              <a:rPr lang="cs-CZ" altLang="cs-CZ" sz="3600"/>
            </a:br>
            <a:r>
              <a:rPr lang="cs-CZ" altLang="cs-CZ" sz="3600"/>
              <a:t>číselníky</a:t>
            </a:r>
          </a:p>
        </p:txBody>
      </p:sp>
      <p:sp>
        <p:nvSpPr>
          <p:cNvPr id="8196" name="Content Placeholder 11">
            <a:extLst>
              <a:ext uri="{FF2B5EF4-FFF2-40B4-BE49-F238E27FC236}">
                <a16:creationId xmlns:a16="http://schemas.microsoft.com/office/drawing/2014/main" id="{152CF5AE-E91B-48A1-9F1C-8212A38A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38400"/>
            <a:ext cx="3651250" cy="3786188"/>
          </a:xfrm>
        </p:spPr>
        <p:txBody>
          <a:bodyPr/>
          <a:lstStyle/>
          <a:p>
            <a:pPr eaLnBrk="1" hangingPunct="1"/>
            <a:r>
              <a:rPr lang="cs-CZ" altLang="cs-CZ" sz="1800"/>
              <a:t>návazná data mají strukturu číselníků</a:t>
            </a:r>
          </a:p>
          <a:p>
            <a:pPr eaLnBrk="1" hangingPunct="1"/>
            <a:r>
              <a:rPr lang="cs-CZ" altLang="cs-CZ" sz="1800"/>
              <a:t>do budoucna nejspíše bude zcela zakázáno mazání položek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Obrázek 5">
            <a:hlinkClick r:id="rId2"/>
            <a:extLst>
              <a:ext uri="{FF2B5EF4-FFF2-40B4-BE49-F238E27FC236}">
                <a16:creationId xmlns:a16="http://schemas.microsoft.com/office/drawing/2014/main" id="{A4302E14-FE6D-4232-9980-437A4FA95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1" r="2" b="2248"/>
          <a:stretch>
            <a:fillRect/>
          </a:stretch>
        </p:blipFill>
        <p:spPr bwMode="auto">
          <a:xfrm>
            <a:off x="4687888" y="874713"/>
            <a:ext cx="6916737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Nadpis 1">
            <a:extLst>
              <a:ext uri="{FF2B5EF4-FFF2-40B4-BE49-F238E27FC236}">
                <a16:creationId xmlns:a16="http://schemas.microsoft.com/office/drawing/2014/main" id="{C51A48FB-B456-4824-B948-68962A83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628650"/>
            <a:ext cx="3667125" cy="1677988"/>
          </a:xfrm>
        </p:spPr>
        <p:txBody>
          <a:bodyPr/>
          <a:lstStyle/>
          <a:p>
            <a:pPr eaLnBrk="1" hangingPunct="1"/>
            <a:r>
              <a:rPr lang="cs-CZ" altLang="cs-CZ" sz="3600"/>
              <a:t>Výstupy</a:t>
            </a:r>
            <a:br>
              <a:rPr lang="cs-CZ" altLang="cs-CZ" sz="3600"/>
            </a:br>
            <a:r>
              <a:rPr lang="cs-CZ" altLang="cs-CZ" sz="3600"/>
              <a:t>přehled akcí</a:t>
            </a:r>
          </a:p>
        </p:txBody>
      </p:sp>
      <p:sp>
        <p:nvSpPr>
          <p:cNvPr id="9220" name="Content Placeholder 11">
            <a:extLst>
              <a:ext uri="{FF2B5EF4-FFF2-40B4-BE49-F238E27FC236}">
                <a16:creationId xmlns:a16="http://schemas.microsoft.com/office/drawing/2014/main" id="{21ACD590-05C5-49E4-91C9-DB5153222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38400"/>
            <a:ext cx="3667125" cy="3786188"/>
          </a:xfrm>
        </p:spPr>
        <p:txBody>
          <a:bodyPr/>
          <a:lstStyle/>
          <a:p>
            <a:pPr eaLnBrk="1" hangingPunct="1"/>
            <a:r>
              <a:rPr lang="cs-CZ" altLang="cs-CZ" sz="1800"/>
              <a:t>po vyhodnocení potřeb !</a:t>
            </a:r>
          </a:p>
          <a:p>
            <a:pPr eaLnBrk="1" hangingPunct="1"/>
            <a:endParaRPr lang="cs-CZ" altLang="cs-CZ" sz="1800"/>
          </a:p>
          <a:p>
            <a:pPr eaLnBrk="1" hangingPunct="1"/>
            <a:r>
              <a:rPr lang="cs-CZ" altLang="cs-CZ" sz="1800"/>
              <a:t>vytvořen základní systém, zobrazující zadané akce od dnešního dne</a:t>
            </a:r>
          </a:p>
          <a:p>
            <a:pPr eaLnBrk="1" hangingPunct="1"/>
            <a:endParaRPr lang="cs-CZ" altLang="cs-CZ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Obrázek 2">
            <a:extLst>
              <a:ext uri="{FF2B5EF4-FFF2-40B4-BE49-F238E27FC236}">
                <a16:creationId xmlns:a16="http://schemas.microsoft.com/office/drawing/2014/main" id="{28208974-2823-4541-8E14-A0A90DC96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7" r="1344" b="20740"/>
          <a:stretch>
            <a:fillRect/>
          </a:stretch>
        </p:blipFill>
        <p:spPr bwMode="auto">
          <a:xfrm>
            <a:off x="5775325" y="1443038"/>
            <a:ext cx="5461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Nadpis 1">
            <a:extLst>
              <a:ext uri="{FF2B5EF4-FFF2-40B4-BE49-F238E27FC236}">
                <a16:creationId xmlns:a16="http://schemas.microsoft.com/office/drawing/2014/main" id="{9E2FF7A8-110C-4214-95D9-BFFC1544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628650"/>
            <a:ext cx="5126037" cy="1677988"/>
          </a:xfrm>
        </p:spPr>
        <p:txBody>
          <a:bodyPr/>
          <a:lstStyle/>
          <a:p>
            <a:pPr eaLnBrk="1" hangingPunct="1"/>
            <a:r>
              <a:rPr lang="cs-CZ" altLang="cs-CZ" sz="3600"/>
              <a:t>Výstupy</a:t>
            </a:r>
            <a:br>
              <a:rPr lang="cs-CZ" altLang="cs-CZ" sz="3600"/>
            </a:br>
            <a:r>
              <a:rPr lang="cs-CZ" altLang="cs-CZ" sz="3600"/>
              <a:t>kalendář akcí</a:t>
            </a:r>
          </a:p>
        </p:txBody>
      </p:sp>
      <p:sp>
        <p:nvSpPr>
          <p:cNvPr id="10244" name="Content Placeholder 11">
            <a:extLst>
              <a:ext uri="{FF2B5EF4-FFF2-40B4-BE49-F238E27FC236}">
                <a16:creationId xmlns:a16="http://schemas.microsoft.com/office/drawing/2014/main" id="{E076BBDE-85A1-4719-B6D6-A587FB36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2438400"/>
            <a:ext cx="5126037" cy="3786188"/>
          </a:xfrm>
        </p:spPr>
        <p:txBody>
          <a:bodyPr/>
          <a:lstStyle/>
          <a:p>
            <a:pPr eaLnBrk="1" hangingPunct="1"/>
            <a:r>
              <a:rPr lang="cs-CZ" altLang="cs-CZ"/>
              <a:t>nepříliš využívaný výstup s přehledem celého měsíce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401</Words>
  <Application>Microsoft Office PowerPoint</Application>
  <PresentationFormat>Širokoúhlá obrazovka</PresentationFormat>
  <Paragraphs>69</Paragraphs>
  <Slides>19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3" baseType="lpstr">
      <vt:lpstr>Calibri</vt:lpstr>
      <vt:lpstr>Arial</vt:lpstr>
      <vt:lpstr>Calibri Light</vt:lpstr>
      <vt:lpstr>Motiv Office</vt:lpstr>
      <vt:lpstr>Systém evidence akcí, mobiliáře a techniky</vt:lpstr>
      <vt:lpstr>Vkládání dat</vt:lpstr>
      <vt:lpstr>Vkládání dat</vt:lpstr>
      <vt:lpstr>Vkládání dat</vt:lpstr>
      <vt:lpstr>Editace dat</vt:lpstr>
      <vt:lpstr>Editace dat</vt:lpstr>
      <vt:lpstr>Vkládání dat číselníky</vt:lpstr>
      <vt:lpstr>Výstupy přehled akcí</vt:lpstr>
      <vt:lpstr>Výstupy kalendář akcí</vt:lpstr>
      <vt:lpstr>Výstupy přehled výstavy</vt:lpstr>
      <vt:lpstr>Výstupy vytížení mobiliáře</vt:lpstr>
      <vt:lpstr>Výstupy šatna, úklid, zvukař</vt:lpstr>
      <vt:lpstr>Výstupy TV prezentace</vt:lpstr>
      <vt:lpstr>Výstupy newsletter</vt:lpstr>
      <vt:lpstr>Výstupy leták Inkscape</vt:lpstr>
      <vt:lpstr>Výstupy leták Scribus</vt:lpstr>
      <vt:lpstr>Výstupy PDF letáky </vt:lpstr>
      <vt:lpstr>Výstupy ostatní</vt:lpstr>
      <vt:lpstr>Použité technologie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Jandl Petr</dc:creator>
  <cp:lastModifiedBy>Jandl</cp:lastModifiedBy>
  <cp:revision>24</cp:revision>
  <dcterms:created xsi:type="dcterms:W3CDTF">2017-08-25T05:28:21Z</dcterms:created>
  <dcterms:modified xsi:type="dcterms:W3CDTF">2021-02-26T10:23:45Z</dcterms:modified>
</cp:coreProperties>
</file>