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1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9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04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52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32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07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02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8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1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91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45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9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5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0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7D56-7D41-496F-9EFD-D8D4F64FA43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3E4751-7721-4921-8909-FEDDEB1ED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6F392-2C48-63BD-C08F-19C494146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Biodiversity loss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725604-7748-83A9-F1AE-B6EE2171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</a:t>
            </a:r>
            <a:r>
              <a:rPr lang="en-US" dirty="0" err="1"/>
              <a:t>Mitin</a:t>
            </a:r>
            <a:r>
              <a:rPr lang="en-US" dirty="0"/>
              <a:t> P. A., </a:t>
            </a:r>
            <a:r>
              <a:rPr lang="ru-RU" dirty="0"/>
              <a:t>ИУ6-14Б</a:t>
            </a:r>
          </a:p>
          <a:p>
            <a:r>
              <a:rPr lang="en-US" dirty="0"/>
              <a:t>Supervisor: </a:t>
            </a:r>
            <a:r>
              <a:rPr lang="en-US" dirty="0" err="1"/>
              <a:t>Lipatova</a:t>
            </a:r>
            <a:r>
              <a:rPr lang="en-US" dirty="0"/>
              <a:t> O. V.</a:t>
            </a:r>
          </a:p>
          <a:p>
            <a:r>
              <a:rPr lang="en-US" dirty="0"/>
              <a:t>BMSTU,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9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2FED0-6328-E11F-8B71-B8A7E2D4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ru-RU" dirty="0"/>
          </a:p>
        </p:txBody>
      </p:sp>
      <p:pic>
        <p:nvPicPr>
          <p:cNvPr id="1026" name="Picture 2" descr="227 Animal Skull Desert Cow Dead Animal Stock Photos ...">
            <a:extLst>
              <a:ext uri="{FF2B5EF4-FFF2-40B4-BE49-F238E27FC236}">
                <a16:creationId xmlns:a16="http://schemas.microsoft.com/office/drawing/2014/main" id="{D972EB38-17E5-F320-3398-9963BB66B1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469449" cy="42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A6D65-A498-6890-68FD-763588B08E1B}"/>
              </a:ext>
            </a:extLst>
          </p:cNvPr>
          <p:cNvSpPr txBox="1"/>
          <p:nvPr/>
        </p:nvSpPr>
        <p:spPr>
          <a:xfrm>
            <a:off x="7631762" y="3199149"/>
            <a:ext cx="3284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1A1A1A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Biodiversity loss</a:t>
            </a:r>
            <a:r>
              <a:rPr lang="en-US" sz="1800" dirty="0">
                <a:solidFill>
                  <a:srgbClr val="1A1A1A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describes the decline in the number, </a:t>
            </a:r>
            <a:endParaRPr lang="ru-RU" sz="1800" dirty="0">
              <a:solidFill>
                <a:srgbClr val="1A1A1A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A1A1A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genetic variability, and variety of species, and the biological communities </a:t>
            </a:r>
            <a:endParaRPr lang="ru-RU" sz="1800" dirty="0">
              <a:solidFill>
                <a:srgbClr val="1A1A1A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A1A1A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given area.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16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735B-BE58-0BC5-DC5B-71F5D11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and consequences: ecological niches</a:t>
            </a:r>
            <a:endParaRPr lang="ru-RU" dirty="0"/>
          </a:p>
        </p:txBody>
      </p:sp>
      <p:pic>
        <p:nvPicPr>
          <p:cNvPr id="2058" name="Picture 10" descr="Habitat and Niche: The key differences – Eco-intelligent™">
            <a:extLst>
              <a:ext uri="{FF2B5EF4-FFF2-40B4-BE49-F238E27FC236}">
                <a16:creationId xmlns:a16="http://schemas.microsoft.com/office/drawing/2014/main" id="{447D3EED-8B51-15BF-CA7C-AA992ADE8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66141"/>
            <a:ext cx="7587378" cy="368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87F4F-9590-1F26-1B71-850A40ADF941}"/>
              </a:ext>
            </a:extLst>
          </p:cNvPr>
          <p:cNvSpPr txBox="1"/>
          <p:nvPr/>
        </p:nvSpPr>
        <p:spPr>
          <a:xfrm>
            <a:off x="8400836" y="2375944"/>
            <a:ext cx="37911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Even though a species is not eliminated from the ecosystem or from the biosphere, its 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</a:rPr>
              <a:t>niche</a:t>
            </a:r>
            <a:r>
              <a:rPr lang="en-US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 (the role the species play in the ecosystems it inhabits) diminishes as its numbers fall.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For example, </a:t>
            </a:r>
            <a:r>
              <a:rPr lang="en-US" sz="1600" u="none" strike="noStrike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clearing trees</a:t>
            </a:r>
            <a:r>
              <a:rPr lang="en-US" sz="1600" u="none" strike="noStrike" dirty="0">
                <a:solidFill>
                  <a:srgbClr val="0563C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from a forest eliminates the shading, temperature and moisture regulation, animal habitat, and 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</a:rPr>
              <a:t>nutrient</a:t>
            </a:r>
            <a:r>
              <a:rPr lang="en-US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 transport services they provide to the ecosystem.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4F9DA-CF66-B805-9A9F-9BD8DFEC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Human-driven biodiversity loss</a:t>
            </a:r>
            <a:endParaRPr lang="ru-RU" dirty="0"/>
          </a:p>
        </p:txBody>
      </p:sp>
      <p:pic>
        <p:nvPicPr>
          <p:cNvPr id="5126" name="Picture 6" descr="Stop biodiversity loss or we could face our own extinction, warns UN |  Biodiversity | The Guardian">
            <a:extLst>
              <a:ext uri="{FF2B5EF4-FFF2-40B4-BE49-F238E27FC236}">
                <a16:creationId xmlns:a16="http://schemas.microsoft.com/office/drawing/2014/main" id="{FEAB115B-3407-4941-AA5B-6323EFAF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21" y="1930400"/>
            <a:ext cx="5054579" cy="347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9487D-ACE0-8934-8E3A-DDB809416B51}"/>
              </a:ext>
            </a:extLst>
          </p:cNvPr>
          <p:cNvSpPr txBox="1"/>
          <p:nvPr/>
        </p:nvSpPr>
        <p:spPr>
          <a:xfrm>
            <a:off x="7183311" y="2789029"/>
            <a:ext cx="4181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Human-driven causes of biodiversity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Habit loss and degradation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Invasive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Climate change (global warming)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13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50984-62CB-B048-5904-1DD5F415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u-RU" dirty="0"/>
          </a:p>
        </p:txBody>
      </p:sp>
      <p:pic>
        <p:nvPicPr>
          <p:cNvPr id="3074" name="Picture 2" descr="Saving Pangolins from Extinction | Blog | Nature | PBS">
            <a:extLst>
              <a:ext uri="{FF2B5EF4-FFF2-40B4-BE49-F238E27FC236}">
                <a16:creationId xmlns:a16="http://schemas.microsoft.com/office/drawing/2014/main" id="{264AEA86-4608-533D-10E8-D4ECEC8E28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63" y="1614032"/>
            <a:ext cx="5693012" cy="377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st threatened species — IUCN Seahorse, Pipefish &amp; Seadragon">
            <a:extLst>
              <a:ext uri="{FF2B5EF4-FFF2-40B4-BE49-F238E27FC236}">
                <a16:creationId xmlns:a16="http://schemas.microsoft.com/office/drawing/2014/main" id="{250C0BA9-8B8A-0E49-345E-F4E91809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89" y="1614032"/>
            <a:ext cx="5286348" cy="377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7A4EE-E9EA-2F07-F7AA-8F860B9E89BA}"/>
              </a:ext>
            </a:extLst>
          </p:cNvPr>
          <p:cNvSpPr txBox="1"/>
          <p:nvPr/>
        </p:nvSpPr>
        <p:spPr>
          <a:xfrm>
            <a:off x="1746676" y="5681709"/>
            <a:ext cx="30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Pangolin – almost extinct </a:t>
            </a:r>
          </a:p>
          <a:p>
            <a:pPr algn="ctr"/>
            <a:r>
              <a:rPr lang="en-US" dirty="0"/>
              <a:t>due to illegal wildlife trade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8984F-7ADB-2CAD-2A6E-91788BAFB3D0}"/>
              </a:ext>
            </a:extLst>
          </p:cNvPr>
          <p:cNvSpPr txBox="1"/>
          <p:nvPr/>
        </p:nvSpPr>
        <p:spPr>
          <a:xfrm>
            <a:off x="7657982" y="5681709"/>
            <a:ext cx="323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Seahorse – population in Asia </a:t>
            </a:r>
          </a:p>
          <a:p>
            <a:pPr algn="ctr"/>
            <a:r>
              <a:rPr lang="en-US" dirty="0"/>
              <a:t>decreased by almost 50%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42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8C4C04-FED4-3947-8D6D-FCFA2DBE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63536"/>
            <a:ext cx="8596668" cy="730928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8872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166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Georgia</vt:lpstr>
      <vt:lpstr>Times New Roman</vt:lpstr>
      <vt:lpstr>Trebuchet MS</vt:lpstr>
      <vt:lpstr>Wingdings 3</vt:lpstr>
      <vt:lpstr>Аспект</vt:lpstr>
      <vt:lpstr>Biodiversity loss</vt:lpstr>
      <vt:lpstr>Definition</vt:lpstr>
      <vt:lpstr>Effects and consequences: ecological niches</vt:lpstr>
      <vt:lpstr>Human-driven biodiversity loss</vt:lpstr>
      <vt:lpstr>Examples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Пётр Митин</dc:creator>
  <cp:lastModifiedBy>Пётр Митин</cp:lastModifiedBy>
  <cp:revision>12</cp:revision>
  <dcterms:created xsi:type="dcterms:W3CDTF">2022-11-02T10:36:56Z</dcterms:created>
  <dcterms:modified xsi:type="dcterms:W3CDTF">2022-11-02T13:20:42Z</dcterms:modified>
</cp:coreProperties>
</file>