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7" r:id="rId12"/>
    <p:sldId id="278" r:id="rId13"/>
    <p:sldId id="279" r:id="rId14"/>
    <p:sldId id="273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80" r:id="rId33"/>
    <p:sldId id="276" r:id="rId34"/>
    <p:sldId id="281" r:id="rId35"/>
    <p:sldId id="283" r:id="rId36"/>
    <p:sldId id="284" r:id="rId37"/>
    <p:sldId id="263" r:id="rId38"/>
  </p:sldIdLst>
  <p:sldSz cx="9144000" cy="5143500" type="screen16x9"/>
  <p:notesSz cx="6858000" cy="9144000"/>
  <p:defaultTextStyle>
    <a:defPPr>
      <a:defRPr lang="cs-CZ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404040"/>
    <a:srgbClr val="F39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9" autoAdjust="0"/>
    <p:restoredTop sz="57227" autoAdjust="0"/>
  </p:normalViewPr>
  <p:slideViewPr>
    <p:cSldViewPr snapToGrid="0">
      <p:cViewPr varScale="1">
        <p:scale>
          <a:sx n="86" d="100"/>
          <a:sy n="86" d="100"/>
        </p:scale>
        <p:origin x="1614" y="78"/>
      </p:cViewPr>
      <p:guideLst/>
    </p:cSldViewPr>
  </p:slideViewPr>
  <p:outlineViewPr>
    <p:cViewPr>
      <p:scale>
        <a:sx n="33" d="100"/>
        <a:sy n="33" d="100"/>
      </p:scale>
      <p:origin x="0" y="-3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BFA0-3F37-4D6E-AF2D-9B5BFD79ED34}" type="datetimeFigureOut">
              <a:rPr lang="cs-CZ" smtClean="0"/>
              <a:t>8. 5. 2016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1F43-5F94-4B51-ADDA-AA819CBF81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69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noProof="0" dirty="0" smtClean="0">
                <a:latin typeface="Liberation Serif" pitchFamily="18"/>
              </a:rPr>
              <a:t>MVCC – </a:t>
            </a:r>
            <a:r>
              <a:rPr lang="cs-CZ" noProof="0" dirty="0" err="1" smtClean="0">
                <a:latin typeface="Liberation Serif" pitchFamily="18"/>
              </a:rPr>
              <a:t>Multi-Version</a:t>
            </a:r>
            <a:r>
              <a:rPr lang="cs-CZ" noProof="0" dirty="0" smtClean="0">
                <a:latin typeface="Liberation Serif" pitchFamily="18"/>
              </a:rPr>
              <a:t> </a:t>
            </a:r>
            <a:r>
              <a:rPr lang="cs-CZ" noProof="0" dirty="0" err="1" smtClean="0">
                <a:latin typeface="Liberation Serif" pitchFamily="18"/>
              </a:rPr>
              <a:t>Concurrency</a:t>
            </a:r>
            <a:r>
              <a:rPr lang="cs-CZ" noProof="0" dirty="0" smtClean="0">
                <a:latin typeface="Liberation Serif" pitchFamily="18"/>
              </a:rPr>
              <a:t> </a:t>
            </a:r>
            <a:r>
              <a:rPr lang="cs-CZ" noProof="0" dirty="0" err="1" smtClean="0">
                <a:latin typeface="Liberation Serif" pitchFamily="18"/>
              </a:rPr>
              <a:t>Control</a:t>
            </a:r>
            <a:r>
              <a:rPr lang="cs-CZ" noProof="0" dirty="0" smtClean="0">
                <a:latin typeface="Liberation Serif" pitchFamily="18"/>
              </a:rPr>
              <a:t> (</a:t>
            </a:r>
            <a:r>
              <a:rPr lang="cs-CZ" noProof="0" dirty="0" err="1" smtClean="0">
                <a:latin typeface="Liberation Serif" pitchFamily="18"/>
              </a:rPr>
              <a:t>aka</a:t>
            </a:r>
            <a:r>
              <a:rPr lang="cs-CZ" noProof="0" dirty="0" smtClean="0">
                <a:latin typeface="Liberation Serif" pitchFamily="18"/>
              </a:rPr>
              <a:t> “multigenerační architektura”) je způsob jak umožnit běh více paralelních dotazů díky zpřístupnění více “verzí” řádky pro jednotlivé </a:t>
            </a:r>
            <a:r>
              <a:rPr lang="cs-CZ" noProof="0" dirty="0" err="1" smtClean="0">
                <a:latin typeface="Liberation Serif" pitchFamily="18"/>
              </a:rPr>
              <a:t>sessions</a:t>
            </a:r>
            <a:r>
              <a:rPr lang="cs-CZ" noProof="0" dirty="0" smtClean="0">
                <a:latin typeface="Liberation Serif" pitchFamily="18"/>
              </a:rPr>
              <a:t> (tak aby každá session viděla právě jenom verzi která byla </a:t>
            </a:r>
            <a:r>
              <a:rPr lang="cs-CZ" noProof="0" dirty="0" err="1" smtClean="0">
                <a:latin typeface="Liberation Serif" pitchFamily="18"/>
              </a:rPr>
              <a:t>commitnuta</a:t>
            </a:r>
            <a:r>
              <a:rPr lang="cs-CZ" noProof="0" dirty="0" smtClean="0">
                <a:latin typeface="Liberation Serif" pitchFamily="18"/>
              </a:rPr>
              <a:t> před jejím spuštěním). Tím se výrazně snižuje počet zámků oproti předchozím architekturám, které vesměs zamykaly všechny řádky (nebo stránky) ke kterým session potřebovala přistupovat.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noProof="0" dirty="0" smtClean="0">
                <a:latin typeface="Liberation Serif" pitchFamily="18"/>
              </a:rPr>
              <a:t>V PostgreSQL to funguje tak že modifikace řádky (UPDATE / DELETE) vytvářejí kopii řádky, a každá session si vybere poslední verzi řádky kterou podle pravidel smí vidět. Tj. například pokud z tabulky s milionem řádek polovinu smažete, existující dotazy stále budou muset zpracovávat celý milion řádek. Naopak pokud provedete UPDATE poloviny tabulky, tabulka dočasně naroste na 1.5M řádek.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noProof="0" dirty="0" smtClean="0">
                <a:latin typeface="Liberation Serif" pitchFamily="18"/>
              </a:rPr>
              <a:t>Staré verze řádek se odstraňují až v okamžiku kdy neexistuje session která by je mohla vidět, a to buď explicitně během VACUUM nebo (automaticky) </a:t>
            </a:r>
            <a:r>
              <a:rPr lang="cs-CZ" noProof="0" dirty="0" err="1" smtClean="0">
                <a:latin typeface="Liberation Serif" pitchFamily="18"/>
              </a:rPr>
              <a:t>autovacuum</a:t>
            </a:r>
            <a:r>
              <a:rPr lang="cs-CZ" noProof="0" dirty="0" smtClean="0">
                <a:latin typeface="Liberation Serif" pitchFamily="18"/>
              </a:rPr>
              <a:t>.</a:t>
            </a:r>
            <a:endParaRPr lang="cs-CZ" noProof="0" dirty="0">
              <a:latin typeface="Liberation Serif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550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Index Only Scan </a:t>
            </a:r>
            <a:r>
              <a:rPr lang="en-US" dirty="0" err="1" smtClean="0">
                <a:latin typeface="Liberation Serif" pitchFamily="18"/>
              </a:rPr>
              <a:t>přichází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úvahu</a:t>
            </a:r>
            <a:r>
              <a:rPr lang="en-US" dirty="0" smtClean="0">
                <a:latin typeface="Liberation Serif" pitchFamily="18"/>
              </a:rPr>
              <a:t> tam </a:t>
            </a:r>
            <a:r>
              <a:rPr lang="en-US" dirty="0" err="1" smtClean="0">
                <a:latin typeface="Liberation Serif" pitchFamily="18"/>
              </a:rPr>
              <a:t>kde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byl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předtím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možný</a:t>
            </a:r>
            <a:r>
              <a:rPr lang="en-US" dirty="0" smtClean="0">
                <a:latin typeface="Liberation Serif" pitchFamily="18"/>
              </a:rPr>
              <a:t> index scan, a </a:t>
            </a:r>
            <a:r>
              <a:rPr lang="en-US" dirty="0" err="1" smtClean="0">
                <a:latin typeface="Liberation Serif" pitchFamily="18"/>
              </a:rPr>
              <a:t>kde</a:t>
            </a:r>
            <a:r>
              <a:rPr lang="en-US" dirty="0" smtClean="0">
                <a:latin typeface="Liberation Serif" pitchFamily="18"/>
              </a:rPr>
              <a:t> je v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vše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potřebné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sloupce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potřebné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dotazu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Index only </a:t>
            </a:r>
            <a:r>
              <a:rPr lang="en-US" dirty="0" err="1" smtClean="0">
                <a:latin typeface="Liberation Serif" pitchFamily="18"/>
              </a:rPr>
              <a:t>neznamená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se do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občas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sáhnout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nemůže</a:t>
            </a:r>
            <a:r>
              <a:rPr lang="en-US" dirty="0" smtClean="0">
                <a:latin typeface="Liberation Serif" pitchFamily="18"/>
              </a:rPr>
              <a:t> - visibility map </a:t>
            </a:r>
            <a:r>
              <a:rPr lang="en-US" dirty="0" err="1" smtClean="0">
                <a:latin typeface="Liberation Serif" pitchFamily="18"/>
              </a:rPr>
              <a:t>nemusí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obsahovat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dostatečné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údaje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všechny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stránky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Samozřejmě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častěji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musí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skákat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kvůli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kontrole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viditelnosti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eliminuje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přínos</a:t>
            </a:r>
            <a:r>
              <a:rPr lang="en-US" dirty="0" smtClean="0">
                <a:latin typeface="Liberation Serif" pitchFamily="18"/>
              </a:rPr>
              <a:t> Index Only </a:t>
            </a:r>
            <a:r>
              <a:rPr lang="en-US" dirty="0" err="1" smtClean="0">
                <a:latin typeface="Liberation Serif" pitchFamily="18"/>
              </a:rPr>
              <a:t>Skenů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Jediný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typ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produkuje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setříděný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výstup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podle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klíčů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Funguje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čtou</a:t>
            </a:r>
            <a:r>
              <a:rPr lang="en-US" dirty="0" smtClean="0">
                <a:latin typeface="Liberation Serif" pitchFamily="18"/>
              </a:rPr>
              <a:t> “</a:t>
            </a:r>
            <a:r>
              <a:rPr lang="en-US" dirty="0" err="1" smtClean="0">
                <a:latin typeface="Liberation Serif" pitchFamily="18"/>
              </a:rPr>
              <a:t>listy</a:t>
            </a:r>
            <a:r>
              <a:rPr lang="en-US" dirty="0" smtClean="0">
                <a:latin typeface="Liberation Serif" pitchFamily="18"/>
              </a:rPr>
              <a:t>” </a:t>
            </a:r>
            <a:r>
              <a:rPr lang="en-US" dirty="0" err="1" smtClean="0">
                <a:latin typeface="Liberation Serif" pitchFamily="18"/>
              </a:rPr>
              <a:t>stromu</a:t>
            </a:r>
            <a:r>
              <a:rPr lang="en-US" dirty="0" smtClean="0">
                <a:latin typeface="Liberation Serif" pitchFamily="18"/>
              </a:rPr>
              <a:t> – to </a:t>
            </a:r>
            <a:r>
              <a:rPr lang="en-US" dirty="0" err="1" smtClean="0">
                <a:latin typeface="Liberation Serif" pitchFamily="18"/>
              </a:rPr>
              <a:t>nemusí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nutně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čistě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čtení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zaručeno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listy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uloženy</a:t>
            </a:r>
            <a:r>
              <a:rPr lang="en-US" dirty="0" smtClean="0">
                <a:latin typeface="Liberation Serif" pitchFamily="18"/>
              </a:rPr>
              <a:t> “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přeskáčku</a:t>
            </a:r>
            <a:r>
              <a:rPr lang="en-US" dirty="0" smtClean="0">
                <a:latin typeface="Liberation Serif" pitchFamily="18"/>
              </a:rPr>
              <a:t>”), ale </a:t>
            </a:r>
            <a:r>
              <a:rPr lang="en-US" dirty="0" err="1" smtClean="0">
                <a:latin typeface="Liberation Serif" pitchFamily="18"/>
              </a:rPr>
              <a:t>regulérní</a:t>
            </a:r>
            <a:r>
              <a:rPr lang="en-US" dirty="0" smtClean="0">
                <a:latin typeface="Liberation Serif" pitchFamily="18"/>
              </a:rPr>
              <a:t> index scan se </a:t>
            </a:r>
            <a:r>
              <a:rPr lang="en-US" dirty="0" err="1" smtClean="0">
                <a:latin typeface="Liberation Serif" pitchFamily="18"/>
              </a:rPr>
              <a:t>chová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stejně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799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 </a:t>
            </a:r>
            <a:r>
              <a:rPr lang="en-US" dirty="0" err="1" smtClean="0">
                <a:latin typeface="Liberation Serif" pitchFamily="18"/>
              </a:rPr>
              <a:t>podstatě</a:t>
            </a:r>
            <a:r>
              <a:rPr lang="en-US" dirty="0" smtClean="0">
                <a:latin typeface="Liberation Serif" pitchFamily="18"/>
              </a:rPr>
              <a:t> to </a:t>
            </a:r>
            <a:r>
              <a:rPr lang="en-US" dirty="0" err="1" smtClean="0">
                <a:latin typeface="Liberation Serif" pitchFamily="18"/>
              </a:rPr>
              <a:t>nejlepší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obou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světů</a:t>
            </a:r>
            <a:r>
              <a:rPr lang="en-US" dirty="0" smtClean="0">
                <a:latin typeface="Liberation Serif" pitchFamily="18"/>
              </a:rPr>
              <a:t> - </a:t>
            </a:r>
            <a:r>
              <a:rPr lang="en-US" dirty="0" err="1" smtClean="0">
                <a:latin typeface="Liberation Serif" pitchFamily="18"/>
              </a:rPr>
              <a:t>selektivita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sekvenční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přístup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tabulce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Cenou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pomalý</a:t>
            </a:r>
            <a:r>
              <a:rPr lang="en-US" dirty="0" smtClean="0">
                <a:latin typeface="Liberation Serif" pitchFamily="18"/>
              </a:rPr>
              <a:t> start.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Bitmap index </a:t>
            </a:r>
            <a:r>
              <a:rPr lang="en-US" dirty="0" err="1" smtClean="0">
                <a:latin typeface="Liberation Serif" pitchFamily="18"/>
              </a:rPr>
              <a:t>nejdříve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sestaví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bitmapu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říká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datové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stránky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podmínka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splněna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alespoň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jeden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následně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pomocí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této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bitmapy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vyčte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stránky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potřeba</a:t>
            </a:r>
            <a:r>
              <a:rPr lang="en-US" dirty="0" smtClean="0">
                <a:latin typeface="Liberation Serif" pitchFamily="18"/>
              </a:rPr>
              <a:t> - </a:t>
            </a:r>
            <a:r>
              <a:rPr lang="en-US" dirty="0" err="1" smtClean="0">
                <a:latin typeface="Liberation Serif" pitchFamily="18"/>
              </a:rPr>
              <a:t>právě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načtení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(heap) je </a:t>
            </a:r>
            <a:r>
              <a:rPr lang="en-US" dirty="0" err="1" smtClean="0">
                <a:latin typeface="Liberation Serif" pitchFamily="18"/>
              </a:rPr>
              <a:t>úkolem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posledního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kroku</a:t>
            </a:r>
            <a:r>
              <a:rPr lang="en-US" dirty="0" smtClean="0">
                <a:latin typeface="Liberation Serif" pitchFamily="18"/>
              </a:rPr>
              <a:t> "Bitmap Heap Scan."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Díky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práci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bitmapami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oproti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vesměs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sekvenční</a:t>
            </a:r>
            <a:r>
              <a:rPr lang="en-US" dirty="0" smtClean="0">
                <a:latin typeface="Liberation Serif" pitchFamily="18"/>
              </a:rPr>
              <a:t> I/O a </a:t>
            </a:r>
            <a:r>
              <a:rPr lang="en-US" dirty="0" err="1" smtClean="0">
                <a:latin typeface="Liberation Serif" pitchFamily="18"/>
              </a:rPr>
              <a:t>tudíž</a:t>
            </a:r>
            <a:r>
              <a:rPr lang="en-US" dirty="0" smtClean="0">
                <a:latin typeface="Liberation Serif" pitchFamily="18"/>
              </a:rPr>
              <a:t> je (</a:t>
            </a:r>
            <a:r>
              <a:rPr lang="en-US" dirty="0" err="1" smtClean="0">
                <a:latin typeface="Liberation Serif" pitchFamily="18"/>
              </a:rPr>
              <a:t>většinou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poměrně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rychlé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méně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zatěžující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náhodné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Bitmapy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udržovány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úrovni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datových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stránek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protože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jejich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načtení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znatelně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časově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náročnější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následná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iterace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přes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položky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stránce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Současně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bitmapy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mohou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daleko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menší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odpadají</a:t>
            </a:r>
            <a:r>
              <a:rPr lang="en-US" dirty="0" smtClean="0">
                <a:latin typeface="Liberation Serif" pitchFamily="18"/>
              </a:rPr>
              <a:t> i </a:t>
            </a:r>
            <a:r>
              <a:rPr lang="en-US" dirty="0" err="1" smtClean="0">
                <a:latin typeface="Liberation Serif" pitchFamily="18"/>
              </a:rPr>
              <a:t>další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implementační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obtíže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související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tím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PostgreSQL </a:t>
            </a:r>
            <a:r>
              <a:rPr lang="en-US" dirty="0" err="1" smtClean="0">
                <a:latin typeface="Liberation Serif" pitchFamily="18"/>
              </a:rPr>
              <a:t>interně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funguje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Díky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práci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bitmapami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úrovni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celých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datových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stránek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ale </a:t>
            </a:r>
            <a:r>
              <a:rPr lang="en-US" dirty="0" err="1" smtClean="0">
                <a:latin typeface="Liberation Serif" pitchFamily="18"/>
              </a:rPr>
              <a:t>načtena</a:t>
            </a:r>
            <a:r>
              <a:rPr lang="en-US" dirty="0" smtClean="0">
                <a:latin typeface="Liberation Serif" pitchFamily="18"/>
              </a:rPr>
              <a:t> i </a:t>
            </a:r>
            <a:r>
              <a:rPr lang="en-US" dirty="0" err="1" smtClean="0">
                <a:latin typeface="Liberation Serif" pitchFamily="18"/>
              </a:rPr>
              <a:t>řádka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neodpovídá</a:t>
            </a:r>
            <a:r>
              <a:rPr lang="en-US" dirty="0" smtClean="0">
                <a:latin typeface="Liberation Serif" pitchFamily="18"/>
              </a:rPr>
              <a:t> - </a:t>
            </a:r>
            <a:r>
              <a:rPr lang="en-US" dirty="0" err="1" smtClean="0">
                <a:latin typeface="Liberation Serif" pitchFamily="18"/>
              </a:rPr>
              <a:t>právě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odfiltrování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těchto</a:t>
            </a:r>
            <a:r>
              <a:rPr lang="en-US" dirty="0" smtClean="0">
                <a:latin typeface="Liberation Serif" pitchFamily="18"/>
              </a:rPr>
              <a:t> "</a:t>
            </a:r>
            <a:r>
              <a:rPr lang="en-US" dirty="0" err="1" smtClean="0">
                <a:latin typeface="Liberation Serif" pitchFamily="18"/>
              </a:rPr>
              <a:t>nechtěně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načtených</a:t>
            </a:r>
            <a:r>
              <a:rPr lang="en-US" dirty="0" smtClean="0">
                <a:latin typeface="Liberation Serif" pitchFamily="18"/>
              </a:rPr>
              <a:t>"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úkolem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předposledního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kroku</a:t>
            </a:r>
            <a:r>
              <a:rPr lang="en-US" dirty="0" smtClean="0">
                <a:latin typeface="Liberation Serif" pitchFamily="18"/>
              </a:rPr>
              <a:t> "Recheck Cond" </a:t>
            </a:r>
            <a:r>
              <a:rPr lang="en-US" dirty="0" err="1" smtClean="0">
                <a:latin typeface="Liberation Serif" pitchFamily="18"/>
              </a:rPr>
              <a:t>který</a:t>
            </a:r>
            <a:r>
              <a:rPr lang="en-US" dirty="0" smtClean="0">
                <a:latin typeface="Liberation Serif" pitchFamily="18"/>
              </a:rPr>
              <a:t> "</a:t>
            </a:r>
            <a:r>
              <a:rPr lang="en-US" dirty="0" err="1" smtClean="0">
                <a:latin typeface="Liberation Serif" pitchFamily="18"/>
              </a:rPr>
              <a:t>kontroluje</a:t>
            </a:r>
            <a:r>
              <a:rPr lang="en-US" dirty="0" smtClean="0">
                <a:latin typeface="Liberation Serif" pitchFamily="18"/>
              </a:rPr>
              <a:t>" </a:t>
            </a:r>
            <a:r>
              <a:rPr lang="en-US" dirty="0" err="1" smtClean="0">
                <a:latin typeface="Liberation Serif" pitchFamily="18"/>
              </a:rPr>
              <a:t>platnost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podmínek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046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vidět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plánu</a:t>
            </a:r>
            <a:r>
              <a:rPr lang="en-US" dirty="0" smtClean="0">
                <a:latin typeface="Liberation Serif" pitchFamily="18"/>
              </a:rPr>
              <a:t>, PostgreSQL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vygenerovat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bitmapy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indexů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i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bitmap z </a:t>
            </a:r>
            <a:r>
              <a:rPr lang="en-US" dirty="0" err="1" smtClean="0">
                <a:latin typeface="Liberation Serif" pitchFamily="18"/>
              </a:rPr>
              <a:t>jednoho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následně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spojovat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pomocí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logických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spojek</a:t>
            </a:r>
            <a:r>
              <a:rPr lang="en-US" dirty="0" smtClean="0">
                <a:latin typeface="Liberation Serif" pitchFamily="18"/>
              </a:rPr>
              <a:t>. To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bitmapy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budou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generovat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opět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rozhoduje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optimalizátor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základě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ceny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Zkuste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měnit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hodnoty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podmínkách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sledujte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budou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měnit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rozhodnutí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bitmapy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sestavit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nikoliv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Často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používá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dotazy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zahrnující</a:t>
            </a:r>
            <a:r>
              <a:rPr lang="en-US" dirty="0" smtClean="0">
                <a:latin typeface="Liberation Serif" pitchFamily="18"/>
              </a:rPr>
              <a:t> IN(pole) 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ANY(pole).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7555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Není</a:t>
            </a:r>
            <a:r>
              <a:rPr lang="en-US" dirty="0" smtClean="0">
                <a:latin typeface="Liberation Serif" pitchFamily="18"/>
              </a:rPr>
              <a:t> to </a:t>
            </a:r>
            <a:r>
              <a:rPr lang="en-US" dirty="0" err="1" smtClean="0">
                <a:latin typeface="Liberation Serif" pitchFamily="18"/>
              </a:rPr>
              <a:t>sice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příliš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vidět</a:t>
            </a:r>
            <a:r>
              <a:rPr lang="en-US" dirty="0" smtClean="0">
                <a:latin typeface="Liberation Serif" pitchFamily="18"/>
              </a:rPr>
              <a:t>, ale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selektivita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dostatečně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malá</a:t>
            </a:r>
            <a:r>
              <a:rPr lang="en-US" dirty="0" smtClean="0">
                <a:latin typeface="Liberation Serif" pitchFamily="18"/>
              </a:rPr>
              <a:t> (~1%) </a:t>
            </a:r>
            <a:r>
              <a:rPr lang="en-US" dirty="0" err="1" smtClean="0">
                <a:latin typeface="Liberation Serif" pitchFamily="18"/>
              </a:rPr>
              <a:t>vychází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nejlépe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obyčejný</a:t>
            </a:r>
            <a:r>
              <a:rPr lang="en-US" dirty="0" smtClean="0">
                <a:latin typeface="Liberation Serif" pitchFamily="18"/>
              </a:rPr>
              <a:t>  index scan.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Jakmile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selektivita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vzroste</a:t>
            </a:r>
            <a:r>
              <a:rPr lang="en-US" dirty="0" smtClean="0">
                <a:latin typeface="Liberation Serif" pitchFamily="18"/>
              </a:rPr>
              <a:t> nad </a:t>
            </a:r>
            <a:r>
              <a:rPr lang="en-US" dirty="0" err="1" smtClean="0">
                <a:latin typeface="Liberation Serif" pitchFamily="18"/>
              </a:rPr>
              <a:t>několik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málo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procent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cena</a:t>
            </a:r>
            <a:r>
              <a:rPr lang="en-US" dirty="0" smtClean="0">
                <a:latin typeface="Liberation Serif" pitchFamily="18"/>
              </a:rPr>
              <a:t> index </a:t>
            </a:r>
            <a:r>
              <a:rPr lang="en-US" dirty="0" err="1" smtClean="0">
                <a:latin typeface="Liberation Serif" pitchFamily="18"/>
              </a:rPr>
              <a:t>scanu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rychle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vzroste</a:t>
            </a:r>
            <a:r>
              <a:rPr lang="en-US" dirty="0" smtClean="0">
                <a:latin typeface="Liberation Serif" pitchFamily="18"/>
              </a:rPr>
              <a:t> a to </a:t>
            </a:r>
            <a:r>
              <a:rPr lang="en-US" dirty="0" err="1" smtClean="0">
                <a:latin typeface="Liberation Serif" pitchFamily="18"/>
              </a:rPr>
              <a:t>až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přes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nejefektivnějším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plánem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stává</a:t>
            </a:r>
            <a:r>
              <a:rPr lang="en-US" dirty="0" smtClean="0">
                <a:latin typeface="Liberation Serif" pitchFamily="18"/>
              </a:rPr>
              <a:t> bitmap index scan..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Okolo</a:t>
            </a:r>
            <a:r>
              <a:rPr lang="en-US" dirty="0" smtClean="0">
                <a:latin typeface="Liberation Serif" pitchFamily="18"/>
              </a:rPr>
              <a:t> 40% </a:t>
            </a:r>
            <a:r>
              <a:rPr lang="en-US" dirty="0" err="1" smtClean="0">
                <a:latin typeface="Liberation Serif" pitchFamily="18"/>
              </a:rPr>
              <a:t>selektivity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přestává</a:t>
            </a:r>
            <a:r>
              <a:rPr lang="en-US" dirty="0" smtClean="0">
                <a:latin typeface="Liberation Serif" pitchFamily="18"/>
              </a:rPr>
              <a:t> bitmap index scan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efektivní</a:t>
            </a:r>
            <a:r>
              <a:rPr lang="en-US" dirty="0" smtClean="0">
                <a:latin typeface="Liberation Serif" pitchFamily="18"/>
              </a:rPr>
              <a:t> (v </a:t>
            </a:r>
            <a:r>
              <a:rPr lang="en-US" dirty="0" err="1" smtClean="0">
                <a:latin typeface="Liberation Serif" pitchFamily="18"/>
              </a:rPr>
              <a:t>podstatě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očekává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bitmapa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bude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obsahovat</a:t>
            </a:r>
            <a:r>
              <a:rPr lang="en-US" dirty="0" smtClean="0">
                <a:latin typeface="Liberation Serif" pitchFamily="18"/>
              </a:rPr>
              <a:t> 1 pro </a:t>
            </a:r>
            <a:r>
              <a:rPr lang="en-US" dirty="0" err="1" smtClean="0">
                <a:latin typeface="Liberation Serif" pitchFamily="18"/>
              </a:rPr>
              <a:t>všechny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stránky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díky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náhodnému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pořadí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nejefektivnějším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plánem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prostě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přečíst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celou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Otázka</a:t>
            </a:r>
            <a:r>
              <a:rPr lang="en-US" dirty="0" smtClean="0">
                <a:latin typeface="Liberation Serif" pitchFamily="18"/>
              </a:rPr>
              <a:t>: Co se </a:t>
            </a:r>
            <a:r>
              <a:rPr lang="en-US" dirty="0" err="1" smtClean="0">
                <a:latin typeface="Liberation Serif" pitchFamily="18"/>
              </a:rPr>
              <a:t>stane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bude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korelovaná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jejím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vytváření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vynecháte</a:t>
            </a:r>
            <a:r>
              <a:rPr lang="en-US" dirty="0" smtClean="0">
                <a:latin typeface="Liberation Serif" pitchFamily="18"/>
              </a:rPr>
              <a:t> ORDER BY random()?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změní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graf</a:t>
            </a:r>
            <a:r>
              <a:rPr lang="en-US" dirty="0" smtClean="0">
                <a:latin typeface="Liberation Serif" pitchFamily="18"/>
              </a:rPr>
              <a:t>?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911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CTE </a:t>
            </a:r>
            <a:r>
              <a:rPr lang="en-US" dirty="0" err="1" smtClean="0">
                <a:latin typeface="Liberation Serif" pitchFamily="18"/>
              </a:rPr>
              <a:t>znamená</a:t>
            </a:r>
            <a:r>
              <a:rPr lang="en-US" dirty="0" smtClean="0">
                <a:latin typeface="Liberation Serif" pitchFamily="18"/>
              </a:rPr>
              <a:t> "Common Table Expression" 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"</a:t>
            </a:r>
            <a:r>
              <a:rPr lang="en-US" dirty="0" err="1" smtClean="0">
                <a:latin typeface="Liberation Serif" pitchFamily="18"/>
              </a:rPr>
              <a:t>Společný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Tabulkový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Výraz</a:t>
            </a:r>
            <a:r>
              <a:rPr lang="en-US" dirty="0" smtClean="0">
                <a:latin typeface="Liberation Serif" pitchFamily="18"/>
              </a:rPr>
              <a:t>" a </a:t>
            </a:r>
            <a:r>
              <a:rPr lang="en-US" dirty="0" err="1" smtClean="0">
                <a:latin typeface="Liberation Serif" pitchFamily="18"/>
              </a:rPr>
              <a:t>označuje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relaci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výsledek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dotazu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odkazovanou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místech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algn="ctr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b="1" dirty="0" smtClean="0">
                <a:latin typeface="Liberation Serif" pitchFamily="18"/>
              </a:rPr>
              <a:t>CTE </a:t>
            </a:r>
            <a:r>
              <a:rPr lang="en-US" b="1" dirty="0" err="1" smtClean="0">
                <a:latin typeface="Liberation Serif" pitchFamily="18"/>
              </a:rPr>
              <a:t>nejsou</a:t>
            </a:r>
            <a:r>
              <a:rPr lang="en-US" b="1" dirty="0" smtClean="0">
                <a:latin typeface="Liberation Serif" pitchFamily="18"/>
              </a:rPr>
              <a:t> </a:t>
            </a:r>
            <a:r>
              <a:rPr lang="en-US" b="1" dirty="0" err="1" smtClean="0">
                <a:latin typeface="Liberation Serif" pitchFamily="18"/>
              </a:rPr>
              <a:t>aliasy</a:t>
            </a:r>
            <a:r>
              <a:rPr lang="en-US" b="1" dirty="0" smtClean="0">
                <a:latin typeface="Liberation Serif" pitchFamily="18"/>
              </a:rPr>
              <a:t>, </a:t>
            </a:r>
            <a:r>
              <a:rPr lang="en-US" b="1" dirty="0" err="1" smtClean="0">
                <a:latin typeface="Liberation Serif" pitchFamily="18"/>
              </a:rPr>
              <a:t>mají</a:t>
            </a:r>
            <a:r>
              <a:rPr lang="en-US" b="1" dirty="0" smtClean="0">
                <a:latin typeface="Liberation Serif" pitchFamily="18"/>
              </a:rPr>
              <a:t> </a:t>
            </a:r>
            <a:r>
              <a:rPr lang="en-US" b="1" dirty="0" err="1" smtClean="0">
                <a:latin typeface="Liberation Serif" pitchFamily="18"/>
              </a:rPr>
              <a:t>daleko</a:t>
            </a:r>
            <a:r>
              <a:rPr lang="en-US" b="1" dirty="0" smtClean="0">
                <a:latin typeface="Liberation Serif" pitchFamily="18"/>
              </a:rPr>
              <a:t> </a:t>
            </a:r>
            <a:r>
              <a:rPr lang="en-US" b="1" dirty="0" err="1" smtClean="0">
                <a:latin typeface="Liberation Serif" pitchFamily="18"/>
              </a:rPr>
              <a:t>hlubší</a:t>
            </a:r>
            <a:r>
              <a:rPr lang="en-US" b="1" dirty="0" smtClean="0">
                <a:latin typeface="Liberation Serif" pitchFamily="18"/>
              </a:rPr>
              <a:t> (</a:t>
            </a:r>
            <a:r>
              <a:rPr lang="en-US" b="1" dirty="0" err="1" smtClean="0">
                <a:latin typeface="Liberation Serif" pitchFamily="18"/>
              </a:rPr>
              <a:t>positivní</a:t>
            </a:r>
            <a:r>
              <a:rPr lang="en-US" b="1" dirty="0" smtClean="0">
                <a:latin typeface="Liberation Serif" pitchFamily="18"/>
              </a:rPr>
              <a:t> i </a:t>
            </a:r>
            <a:r>
              <a:rPr lang="en-US" b="1" dirty="0" err="1" smtClean="0">
                <a:latin typeface="Liberation Serif" pitchFamily="18"/>
              </a:rPr>
              <a:t>negativní</a:t>
            </a:r>
            <a:r>
              <a:rPr lang="en-US" b="1" dirty="0" smtClean="0">
                <a:latin typeface="Liberation Serif" pitchFamily="18"/>
              </a:rPr>
              <a:t>) </a:t>
            </a:r>
            <a:r>
              <a:rPr lang="en-US" b="1" dirty="0" err="1" smtClean="0">
                <a:latin typeface="Liberation Serif" pitchFamily="18"/>
              </a:rPr>
              <a:t>důsledky</a:t>
            </a:r>
            <a:r>
              <a:rPr lang="en-US" b="1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Ve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výše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uvedeném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příkladě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použití</a:t>
            </a:r>
            <a:r>
              <a:rPr lang="en-US" dirty="0" smtClean="0">
                <a:latin typeface="Liberation Serif" pitchFamily="18"/>
              </a:rPr>
              <a:t> CTE </a:t>
            </a:r>
            <a:r>
              <a:rPr lang="en-US" dirty="0" err="1" smtClean="0">
                <a:latin typeface="Liberation Serif" pitchFamily="18"/>
              </a:rPr>
              <a:t>celkem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zbytečné</a:t>
            </a:r>
            <a:r>
              <a:rPr lang="en-US" dirty="0" smtClean="0">
                <a:latin typeface="Liberation Serif" pitchFamily="18"/>
              </a:rPr>
              <a:t> - CTE se </a:t>
            </a:r>
            <a:r>
              <a:rPr lang="en-US" dirty="0" err="1" smtClean="0">
                <a:latin typeface="Liberation Serif" pitchFamily="18"/>
              </a:rPr>
              <a:t>hodí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zejména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daná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používána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opakovaně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místech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například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joinech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probírány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dále</a:t>
            </a:r>
            <a:r>
              <a:rPr lang="en-US" dirty="0" smtClean="0">
                <a:latin typeface="Liberation Serif" pitchFamily="18"/>
              </a:rPr>
              <a:t>, v </a:t>
            </a:r>
            <a:r>
              <a:rPr lang="en-US" dirty="0" err="1" smtClean="0">
                <a:latin typeface="Liberation Serif" pitchFamily="18"/>
              </a:rPr>
              <a:t>semijoinech</a:t>
            </a:r>
            <a:r>
              <a:rPr lang="en-US" dirty="0" smtClean="0">
                <a:latin typeface="Liberation Serif" pitchFamily="18"/>
              </a:rPr>
              <a:t>/</a:t>
            </a:r>
            <a:r>
              <a:rPr lang="en-US" dirty="0" err="1" smtClean="0">
                <a:latin typeface="Liberation Serif" pitchFamily="18"/>
              </a:rPr>
              <a:t>antijoinech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Velmi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pěkné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použití</a:t>
            </a:r>
            <a:r>
              <a:rPr lang="en-US" dirty="0" smtClean="0">
                <a:latin typeface="Liberation Serif" pitchFamily="18"/>
              </a:rPr>
              <a:t> CTE pro </a:t>
            </a:r>
            <a:r>
              <a:rPr lang="en-US" dirty="0" err="1" smtClean="0">
                <a:latin typeface="Liberation Serif" pitchFamily="18"/>
              </a:rPr>
              <a:t>rekurzivní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výpis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stromové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struktury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položek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tabulce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přes</a:t>
            </a:r>
            <a:r>
              <a:rPr lang="en-US" dirty="0" smtClean="0">
                <a:latin typeface="Liberation Serif" pitchFamily="18"/>
              </a:rPr>
              <a:t> parent-child </a:t>
            </a:r>
            <a:r>
              <a:rPr lang="en-US" dirty="0" err="1" smtClean="0">
                <a:latin typeface="Liberation Serif" pitchFamily="18"/>
              </a:rPr>
              <a:t>vztahy</a:t>
            </a:r>
            <a:r>
              <a:rPr lang="en-US" dirty="0" smtClean="0">
                <a:latin typeface="Liberation Serif" pitchFamily="18"/>
              </a:rPr>
              <a:t>). Tam je CTE </a:t>
            </a:r>
            <a:r>
              <a:rPr lang="en-US" dirty="0" err="1" smtClean="0">
                <a:latin typeface="Liberation Serif" pitchFamily="18"/>
              </a:rPr>
              <a:t>dokonce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nutností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jinak</a:t>
            </a:r>
            <a:r>
              <a:rPr lang="en-US" dirty="0" smtClean="0">
                <a:latin typeface="Liberation Serif" pitchFamily="18"/>
              </a:rPr>
              <a:t> to v </a:t>
            </a:r>
            <a:r>
              <a:rPr lang="en-US" dirty="0" err="1" smtClean="0">
                <a:latin typeface="Liberation Serif" pitchFamily="18"/>
              </a:rPr>
              <a:t>podstatě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udělat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nejde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pomineme</a:t>
            </a:r>
            <a:r>
              <a:rPr lang="en-US" dirty="0" smtClean="0">
                <a:latin typeface="Liberation Serif" pitchFamily="18"/>
              </a:rPr>
              <a:t>-li </a:t>
            </a:r>
            <a:r>
              <a:rPr lang="en-US" dirty="0" err="1" smtClean="0">
                <a:latin typeface="Liberation Serif" pitchFamily="18"/>
              </a:rPr>
              <a:t>možnost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implementovat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funkci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vracející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CTE </a:t>
            </a:r>
            <a:r>
              <a:rPr lang="en-US" dirty="0" err="1" smtClean="0">
                <a:latin typeface="Liberation Serif" pitchFamily="18"/>
              </a:rPr>
              <a:t>ukládají</a:t>
            </a:r>
            <a:r>
              <a:rPr lang="en-US" dirty="0" smtClean="0">
                <a:latin typeface="Liberation Serif" pitchFamily="18"/>
              </a:rPr>
              <a:t> data to </a:t>
            </a:r>
            <a:r>
              <a:rPr lang="en-US" dirty="0" err="1" smtClean="0">
                <a:latin typeface="Liberation Serif" pitchFamily="18"/>
              </a:rPr>
              <a:t>tzv</a:t>
            </a:r>
            <a:r>
              <a:rPr lang="en-US" dirty="0" smtClean="0">
                <a:latin typeface="Liberation Serif" pitchFamily="18"/>
              </a:rPr>
              <a:t>. "</a:t>
            </a:r>
            <a:r>
              <a:rPr lang="en-US" dirty="0" err="1" smtClean="0">
                <a:latin typeface="Liberation Serif" pitchFamily="18"/>
              </a:rPr>
              <a:t>tuplestore</a:t>
            </a:r>
            <a:r>
              <a:rPr lang="en-US" dirty="0" smtClean="0">
                <a:latin typeface="Liberation Serif" pitchFamily="18"/>
              </a:rPr>
              <a:t>"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aby je </a:t>
            </a:r>
            <a:r>
              <a:rPr lang="en-US" dirty="0" err="1" smtClean="0">
                <a:latin typeface="Liberation Serif" pitchFamily="18"/>
              </a:rPr>
              <a:t>bylo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možno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efektivně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nezávisle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číst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míst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exekučního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plánu</a:t>
            </a:r>
            <a:r>
              <a:rPr lang="en-US" dirty="0" smtClean="0">
                <a:latin typeface="Liberation Serif" pitchFamily="18"/>
              </a:rPr>
              <a:t> (tam </a:t>
            </a:r>
            <a:r>
              <a:rPr lang="en-US" dirty="0" err="1" smtClean="0">
                <a:latin typeface="Liberation Serif" pitchFamily="18"/>
              </a:rPr>
              <a:t>kde</a:t>
            </a:r>
            <a:r>
              <a:rPr lang="en-US" dirty="0" smtClean="0">
                <a:latin typeface="Liberation Serif" pitchFamily="18"/>
              </a:rPr>
              <a:t> je CTE </a:t>
            </a:r>
            <a:r>
              <a:rPr lang="en-US" dirty="0" err="1" smtClean="0">
                <a:latin typeface="Liberation Serif" pitchFamily="18"/>
              </a:rPr>
              <a:t>referencováno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CTE </a:t>
            </a:r>
            <a:r>
              <a:rPr lang="en-US" dirty="0" err="1" smtClean="0">
                <a:latin typeface="Liberation Serif" pitchFamily="18"/>
              </a:rPr>
              <a:t>dotaz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vyhodnocuje</a:t>
            </a:r>
            <a:r>
              <a:rPr lang="en-US" dirty="0" smtClean="0">
                <a:latin typeface="Liberation Serif" pitchFamily="18"/>
              </a:rPr>
              <a:t> (a do </a:t>
            </a:r>
            <a:r>
              <a:rPr lang="en-US" dirty="0" err="1" smtClean="0">
                <a:latin typeface="Liberation Serif" pitchFamily="18"/>
              </a:rPr>
              <a:t>tuplestore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ukládá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uzel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který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nejvíce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napřed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tzv</a:t>
            </a:r>
            <a:r>
              <a:rPr lang="en-US" dirty="0" smtClean="0">
                <a:latin typeface="Liberation Serif" pitchFamily="18"/>
              </a:rPr>
              <a:t>. "leader" - </a:t>
            </a:r>
            <a:r>
              <a:rPr lang="en-US" dirty="0" err="1" smtClean="0">
                <a:latin typeface="Liberation Serif" pitchFamily="18"/>
              </a:rPr>
              <a:t>ostatní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uzly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někde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ním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čtou</a:t>
            </a:r>
            <a:r>
              <a:rPr lang="en-US" dirty="0" smtClean="0">
                <a:latin typeface="Liberation Serif" pitchFamily="18"/>
              </a:rPr>
              <a:t> data z </a:t>
            </a:r>
            <a:r>
              <a:rPr lang="en-US" dirty="0" err="1" smtClean="0">
                <a:latin typeface="Liberation Serif" pitchFamily="18"/>
              </a:rPr>
              <a:t>tuplestore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stát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ho </a:t>
            </a:r>
            <a:r>
              <a:rPr lang="en-US" dirty="0" err="1" smtClean="0">
                <a:latin typeface="Liberation Serif" pitchFamily="18"/>
              </a:rPr>
              <a:t>předeženou</a:t>
            </a:r>
            <a:r>
              <a:rPr lang="en-US" dirty="0" smtClean="0">
                <a:latin typeface="Liberation Serif" pitchFamily="18"/>
              </a:rPr>
              <a:t>, v tom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stávají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leaderem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přebírají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vyhodnocování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Data </a:t>
            </a:r>
            <a:r>
              <a:rPr lang="en-US" dirty="0" err="1" smtClean="0">
                <a:latin typeface="Liberation Serif" pitchFamily="18"/>
              </a:rPr>
              <a:t>mohou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zabrat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až</a:t>
            </a:r>
            <a:r>
              <a:rPr lang="en-US" dirty="0" smtClean="0">
                <a:latin typeface="Liberation Serif" pitchFamily="18"/>
              </a:rPr>
              <a:t> "</a:t>
            </a:r>
            <a:r>
              <a:rPr lang="en-US" dirty="0" err="1" smtClean="0">
                <a:latin typeface="Liberation Serif" pitchFamily="18"/>
              </a:rPr>
              <a:t>work_mem</a:t>
            </a:r>
            <a:r>
              <a:rPr lang="en-US" dirty="0" smtClean="0">
                <a:latin typeface="Liberation Serif" pitchFamily="18"/>
              </a:rPr>
              <a:t>" v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poté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začnou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odkládat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disk (</a:t>
            </a:r>
            <a:r>
              <a:rPr lang="en-US" dirty="0" err="1" smtClean="0">
                <a:latin typeface="Liberation Serif" pitchFamily="18"/>
              </a:rPr>
              <a:t>což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mít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dopad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výkon</a:t>
            </a:r>
            <a:r>
              <a:rPr lang="en-US" dirty="0" smtClean="0">
                <a:latin typeface="Liberation Serif" pitchFamily="18"/>
              </a:rPr>
              <a:t>, ale </a:t>
            </a:r>
            <a:r>
              <a:rPr lang="en-US" dirty="0" err="1" smtClean="0">
                <a:latin typeface="Liberation Serif" pitchFamily="18"/>
              </a:rPr>
              <a:t>soubory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dočasné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nevolá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fsync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Alternativou</a:t>
            </a:r>
            <a:r>
              <a:rPr lang="en-US" dirty="0" smtClean="0">
                <a:latin typeface="Liberation Serif" pitchFamily="18"/>
              </a:rPr>
              <a:t> k CTE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buď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pojmenované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poddotazy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ve</a:t>
            </a:r>
            <a:r>
              <a:rPr lang="en-US" dirty="0" smtClean="0">
                <a:latin typeface="Liberation Serif" pitchFamily="18"/>
              </a:rPr>
              <a:t> FROM </a:t>
            </a:r>
            <a:r>
              <a:rPr lang="en-US" dirty="0" err="1" smtClean="0">
                <a:latin typeface="Liberation Serif" pitchFamily="18"/>
              </a:rPr>
              <a:t>části</a:t>
            </a:r>
            <a:r>
              <a:rPr lang="en-US" dirty="0" smtClean="0">
                <a:latin typeface="Liberation Serif" pitchFamily="18"/>
              </a:rPr>
              <a:t>), se </a:t>
            </a:r>
            <a:r>
              <a:rPr lang="en-US" dirty="0" err="1" smtClean="0">
                <a:latin typeface="Liberation Serif" pitchFamily="18"/>
              </a:rPr>
              <a:t>kterými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spojen</a:t>
            </a:r>
            <a:r>
              <a:rPr lang="en-US" dirty="0" smtClean="0">
                <a:latin typeface="Liberation Serif" pitchFamily="18"/>
              </a:rPr>
              <a:t> overhead </a:t>
            </a:r>
            <a:r>
              <a:rPr lang="en-US" dirty="0" err="1" smtClean="0">
                <a:latin typeface="Liberation Serif" pitchFamily="18"/>
              </a:rPr>
              <a:t>zápisu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disk, 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tradiční</a:t>
            </a:r>
            <a:r>
              <a:rPr lang="en-US" dirty="0" smtClean="0">
                <a:latin typeface="Liberation Serif" pitchFamily="18"/>
              </a:rPr>
              <a:t> TEMPORARY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lze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vytvářet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indexy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sbírat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.).</a:t>
            </a:r>
          </a:p>
          <a:p>
            <a:pPr lvl="0"/>
            <a:endParaRPr lang="en-US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9016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Varianta</a:t>
            </a:r>
            <a:r>
              <a:rPr lang="en-US" dirty="0" smtClean="0">
                <a:latin typeface="Liberation Serif" pitchFamily="18"/>
              </a:rPr>
              <a:t> "aggregate" se </a:t>
            </a:r>
            <a:r>
              <a:rPr lang="en-US" dirty="0" err="1" smtClean="0">
                <a:latin typeface="Liberation Serif" pitchFamily="18"/>
              </a:rPr>
              <a:t>používá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nevyžaduje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údržbu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informace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několika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skupinách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SQL </a:t>
            </a:r>
            <a:r>
              <a:rPr lang="en-US" dirty="0" err="1" smtClean="0">
                <a:latin typeface="Liberation Serif" pitchFamily="18"/>
              </a:rPr>
              <a:t>dotaz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zadán</a:t>
            </a:r>
            <a:r>
              <a:rPr lang="en-US" dirty="0" smtClean="0">
                <a:latin typeface="Liberation Serif" pitchFamily="18"/>
              </a:rPr>
              <a:t> bez GROUP BY. </a:t>
            </a:r>
            <a:r>
              <a:rPr lang="en-US" dirty="0" err="1" smtClean="0">
                <a:latin typeface="Liberation Serif" pitchFamily="18"/>
              </a:rPr>
              <a:t>Databázi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stačí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udržovat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jeden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výsledkem</a:t>
            </a:r>
            <a:r>
              <a:rPr lang="en-US" dirty="0" smtClean="0">
                <a:latin typeface="Liberation Serif" pitchFamily="18"/>
              </a:rPr>
              <a:t>, a </a:t>
            </a:r>
            <a:r>
              <a:rPr lang="en-US" dirty="0" err="1" smtClean="0">
                <a:latin typeface="Liberation Serif" pitchFamily="18"/>
              </a:rPr>
              <a:t>průběžně</a:t>
            </a:r>
            <a:r>
              <a:rPr lang="en-US" dirty="0" smtClean="0">
                <a:latin typeface="Liberation Serif" pitchFamily="18"/>
              </a:rPr>
              <a:t> ho </a:t>
            </a:r>
            <a:r>
              <a:rPr lang="en-US" dirty="0" err="1" smtClean="0">
                <a:latin typeface="Liberation Serif" pitchFamily="18"/>
              </a:rPr>
              <a:t>aktualizovat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takže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jedná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paměťově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velice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efektivní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záležitost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Group Aggregate se </a:t>
            </a:r>
            <a:r>
              <a:rPr lang="en-US" dirty="0" err="1" smtClean="0">
                <a:latin typeface="Liberation Serif" pitchFamily="18"/>
              </a:rPr>
              <a:t>používá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situacích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vstup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agregace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setříděný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požadován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setříděný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výstup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případně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relace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příliš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velká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aby se </a:t>
            </a:r>
            <a:r>
              <a:rPr lang="en-US" dirty="0" err="1" smtClean="0">
                <a:latin typeface="Liberation Serif" pitchFamily="18"/>
              </a:rPr>
              <a:t>vešla</a:t>
            </a:r>
            <a:r>
              <a:rPr lang="en-US" dirty="0" smtClean="0">
                <a:latin typeface="Liberation Serif" pitchFamily="18"/>
              </a:rPr>
              <a:t> do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omezené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velikostně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work_mem</a:t>
            </a:r>
            <a:r>
              <a:rPr lang="en-US" dirty="0" smtClean="0">
                <a:latin typeface="Liberation Serif" pitchFamily="18"/>
              </a:rPr>
              <a:t>). </a:t>
            </a:r>
            <a:r>
              <a:rPr lang="en-US" dirty="0" err="1" smtClean="0">
                <a:latin typeface="Liberation Serif" pitchFamily="18"/>
              </a:rPr>
              <a:t>Fungování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lze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představit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vstupní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relaci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setřídíte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podle</a:t>
            </a:r>
            <a:r>
              <a:rPr lang="en-US" dirty="0" smtClean="0">
                <a:latin typeface="Liberation Serif" pitchFamily="18"/>
              </a:rPr>
              <a:t> GROUP BY </a:t>
            </a:r>
            <a:r>
              <a:rPr lang="en-US" dirty="0" err="1" smtClean="0">
                <a:latin typeface="Liberation Serif" pitchFamily="18"/>
              </a:rPr>
              <a:t>klíčů</a:t>
            </a:r>
            <a:r>
              <a:rPr lang="en-US" dirty="0" smtClean="0">
                <a:latin typeface="Liberation Serif" pitchFamily="18"/>
              </a:rPr>
              <a:t>, a </a:t>
            </a:r>
            <a:r>
              <a:rPr lang="en-US" dirty="0" err="1" smtClean="0">
                <a:latin typeface="Liberation Serif" pitchFamily="18"/>
              </a:rPr>
              <a:t>při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čtení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reagujete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změny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kteréhokoliv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klíčového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vypsáním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skupiny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započetím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další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Opět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paměťově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efektivní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krok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Hash Aggregate je </a:t>
            </a:r>
            <a:r>
              <a:rPr lang="en-US" dirty="0" err="1" smtClean="0">
                <a:latin typeface="Liberation Serif" pitchFamily="18"/>
              </a:rPr>
              <a:t>velmi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efektivní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agregovaná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relace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vejde</a:t>
            </a:r>
            <a:r>
              <a:rPr lang="en-US" dirty="0" smtClean="0">
                <a:latin typeface="Liberation Serif" pitchFamily="18"/>
              </a:rPr>
              <a:t> do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hashují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hodnoty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agregačních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sloupcích</a:t>
            </a:r>
            <a:r>
              <a:rPr lang="en-US" dirty="0" smtClean="0">
                <a:latin typeface="Liberation Serif" pitchFamily="18"/>
              </a:rPr>
              <a:t>). To je </a:t>
            </a:r>
            <a:r>
              <a:rPr lang="en-US" dirty="0" err="1" smtClean="0">
                <a:latin typeface="Liberation Serif" pitchFamily="18"/>
              </a:rPr>
              <a:t>velmi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efektivní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třeba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setříděný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výsledek</a:t>
            </a:r>
            <a:r>
              <a:rPr lang="en-US" dirty="0" smtClean="0">
                <a:latin typeface="Liberation Serif" pitchFamily="18"/>
              </a:rPr>
              <a:t>), ale </a:t>
            </a:r>
            <a:r>
              <a:rPr lang="en-US" dirty="0" err="1" smtClean="0">
                <a:latin typeface="Liberation Serif" pitchFamily="18"/>
              </a:rPr>
              <a:t>má</a:t>
            </a:r>
            <a:r>
              <a:rPr lang="en-US" dirty="0" smtClean="0">
                <a:latin typeface="Liberation Serif" pitchFamily="18"/>
              </a:rPr>
              <a:t> to </a:t>
            </a:r>
            <a:r>
              <a:rPr lang="en-US" dirty="0" err="1" smtClean="0">
                <a:latin typeface="Liberation Serif" pitchFamily="18"/>
              </a:rPr>
              <a:t>vadu</a:t>
            </a:r>
            <a:r>
              <a:rPr lang="en-US" dirty="0" smtClean="0">
                <a:latin typeface="Liberation Serif" pitchFamily="18"/>
              </a:rPr>
              <a:t> v tom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estimátor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výrazně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podhodnotí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počet</a:t>
            </a:r>
            <a:r>
              <a:rPr lang="en-US" dirty="0" smtClean="0">
                <a:latin typeface="Liberation Serif" pitchFamily="18"/>
              </a:rPr>
              <a:t> distinct </a:t>
            </a:r>
            <a:r>
              <a:rPr lang="en-US" dirty="0" err="1" smtClean="0">
                <a:latin typeface="Liberation Serif" pitchFamily="18"/>
              </a:rPr>
              <a:t>hodnot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což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parametr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určující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velikost</a:t>
            </a:r>
            <a:r>
              <a:rPr lang="en-US" dirty="0" smtClean="0">
                <a:latin typeface="Liberation Serif" pitchFamily="18"/>
              </a:rPr>
              <a:t>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), </a:t>
            </a:r>
            <a:r>
              <a:rPr lang="en-US" dirty="0" err="1" smtClean="0">
                <a:latin typeface="Liberation Serif" pitchFamily="18"/>
              </a:rPr>
              <a:t>poté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běhu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vytéci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350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76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Nemusí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nutně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důsledkem</a:t>
            </a:r>
            <a:r>
              <a:rPr lang="en-US" dirty="0" smtClean="0">
                <a:latin typeface="Liberation Serif" pitchFamily="18"/>
              </a:rPr>
              <a:t> ORDER BY - </a:t>
            </a:r>
            <a:r>
              <a:rPr lang="en-US" dirty="0" err="1" smtClean="0">
                <a:latin typeface="Liberation Serif" pitchFamily="18"/>
              </a:rPr>
              <a:t>používá</a:t>
            </a:r>
            <a:r>
              <a:rPr lang="en-US" dirty="0" smtClean="0">
                <a:latin typeface="Liberation Serif" pitchFamily="18"/>
              </a:rPr>
              <a:t> se pro DISTINCT, GROUP BY 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UNION.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i </a:t>
            </a:r>
            <a:r>
              <a:rPr lang="en-US" dirty="0" err="1" smtClean="0">
                <a:latin typeface="Liberation Serif" pitchFamily="18"/>
              </a:rPr>
              <a:t>důsledkem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joinování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pomocí</a:t>
            </a:r>
            <a:r>
              <a:rPr lang="en-US" dirty="0" smtClean="0">
                <a:latin typeface="Liberation Serif" pitchFamily="18"/>
              </a:rPr>
              <a:t> MERGE JOIN (viz. </a:t>
            </a:r>
            <a:r>
              <a:rPr lang="en-US" dirty="0" err="1" smtClean="0">
                <a:latin typeface="Liberation Serif" pitchFamily="18"/>
              </a:rPr>
              <a:t>dále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třídění</a:t>
            </a:r>
            <a:r>
              <a:rPr lang="en-US" dirty="0" smtClean="0">
                <a:latin typeface="Liberation Serif" pitchFamily="18"/>
              </a:rPr>
              <a:t> bez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zkuste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zvyšovat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hodnotu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work_mem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sledujte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dojde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přepnutí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in-memory quicksort, a </a:t>
            </a:r>
            <a:r>
              <a:rPr lang="en-US" dirty="0" err="1" smtClean="0">
                <a:latin typeface="Liberation Serif" pitchFamily="18"/>
              </a:rPr>
              <a:t>kolik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potřebuje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Obvykle</a:t>
            </a:r>
            <a:r>
              <a:rPr lang="en-US" dirty="0" smtClean="0">
                <a:latin typeface="Liberation Serif" pitchFamily="18"/>
              </a:rPr>
              <a:t> je to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quick-sort </a:t>
            </a:r>
            <a:r>
              <a:rPr lang="en-US" dirty="0" err="1" smtClean="0">
                <a:latin typeface="Liberation Serif" pitchFamily="18"/>
              </a:rPr>
              <a:t>potřebuje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cca</a:t>
            </a:r>
            <a:r>
              <a:rPr lang="en-US" dirty="0" smtClean="0">
                <a:latin typeface="Liberation Serif" pitchFamily="18"/>
              </a:rPr>
              <a:t> 4x </a:t>
            </a:r>
            <a:r>
              <a:rPr lang="en-US" dirty="0" err="1" smtClean="0">
                <a:latin typeface="Liberation Serif" pitchFamily="18"/>
              </a:rPr>
              <a:t>až</a:t>
            </a:r>
            <a:r>
              <a:rPr lang="en-US" dirty="0" smtClean="0">
                <a:latin typeface="Liberation Serif" pitchFamily="18"/>
              </a:rPr>
              <a:t> 5x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merge sort, 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ve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výše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uvedeném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by </a:t>
            </a:r>
            <a:r>
              <a:rPr lang="en-US" dirty="0" err="1" smtClean="0">
                <a:latin typeface="Liberation Serif" pitchFamily="18"/>
              </a:rPr>
              <a:t>měl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potřebovat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cca</a:t>
            </a:r>
            <a:r>
              <a:rPr lang="en-US" dirty="0" smtClean="0">
                <a:latin typeface="Liberation Serif" pitchFamily="18"/>
              </a:rPr>
              <a:t> 72MB.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Zdaleka</a:t>
            </a:r>
            <a:r>
              <a:rPr lang="en-US" dirty="0" smtClean="0">
                <a:latin typeface="Liberation Serif" pitchFamily="18"/>
              </a:rPr>
              <a:t> to ale </a:t>
            </a:r>
            <a:r>
              <a:rPr lang="en-US" dirty="0" err="1" smtClean="0">
                <a:latin typeface="Liberation Serif" pitchFamily="18"/>
              </a:rPr>
              <a:t>nemusí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vede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rychlejším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dotazům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paměť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ubírá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například</a:t>
            </a:r>
            <a:r>
              <a:rPr lang="en-US" dirty="0" smtClean="0">
                <a:latin typeface="Liberation Serif" pitchFamily="18"/>
              </a:rPr>
              <a:t> z page cache, </a:t>
            </a:r>
            <a:r>
              <a:rPr lang="en-US" dirty="0" err="1" smtClean="0">
                <a:latin typeface="Liberation Serif" pitchFamily="18"/>
              </a:rPr>
              <a:t>interaguje</a:t>
            </a:r>
            <a:r>
              <a:rPr lang="en-US" dirty="0" smtClean="0">
                <a:latin typeface="Liberation Serif" pitchFamily="18"/>
              </a:rPr>
              <a:t> s cache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CPU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Třídění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pomocí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lze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využít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nejspodnější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úrovni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plánu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při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čtení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přímo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Jakmile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uprostřed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stromu</a:t>
            </a:r>
            <a:r>
              <a:rPr lang="en-US" dirty="0" smtClean="0">
                <a:latin typeface="Liberation Serif" pitchFamily="18"/>
              </a:rPr>
              <a:t>, tam </a:t>
            </a:r>
            <a:r>
              <a:rPr lang="en-US" dirty="0" err="1" smtClean="0">
                <a:latin typeface="Liberation Serif" pitchFamily="18"/>
              </a:rPr>
              <a:t>již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dostupné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nejsou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zbývají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dvě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tradiční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metody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Zkuste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vytvořit</a:t>
            </a:r>
            <a:r>
              <a:rPr lang="en-US" dirty="0" smtClean="0">
                <a:latin typeface="Liberation Serif" pitchFamily="18"/>
              </a:rPr>
              <a:t> bez "ORDER BY random(),"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aby index </a:t>
            </a:r>
            <a:r>
              <a:rPr lang="en-US" dirty="0" err="1" smtClean="0">
                <a:latin typeface="Liberation Serif" pitchFamily="18"/>
              </a:rPr>
              <a:t>byl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dobře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korelován</a:t>
            </a:r>
            <a:r>
              <a:rPr lang="en-US" dirty="0" smtClean="0">
                <a:latin typeface="Liberation Serif" pitchFamily="18"/>
              </a:rPr>
              <a:t>, a </a:t>
            </a:r>
            <a:r>
              <a:rPr lang="en-US" dirty="0" err="1" smtClean="0">
                <a:latin typeface="Liberation Serif" pitchFamily="18"/>
              </a:rPr>
              <a:t>nechte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znovu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vypsat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využívajícího</a:t>
            </a:r>
            <a:r>
              <a:rPr lang="en-US" dirty="0" smtClean="0">
                <a:latin typeface="Liberation Serif" pitchFamily="18"/>
              </a:rPr>
              <a:t> index.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Vyzkoušejte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třídění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"ORDER BY" </a:t>
            </a:r>
            <a:r>
              <a:rPr lang="en-US" dirty="0" err="1" smtClean="0">
                <a:latin typeface="Liberation Serif" pitchFamily="18"/>
              </a:rPr>
              <a:t>obsahuje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další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neindexovaný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sloupec</a:t>
            </a:r>
            <a:r>
              <a:rPr lang="en-US" dirty="0" smtClean="0">
                <a:latin typeface="Liberation Serif" pitchFamily="18"/>
              </a:rPr>
              <a:t>, a v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máte</a:t>
            </a:r>
            <a:r>
              <a:rPr lang="en-US" dirty="0" smtClean="0">
                <a:latin typeface="Liberation Serif" pitchFamily="18"/>
              </a:rPr>
              <a:t> index nad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sloupci</a:t>
            </a:r>
            <a:r>
              <a:rPr lang="en-US" dirty="0" smtClean="0">
                <a:latin typeface="Liberation Serif" pitchFamily="18"/>
              </a:rPr>
              <a:t> ale v ORDER BY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uvedeny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opačném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pořadí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7381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289"/>
              </a:spcAft>
            </a:pPr>
            <a:endParaRPr lang="en-US" sz="1200" dirty="0" smtClean="0">
              <a:latin typeface="FreeMono" pitchFamily="49"/>
            </a:endParaRP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CREATE TABLE parent (id INT PRIMARY KEY);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CREATE TABLE child (id  INT PRIMARY KEY,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                   </a:t>
            </a:r>
            <a:r>
              <a:rPr lang="en-US" sz="1200" dirty="0" err="1" smtClean="0">
                <a:latin typeface="FreeMono" pitchFamily="49"/>
              </a:rPr>
              <a:t>pid</a:t>
            </a:r>
            <a:r>
              <a:rPr lang="en-US" sz="1200" dirty="0" smtClean="0">
                <a:latin typeface="FreeMono" pitchFamily="49"/>
              </a:rPr>
              <a:t> INT REFERENCES parent(id));</a:t>
            </a:r>
          </a:p>
          <a:p>
            <a:pPr lvl="0">
              <a:spcAft>
                <a:spcPts val="289"/>
              </a:spcAft>
            </a:pPr>
            <a:endParaRPr lang="en-US" sz="1200" dirty="0" smtClean="0">
              <a:latin typeface="FreeMono" pitchFamily="49"/>
            </a:endParaRP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INSERT INTO parent SELECT i FROM </a:t>
            </a:r>
            <a:r>
              <a:rPr lang="en-US" sz="1200" dirty="0" err="1" smtClean="0">
                <a:latin typeface="FreeMono" pitchFamily="49"/>
              </a:rPr>
              <a:t>generate_series</a:t>
            </a:r>
            <a:r>
              <a:rPr lang="en-US" sz="1200" dirty="0" smtClean="0">
                <a:latin typeface="FreeMono" pitchFamily="49"/>
              </a:rPr>
              <a:t>(1,100) s(i);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INSERT INTO child  SELECT i, 1 from </a:t>
            </a:r>
            <a:r>
              <a:rPr lang="en-US" sz="1200" dirty="0" err="1" smtClean="0">
                <a:latin typeface="FreeMono" pitchFamily="49"/>
              </a:rPr>
              <a:t>generate_series</a:t>
            </a:r>
            <a:r>
              <a:rPr lang="en-US" sz="1200" dirty="0" smtClean="0">
                <a:latin typeface="FreeMono" pitchFamily="49"/>
              </a:rPr>
              <a:t>(1,10000) s(i);</a:t>
            </a:r>
          </a:p>
          <a:p>
            <a:pPr lvl="0">
              <a:spcAft>
                <a:spcPts val="289"/>
              </a:spcAft>
            </a:pPr>
            <a:endParaRPr lang="en-US" sz="1200" dirty="0" smtClean="0">
              <a:latin typeface="FreeMono" pitchFamily="49"/>
            </a:endParaRP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EXPLAIN ANALYZE DELETE FROM parent WHERE id &gt; 1;</a:t>
            </a:r>
          </a:p>
          <a:p>
            <a:pPr lvl="0">
              <a:spcAft>
                <a:spcPts val="289"/>
              </a:spcAft>
            </a:pPr>
            <a:endParaRPr lang="en-US" sz="1200" dirty="0" smtClean="0">
              <a:latin typeface="FreeMono" pitchFamily="49"/>
            </a:endParaRP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                           QUERY PLAN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----------------------------------------------------------------------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Delete on parent  (cost=0.00..2.25 rows=100 width=6)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                  (actual time=0.081..0.081 rows=0 loops=1)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  -&gt;  </a:t>
            </a:r>
            <a:r>
              <a:rPr lang="en-US" sz="1200" dirty="0" err="1" smtClean="0">
                <a:latin typeface="FreeMono" pitchFamily="49"/>
              </a:rPr>
              <a:t>Seq</a:t>
            </a:r>
            <a:r>
              <a:rPr lang="en-US" sz="1200" dirty="0" smtClean="0">
                <a:latin typeface="FreeMono" pitchFamily="49"/>
              </a:rPr>
              <a:t> Scan on parent  (cost=0.00..2.25 rows=100 width=6)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                          (actual time=0.007..0.019 rows=99 loops=1)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        Filter: (id &gt; 1)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        Rows Removed by Filter: 1</a:t>
            </a:r>
          </a:p>
          <a:p>
            <a:pPr lvl="0">
              <a:spcAft>
                <a:spcPts val="289"/>
              </a:spcAft>
            </a:pPr>
            <a:r>
              <a:rPr lang="en-US" sz="1200" b="1" dirty="0" smtClean="0">
                <a:latin typeface="FreeMono" pitchFamily="49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FreeMono" pitchFamily="49"/>
              </a:rPr>
              <a:t>Trigger for constraint </a:t>
            </a:r>
            <a:r>
              <a:rPr lang="en-US" sz="1200" b="1" dirty="0" err="1" smtClean="0">
                <a:solidFill>
                  <a:srgbClr val="FF0000"/>
                </a:solidFill>
                <a:latin typeface="FreeMono" pitchFamily="49"/>
              </a:rPr>
              <a:t>child_pid_fkey</a:t>
            </a:r>
            <a:r>
              <a:rPr lang="en-US" sz="1200" b="1" dirty="0" smtClean="0">
                <a:solidFill>
                  <a:srgbClr val="FF0000"/>
                </a:solidFill>
                <a:latin typeface="FreeMono" pitchFamily="49"/>
              </a:rPr>
              <a:t>: time=75.671 calls=99</a:t>
            </a: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 Total runtime: 75.774 </a:t>
            </a:r>
            <a:r>
              <a:rPr lang="en-US" sz="1200" dirty="0" err="1" smtClean="0">
                <a:latin typeface="FreeMono" pitchFamily="49"/>
              </a:rPr>
              <a:t>ms</a:t>
            </a:r>
            <a:endParaRPr lang="en-US" sz="1200" dirty="0" smtClean="0">
              <a:latin typeface="FreeMono" pitchFamily="49"/>
            </a:endParaRPr>
          </a:p>
          <a:p>
            <a:pPr lvl="0">
              <a:spcAft>
                <a:spcPts val="289"/>
              </a:spcAft>
            </a:pPr>
            <a:r>
              <a:rPr lang="en-US" sz="1200" dirty="0" smtClean="0">
                <a:latin typeface="FreeMono" pitchFamily="49"/>
              </a:rPr>
              <a:t>(6 rows)</a:t>
            </a:r>
          </a:p>
          <a:p>
            <a:pPr lvl="0" algn="ctr"/>
            <a:r>
              <a:rPr lang="en-US" sz="1400" b="1" dirty="0" err="1" smtClean="0">
                <a:solidFill>
                  <a:srgbClr val="000000"/>
                </a:solidFill>
              </a:rPr>
              <a:t>cvičení</a:t>
            </a:r>
            <a:r>
              <a:rPr lang="en-US" sz="1400" b="1" dirty="0" smtClean="0">
                <a:solidFill>
                  <a:srgbClr val="000000"/>
                </a:solidFill>
              </a:rPr>
              <a:t>: 12-triggery.sql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1240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Obecně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nedoporučuji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tímto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moc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hýbat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většinou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tím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nadělá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škody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užitku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vám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zdá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plánovač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některý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chybně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neuvažuje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zkontrolujte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tyto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dvě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hodnoty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případně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pokusně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zvyšte</a:t>
            </a:r>
            <a:r>
              <a:rPr lang="en-US" dirty="0" smtClean="0">
                <a:latin typeface="Liberation Serif" pitchFamily="18"/>
              </a:rPr>
              <a:t> (ale </a:t>
            </a:r>
            <a:r>
              <a:rPr lang="en-US" dirty="0" err="1" smtClean="0">
                <a:latin typeface="Liberation Serif" pitchFamily="18"/>
              </a:rPr>
              <a:t>počítejte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tím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plánování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trvat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dlouho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vytéci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704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noProof="0" dirty="0" smtClean="0">
                <a:latin typeface="Liberation Serif" pitchFamily="18"/>
              </a:rPr>
              <a:t>Je dobrým zvykem </a:t>
            </a:r>
            <a:r>
              <a:rPr lang="cs-CZ" noProof="0" dirty="0" err="1" smtClean="0">
                <a:latin typeface="Liberation Serif" pitchFamily="18"/>
              </a:rPr>
              <a:t>seq_page_cost</a:t>
            </a:r>
            <a:r>
              <a:rPr lang="cs-CZ" noProof="0" dirty="0" smtClean="0">
                <a:latin typeface="Liberation Serif" pitchFamily="18"/>
              </a:rPr>
              <a:t> neměnit a ponechat ji jako referenční hodnotu.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noProof="0" dirty="0" smtClean="0">
                <a:latin typeface="Liberation Serif" pitchFamily="18"/>
              </a:rPr>
              <a:t>Mnoho lidí si také myslí že díky SSD diskům mohou nastavit </a:t>
            </a:r>
            <a:r>
              <a:rPr lang="cs-CZ" noProof="0" dirty="0" err="1" smtClean="0">
                <a:latin typeface="Liberation Serif" pitchFamily="18"/>
              </a:rPr>
              <a:t>random_page_cost</a:t>
            </a:r>
            <a:r>
              <a:rPr lang="cs-CZ" noProof="0" dirty="0" smtClean="0">
                <a:latin typeface="Liberation Serif" pitchFamily="18"/>
              </a:rPr>
              <a:t> = 1.0 - prosím, nedělejte to, není to pravda. Ani SSD disky nemají stejně rychlé náhodné a sekvenční I/O, s náhodným I/O je spojena další režie (např. 1.5 je rozumnější hodnota).</a:t>
            </a:r>
          </a:p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811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Rychle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produkuje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, ale pro </a:t>
            </a:r>
            <a:r>
              <a:rPr lang="en-US" dirty="0" err="1" smtClean="0">
                <a:latin typeface="Liberation Serif" pitchFamily="18"/>
              </a:rPr>
              <a:t>větší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většinou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pomalý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Většinou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minimální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paměťová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náročnost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zálaží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konkrétních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plánech</a:t>
            </a:r>
            <a:r>
              <a:rPr lang="en-US" dirty="0" smtClean="0">
                <a:latin typeface="Liberation Serif" pitchFamily="18"/>
              </a:rPr>
              <a:t> - </a:t>
            </a:r>
            <a:r>
              <a:rPr lang="en-US" dirty="0" err="1" smtClean="0">
                <a:latin typeface="Liberation Serif" pitchFamily="18"/>
              </a:rPr>
              <a:t>hlavně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vnitřním</a:t>
            </a:r>
            <a:r>
              <a:rPr lang="en-US" dirty="0" smtClean="0">
                <a:latin typeface="Liberation Serif" pitchFamily="18"/>
              </a:rPr>
              <a:t>), ale ty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většinou</a:t>
            </a:r>
            <a:r>
              <a:rPr lang="en-US" dirty="0" smtClean="0">
                <a:latin typeface="Liberation Serif" pitchFamily="18"/>
              </a:rPr>
              <a:t> Index Scan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Častý</a:t>
            </a:r>
            <a:r>
              <a:rPr lang="en-US" dirty="0" smtClean="0">
                <a:latin typeface="Liberation Serif" pitchFamily="18"/>
              </a:rPr>
              <a:t> v OLTP </a:t>
            </a:r>
            <a:r>
              <a:rPr lang="en-US" dirty="0" err="1" smtClean="0">
                <a:latin typeface="Liberation Serif" pitchFamily="18"/>
              </a:rPr>
              <a:t>aplikacích</a:t>
            </a:r>
            <a:r>
              <a:rPr lang="en-US" dirty="0" smtClean="0">
                <a:latin typeface="Liberation Serif" pitchFamily="18"/>
              </a:rPr>
              <a:t>, ne v DWH.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Jako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vnitřní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většinou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volena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menší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efektivní</a:t>
            </a:r>
            <a:r>
              <a:rPr lang="en-US" dirty="0" smtClean="0">
                <a:latin typeface="Liberation Serif" pitchFamily="18"/>
              </a:rPr>
              <a:t> index.</a:t>
            </a:r>
            <a:endParaRPr lang="cs-CZ" dirty="0" smtClean="0">
              <a:latin typeface="Liberation Serif" pitchFamily="18"/>
            </a:endParaRP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K </a:t>
            </a:r>
            <a:r>
              <a:rPr lang="en-US" dirty="0" err="1" smtClean="0">
                <a:latin typeface="Liberation Serif" pitchFamily="18"/>
              </a:rPr>
              <a:t>prvnímu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problému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typicky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dochází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složitějších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korelovaných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sloupcích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kdy</a:t>
            </a:r>
            <a:r>
              <a:rPr lang="en-US" dirty="0" smtClean="0">
                <a:latin typeface="Liberation Serif" pitchFamily="18"/>
              </a:rPr>
              <a:t> planner </a:t>
            </a:r>
            <a:r>
              <a:rPr lang="en-US" dirty="0" err="1" smtClean="0">
                <a:latin typeface="Liberation Serif" pitchFamily="18"/>
              </a:rPr>
              <a:t>předpokládá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selektivity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násobí</a:t>
            </a:r>
            <a:r>
              <a:rPr lang="en-US" dirty="0" smtClean="0">
                <a:latin typeface="Liberation Serif" pitchFamily="18"/>
              </a:rPr>
              <a:t>. To </a:t>
            </a:r>
            <a:r>
              <a:rPr lang="en-US" dirty="0" err="1" smtClean="0">
                <a:latin typeface="Liberation Serif" pitchFamily="18"/>
              </a:rPr>
              <a:t>ve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výsledku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vede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špatnému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počtu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 (i o </a:t>
            </a:r>
            <a:r>
              <a:rPr lang="en-US" dirty="0" err="1" smtClean="0">
                <a:latin typeface="Liberation Serif" pitchFamily="18"/>
              </a:rPr>
              <a:t>několik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řádů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nižšímu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realita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ke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špatnému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Ke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druhému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problému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dojít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obdobně</a:t>
            </a:r>
            <a:r>
              <a:rPr lang="en-US" dirty="0" smtClean="0">
                <a:latin typeface="Liberation Serif" pitchFamily="18"/>
              </a:rPr>
              <a:t> - 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podhodnocením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kardinality</a:t>
            </a:r>
            <a:r>
              <a:rPr lang="en-US" dirty="0" smtClean="0">
                <a:latin typeface="Liberation Serif" pitchFamily="18"/>
              </a:rPr>
              <a:t> (a </a:t>
            </a:r>
            <a:r>
              <a:rPr lang="en-US" dirty="0" err="1" smtClean="0">
                <a:latin typeface="Liberation Serif" pitchFamily="18"/>
              </a:rPr>
              <a:t>díky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tomu</a:t>
            </a:r>
            <a:r>
              <a:rPr lang="en-US" dirty="0" smtClean="0">
                <a:latin typeface="Liberation Serif" pitchFamily="18"/>
              </a:rPr>
              <a:t> i </a:t>
            </a:r>
            <a:r>
              <a:rPr lang="en-US" dirty="0" err="1" smtClean="0">
                <a:latin typeface="Liberation Serif" pitchFamily="18"/>
              </a:rPr>
              <a:t>ceny</a:t>
            </a:r>
            <a:r>
              <a:rPr lang="en-US" dirty="0" smtClean="0">
                <a:latin typeface="Liberation Serif" pitchFamily="18"/>
              </a:rPr>
              <a:t>) index </a:t>
            </a:r>
            <a:r>
              <a:rPr lang="en-US" dirty="0" err="1" smtClean="0">
                <a:latin typeface="Liberation Serif" pitchFamily="18"/>
              </a:rPr>
              <a:t>scanu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vnitřní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nikdy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nepustí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protože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prázdná</a:t>
            </a:r>
            <a:r>
              <a:rPr lang="en-US" dirty="0" smtClean="0">
                <a:latin typeface="Liberation Serif" pitchFamily="18"/>
              </a:rPr>
              <a:t>, resp. </a:t>
            </a:r>
            <a:r>
              <a:rPr lang="en-US" dirty="0" err="1" smtClean="0">
                <a:latin typeface="Liberation Serif" pitchFamily="18"/>
              </a:rPr>
              <a:t>nejsou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odpovídající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řádky</a:t>
            </a:r>
            <a:r>
              <a:rPr lang="en-US" dirty="0" smtClean="0">
                <a:latin typeface="Liberation Serif" pitchFamily="18"/>
              </a:rPr>
              <a:t>), </a:t>
            </a:r>
            <a:r>
              <a:rPr lang="en-US" dirty="0" err="1" smtClean="0">
                <a:latin typeface="Liberation Serif" pitchFamily="18"/>
              </a:rPr>
              <a:t>bude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místo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skutečných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hodnot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druhé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závorce</a:t>
            </a:r>
            <a:r>
              <a:rPr lang="en-US" dirty="0" smtClean="0">
                <a:latin typeface="Liberation Serif" pitchFamily="18"/>
              </a:rPr>
              <a:t> "(never executed)"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endParaRPr lang="en-US" dirty="0" smtClean="0">
              <a:latin typeface="Liberation Serif" pitchFamily="18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5292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 </a:t>
            </a:r>
            <a:r>
              <a:rPr lang="en-US" dirty="0" err="1" smtClean="0">
                <a:latin typeface="Liberation Serif" pitchFamily="18"/>
              </a:rPr>
              <a:t>prvním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kroku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přečte</a:t>
            </a:r>
            <a:r>
              <a:rPr lang="en-US" dirty="0" smtClean="0">
                <a:latin typeface="Liberation Serif" pitchFamily="18"/>
              </a:rPr>
              <a:t> inner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vytvoří</a:t>
            </a:r>
            <a:r>
              <a:rPr lang="en-US" dirty="0" smtClean="0">
                <a:latin typeface="Liberation Serif" pitchFamily="18"/>
              </a:rPr>
              <a:t> se z </a:t>
            </a:r>
            <a:r>
              <a:rPr lang="en-US" dirty="0" err="1" smtClean="0">
                <a:latin typeface="Liberation Serif" pitchFamily="18"/>
              </a:rPr>
              <a:t>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buď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jedna</a:t>
            </a:r>
            <a:r>
              <a:rPr lang="en-US" dirty="0" smtClean="0">
                <a:latin typeface="Liberation Serif" pitchFamily="18"/>
              </a:rPr>
              <a:t> hash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několik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batchů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Iniciální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počet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batchů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rozhoduje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během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plánování</a:t>
            </a:r>
            <a:r>
              <a:rPr lang="en-US" dirty="0" smtClean="0">
                <a:latin typeface="Liberation Serif" pitchFamily="18"/>
              </a:rPr>
              <a:t>, ale </a:t>
            </a:r>
            <a:r>
              <a:rPr lang="en-US" dirty="0" err="1" smtClean="0">
                <a:latin typeface="Liberation Serif" pitchFamily="18"/>
              </a:rPr>
              <a:t>během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exekuce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zvýšit</a:t>
            </a:r>
            <a:r>
              <a:rPr lang="en-US" dirty="0" smtClean="0">
                <a:latin typeface="Liberation Serif" pitchFamily="18"/>
              </a:rPr>
              <a:t> – hash join je </a:t>
            </a:r>
            <a:r>
              <a:rPr lang="en-US" dirty="0" err="1" smtClean="0">
                <a:latin typeface="Liberation Serif" pitchFamily="18"/>
              </a:rPr>
              <a:t>díky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tomu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odolný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vůči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nepřesným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odhadům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zejména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podhodnocení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velikosti</a:t>
            </a:r>
            <a:r>
              <a:rPr lang="en-US" dirty="0" smtClean="0">
                <a:latin typeface="Liberation Serif" pitchFamily="18"/>
              </a:rPr>
              <a:t>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jejímu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následnému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vytečení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Po </a:t>
            </a:r>
            <a:r>
              <a:rPr lang="en-US" dirty="0" err="1" smtClean="0">
                <a:latin typeface="Liberation Serif" pitchFamily="18"/>
              </a:rPr>
              <a:t>vygenerování</a:t>
            </a:r>
            <a:r>
              <a:rPr lang="en-US" dirty="0" smtClean="0">
                <a:latin typeface="Liberation Serif" pitchFamily="18"/>
              </a:rPr>
              <a:t>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znám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konečný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počet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batchů</a:t>
            </a:r>
            <a:r>
              <a:rPr lang="en-US" dirty="0" smtClean="0">
                <a:latin typeface="Liberation Serif" pitchFamily="18"/>
              </a:rPr>
              <a:t> – je-li </a:t>
            </a:r>
            <a:r>
              <a:rPr lang="en-US" dirty="0" err="1" smtClean="0">
                <a:latin typeface="Liberation Serif" pitchFamily="18"/>
              </a:rPr>
              <a:t>použit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jediný</a:t>
            </a:r>
            <a:r>
              <a:rPr lang="en-US" dirty="0" smtClean="0">
                <a:latin typeface="Liberation Serif" pitchFamily="18"/>
              </a:rPr>
              <a:t> batch (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celá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vejde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work_mem</a:t>
            </a:r>
            <a:r>
              <a:rPr lang="en-US" dirty="0" smtClean="0">
                <a:latin typeface="Liberation Serif" pitchFamily="18"/>
              </a:rPr>
              <a:t>), </a:t>
            </a:r>
            <a:r>
              <a:rPr lang="en-US" dirty="0" err="1" smtClean="0">
                <a:latin typeface="Liberation Serif" pitchFamily="18"/>
              </a:rPr>
              <a:t>vnější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přečte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jednou</a:t>
            </a:r>
            <a:r>
              <a:rPr lang="en-US" dirty="0" smtClean="0">
                <a:latin typeface="Liberation Serif" pitchFamily="18"/>
              </a:rPr>
              <a:t> a join je </a:t>
            </a:r>
            <a:r>
              <a:rPr lang="en-US" dirty="0" err="1" smtClean="0">
                <a:latin typeface="Liberation Serif" pitchFamily="18"/>
              </a:rPr>
              <a:t>hotový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bylo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nutno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použít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batchů</a:t>
            </a:r>
            <a:r>
              <a:rPr lang="en-US" dirty="0" smtClean="0">
                <a:latin typeface="Liberation Serif" pitchFamily="18"/>
              </a:rPr>
              <a:t>, je </a:t>
            </a:r>
            <a:r>
              <a:rPr lang="en-US" dirty="0" err="1" smtClean="0">
                <a:latin typeface="Liberation Serif" pitchFamily="18"/>
              </a:rPr>
              <a:t>vnější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nutno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rozdělit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ekvivalentním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způsobem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aby </a:t>
            </a:r>
            <a:r>
              <a:rPr lang="en-US" dirty="0" err="1" smtClean="0">
                <a:latin typeface="Liberation Serif" pitchFamily="18"/>
              </a:rPr>
              <a:t>bylo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možno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joinovat</a:t>
            </a:r>
            <a:r>
              <a:rPr lang="en-US" dirty="0" smtClean="0">
                <a:latin typeface="Liberation Serif" pitchFamily="18"/>
              </a:rPr>
              <a:t> “</a:t>
            </a:r>
            <a:r>
              <a:rPr lang="en-US" dirty="0" err="1" smtClean="0">
                <a:latin typeface="Liberation Serif" pitchFamily="18"/>
              </a:rPr>
              <a:t>po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batchích</a:t>
            </a:r>
            <a:r>
              <a:rPr lang="en-US" dirty="0" smtClean="0">
                <a:latin typeface="Liberation Serif" pitchFamily="18"/>
              </a:rPr>
              <a:t>.” To je </a:t>
            </a:r>
            <a:r>
              <a:rPr lang="en-US" dirty="0" err="1" smtClean="0">
                <a:latin typeface="Liberation Serif" pitchFamily="18"/>
              </a:rPr>
              <a:t>provedeno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načten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první</a:t>
            </a:r>
            <a:r>
              <a:rPr lang="en-US" dirty="0" smtClean="0">
                <a:latin typeface="Liberation Serif" pitchFamily="18"/>
              </a:rPr>
              <a:t> batch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vnější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přečtena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celá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řádky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klíčem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náležejícím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prvního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batche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rovnou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zjoinovány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vyhledáním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batchi</a:t>
            </a:r>
            <a:r>
              <a:rPr lang="en-US" dirty="0" smtClean="0">
                <a:latin typeface="Liberation Serif" pitchFamily="18"/>
              </a:rPr>
              <a:t>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), a </a:t>
            </a:r>
            <a:r>
              <a:rPr lang="en-US" dirty="0" err="1" smtClean="0">
                <a:latin typeface="Liberation Serif" pitchFamily="18"/>
              </a:rPr>
              <a:t>zbývající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zapsány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dočasných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souborů</a:t>
            </a:r>
            <a:r>
              <a:rPr lang="en-US" dirty="0" smtClean="0">
                <a:latin typeface="Liberation Serif" pitchFamily="18"/>
              </a:rPr>
              <a:t> – pro </a:t>
            </a:r>
            <a:r>
              <a:rPr lang="en-US" dirty="0" err="1" smtClean="0">
                <a:latin typeface="Liberation Serif" pitchFamily="18"/>
              </a:rPr>
              <a:t>každý</a:t>
            </a:r>
            <a:r>
              <a:rPr lang="en-US" dirty="0" smtClean="0">
                <a:latin typeface="Liberation Serif" pitchFamily="18"/>
              </a:rPr>
              <a:t> batch </a:t>
            </a:r>
            <a:r>
              <a:rPr lang="en-US" dirty="0" err="1" smtClean="0">
                <a:latin typeface="Liberation Serif" pitchFamily="18"/>
              </a:rPr>
              <a:t>jeden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soubor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Následně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vždy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načten</a:t>
            </a:r>
            <a:r>
              <a:rPr lang="en-US" dirty="0" smtClean="0">
                <a:latin typeface="Liberation Serif" pitchFamily="18"/>
              </a:rPr>
              <a:t> batch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, batch </a:t>
            </a:r>
            <a:r>
              <a:rPr lang="en-US" dirty="0" err="1" smtClean="0">
                <a:latin typeface="Liberation Serif" pitchFamily="18"/>
              </a:rPr>
              <a:t>vnější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dochází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joinu</a:t>
            </a:r>
            <a:r>
              <a:rPr lang="en-US" dirty="0" smtClean="0">
                <a:latin typeface="Liberation Serif" pitchFamily="18"/>
              </a:rPr>
              <a:t> “per batch” (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jen</a:t>
            </a:r>
            <a:r>
              <a:rPr lang="en-US" dirty="0" smtClean="0">
                <a:latin typeface="Liberation Serif" pitchFamily="18"/>
              </a:rPr>
              <a:t> nad </a:t>
            </a:r>
            <a:r>
              <a:rPr lang="en-US" dirty="0" err="1" smtClean="0">
                <a:latin typeface="Liberation Serif" pitchFamily="18"/>
              </a:rPr>
              <a:t>zlomkem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Například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se hash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rozdělí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16 </a:t>
            </a:r>
            <a:r>
              <a:rPr lang="en-US" dirty="0" err="1" smtClean="0">
                <a:latin typeface="Liberation Serif" pitchFamily="18"/>
              </a:rPr>
              <a:t>batchů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potom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prvním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průchodu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řádky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náležející</a:t>
            </a:r>
            <a:r>
              <a:rPr lang="en-US" dirty="0" smtClean="0">
                <a:latin typeface="Liberation Serif" pitchFamily="18"/>
              </a:rPr>
              <a:t> do 1. </a:t>
            </a:r>
            <a:r>
              <a:rPr lang="en-US" dirty="0" err="1" smtClean="0">
                <a:latin typeface="Liberation Serif" pitchFamily="18"/>
              </a:rPr>
              <a:t>batche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rovnou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zjoinují</a:t>
            </a:r>
            <a:r>
              <a:rPr lang="en-US" dirty="0" smtClean="0">
                <a:latin typeface="Liberation Serif" pitchFamily="18"/>
              </a:rPr>
              <a:t>, a </a:t>
            </a:r>
            <a:r>
              <a:rPr lang="en-US" dirty="0" err="1" smtClean="0">
                <a:latin typeface="Liberation Serif" pitchFamily="18"/>
              </a:rPr>
              <a:t>řádky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batchů</a:t>
            </a:r>
            <a:r>
              <a:rPr lang="en-US" dirty="0" smtClean="0">
                <a:latin typeface="Liberation Serif" pitchFamily="18"/>
              </a:rPr>
              <a:t> 2 – 16 se </a:t>
            </a:r>
            <a:r>
              <a:rPr lang="en-US" dirty="0" err="1" smtClean="0">
                <a:latin typeface="Liberation Serif" pitchFamily="18"/>
              </a:rPr>
              <a:t>zapíší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souborů</a:t>
            </a:r>
            <a:r>
              <a:rPr lang="en-US" dirty="0" smtClean="0">
                <a:latin typeface="Liberation Serif" pitchFamily="18"/>
              </a:rPr>
              <a:t>, a </a:t>
            </a:r>
            <a:r>
              <a:rPr lang="en-US" dirty="0" err="1" smtClean="0">
                <a:latin typeface="Liberation Serif" pitchFamily="18"/>
              </a:rPr>
              <a:t>každý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těchto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batchů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následně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přečte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právě</a:t>
            </a:r>
            <a:r>
              <a:rPr lang="en-US" dirty="0" smtClean="0">
                <a:latin typeface="Liberation Serif" pitchFamily="18"/>
              </a:rPr>
              <a:t> 1x. To </a:t>
            </a:r>
            <a:r>
              <a:rPr lang="en-US" dirty="0" err="1" smtClean="0">
                <a:latin typeface="Liberation Serif" pitchFamily="18"/>
              </a:rPr>
              <a:t>znamená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pro N=2 se </a:t>
            </a:r>
            <a:r>
              <a:rPr lang="en-US" dirty="0" err="1" smtClean="0">
                <a:latin typeface="Liberation Serif" pitchFamily="18"/>
              </a:rPr>
              <a:t>zhruba</a:t>
            </a:r>
            <a:r>
              <a:rPr lang="en-US" dirty="0" smtClean="0">
                <a:latin typeface="Liberation Serif" pitchFamily="18"/>
              </a:rPr>
              <a:t> 50% </a:t>
            </a:r>
            <a:r>
              <a:rPr lang="en-US" dirty="0" err="1" smtClean="0">
                <a:latin typeface="Liberation Serif" pitchFamily="18"/>
              </a:rPr>
              <a:t>vnější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zapíše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dočasného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souboru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znovu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přečte</a:t>
            </a:r>
            <a:r>
              <a:rPr lang="en-US" dirty="0" smtClean="0">
                <a:latin typeface="Liberation Serif" pitchFamily="18"/>
              </a:rPr>
              <a:t>, pro N=4 se </a:t>
            </a:r>
            <a:r>
              <a:rPr lang="en-US" dirty="0" err="1" smtClean="0">
                <a:latin typeface="Liberation Serif" pitchFamily="18"/>
              </a:rPr>
              <a:t>jedná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zhruba</a:t>
            </a:r>
            <a:r>
              <a:rPr lang="en-US" dirty="0" smtClean="0">
                <a:latin typeface="Liberation Serif" pitchFamily="18"/>
              </a:rPr>
              <a:t> o 75%, a </a:t>
            </a:r>
            <a:r>
              <a:rPr lang="en-US" dirty="0" err="1" smtClean="0">
                <a:latin typeface="Liberation Serif" pitchFamily="18"/>
              </a:rPr>
              <a:t>podíl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která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musí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zapsat</a:t>
            </a:r>
            <a:r>
              <a:rPr lang="en-US" dirty="0" smtClean="0">
                <a:latin typeface="Liberation Serif" pitchFamily="18"/>
              </a:rPr>
              <a:t>/</a:t>
            </a:r>
            <a:r>
              <a:rPr lang="en-US" dirty="0" err="1" smtClean="0">
                <a:latin typeface="Liberation Serif" pitchFamily="18"/>
              </a:rPr>
              <a:t>načíst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limitně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roste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ke</a:t>
            </a:r>
            <a:r>
              <a:rPr lang="en-US" dirty="0" smtClean="0">
                <a:latin typeface="Liberation Serif" pitchFamily="18"/>
              </a:rPr>
              <a:t> 100% (pro N </a:t>
            </a:r>
            <a:r>
              <a:rPr lang="en-US" dirty="0" err="1" smtClean="0">
                <a:latin typeface="Liberation Serif" pitchFamily="18"/>
              </a:rPr>
              <a:t>jdoucí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nekonečna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Batche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zapisují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dočasných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souborů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nemusí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nutně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zapsat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disk. V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systémů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nedostatkem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volné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 to ale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nutné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jádro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musí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zapsat</a:t>
            </a:r>
            <a:r>
              <a:rPr lang="en-US" dirty="0" smtClean="0">
                <a:latin typeface="Liberation Serif" pitchFamily="18"/>
              </a:rPr>
              <a:t>), </a:t>
            </a:r>
            <a:r>
              <a:rPr lang="en-US" dirty="0" err="1" smtClean="0">
                <a:latin typeface="Liberation Serif" pitchFamily="18"/>
              </a:rPr>
              <a:t>což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následek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mnoho</a:t>
            </a:r>
            <a:r>
              <a:rPr lang="en-US" dirty="0" smtClean="0">
                <a:latin typeface="Liberation Serif" pitchFamily="18"/>
              </a:rPr>
              <a:t> I/O </a:t>
            </a:r>
            <a:r>
              <a:rPr lang="en-US" dirty="0" err="1" smtClean="0">
                <a:latin typeface="Liberation Serif" pitchFamily="18"/>
              </a:rPr>
              <a:t>operací</a:t>
            </a:r>
            <a:r>
              <a:rPr lang="en-US" dirty="0" smtClean="0">
                <a:latin typeface="Liberation Serif" pitchFamily="18"/>
              </a:rPr>
              <a:t> (ale </a:t>
            </a:r>
            <a:r>
              <a:rPr lang="en-US" dirty="0" err="1" smtClean="0">
                <a:latin typeface="Liberation Serif" pitchFamily="18"/>
              </a:rPr>
              <a:t>vesměs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sekvenčních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Hash join </a:t>
            </a:r>
            <a:r>
              <a:rPr lang="en-US" dirty="0" err="1" smtClean="0">
                <a:latin typeface="Liberation Serif" pitchFamily="18"/>
              </a:rPr>
              <a:t>používá</a:t>
            </a:r>
            <a:r>
              <a:rPr lang="en-US" dirty="0" smtClean="0">
                <a:latin typeface="Liberation Serif" pitchFamily="18"/>
              </a:rPr>
              <a:t> hash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zřetězenými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hodnotami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pole “</a:t>
            </a:r>
            <a:r>
              <a:rPr lang="en-US" dirty="0" err="1" smtClean="0">
                <a:latin typeface="Liberation Serif" pitchFamily="18"/>
              </a:rPr>
              <a:t>přihrádek</a:t>
            </a:r>
            <a:r>
              <a:rPr lang="en-US" dirty="0" smtClean="0">
                <a:latin typeface="Liberation Serif" pitchFamily="18"/>
              </a:rPr>
              <a:t>” (</a:t>
            </a:r>
            <a:r>
              <a:rPr lang="en-US" dirty="0" err="1" smtClean="0">
                <a:latin typeface="Liberation Serif" pitchFamily="18"/>
              </a:rPr>
              <a:t>bucketů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hodnoty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spadající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jednoho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bucketu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uloženy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spojovém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seznamu</a:t>
            </a:r>
            <a:r>
              <a:rPr lang="en-US" dirty="0" smtClean="0">
                <a:latin typeface="Liberation Serif" pitchFamily="18"/>
              </a:rPr>
              <a:t> (linked list).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Počet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bucketů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určuje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základě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počtu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vnitřní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tabulce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například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očekáváno</a:t>
            </a:r>
            <a:r>
              <a:rPr lang="en-US" dirty="0" smtClean="0">
                <a:latin typeface="Liberation Serif" pitchFamily="18"/>
              </a:rPr>
              <a:t> 1M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použije</a:t>
            </a:r>
            <a:r>
              <a:rPr lang="en-US" dirty="0" smtClean="0">
                <a:latin typeface="Liberation Serif" pitchFamily="18"/>
              </a:rPr>
              <a:t> se ~100 </a:t>
            </a:r>
            <a:r>
              <a:rPr lang="en-US" dirty="0" err="1" smtClean="0">
                <a:latin typeface="Liberation Serif" pitchFamily="18"/>
              </a:rPr>
              <a:t>tisíc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bucketů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protože</a:t>
            </a:r>
            <a:r>
              <a:rPr lang="en-US" dirty="0" smtClean="0">
                <a:latin typeface="Liberation Serif" pitchFamily="18"/>
              </a:rPr>
              <a:t> PostgreSQL </a:t>
            </a:r>
            <a:r>
              <a:rPr lang="en-US" dirty="0" err="1" smtClean="0">
                <a:latin typeface="Liberation Serif" pitchFamily="18"/>
              </a:rPr>
              <a:t>používá</a:t>
            </a:r>
            <a:r>
              <a:rPr lang="en-US" dirty="0" smtClean="0">
                <a:latin typeface="Liberation Serif" pitchFamily="18"/>
              </a:rPr>
              <a:t> load </a:t>
            </a:r>
            <a:r>
              <a:rPr lang="en-US" dirty="0" err="1" smtClean="0">
                <a:latin typeface="Liberation Serif" pitchFamily="18"/>
              </a:rPr>
              <a:t>faktor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faktor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naplnění</a:t>
            </a:r>
            <a:r>
              <a:rPr lang="en-US" dirty="0" smtClean="0">
                <a:latin typeface="Liberation Serif" pitchFamily="18"/>
              </a:rPr>
              <a:t>) 10, 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snaží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nemít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průměru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10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jedné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buňce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musí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projít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sekvenčně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což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zhoršuje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výkon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619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Liberation Serif" pitchFamily="18"/>
              </a:rPr>
              <a:t>Vyžaduje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setřídění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vstupů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což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značně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pomalé</a:t>
            </a:r>
            <a:r>
              <a:rPr lang="en-US" dirty="0" smtClean="0">
                <a:latin typeface="Liberation Serif" pitchFamily="18"/>
              </a:rPr>
              <a:t> - </a:t>
            </a:r>
            <a:r>
              <a:rPr lang="en-US" dirty="0" err="1" smtClean="0">
                <a:latin typeface="Liberation Serif" pitchFamily="18"/>
              </a:rPr>
              <a:t>záleží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datovém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typu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pro </a:t>
            </a:r>
            <a:r>
              <a:rPr lang="en-US" dirty="0" err="1" smtClean="0">
                <a:latin typeface="Liberation Serif" pitchFamily="18"/>
              </a:rPr>
              <a:t>texty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složitým</a:t>
            </a:r>
            <a:r>
              <a:rPr lang="en-US" dirty="0" smtClean="0">
                <a:latin typeface="Liberation Serif" pitchFamily="18"/>
              </a:rPr>
              <a:t> LOCALE </a:t>
            </a:r>
            <a:r>
              <a:rPr lang="en-US" dirty="0" err="1" smtClean="0">
                <a:latin typeface="Liberation Serif" pitchFamily="18"/>
              </a:rPr>
              <a:t>velmi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pomalé</a:t>
            </a:r>
            <a:r>
              <a:rPr lang="en-US" dirty="0" smtClean="0">
                <a:latin typeface="Liberation Serif" pitchFamily="18"/>
              </a:rPr>
              <a:t>).</a:t>
            </a:r>
            <a:endParaRPr lang="cs-CZ" dirty="0" smtClean="0">
              <a:latin typeface="Liberation Serif" pitchFamily="18"/>
            </a:endParaRPr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 smtClean="0"/>
              <a:t>můžeme</a:t>
            </a:r>
            <a:r>
              <a:rPr lang="en-US" dirty="0" smtClean="0"/>
              <a:t> </a:t>
            </a:r>
            <a:r>
              <a:rPr lang="en-US" dirty="0" err="1" smtClean="0"/>
              <a:t>setkat</a:t>
            </a:r>
            <a:r>
              <a:rPr lang="en-US" dirty="0" smtClean="0"/>
              <a:t> s </a:t>
            </a:r>
            <a:r>
              <a:rPr lang="en-US" dirty="0" err="1" smtClean="0"/>
              <a:t>tzv</a:t>
            </a:r>
            <a:r>
              <a:rPr lang="en-US" dirty="0" smtClean="0"/>
              <a:t>. re-</a:t>
            </a:r>
            <a:r>
              <a:rPr lang="en-US" dirty="0" err="1" smtClean="0"/>
              <a:t>scany</a:t>
            </a:r>
            <a:r>
              <a:rPr lang="en-US" dirty="0" smtClean="0"/>
              <a:t>, </a:t>
            </a:r>
            <a:r>
              <a:rPr lang="en-US" dirty="0" err="1" smtClean="0"/>
              <a:t>pokud</a:t>
            </a:r>
            <a:r>
              <a:rPr lang="en-US" dirty="0" smtClean="0"/>
              <a:t> </a:t>
            </a:r>
            <a:r>
              <a:rPr lang="en-US" dirty="0" err="1" smtClean="0"/>
              <a:t>joinujeme</a:t>
            </a:r>
            <a:r>
              <a:rPr lang="en-US" dirty="0" smtClean="0"/>
              <a:t> </a:t>
            </a:r>
            <a:r>
              <a:rPr lang="en-US" dirty="0" err="1" smtClean="0"/>
              <a:t>přes</a:t>
            </a:r>
            <a:r>
              <a:rPr lang="en-US" dirty="0" smtClean="0"/>
              <a:t> </a:t>
            </a:r>
            <a:r>
              <a:rPr lang="en-US" dirty="0" err="1" smtClean="0"/>
              <a:t>neunikátní</a:t>
            </a:r>
            <a:r>
              <a:rPr lang="en-US" dirty="0" smtClean="0"/>
              <a:t> </a:t>
            </a:r>
            <a:r>
              <a:rPr lang="en-US" dirty="0" err="1" smtClean="0"/>
              <a:t>sloupce</a:t>
            </a:r>
            <a:endParaRPr lang="en-US" dirty="0" smtClean="0"/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 smtClean="0"/>
              <a:t>typicky</a:t>
            </a:r>
            <a:r>
              <a:rPr lang="en-US" dirty="0" smtClean="0"/>
              <a:t> 1:M </a:t>
            </a:r>
            <a:r>
              <a:rPr lang="en-US" dirty="0" err="1" smtClean="0"/>
              <a:t>nebo</a:t>
            </a:r>
            <a:r>
              <a:rPr lang="en-US" dirty="0" smtClean="0"/>
              <a:t> M:N </a:t>
            </a:r>
            <a:r>
              <a:rPr lang="en-US" dirty="0" err="1" smtClean="0"/>
              <a:t>joiny</a:t>
            </a:r>
            <a:r>
              <a:rPr lang="en-US" dirty="0" smtClean="0"/>
              <a:t> </a:t>
            </a:r>
            <a:r>
              <a:rPr lang="en-US" dirty="0" err="1" smtClean="0"/>
              <a:t>přes</a:t>
            </a:r>
            <a:r>
              <a:rPr lang="en-US" dirty="0" smtClean="0"/>
              <a:t> </a:t>
            </a:r>
            <a:r>
              <a:rPr lang="en-US" dirty="0" err="1" smtClean="0"/>
              <a:t>cizí</a:t>
            </a:r>
            <a:r>
              <a:rPr lang="en-US" dirty="0" smtClean="0"/>
              <a:t> </a:t>
            </a:r>
            <a:r>
              <a:rPr lang="en-US" dirty="0" err="1" smtClean="0"/>
              <a:t>klíč</a:t>
            </a:r>
            <a:r>
              <a:rPr lang="en-US" dirty="0" smtClean="0"/>
              <a:t>(e)</a:t>
            </a:r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 smtClean="0"/>
              <a:t>pokud</a:t>
            </a:r>
            <a:r>
              <a:rPr lang="en-US" dirty="0" smtClean="0"/>
              <a:t> je </a:t>
            </a:r>
            <a:r>
              <a:rPr lang="en-US" dirty="0" err="1" smtClean="0"/>
              <a:t>toto</a:t>
            </a:r>
            <a:r>
              <a:rPr lang="en-US" dirty="0" smtClean="0"/>
              <a:t> </a:t>
            </a:r>
            <a:r>
              <a:rPr lang="en-US" dirty="0" err="1" smtClean="0"/>
              <a:t>potřeba</a:t>
            </a:r>
            <a:r>
              <a:rPr lang="en-US" dirty="0" smtClean="0"/>
              <a:t>, </a:t>
            </a:r>
            <a:r>
              <a:rPr lang="en-US" dirty="0" err="1" smtClean="0"/>
              <a:t>objeví</a:t>
            </a:r>
            <a:r>
              <a:rPr lang="en-US" dirty="0" smtClean="0"/>
              <a:t> se "Materialize" </a:t>
            </a:r>
            <a:r>
              <a:rPr lang="en-US" dirty="0" err="1" smtClean="0"/>
              <a:t>uzel</a:t>
            </a:r>
            <a:r>
              <a:rPr lang="en-US" dirty="0" smtClean="0"/>
              <a:t> (</a:t>
            </a:r>
            <a:r>
              <a:rPr lang="en-US" dirty="0" err="1" smtClean="0"/>
              <a:t>tuplestore</a:t>
            </a:r>
            <a:r>
              <a:rPr lang="en-US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Liberation Serif" pitchFamily="18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764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Efektivní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zejména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z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potřeba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několik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sloupců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jeden</a:t>
            </a:r>
            <a:r>
              <a:rPr lang="en-US" dirty="0" smtClean="0">
                <a:latin typeface="Liberation Serif" pitchFamily="18"/>
              </a:rPr>
              <a:t> join </a:t>
            </a:r>
            <a:r>
              <a:rPr lang="en-US" dirty="0" err="1" smtClean="0">
                <a:latin typeface="Liberation Serif" pitchFamily="18"/>
              </a:rPr>
              <a:t>namísto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několika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SubPlan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uzlů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GROUP BY </a:t>
            </a:r>
            <a:r>
              <a:rPr lang="en-US" dirty="0" err="1" smtClean="0">
                <a:latin typeface="Liberation Serif" pitchFamily="18"/>
              </a:rPr>
              <a:t>umožňuje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vypsat</a:t>
            </a:r>
            <a:r>
              <a:rPr lang="en-US" dirty="0" smtClean="0">
                <a:latin typeface="Liberation Serif" pitchFamily="18"/>
              </a:rPr>
              <a:t> i </a:t>
            </a:r>
            <a:r>
              <a:rPr lang="en-US" dirty="0" err="1" smtClean="0">
                <a:latin typeface="Liberation Serif" pitchFamily="18"/>
              </a:rPr>
              <a:t>sloupce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přímo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klauzuli</a:t>
            </a:r>
            <a:r>
              <a:rPr lang="en-US" dirty="0" smtClean="0">
                <a:latin typeface="Liberation Serif" pitchFamily="18"/>
              </a:rPr>
              <a:t>, ale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jednoznačně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primárním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klíčem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který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klauzuli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uveden</a:t>
            </a:r>
            <a:r>
              <a:rPr lang="en-US" dirty="0" smtClean="0">
                <a:latin typeface="Liberation Serif" pitchFamily="18"/>
              </a:rPr>
              <a:t> je.</a:t>
            </a:r>
            <a:endParaRPr lang="cs-CZ" dirty="0" smtClean="0">
              <a:latin typeface="Liberation Serif" pitchFamily="18"/>
            </a:endParaRPr>
          </a:p>
          <a:p>
            <a:pPr marL="171450" lvl="1" indent="-171450" hangingPunct="0">
              <a:lnSpc>
                <a:spcPct val="120000"/>
              </a:lnSpc>
              <a:spcAft>
                <a:spcPts val="720"/>
              </a:spcAft>
              <a:buSzPct val="50000"/>
              <a:buFont typeface="Arial" panose="020B0604020202020204" pitchFamily="34" charset="0"/>
              <a:buChar char="•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Přepsání</a:t>
            </a:r>
            <a:r>
              <a:rPr lang="cs-CZ" baseline="0" dirty="0" smtClean="0">
                <a:latin typeface="Liberation Serif" pitchFamily="18"/>
              </a:rPr>
              <a:t> na </a:t>
            </a:r>
            <a:r>
              <a:rPr lang="cs-CZ" dirty="0" smtClean="0">
                <a:latin typeface="Liberation Serif" pitchFamily="18"/>
              </a:rPr>
              <a:t>JOIN: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EXPLAIN SELECT a.id, </a:t>
            </a:r>
            <a:r>
              <a:rPr lang="en-US" sz="1600" dirty="0" err="1" smtClean="0">
                <a:latin typeface="FreeMono" pitchFamily="49"/>
              </a:rPr>
              <a:t>b.val</a:t>
            </a:r>
            <a:r>
              <a:rPr lang="en-US" sz="1600" dirty="0" smtClean="0">
                <a:latin typeface="FreeMono" pitchFamily="49"/>
              </a:rPr>
              <a:t> FROM a LEFT JOIN b ON (a.id = </a:t>
            </a:r>
            <a:r>
              <a:rPr lang="en-US" sz="1600" dirty="0" err="1" smtClean="0">
                <a:latin typeface="FreeMono" pitchFamily="49"/>
              </a:rPr>
              <a:t>b.a_id</a:t>
            </a:r>
            <a:r>
              <a:rPr lang="en-US" sz="1600" dirty="0" smtClean="0">
                <a:latin typeface="FreeMono" pitchFamily="49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                            QUERY PLAN                             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-------------------------------------------------------------------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 Hash Right Join  (cost=270.00..675.00 rows=10000 width=8)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   Hash Cond: (</a:t>
            </a:r>
            <a:r>
              <a:rPr lang="en-US" sz="1600" dirty="0" err="1" smtClean="0">
                <a:latin typeface="FreeMono" pitchFamily="49"/>
              </a:rPr>
              <a:t>b.a_id</a:t>
            </a:r>
            <a:r>
              <a:rPr lang="en-US" sz="1600" dirty="0" smtClean="0">
                <a:latin typeface="FreeMono" pitchFamily="49"/>
              </a:rPr>
              <a:t> = a.id)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   -&gt;  </a:t>
            </a:r>
            <a:r>
              <a:rPr lang="en-US" sz="1600" dirty="0" err="1" smtClean="0">
                <a:latin typeface="FreeMono" pitchFamily="49"/>
              </a:rPr>
              <a:t>Seq</a:t>
            </a:r>
            <a:r>
              <a:rPr lang="en-US" sz="1600" dirty="0" smtClean="0">
                <a:latin typeface="FreeMono" pitchFamily="49"/>
              </a:rPr>
              <a:t> Scan on b  (cost=0.00..155.00 rows=10000 width=8)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   -&gt;  Hash  (cost=145.00..145.00 rows=10000 width=4)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         -&gt;  </a:t>
            </a:r>
            <a:r>
              <a:rPr lang="en-US" sz="1600" dirty="0" err="1" smtClean="0">
                <a:latin typeface="FreeMono" pitchFamily="49"/>
              </a:rPr>
              <a:t>Seq</a:t>
            </a:r>
            <a:r>
              <a:rPr lang="en-US" sz="1600" dirty="0" smtClean="0">
                <a:latin typeface="FreeMono" pitchFamily="49"/>
              </a:rPr>
              <a:t> Scan on a  (cost=0.00..145.00 rows=10000 width=4)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(5 rows)</a:t>
            </a:r>
            <a:endParaRPr lang="cs-CZ" sz="1600" dirty="0" smtClean="0">
              <a:latin typeface="FreeMono" pitchFamily="49"/>
            </a:endParaRPr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sz="1600" dirty="0" err="1" smtClean="0"/>
              <a:t>přepis</a:t>
            </a:r>
            <a:r>
              <a:rPr lang="en-US" sz="1600" dirty="0" smtClean="0"/>
              <a:t> </a:t>
            </a:r>
            <a:r>
              <a:rPr lang="en-US" sz="1600" dirty="0" err="1" smtClean="0"/>
              <a:t>jde</a:t>
            </a:r>
            <a:r>
              <a:rPr lang="en-US" sz="1600" dirty="0" smtClean="0"/>
              <a:t> </a:t>
            </a:r>
            <a:r>
              <a:rPr lang="en-US" sz="1600" dirty="0" err="1" smtClean="0"/>
              <a:t>použít</a:t>
            </a:r>
            <a:r>
              <a:rPr lang="en-US" sz="1600" dirty="0" smtClean="0"/>
              <a:t> i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agregační</a:t>
            </a:r>
            <a:r>
              <a:rPr lang="en-US" sz="1600" dirty="0" smtClean="0"/>
              <a:t> </a:t>
            </a:r>
            <a:r>
              <a:rPr lang="en-US" sz="1600" dirty="0" err="1" smtClean="0"/>
              <a:t>subselecty</a:t>
            </a:r>
            <a:r>
              <a:rPr lang="en-US" sz="1600" dirty="0" smtClean="0"/>
              <a:t>, </a:t>
            </a:r>
            <a:r>
              <a:rPr lang="en-US" sz="1600" dirty="0" err="1" smtClean="0"/>
              <a:t>např</a:t>
            </a:r>
            <a:r>
              <a:rPr lang="en-US" sz="1600" dirty="0" smtClean="0"/>
              <a:t>.</a:t>
            </a:r>
          </a:p>
          <a:p>
            <a:pPr lvl="0">
              <a:spcAft>
                <a:spcPts val="0"/>
              </a:spcAft>
            </a:pPr>
            <a:endParaRPr lang="en-US" sz="1600" b="1" dirty="0" smtClean="0">
              <a:latin typeface="Courier New" pitchFamily="49"/>
            </a:endParaRP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SELECT a.id, (SELECT SUM(</a:t>
            </a:r>
            <a:r>
              <a:rPr lang="en-US" sz="1600" dirty="0" err="1" smtClean="0">
                <a:latin typeface="FreeMono" pitchFamily="49"/>
              </a:rPr>
              <a:t>val</a:t>
            </a:r>
            <a:r>
              <a:rPr lang="en-US" sz="1600" dirty="0" smtClean="0">
                <a:latin typeface="FreeMono" pitchFamily="49"/>
              </a:rPr>
              <a:t>) FROM b WHERE </a:t>
            </a:r>
            <a:r>
              <a:rPr lang="en-US" sz="1600" dirty="0" err="1" smtClean="0">
                <a:latin typeface="FreeMono" pitchFamily="49"/>
              </a:rPr>
              <a:t>a_id</a:t>
            </a:r>
            <a:r>
              <a:rPr lang="en-US" sz="1600" dirty="0" smtClean="0">
                <a:latin typeface="FreeMono" pitchFamily="49"/>
              </a:rPr>
              <a:t> = a.id) FROM a;</a:t>
            </a:r>
          </a:p>
          <a:p>
            <a:pPr lvl="0">
              <a:spcAft>
                <a:spcPts val="0"/>
              </a:spcAft>
            </a:pPr>
            <a:endParaRPr lang="en-US" sz="1600" dirty="0" smtClean="0">
              <a:latin typeface="FreeMono" pitchFamily="49"/>
            </a:endParaRP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SELECT a.id, SUM(</a:t>
            </a:r>
            <a:r>
              <a:rPr lang="en-US" sz="1600" dirty="0" err="1" smtClean="0">
                <a:latin typeface="FreeMono" pitchFamily="49"/>
              </a:rPr>
              <a:t>b.val</a:t>
            </a:r>
            <a:r>
              <a:rPr lang="en-US" sz="1600" dirty="0" smtClean="0">
                <a:latin typeface="FreeMono" pitchFamily="49"/>
              </a:rPr>
              <a:t>) FROM a LEFT JOIN b ON (a.id = </a:t>
            </a:r>
            <a:r>
              <a:rPr lang="en-US" sz="1600" dirty="0" err="1" smtClean="0">
                <a:latin typeface="FreeMono" pitchFamily="49"/>
              </a:rPr>
              <a:t>b.a_i</a:t>
            </a:r>
            <a:r>
              <a:rPr lang="en-US" sz="1600" dirty="0" smtClean="0">
                <a:latin typeface="FreeMono" pitchFamily="49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600" dirty="0" smtClean="0">
                <a:latin typeface="FreeMono" pitchFamily="49"/>
              </a:rPr>
              <a:t>                                              GROUP BY a.id;</a:t>
            </a:r>
          </a:p>
          <a:p>
            <a:pPr lvl="0">
              <a:spcAft>
                <a:spcPts val="0"/>
              </a:spcAft>
            </a:pPr>
            <a:endParaRPr lang="en-US" sz="1600" dirty="0" smtClean="0">
              <a:latin typeface="FreeMono" pitchFamily="49"/>
            </a:endParaRP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endParaRPr lang="en-US" dirty="0" smtClean="0">
              <a:latin typeface="Liberation Serif" pitchFamily="18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9292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SELECT * FROM a WHERE </a:t>
            </a:r>
            <a:r>
              <a:rPr lang="en-US" sz="1200" b="1" dirty="0" smtClean="0">
                <a:solidFill>
                  <a:srgbClr val="FF0000"/>
                </a:solidFill>
                <a:latin typeface="FreeMono" pitchFamily="49"/>
              </a:rPr>
              <a:t>NOT EXISTS</a:t>
            </a:r>
            <a:r>
              <a:rPr lang="en-US" sz="1200" dirty="0" smtClean="0">
                <a:latin typeface="FreeMono" pitchFamily="49"/>
              </a:rPr>
              <a:t> (SELECT id FROM b WHERE id = a.id);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                         QUERY PLAN                             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-------------------------------------------------------------------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Hash Anti Join  (cost=270.00..565.00 rows=1 width=4)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Hash Cond: (a.id = b.id)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-&gt;  </a:t>
            </a:r>
            <a:r>
              <a:rPr lang="en-US" sz="1200" dirty="0" err="1" smtClean="0">
                <a:latin typeface="FreeMono" pitchFamily="49"/>
              </a:rPr>
              <a:t>Seq</a:t>
            </a:r>
            <a:r>
              <a:rPr lang="en-US" sz="1200" dirty="0" smtClean="0">
                <a:latin typeface="FreeMono" pitchFamily="49"/>
              </a:rPr>
              <a:t> Scan on a  (cost=0.00..145.00 rows=10000 width=4)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-&gt;  Hash  (cost=145.00..145.00 rows=10000 width=4)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      -&gt;  </a:t>
            </a:r>
            <a:r>
              <a:rPr lang="en-US" sz="1200" dirty="0" err="1" smtClean="0">
                <a:latin typeface="FreeMono" pitchFamily="49"/>
              </a:rPr>
              <a:t>Seq</a:t>
            </a:r>
            <a:r>
              <a:rPr lang="en-US" sz="1200" dirty="0" smtClean="0">
                <a:latin typeface="FreeMono" pitchFamily="49"/>
              </a:rPr>
              <a:t> Scan on b  (cost=0.00..145.00 rows=10000 width=4)</a:t>
            </a:r>
          </a:p>
          <a:p>
            <a:pPr lvl="0">
              <a:spcAft>
                <a:spcPts val="0"/>
              </a:spcAft>
            </a:pPr>
            <a:endParaRPr lang="en-US" sz="1200" dirty="0" smtClean="0">
              <a:latin typeface="FreeMono" pitchFamily="49"/>
            </a:endParaRP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SELECT * FROM a WHERE id </a:t>
            </a:r>
            <a:r>
              <a:rPr lang="en-US" sz="1200" b="1" dirty="0" smtClean="0">
                <a:solidFill>
                  <a:srgbClr val="FF0000"/>
                </a:solidFill>
                <a:latin typeface="FreeMono" pitchFamily="49"/>
              </a:rPr>
              <a:t>NOT IN</a:t>
            </a:r>
            <a:r>
              <a:rPr lang="en-US" sz="1200" b="1" dirty="0" smtClean="0">
                <a:latin typeface="FreeMono" pitchFamily="49"/>
              </a:rPr>
              <a:t> </a:t>
            </a:r>
            <a:r>
              <a:rPr lang="en-US" sz="1200" dirty="0" smtClean="0">
                <a:latin typeface="FreeMono" pitchFamily="49"/>
              </a:rPr>
              <a:t>(SELECT id FROM b);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                       QUERY PLAN                           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---------------------------------------------------------------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</a:t>
            </a:r>
            <a:r>
              <a:rPr lang="en-US" sz="1200" dirty="0" err="1" smtClean="0">
                <a:latin typeface="FreeMono" pitchFamily="49"/>
              </a:rPr>
              <a:t>Seq</a:t>
            </a:r>
            <a:r>
              <a:rPr lang="en-US" sz="1200" dirty="0" smtClean="0">
                <a:latin typeface="FreeMono" pitchFamily="49"/>
              </a:rPr>
              <a:t> Scan on a  (cost=170.00..340.00 rows=5000 width=4)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Filter: (NOT (hashed </a:t>
            </a:r>
            <a:r>
              <a:rPr lang="en-US" sz="1200" dirty="0" err="1" smtClean="0">
                <a:latin typeface="FreeMono" pitchFamily="49"/>
              </a:rPr>
              <a:t>SubPlan</a:t>
            </a:r>
            <a:r>
              <a:rPr lang="en-US" sz="1200" dirty="0" smtClean="0">
                <a:latin typeface="FreeMono" pitchFamily="49"/>
              </a:rPr>
              <a:t> 1))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</a:t>
            </a:r>
            <a:r>
              <a:rPr lang="en-US" sz="1200" dirty="0" err="1" smtClean="0">
                <a:latin typeface="FreeMono" pitchFamily="49"/>
              </a:rPr>
              <a:t>SubPlan</a:t>
            </a:r>
            <a:r>
              <a:rPr lang="en-US" sz="1200" dirty="0" smtClean="0">
                <a:latin typeface="FreeMono" pitchFamily="49"/>
              </a:rPr>
              <a:t> 1</a:t>
            </a:r>
          </a:p>
          <a:p>
            <a:pPr lvl="0">
              <a:spcAft>
                <a:spcPts val="0"/>
              </a:spcAft>
            </a:pPr>
            <a:r>
              <a:rPr lang="en-US" sz="1200" dirty="0" smtClean="0">
                <a:latin typeface="FreeMono" pitchFamily="49"/>
              </a:rPr>
              <a:t>     -&gt;  </a:t>
            </a:r>
            <a:r>
              <a:rPr lang="en-US" sz="1200" dirty="0" err="1" smtClean="0">
                <a:latin typeface="FreeMono" pitchFamily="49"/>
              </a:rPr>
              <a:t>Seq</a:t>
            </a:r>
            <a:r>
              <a:rPr lang="en-US" sz="1200" dirty="0" smtClean="0">
                <a:latin typeface="FreeMono" pitchFamily="49"/>
              </a:rPr>
              <a:t> Scan on b  (cost=0.00..145.00 rows=10000 width=4)</a:t>
            </a:r>
          </a:p>
          <a:p>
            <a:pPr lvl="0">
              <a:spcAft>
                <a:spcPts val="0"/>
              </a:spcAft>
            </a:pPr>
            <a:endParaRPr lang="en-US" sz="1200" b="1" dirty="0" smtClean="0">
              <a:latin typeface="Courier New" pitchFamily="49"/>
            </a:endParaRPr>
          </a:p>
          <a:p>
            <a:pPr lvl="0">
              <a:spcAft>
                <a:spcPts val="1151"/>
              </a:spcAft>
            </a:pPr>
            <a:endParaRPr lang="en-US" dirty="0" smtClean="0"/>
          </a:p>
          <a:p>
            <a:pPr lvl="0" algn="l">
              <a:spcAft>
                <a:spcPts val="1151"/>
              </a:spcAft>
            </a:pPr>
            <a:r>
              <a:rPr lang="en-US" b="1" dirty="0" err="1" smtClean="0"/>
              <a:t>Hádanka</a:t>
            </a:r>
            <a:r>
              <a:rPr lang="en-US" b="1" dirty="0" smtClean="0"/>
              <a:t>: </a:t>
            </a:r>
            <a:r>
              <a:rPr lang="en-US" b="1" dirty="0" err="1" smtClean="0"/>
              <a:t>Proč</a:t>
            </a:r>
            <a:r>
              <a:rPr lang="en-US" b="1" dirty="0" smtClean="0"/>
              <a:t> se </a:t>
            </a:r>
            <a:r>
              <a:rPr lang="en-US" b="1" dirty="0" err="1" smtClean="0"/>
              <a:t>tyto</a:t>
            </a:r>
            <a:r>
              <a:rPr lang="en-US" b="1" dirty="0" smtClean="0"/>
              <a:t> </a:t>
            </a:r>
            <a:r>
              <a:rPr lang="en-US" b="1" dirty="0" err="1" smtClean="0"/>
              <a:t>plány</a:t>
            </a:r>
            <a:r>
              <a:rPr lang="en-US" b="1" dirty="0" smtClean="0"/>
              <a:t> </a:t>
            </a:r>
            <a:r>
              <a:rPr lang="en-US" b="1" dirty="0" err="1" smtClean="0"/>
              <a:t>liší</a:t>
            </a:r>
            <a:r>
              <a:rPr lang="en-US" b="1" dirty="0" smtClean="0"/>
              <a:t> </a:t>
            </a:r>
            <a:r>
              <a:rPr lang="en-US" b="1" dirty="0" err="1" smtClean="0"/>
              <a:t>když</a:t>
            </a:r>
            <a:r>
              <a:rPr lang="en-US" b="1" dirty="0" smtClean="0"/>
              <a:t> pro EXISTS a IN </a:t>
            </a:r>
            <a:r>
              <a:rPr lang="en-US" b="1" dirty="0" err="1" smtClean="0"/>
              <a:t>jsou</a:t>
            </a:r>
            <a:r>
              <a:rPr lang="en-US" b="1" dirty="0" smtClean="0"/>
              <a:t> </a:t>
            </a:r>
            <a:r>
              <a:rPr lang="en-US" b="1" dirty="0" err="1" smtClean="0"/>
              <a:t>stejné</a:t>
            </a:r>
            <a:r>
              <a:rPr lang="en-US" b="1" dirty="0" smtClean="0"/>
              <a:t>?</a:t>
            </a:r>
            <a:endParaRPr lang="cs-CZ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51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Nápověda</a:t>
            </a:r>
            <a:r>
              <a:rPr lang="en-US" sz="1200" dirty="0" smtClean="0"/>
              <a:t>: NOT IN (NULL) =&gt; NULL</a:t>
            </a:r>
          </a:p>
          <a:p>
            <a:pPr lvl="0" algn="ctr">
              <a:spcAft>
                <a:spcPts val="1151"/>
              </a:spcAft>
            </a:pPr>
            <a:endParaRPr lang="en-US" b="1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653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Dokud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alespoň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zanalyzována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nemá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plánovač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vůbec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žádné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statistiky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nedokáže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tedy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odhadovat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selektivitu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Namísto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toho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používá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různé</a:t>
            </a:r>
            <a:r>
              <a:rPr lang="en-US" dirty="0" smtClean="0">
                <a:latin typeface="Liberation Serif" pitchFamily="18"/>
              </a:rPr>
              <a:t> “</a:t>
            </a:r>
            <a:r>
              <a:rPr lang="en-US" dirty="0" err="1" smtClean="0">
                <a:latin typeface="Liberation Serif" pitchFamily="18"/>
              </a:rPr>
              <a:t>výchozí</a:t>
            </a:r>
            <a:r>
              <a:rPr lang="en-US" dirty="0" smtClean="0">
                <a:latin typeface="Liberation Serif" pitchFamily="18"/>
              </a:rPr>
              <a:t>” </a:t>
            </a:r>
            <a:r>
              <a:rPr lang="en-US" dirty="0" err="1" smtClean="0">
                <a:latin typeface="Liberation Serif" pitchFamily="18"/>
              </a:rPr>
              <a:t>konstatní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hodnoty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v </a:t>
            </a:r>
            <a:r>
              <a:rPr lang="en-US" dirty="0" err="1" smtClean="0">
                <a:latin typeface="Liberation Serif" pitchFamily="18"/>
              </a:rPr>
              <a:t>tomto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33% pro </a:t>
            </a:r>
            <a:r>
              <a:rPr lang="en-US" dirty="0" err="1" smtClean="0">
                <a:latin typeface="Liberation Serif" pitchFamily="18"/>
              </a:rPr>
              <a:t>selektivitu</a:t>
            </a:r>
            <a:r>
              <a:rPr lang="en-US" dirty="0" smtClean="0">
                <a:latin typeface="Liberation Serif" pitchFamily="18"/>
              </a:rPr>
              <a:t> WHERE </a:t>
            </a:r>
            <a:r>
              <a:rPr lang="en-US" dirty="0" err="1" smtClean="0">
                <a:latin typeface="Liberation Serif" pitchFamily="18"/>
              </a:rPr>
              <a:t>podmínky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Druhou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možností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sice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nějaké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, ale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zastaralé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nezachycují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aktuální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stav</a:t>
            </a:r>
            <a:r>
              <a:rPr lang="en-US" dirty="0" smtClean="0">
                <a:latin typeface="Liberation Serif" pitchFamily="18"/>
              </a:rPr>
              <a:t>. K </a:t>
            </a:r>
            <a:r>
              <a:rPr lang="en-US" dirty="0" err="1" smtClean="0">
                <a:latin typeface="Liberation Serif" pitchFamily="18"/>
              </a:rPr>
              <a:t>tomu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dojít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například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dávkové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aktualizaci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přepíše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velkou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část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Existují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dva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způsoby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toto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vyřešit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autovacuum</a:t>
            </a:r>
            <a:r>
              <a:rPr lang="en-US" dirty="0" smtClean="0">
                <a:latin typeface="Liberation Serif" pitchFamily="18"/>
              </a:rPr>
              <a:t> (resp. </a:t>
            </a:r>
            <a:r>
              <a:rPr lang="en-US" dirty="0" err="1" smtClean="0">
                <a:latin typeface="Liberation Serif" pitchFamily="18"/>
              </a:rPr>
              <a:t>autoanalyze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explicitní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spouštění</a:t>
            </a:r>
            <a:r>
              <a:rPr lang="en-US" dirty="0" smtClean="0">
                <a:latin typeface="Liberation Serif" pitchFamily="18"/>
              </a:rPr>
              <a:t> ANALYZE </a:t>
            </a:r>
            <a:r>
              <a:rPr lang="en-US" dirty="0" err="1" smtClean="0">
                <a:latin typeface="Liberation Serif" pitchFamily="18"/>
              </a:rPr>
              <a:t>po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aktualizacích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modifikujících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části</a:t>
            </a:r>
            <a:r>
              <a:rPr lang="en-US" dirty="0" smtClean="0">
                <a:latin typeface="Liberation Serif" pitchFamily="18"/>
              </a:rPr>
              <a:t> dat.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 OLTP </a:t>
            </a:r>
            <a:r>
              <a:rPr lang="en-US" dirty="0" err="1" smtClean="0">
                <a:latin typeface="Liberation Serif" pitchFamily="18"/>
              </a:rPr>
              <a:t>aplikacích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typicky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vystačíme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autovacuum</a:t>
            </a:r>
            <a:r>
              <a:rPr lang="en-US" dirty="0" smtClean="0">
                <a:latin typeface="Liberation Serif" pitchFamily="18"/>
              </a:rPr>
              <a:t> - k </a:t>
            </a:r>
            <a:r>
              <a:rPr lang="en-US" dirty="0" err="1" smtClean="0">
                <a:latin typeface="Liberation Serif" pitchFamily="18"/>
              </a:rPr>
              <a:t>velkým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aktualizacím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příliš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nedochází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průběžné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aktualizace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menších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částí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jednotky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procent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dokáže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autovacuum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dobře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reagovat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Občas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setkáváme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situacemi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administrátoři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autovacuum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vypnou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protože</a:t>
            </a:r>
            <a:r>
              <a:rPr lang="en-US" dirty="0" smtClean="0">
                <a:latin typeface="Liberation Serif" pitchFamily="18"/>
              </a:rPr>
              <a:t> ho </a:t>
            </a:r>
            <a:r>
              <a:rPr lang="en-US" dirty="0" err="1" smtClean="0">
                <a:latin typeface="Liberation Serif" pitchFamily="18"/>
              </a:rPr>
              <a:t>považují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zbytečné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což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až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výjimky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zásadní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chyba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vesměs</a:t>
            </a:r>
            <a:r>
              <a:rPr lang="en-US" dirty="0" smtClean="0">
                <a:latin typeface="Liberation Serif" pitchFamily="18"/>
              </a:rPr>
              <a:t> to </a:t>
            </a:r>
            <a:r>
              <a:rPr lang="en-US" dirty="0" err="1" smtClean="0">
                <a:latin typeface="Liberation Serif" pitchFamily="18"/>
              </a:rPr>
              <a:t>vede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daleko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větším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problémům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později</a:t>
            </a:r>
            <a:r>
              <a:rPr lang="en-US" dirty="0" smtClean="0">
                <a:latin typeface="Liberation Serif" pitchFamily="18"/>
              </a:rPr>
              <a:t> (index bloat, anti-wraparound vacuum ...).</a:t>
            </a:r>
          </a:p>
          <a:p>
            <a:pPr marL="0" lvl="1" algn="ctr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b="1" dirty="0" err="1" smtClean="0">
                <a:latin typeface="Liberation Serif" pitchFamily="18"/>
              </a:rPr>
              <a:t>Pokud</a:t>
            </a:r>
            <a:r>
              <a:rPr lang="en-US" b="1" dirty="0" smtClean="0">
                <a:latin typeface="Liberation Serif" pitchFamily="18"/>
              </a:rPr>
              <a:t> to </a:t>
            </a:r>
            <a:r>
              <a:rPr lang="en-US" b="1" dirty="0" err="1" smtClean="0">
                <a:latin typeface="Liberation Serif" pitchFamily="18"/>
              </a:rPr>
              <a:t>bolí</a:t>
            </a:r>
            <a:r>
              <a:rPr lang="en-US" b="1" dirty="0" smtClean="0">
                <a:latin typeface="Liberation Serif" pitchFamily="18"/>
              </a:rPr>
              <a:t>, </a:t>
            </a:r>
            <a:r>
              <a:rPr lang="en-US" b="1" dirty="0" err="1" smtClean="0">
                <a:latin typeface="Liberation Serif" pitchFamily="18"/>
              </a:rPr>
              <a:t>musíte</a:t>
            </a:r>
            <a:r>
              <a:rPr lang="en-US" b="1" dirty="0" smtClean="0">
                <a:latin typeface="Liberation Serif" pitchFamily="18"/>
              </a:rPr>
              <a:t> to </a:t>
            </a:r>
            <a:r>
              <a:rPr lang="en-US" b="1" dirty="0" err="1" smtClean="0">
                <a:latin typeface="Liberation Serif" pitchFamily="18"/>
              </a:rPr>
              <a:t>dělat</a:t>
            </a:r>
            <a:r>
              <a:rPr lang="en-US" b="1" dirty="0" smtClean="0">
                <a:latin typeface="Liberation Serif" pitchFamily="18"/>
              </a:rPr>
              <a:t> </a:t>
            </a:r>
            <a:r>
              <a:rPr lang="en-US" b="1" dirty="0" err="1" smtClean="0">
                <a:latin typeface="Liberation Serif" pitchFamily="18"/>
              </a:rPr>
              <a:t>častěji</a:t>
            </a:r>
            <a:r>
              <a:rPr lang="en-US" b="1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 DWH </a:t>
            </a:r>
            <a:r>
              <a:rPr lang="en-US" dirty="0" err="1" smtClean="0">
                <a:latin typeface="Liberation Serif" pitchFamily="18"/>
              </a:rPr>
              <a:t>aplikacích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situace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složitější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protože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dávkové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aktualizace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často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aktualizují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podstatnou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část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následně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hned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spouštějí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další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dotazy</a:t>
            </a:r>
            <a:r>
              <a:rPr lang="en-US" dirty="0" smtClean="0">
                <a:latin typeface="Liberation Serif" pitchFamily="18"/>
              </a:rPr>
              <a:t>. V </a:t>
            </a:r>
            <a:r>
              <a:rPr lang="en-US" dirty="0" err="1" smtClean="0">
                <a:latin typeface="Liberation Serif" pitchFamily="18"/>
              </a:rPr>
              <a:t>tomto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autovacuum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nestačí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reagovat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nezbývá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aktualizačního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skriptu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přidat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explicitní</a:t>
            </a:r>
            <a:r>
              <a:rPr lang="en-US" dirty="0" smtClean="0">
                <a:latin typeface="Liberation Serif" pitchFamily="18"/>
              </a:rPr>
              <a:t> ANALYZE.</a:t>
            </a:r>
            <a:endParaRPr lang="en-US" dirty="0">
              <a:latin typeface="Liberation Serif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6414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333333 (33%) je </a:t>
            </a:r>
            <a:r>
              <a:rPr lang="en-US" dirty="0" err="1" smtClean="0">
                <a:latin typeface="Liberation Serif" pitchFamily="18"/>
              </a:rPr>
              <a:t>výchozí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podobně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neodhadnutelné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podmínky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ostatně</a:t>
            </a:r>
            <a:r>
              <a:rPr lang="en-US" dirty="0" smtClean="0">
                <a:latin typeface="Liberation Serif" pitchFamily="18"/>
              </a:rPr>
              <a:t> ta </a:t>
            </a:r>
            <a:r>
              <a:rPr lang="en-US" dirty="0" err="1" smtClean="0">
                <a:latin typeface="Liberation Serif" pitchFamily="18"/>
              </a:rPr>
              <a:t>podmínka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nesmysl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"i" </a:t>
            </a:r>
            <a:r>
              <a:rPr lang="en-US" dirty="0" err="1" smtClean="0">
                <a:latin typeface="Liberation Serif" pitchFamily="18"/>
              </a:rPr>
              <a:t>reálné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číslo</a:t>
            </a:r>
            <a:r>
              <a:rPr lang="en-US" dirty="0" smtClean="0">
                <a:latin typeface="Liberation Serif" pitchFamily="18"/>
              </a:rPr>
              <a:t>)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PostgreSQL </a:t>
            </a:r>
            <a:r>
              <a:rPr lang="en-US" dirty="0" err="1" smtClean="0">
                <a:latin typeface="Liberation Serif" pitchFamily="18"/>
              </a:rPr>
              <a:t>neumí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provést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inverzi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funkcí</a:t>
            </a:r>
            <a:r>
              <a:rPr lang="en-US" dirty="0" smtClean="0">
                <a:latin typeface="Liberation Serif" pitchFamily="18"/>
              </a:rPr>
              <a:t>, to </a:t>
            </a:r>
            <a:r>
              <a:rPr lang="en-US" dirty="0" err="1" smtClean="0">
                <a:latin typeface="Liberation Serif" pitchFamily="18"/>
              </a:rPr>
              <a:t>musíte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udělat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to </a:t>
            </a:r>
            <a:r>
              <a:rPr lang="en-US" dirty="0" err="1" smtClean="0">
                <a:latin typeface="Liberation Serif" pitchFamily="18"/>
              </a:rPr>
              <a:t>vůbec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jde</a:t>
            </a:r>
            <a:r>
              <a:rPr lang="en-US" dirty="0" smtClean="0">
                <a:latin typeface="Liberation Serif" pitchFamily="18"/>
              </a:rPr>
              <a:t>), </a:t>
            </a:r>
            <a:r>
              <a:rPr lang="en-US" dirty="0" err="1" smtClean="0">
                <a:latin typeface="Liberation Serif" pitchFamily="18"/>
              </a:rPr>
              <a:t>například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místo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mocniny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aplikovat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odmocninu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 </a:t>
            </a:r>
            <a:r>
              <a:rPr lang="en-US" dirty="0" err="1" smtClean="0">
                <a:latin typeface="Liberation Serif" pitchFamily="18"/>
              </a:rPr>
              <a:t>některých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situacích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lze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opravit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vytvořením</a:t>
            </a:r>
            <a:r>
              <a:rPr lang="en-US" dirty="0" smtClean="0">
                <a:latin typeface="Liberation Serif" pitchFamily="18"/>
              </a:rPr>
              <a:t> “expression”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2" hangingPunct="0">
              <a:lnSpc>
                <a:spcPct val="120000"/>
              </a:lnSpc>
              <a:spcAft>
                <a:spcPts val="720"/>
              </a:spcAft>
              <a:tabLst>
                <a:tab pos="91440" algn="l"/>
              </a:tabLst>
            </a:pPr>
            <a:r>
              <a:rPr lang="en-US" dirty="0" smtClean="0">
                <a:latin typeface="Liberation Mono" pitchFamily="49"/>
              </a:rPr>
              <a:t>CREATE INDEX ON a((i*i));</a:t>
            </a:r>
          </a:p>
          <a:p>
            <a:pPr marL="0" lvl="2" hangingPunct="0">
              <a:lnSpc>
                <a:spcPct val="120000"/>
              </a:lnSpc>
              <a:spcAft>
                <a:spcPts val="720"/>
              </a:spcAft>
              <a:tabLst>
                <a:tab pos="91440" algn="l"/>
              </a:tabLst>
            </a:pPr>
            <a:r>
              <a:rPr lang="en-US" dirty="0" smtClean="0">
                <a:latin typeface="Liberation Mono" pitchFamily="49"/>
              </a:rPr>
              <a:t>ANALYZE a;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Nicméně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údržba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indexů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zdarma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5281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228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Poměrně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účinný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nástroj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identifikovat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analyzovat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které</a:t>
            </a:r>
            <a:r>
              <a:rPr lang="en-US" dirty="0" smtClean="0">
                <a:latin typeface="Liberation Serif" pitchFamily="18"/>
              </a:rPr>
              <a:t> “</a:t>
            </a:r>
            <a:r>
              <a:rPr lang="en-US" dirty="0" err="1" smtClean="0">
                <a:latin typeface="Liberation Serif" pitchFamily="18"/>
              </a:rPr>
              <a:t>zlobí</a:t>
            </a:r>
            <a:r>
              <a:rPr lang="en-US" dirty="0" smtClean="0">
                <a:latin typeface="Liberation Serif" pitchFamily="18"/>
              </a:rPr>
              <a:t>” </a:t>
            </a:r>
            <a:r>
              <a:rPr lang="en-US" dirty="0" err="1" smtClean="0">
                <a:latin typeface="Liberation Serif" pitchFamily="18"/>
              </a:rPr>
              <a:t>jenom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občas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Častá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příčina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velká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dávková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aktualizace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noci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nenásledovaná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bezprostředně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explicitním</a:t>
            </a:r>
            <a:r>
              <a:rPr lang="en-US" dirty="0" smtClean="0">
                <a:latin typeface="Liberation Serif" pitchFamily="18"/>
              </a:rPr>
              <a:t> ANALYZE. V </a:t>
            </a:r>
            <a:r>
              <a:rPr lang="en-US" dirty="0" err="1" smtClean="0">
                <a:latin typeface="Liberation Serif" pitchFamily="18"/>
              </a:rPr>
              <a:t>intervalu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spustí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autovacuum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používají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statistiky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Pozor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overhead - </a:t>
            </a:r>
            <a:r>
              <a:rPr lang="en-US" dirty="0" err="1" smtClean="0">
                <a:latin typeface="Liberation Serif" pitchFamily="18"/>
              </a:rPr>
              <a:t>instrumentaci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zadarmo</a:t>
            </a:r>
            <a:r>
              <a:rPr lang="en-US" dirty="0" smtClean="0">
                <a:latin typeface="Liberation Serif" pitchFamily="18"/>
              </a:rPr>
              <a:t> a je </a:t>
            </a:r>
            <a:r>
              <a:rPr lang="en-US" dirty="0" err="1" smtClean="0">
                <a:latin typeface="Liberation Serif" pitchFamily="18"/>
              </a:rPr>
              <a:t>nutno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zapnout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ještě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spuštěním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dotazu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nejde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zapnout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dodatečně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běží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déle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zvolený</a:t>
            </a:r>
            <a:r>
              <a:rPr lang="en-US" dirty="0" smtClean="0">
                <a:latin typeface="Liberation Serif" pitchFamily="18"/>
              </a:rPr>
              <a:t> limit).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Lze</a:t>
            </a:r>
            <a:r>
              <a:rPr lang="en-US" dirty="0" smtClean="0">
                <a:latin typeface="Liberation Serif" pitchFamily="18"/>
              </a:rPr>
              <a:t> ale </a:t>
            </a:r>
            <a:r>
              <a:rPr lang="en-US" dirty="0" err="1" smtClean="0">
                <a:latin typeface="Liberation Serif" pitchFamily="18"/>
              </a:rPr>
              <a:t>snížit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vhodnými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volbami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nastavíte</a:t>
            </a:r>
            <a:r>
              <a:rPr lang="en-US" dirty="0" smtClean="0">
                <a:latin typeface="Liberation Serif" pitchFamily="18"/>
              </a:rPr>
              <a:t> “</a:t>
            </a:r>
            <a:r>
              <a:rPr lang="en-US" dirty="0" err="1" smtClean="0">
                <a:latin typeface="Liberation Serif" pitchFamily="18"/>
              </a:rPr>
              <a:t>log_analyze</a:t>
            </a:r>
            <a:r>
              <a:rPr lang="en-US" dirty="0" smtClean="0">
                <a:latin typeface="Liberation Serif" pitchFamily="18"/>
              </a:rPr>
              <a:t>=false” </a:t>
            </a:r>
            <a:r>
              <a:rPr lang="en-US" dirty="0" err="1" smtClean="0">
                <a:latin typeface="Liberation Serif" pitchFamily="18"/>
              </a:rPr>
              <a:t>potom</a:t>
            </a:r>
            <a:r>
              <a:rPr lang="en-US" dirty="0" smtClean="0">
                <a:latin typeface="Liberation Serif" pitchFamily="18"/>
              </a:rPr>
              <a:t> je overhead v </a:t>
            </a:r>
            <a:r>
              <a:rPr lang="en-US" dirty="0" err="1" smtClean="0">
                <a:latin typeface="Liberation Serif" pitchFamily="18"/>
              </a:rPr>
              <a:t>podstatě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nulový</a:t>
            </a:r>
            <a:r>
              <a:rPr lang="en-US" dirty="0" smtClean="0">
                <a:latin typeface="Liberation Serif" pitchFamily="18"/>
              </a:rPr>
              <a:t>, ale </a:t>
            </a:r>
            <a:r>
              <a:rPr lang="en-US" dirty="0" err="1" smtClean="0">
                <a:latin typeface="Liberation Serif" pitchFamily="18"/>
              </a:rPr>
              <a:t>nebudete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mít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informace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reálné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době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běhu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počtu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 </a:t>
            </a:r>
            <a:r>
              <a:rPr lang="en-US" dirty="0" err="1" smtClean="0">
                <a:latin typeface="Liberation Serif" pitchFamily="18"/>
              </a:rPr>
              <a:t>případě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kombinace</a:t>
            </a:r>
            <a:r>
              <a:rPr lang="en-US" dirty="0" smtClean="0">
                <a:latin typeface="Liberation Serif" pitchFamily="18"/>
              </a:rPr>
              <a:t> “</a:t>
            </a:r>
            <a:r>
              <a:rPr lang="en-US" dirty="0" err="1" smtClean="0">
                <a:latin typeface="Liberation Serif" pitchFamily="18"/>
              </a:rPr>
              <a:t>log_analyze</a:t>
            </a:r>
            <a:r>
              <a:rPr lang="en-US" dirty="0" smtClean="0">
                <a:latin typeface="Liberation Serif" pitchFamily="18"/>
              </a:rPr>
              <a:t>=true” a “</a:t>
            </a:r>
            <a:r>
              <a:rPr lang="en-US" dirty="0" err="1" smtClean="0">
                <a:latin typeface="Liberation Serif" pitchFamily="18"/>
              </a:rPr>
              <a:t>log_timing</a:t>
            </a:r>
            <a:r>
              <a:rPr lang="en-US" dirty="0" smtClean="0">
                <a:latin typeface="Liberation Serif" pitchFamily="18"/>
              </a:rPr>
              <a:t>=false” </a:t>
            </a:r>
            <a:r>
              <a:rPr lang="en-US" dirty="0" err="1" smtClean="0">
                <a:latin typeface="Liberation Serif" pitchFamily="18"/>
              </a:rPr>
              <a:t>dostanete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alespoň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informace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přesnosti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odhadů</a:t>
            </a:r>
            <a:r>
              <a:rPr lang="en-US" dirty="0" smtClean="0">
                <a:latin typeface="Liberation Serif" pitchFamily="18"/>
              </a:rPr>
              <a:t> – to je </a:t>
            </a:r>
            <a:r>
              <a:rPr lang="en-US" dirty="0" err="1" smtClean="0">
                <a:latin typeface="Liberation Serif" pitchFamily="18"/>
              </a:rPr>
              <a:t>většinou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dostačující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kontrolu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přesnosti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odhadů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analýzu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dotazu</a:t>
            </a:r>
            <a:r>
              <a:rPr lang="en-US" dirty="0" smtClean="0">
                <a:latin typeface="Liberation Serif" pitchFamily="18"/>
              </a:rPr>
              <a:t>, a </a:t>
            </a:r>
            <a:r>
              <a:rPr lang="en-US" dirty="0" err="1" smtClean="0">
                <a:latin typeface="Liberation Serif" pitchFamily="18"/>
              </a:rPr>
              <a:t>eliminuje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tím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nejnákladnější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část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instrumentace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získávání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času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postgresql.conf</a:t>
            </a:r>
            <a:r>
              <a:rPr lang="en-US" dirty="0" smtClean="0"/>
              <a:t> </a:t>
            </a:r>
            <a:endParaRPr lang="cs-CZ" dirty="0" smtClean="0"/>
          </a:p>
          <a:p>
            <a:r>
              <a:rPr lang="cs-CZ" dirty="0" smtClean="0"/>
              <a:t>	</a:t>
            </a:r>
            <a:r>
              <a:rPr lang="en-US" dirty="0" err="1" smtClean="0"/>
              <a:t>shared_preload_libraries</a:t>
            </a:r>
            <a:r>
              <a:rPr lang="en-US" dirty="0" smtClean="0"/>
              <a:t> = '</a:t>
            </a:r>
            <a:r>
              <a:rPr lang="en-US" dirty="0" err="1" smtClean="0"/>
              <a:t>auto_explain</a:t>
            </a:r>
            <a:r>
              <a:rPr lang="en-US" dirty="0" smtClean="0"/>
              <a:t>' </a:t>
            </a:r>
            <a:endParaRPr lang="cs-CZ" dirty="0" smtClean="0"/>
          </a:p>
          <a:p>
            <a:r>
              <a:rPr lang="cs-CZ" dirty="0" smtClean="0"/>
              <a:t>	</a:t>
            </a:r>
            <a:r>
              <a:rPr lang="en-US" dirty="0" err="1" smtClean="0"/>
              <a:t>auto_explain.log_min_duration</a:t>
            </a:r>
            <a:r>
              <a:rPr lang="en-US" dirty="0" smtClean="0"/>
              <a:t> = '3s‚</a:t>
            </a:r>
            <a:endParaRPr lang="cs-CZ" dirty="0" smtClean="0"/>
          </a:p>
          <a:p>
            <a:r>
              <a:rPr lang="cs-CZ" dirty="0" smtClean="0"/>
              <a:t>SQL: </a:t>
            </a:r>
          </a:p>
          <a:p>
            <a:r>
              <a:rPr lang="cs-CZ" dirty="0" smtClean="0"/>
              <a:t>	LOAD '</a:t>
            </a:r>
            <a:r>
              <a:rPr lang="cs-CZ" dirty="0" err="1" smtClean="0"/>
              <a:t>auto_explain</a:t>
            </a:r>
            <a:r>
              <a:rPr lang="cs-CZ" dirty="0" smtClean="0"/>
              <a:t>'; </a:t>
            </a:r>
          </a:p>
          <a:p>
            <a:r>
              <a:rPr lang="cs-CZ" dirty="0" smtClean="0"/>
              <a:t>	SET </a:t>
            </a:r>
            <a:r>
              <a:rPr lang="cs-CZ" dirty="0" err="1" smtClean="0"/>
              <a:t>auto_explain.log_min_duration</a:t>
            </a:r>
            <a:r>
              <a:rPr lang="cs-CZ" dirty="0" smtClean="0"/>
              <a:t> = 0; </a:t>
            </a:r>
          </a:p>
          <a:p>
            <a:r>
              <a:rPr lang="cs-CZ" dirty="0" smtClean="0"/>
              <a:t>	SET </a:t>
            </a:r>
            <a:r>
              <a:rPr lang="cs-CZ" dirty="0" err="1" smtClean="0"/>
              <a:t>auto_explain.log_analyze</a:t>
            </a:r>
            <a:r>
              <a:rPr lang="cs-CZ" dirty="0" smtClean="0"/>
              <a:t> = </a:t>
            </a:r>
            <a:r>
              <a:rPr lang="cs-CZ" dirty="0" err="1" smtClean="0"/>
              <a:t>true</a:t>
            </a:r>
            <a:r>
              <a:rPr lang="cs-CZ" dirty="0" smtClean="0"/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315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289"/>
              </a:spcAft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193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 </a:t>
            </a:r>
            <a:r>
              <a:rPr lang="en-US" dirty="0" err="1" smtClean="0">
                <a:latin typeface="Liberation Serif" pitchFamily="18"/>
              </a:rPr>
              <a:t>uvedených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katalozích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pg_class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pg_statistic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dispozici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informace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velikostech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relací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nejenom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tabulek</a:t>
            </a:r>
            <a:r>
              <a:rPr lang="en-US" dirty="0" smtClean="0">
                <a:latin typeface="Liberation Serif" pitchFamily="18"/>
              </a:rPr>
              <a:t> ale i </a:t>
            </a:r>
            <a:r>
              <a:rPr lang="en-US" dirty="0" err="1" smtClean="0">
                <a:latin typeface="Liberation Serif" pitchFamily="18"/>
              </a:rPr>
              <a:t>indexů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.) a </a:t>
            </a:r>
            <a:r>
              <a:rPr lang="en-US" dirty="0" err="1" smtClean="0">
                <a:latin typeface="Liberation Serif" pitchFamily="18"/>
              </a:rPr>
              <a:t>distribuci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hodnot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jednotlivých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sloupcích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Z </a:t>
            </a:r>
            <a:r>
              <a:rPr lang="en-US" dirty="0" err="1" smtClean="0">
                <a:latin typeface="Liberation Serif" pitchFamily="18"/>
              </a:rPr>
              <a:t>těchto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omezených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odvozují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počtu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selektivita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podmínek</a:t>
            </a:r>
            <a:r>
              <a:rPr lang="en-US" dirty="0" smtClean="0">
                <a:latin typeface="Liberation Serif" pitchFamily="18"/>
              </a:rPr>
              <a:t>), </a:t>
            </a:r>
            <a:r>
              <a:rPr lang="en-US" dirty="0" err="1" smtClean="0">
                <a:latin typeface="Liberation Serif" pitchFamily="18"/>
              </a:rPr>
              <a:t>počty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skupin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agregaci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pg_class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centrální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katalog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kterém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registrovány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všechny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základní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objekty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indexy</a:t>
            </a:r>
            <a:r>
              <a:rPr lang="en-US" dirty="0" smtClean="0">
                <a:latin typeface="Liberation Serif" pitchFamily="18"/>
              </a:rPr>
              <a:t>, ...) a </a:t>
            </a:r>
            <a:r>
              <a:rPr lang="en-US" dirty="0" err="1" smtClean="0">
                <a:latin typeface="Liberation Serif" pitchFamily="18"/>
              </a:rPr>
              <a:t>mimo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jiné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obsahuje</a:t>
            </a:r>
            <a:r>
              <a:rPr lang="en-US" dirty="0" smtClean="0">
                <a:latin typeface="Liberation Serif" pitchFamily="18"/>
              </a:rPr>
              <a:t> i </a:t>
            </a:r>
            <a:r>
              <a:rPr lang="en-US" dirty="0" err="1" smtClean="0">
                <a:latin typeface="Liberation Serif" pitchFamily="18"/>
              </a:rPr>
              <a:t>základní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informace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velikost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objektu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pg_statistic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katalog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detailními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statistikami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sloupců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nicméně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chcete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podívat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použijte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raději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pg_stats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což</a:t>
            </a:r>
            <a:r>
              <a:rPr lang="en-US" dirty="0" smtClean="0">
                <a:latin typeface="Liberation Serif" pitchFamily="18"/>
              </a:rPr>
              <a:t> je "</a:t>
            </a:r>
            <a:r>
              <a:rPr lang="en-US" dirty="0" err="1" smtClean="0">
                <a:latin typeface="Liberation Serif" pitchFamily="18"/>
              </a:rPr>
              <a:t>pohled</a:t>
            </a:r>
            <a:r>
              <a:rPr lang="en-US" dirty="0" smtClean="0">
                <a:latin typeface="Liberation Serif" pitchFamily="18"/>
              </a:rPr>
              <a:t>" nad </a:t>
            </a:r>
            <a:r>
              <a:rPr lang="en-US" dirty="0" err="1" smtClean="0">
                <a:latin typeface="Liberation Serif" pitchFamily="18"/>
              </a:rPr>
              <a:t>pg_statistic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určený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lidi</a:t>
            </a:r>
            <a:r>
              <a:rPr lang="en-US" dirty="0" smtClean="0">
                <a:latin typeface="Liberation Serif" pitchFamily="18"/>
              </a:rPr>
              <a:t>. To </a:t>
            </a:r>
            <a:r>
              <a:rPr lang="en-US" dirty="0" err="1" smtClean="0">
                <a:latin typeface="Liberation Serif" pitchFamily="18"/>
              </a:rPr>
              <a:t>jaké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statistiky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sloupcích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dispozici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uvidíme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podrobněji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jednom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následujících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slidů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PostgreSQL </a:t>
            </a:r>
            <a:r>
              <a:rPr lang="en-US" dirty="0" err="1" smtClean="0">
                <a:latin typeface="Liberation Serif" pitchFamily="18"/>
              </a:rPr>
              <a:t>také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poskytuje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katalogy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dalším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typem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provozu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databáze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přístupu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objektům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2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pg_stat_all_tables</a:t>
            </a:r>
            <a:r>
              <a:rPr lang="en-US" dirty="0" smtClean="0">
                <a:latin typeface="Liberation Serif" pitchFamily="18"/>
              </a:rPr>
              <a:t> / </a:t>
            </a:r>
            <a:r>
              <a:rPr lang="en-US" dirty="0" err="1" smtClean="0">
                <a:latin typeface="Liberation Serif" pitchFamily="18"/>
              </a:rPr>
              <a:t>pg_stat_user_tables</a:t>
            </a:r>
            <a:r>
              <a:rPr lang="en-US" dirty="0" smtClean="0">
                <a:latin typeface="Liberation Serif" pitchFamily="18"/>
              </a:rPr>
              <a:t> / </a:t>
            </a:r>
            <a:r>
              <a:rPr lang="en-US" dirty="0" err="1" smtClean="0">
                <a:latin typeface="Liberation Serif" pitchFamily="18"/>
              </a:rPr>
              <a:t>pg_stat_sys_tables</a:t>
            </a:r>
            <a:endParaRPr lang="en-US" dirty="0" smtClean="0">
              <a:latin typeface="Liberation Serif" pitchFamily="18"/>
            </a:endParaRPr>
          </a:p>
          <a:p>
            <a:pPr marL="0" lvl="2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pg_stat_all_indexes</a:t>
            </a:r>
            <a:r>
              <a:rPr lang="en-US" dirty="0" smtClean="0">
                <a:latin typeface="Liberation Serif" pitchFamily="18"/>
              </a:rPr>
              <a:t> / </a:t>
            </a:r>
            <a:r>
              <a:rPr lang="en-US" dirty="0" err="1" smtClean="0">
                <a:latin typeface="Liberation Serif" pitchFamily="18"/>
              </a:rPr>
              <a:t>pg_stat_user_indexes</a:t>
            </a:r>
            <a:r>
              <a:rPr lang="en-US" dirty="0" smtClean="0">
                <a:latin typeface="Liberation Serif" pitchFamily="18"/>
              </a:rPr>
              <a:t> / </a:t>
            </a:r>
            <a:r>
              <a:rPr lang="en-US" dirty="0" err="1" smtClean="0">
                <a:latin typeface="Liberation Serif" pitchFamily="18"/>
              </a:rPr>
              <a:t>pg_stat_sys_indexes</a:t>
            </a:r>
            <a:endParaRPr lang="en-US" dirty="0" smtClean="0">
              <a:latin typeface="Liberation Serif" pitchFamily="18"/>
            </a:endParaRPr>
          </a:p>
          <a:p>
            <a:pPr marL="0" lvl="2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... functions,</a:t>
            </a:r>
          </a:p>
          <a:p>
            <a:pPr marL="0" lvl="2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další</a:t>
            </a:r>
            <a:r>
              <a:rPr lang="en-US" dirty="0" smtClean="0">
                <a:latin typeface="Liberation Serif" pitchFamily="18"/>
              </a:rPr>
              <a:t> “</a:t>
            </a:r>
            <a:r>
              <a:rPr lang="en-US" dirty="0" err="1" smtClean="0">
                <a:latin typeface="Liberation Serif" pitchFamily="18"/>
              </a:rPr>
              <a:t>contrib</a:t>
            </a:r>
            <a:r>
              <a:rPr lang="en-US" dirty="0" smtClean="0">
                <a:latin typeface="Liberation Serif" pitchFamily="18"/>
              </a:rPr>
              <a:t>” </a:t>
            </a:r>
            <a:r>
              <a:rPr lang="en-US" dirty="0" err="1" smtClean="0">
                <a:latin typeface="Liberation Serif" pitchFamily="18"/>
              </a:rPr>
              <a:t>moduly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pg_stat_statements</a:t>
            </a:r>
            <a:r>
              <a:rPr lang="en-US" dirty="0" smtClean="0">
                <a:latin typeface="Liberation Serif" pitchFamily="18"/>
              </a:rPr>
              <a:t> / </a:t>
            </a:r>
            <a:r>
              <a:rPr lang="en-US" dirty="0" err="1" smtClean="0">
                <a:latin typeface="Liberation Serif" pitchFamily="18"/>
              </a:rPr>
              <a:t>pg_stat_plans</a:t>
            </a:r>
            <a:r>
              <a:rPr lang="en-US" dirty="0" smtClean="0">
                <a:latin typeface="Liberation Serif" pitchFamily="18"/>
              </a:rPr>
              <a:t> / ...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Tyto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statistiky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užitečné</a:t>
            </a:r>
            <a:r>
              <a:rPr lang="en-US" dirty="0" smtClean="0">
                <a:latin typeface="Liberation Serif" pitchFamily="18"/>
              </a:rPr>
              <a:t> pro monitoring, </a:t>
            </a:r>
            <a:r>
              <a:rPr lang="en-US" dirty="0" err="1" smtClean="0">
                <a:latin typeface="Liberation Serif" pitchFamily="18"/>
              </a:rPr>
              <a:t>plánovač</a:t>
            </a:r>
            <a:r>
              <a:rPr lang="en-US" dirty="0" smtClean="0">
                <a:latin typeface="Liberation Serif" pitchFamily="18"/>
              </a:rPr>
              <a:t> / </a:t>
            </a:r>
            <a:r>
              <a:rPr lang="en-US" dirty="0" err="1" smtClean="0">
                <a:latin typeface="Liberation Serif" pitchFamily="18"/>
              </a:rPr>
              <a:t>optimizér</a:t>
            </a:r>
            <a:r>
              <a:rPr lang="en-US" dirty="0" smtClean="0">
                <a:latin typeface="Liberation Serif" pitchFamily="18"/>
              </a:rPr>
              <a:t>  je </a:t>
            </a:r>
            <a:r>
              <a:rPr lang="en-US" dirty="0" err="1" smtClean="0">
                <a:latin typeface="Liberation Serif" pitchFamily="18"/>
              </a:rPr>
              <a:t>nijak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nepoužívá</a:t>
            </a:r>
            <a:r>
              <a:rPr lang="en-US" dirty="0" smtClean="0">
                <a:latin typeface="Liberation Serif" pitchFamily="18"/>
              </a:rPr>
              <a:t>.</a:t>
            </a:r>
            <a:endParaRPr lang="en-US" dirty="0">
              <a:latin typeface="Liberation Serif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793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Všimněte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první</a:t>
            </a:r>
            <a:r>
              <a:rPr lang="en-US" dirty="0" smtClean="0">
                <a:latin typeface="Liberation Serif" pitchFamily="18"/>
              </a:rPr>
              <a:t>  </a:t>
            </a:r>
            <a:r>
              <a:rPr lang="en-US" dirty="0" err="1" smtClean="0">
                <a:latin typeface="Liberation Serif" pitchFamily="18"/>
              </a:rPr>
              <a:t>dvojice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čísel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závorce</a:t>
            </a:r>
            <a:r>
              <a:rPr lang="en-US" dirty="0" smtClean="0">
                <a:latin typeface="Liberation Serif" pitchFamily="18"/>
              </a:rPr>
              <a:t> - </a:t>
            </a:r>
            <a:r>
              <a:rPr lang="en-US" dirty="0" err="1" smtClean="0">
                <a:latin typeface="Liberation Serif" pitchFamily="18"/>
              </a:rPr>
              <a:t>jedná</a:t>
            </a:r>
            <a:r>
              <a:rPr lang="en-US" dirty="0" smtClean="0">
                <a:latin typeface="Liberation Serif" pitchFamily="18"/>
              </a:rPr>
              <a:t> se o </a:t>
            </a:r>
            <a:r>
              <a:rPr lang="en-US" dirty="0" err="1" smtClean="0">
                <a:latin typeface="Liberation Serif" pitchFamily="18"/>
              </a:rPr>
              <a:t>tzv</a:t>
            </a:r>
            <a:r>
              <a:rPr lang="en-US" dirty="0" smtClean="0">
                <a:latin typeface="Liberation Serif" pitchFamily="18"/>
              </a:rPr>
              <a:t>. "startup" a "total" </a:t>
            </a:r>
            <a:r>
              <a:rPr lang="en-US" dirty="0" err="1" smtClean="0">
                <a:latin typeface="Liberation Serif" pitchFamily="18"/>
              </a:rPr>
              <a:t>cenu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První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udává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kterou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nutno</a:t>
            </a:r>
            <a:r>
              <a:rPr lang="en-US" dirty="0" smtClean="0">
                <a:latin typeface="Liberation Serif" pitchFamily="18"/>
              </a:rPr>
              <a:t> "</a:t>
            </a:r>
            <a:r>
              <a:rPr lang="en-US" dirty="0" err="1" smtClean="0">
                <a:latin typeface="Liberation Serif" pitchFamily="18"/>
              </a:rPr>
              <a:t>zaplatit</a:t>
            </a:r>
            <a:r>
              <a:rPr lang="en-US" dirty="0" smtClean="0">
                <a:latin typeface="Liberation Serif" pitchFamily="18"/>
              </a:rPr>
              <a:t>" do </a:t>
            </a:r>
            <a:r>
              <a:rPr lang="en-US" dirty="0" err="1" smtClean="0">
                <a:latin typeface="Liberation Serif" pitchFamily="18"/>
              </a:rPr>
              <a:t>vyprodukování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řádky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druhé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udává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celkovou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vyhodnocení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části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až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vyprodukování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poslední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řádky</a:t>
            </a:r>
            <a:r>
              <a:rPr lang="en-US" dirty="0" smtClean="0">
                <a:latin typeface="Liberation Serif" pitchFamily="18"/>
              </a:rPr>
              <a:t>.</a:t>
            </a:r>
            <a:br>
              <a:rPr lang="en-US" dirty="0" smtClean="0">
                <a:latin typeface="Liberation Serif" pitchFamily="18"/>
              </a:rPr>
            </a:br>
            <a:r>
              <a:rPr lang="en-US" dirty="0" smtClean="0">
                <a:latin typeface="Liberation Serif" pitchFamily="18"/>
              </a:rPr>
              <a:t/>
            </a:r>
            <a:br>
              <a:rPr lang="en-US" dirty="0" smtClean="0">
                <a:latin typeface="Liberation Serif" pitchFamily="18"/>
              </a:rPr>
            </a:b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u </a:t>
            </a:r>
            <a:r>
              <a:rPr lang="en-US" dirty="0" err="1" smtClean="0">
                <a:latin typeface="Liberation Serif" pitchFamily="18"/>
              </a:rPr>
              <a:t>operace</a:t>
            </a:r>
            <a:r>
              <a:rPr lang="en-US" dirty="0" smtClean="0">
                <a:latin typeface="Liberation Serif" pitchFamily="18"/>
              </a:rPr>
              <a:t> “Hash Join” je </a:t>
            </a:r>
            <a:r>
              <a:rPr lang="en-US" dirty="0" err="1" smtClean="0">
                <a:latin typeface="Liberation Serif" pitchFamily="18"/>
              </a:rPr>
              <a:t>uvedeno</a:t>
            </a:r>
            <a:r>
              <a:rPr lang="en-US" dirty="0" smtClean="0">
                <a:latin typeface="Liberation Serif" pitchFamily="18"/>
              </a:rPr>
              <a:t> 27.50..56.25 – to </a:t>
            </a:r>
            <a:r>
              <a:rPr lang="en-US" dirty="0" err="1" smtClean="0">
                <a:latin typeface="Liberation Serif" pitchFamily="18"/>
              </a:rPr>
              <a:t>znamená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získání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prvního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řádku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bude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stát</a:t>
            </a:r>
            <a:r>
              <a:rPr lang="en-US" dirty="0" smtClean="0">
                <a:latin typeface="Liberation Serif" pitchFamily="18"/>
              </a:rPr>
              <a:t> 27.50, a </a:t>
            </a:r>
            <a:r>
              <a:rPr lang="en-US" dirty="0" err="1" smtClean="0">
                <a:latin typeface="Liberation Serif" pitchFamily="18"/>
              </a:rPr>
              <a:t>kompletní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vyhodnocení</a:t>
            </a:r>
            <a:r>
              <a:rPr lang="en-US" dirty="0" smtClean="0">
                <a:latin typeface="Liberation Serif" pitchFamily="18"/>
              </a:rPr>
              <a:t> 56.25.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 </a:t>
            </a:r>
            <a:r>
              <a:rPr lang="en-US" dirty="0" err="1" smtClean="0">
                <a:latin typeface="Liberation Serif" pitchFamily="18"/>
              </a:rPr>
              <a:t>závorce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dále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počtu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produkovaných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operací</a:t>
            </a:r>
            <a:r>
              <a:rPr lang="en-US" dirty="0" smtClean="0">
                <a:latin typeface="Liberation Serif" pitchFamily="18"/>
              </a:rPr>
              <a:t>, a </a:t>
            </a:r>
            <a:r>
              <a:rPr lang="en-US" dirty="0" err="1" smtClean="0">
                <a:latin typeface="Liberation Serif" pitchFamily="18"/>
              </a:rPr>
              <a:t>průměrná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šířka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řádku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aby </a:t>
            </a:r>
            <a:r>
              <a:rPr lang="en-US" dirty="0" err="1" smtClean="0">
                <a:latin typeface="Liberation Serif" pitchFamily="18"/>
              </a:rPr>
              <a:t>bylo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možno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spočítat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nároky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paměť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.).</a:t>
            </a:r>
            <a:endParaRPr lang="en-US" dirty="0">
              <a:latin typeface="Liberation Serif" pitchFamily="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469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Kompletní</a:t>
            </a:r>
            <a:r>
              <a:rPr lang="en-US" dirty="0" smtClean="0"/>
              <a:t> </a:t>
            </a:r>
            <a:r>
              <a:rPr lang="en-US" dirty="0" err="1" smtClean="0"/>
              <a:t>syntaxe</a:t>
            </a:r>
            <a:r>
              <a:rPr lang="en-US" dirty="0" smtClean="0"/>
              <a:t> EXPLAIN ANALYZE je </a:t>
            </a:r>
            <a:endParaRPr lang="cs-CZ" dirty="0" smtClean="0"/>
          </a:p>
          <a:p>
            <a:pPr lvl="0"/>
            <a:r>
              <a:rPr lang="en-US" dirty="0" smtClean="0">
                <a:latin typeface="Courier New" pitchFamily="49"/>
              </a:rPr>
              <a:t>EXPLAIN [ ( option [, ...] ) ] statement</a:t>
            </a:r>
          </a:p>
          <a:p>
            <a:pPr lvl="0">
              <a:spcAft>
                <a:spcPts val="0"/>
              </a:spcAft>
            </a:pPr>
            <a:r>
              <a:rPr lang="en-US" dirty="0" smtClean="0">
                <a:latin typeface="Courier New" pitchFamily="49"/>
              </a:rPr>
              <a:t>    EXPLAIN [ ANALYZE ] [ VERBOSE ] statement</a:t>
            </a:r>
          </a:p>
          <a:p>
            <a:pPr lvl="0">
              <a:spcAft>
                <a:spcPts val="0"/>
              </a:spcAft>
            </a:pPr>
            <a:endParaRPr lang="en-US" dirty="0" smtClean="0">
              <a:latin typeface="Courier New" pitchFamily="49"/>
            </a:endParaRPr>
          </a:p>
          <a:p>
            <a:pPr lvl="0">
              <a:spcAft>
                <a:spcPts val="0"/>
              </a:spcAft>
            </a:pPr>
            <a:r>
              <a:rPr lang="en-US" dirty="0" smtClean="0">
                <a:latin typeface="Courier New" pitchFamily="49"/>
              </a:rPr>
              <a:t>    </a:t>
            </a:r>
            <a:r>
              <a:rPr lang="en-US" dirty="0" err="1" smtClean="0">
                <a:latin typeface="Courier New" pitchFamily="49"/>
              </a:rPr>
              <a:t>kde</a:t>
            </a:r>
            <a:r>
              <a:rPr lang="en-US" dirty="0" smtClean="0">
                <a:latin typeface="Courier New" pitchFamily="49"/>
              </a:rPr>
              <a:t> “option” </a:t>
            </a:r>
            <a:r>
              <a:rPr lang="en-US" dirty="0" err="1" smtClean="0">
                <a:latin typeface="Courier New" pitchFamily="49"/>
              </a:rPr>
              <a:t>může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být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jedno</a:t>
            </a:r>
            <a:r>
              <a:rPr lang="en-US" dirty="0" smtClean="0">
                <a:latin typeface="Courier New" pitchFamily="49"/>
              </a:rPr>
              <a:t> z:</a:t>
            </a:r>
          </a:p>
          <a:p>
            <a:pPr lvl="0">
              <a:spcAft>
                <a:spcPts val="0"/>
              </a:spcAft>
            </a:pPr>
            <a:endParaRPr lang="en-US" dirty="0" smtClean="0">
              <a:latin typeface="Courier New" pitchFamily="49"/>
            </a:endParaRPr>
          </a:p>
          <a:p>
            <a:pPr lvl="0">
              <a:spcAft>
                <a:spcPts val="0"/>
              </a:spcAft>
            </a:pPr>
            <a:r>
              <a:rPr lang="en-US" dirty="0" smtClean="0">
                <a:latin typeface="Courier New" pitchFamily="49"/>
              </a:rPr>
              <a:t>    ANALYZE [ </a:t>
            </a:r>
            <a:r>
              <a:rPr lang="en-US" dirty="0" err="1" smtClean="0">
                <a:latin typeface="Courier New" pitchFamily="49"/>
              </a:rPr>
              <a:t>boolean</a:t>
            </a:r>
            <a:r>
              <a:rPr lang="en-US" dirty="0" smtClean="0">
                <a:latin typeface="Courier New" pitchFamily="49"/>
              </a:rPr>
              <a:t> ]</a:t>
            </a:r>
          </a:p>
          <a:p>
            <a:pPr lvl="0">
              <a:spcAft>
                <a:spcPts val="0"/>
              </a:spcAft>
            </a:pPr>
            <a:r>
              <a:rPr lang="en-US" dirty="0" smtClean="0">
                <a:latin typeface="Courier New" pitchFamily="49"/>
              </a:rPr>
              <a:t>    VERBOSE [ </a:t>
            </a:r>
            <a:r>
              <a:rPr lang="en-US" dirty="0" err="1" smtClean="0">
                <a:latin typeface="Courier New" pitchFamily="49"/>
              </a:rPr>
              <a:t>boolean</a:t>
            </a:r>
            <a:r>
              <a:rPr lang="en-US" dirty="0" smtClean="0">
                <a:latin typeface="Courier New" pitchFamily="49"/>
              </a:rPr>
              <a:t> ]</a:t>
            </a:r>
          </a:p>
          <a:p>
            <a:pPr lvl="0">
              <a:spcAft>
                <a:spcPts val="0"/>
              </a:spcAft>
            </a:pPr>
            <a:r>
              <a:rPr lang="en-US" dirty="0" smtClean="0">
                <a:latin typeface="Courier New" pitchFamily="49"/>
              </a:rPr>
              <a:t>    COSTS [ </a:t>
            </a:r>
            <a:r>
              <a:rPr lang="en-US" dirty="0" err="1" smtClean="0">
                <a:latin typeface="Courier New" pitchFamily="49"/>
              </a:rPr>
              <a:t>boolean</a:t>
            </a:r>
            <a:r>
              <a:rPr lang="en-US" dirty="0" smtClean="0">
                <a:latin typeface="Courier New" pitchFamily="49"/>
              </a:rPr>
              <a:t> ]</a:t>
            </a:r>
          </a:p>
          <a:p>
            <a:pPr lvl="0">
              <a:spcAft>
                <a:spcPts val="0"/>
              </a:spcAft>
            </a:pPr>
            <a:r>
              <a:rPr lang="en-US" dirty="0" smtClean="0">
                <a:latin typeface="Courier New" pitchFamily="49"/>
              </a:rPr>
              <a:t>    BUFFERS [ </a:t>
            </a:r>
            <a:r>
              <a:rPr lang="en-US" dirty="0" err="1" smtClean="0">
                <a:latin typeface="Courier New" pitchFamily="49"/>
              </a:rPr>
              <a:t>boolean</a:t>
            </a:r>
            <a:r>
              <a:rPr lang="en-US" dirty="0" smtClean="0">
                <a:latin typeface="Courier New" pitchFamily="49"/>
              </a:rPr>
              <a:t> ]</a:t>
            </a:r>
          </a:p>
          <a:p>
            <a:pPr lvl="0">
              <a:spcAft>
                <a:spcPts val="0"/>
              </a:spcAft>
            </a:pPr>
            <a:r>
              <a:rPr lang="en-US" dirty="0" smtClean="0">
                <a:latin typeface="Courier New" pitchFamily="49"/>
              </a:rPr>
              <a:t>    TIMING [ </a:t>
            </a:r>
            <a:r>
              <a:rPr lang="en-US" dirty="0" err="1" smtClean="0">
                <a:latin typeface="Courier New" pitchFamily="49"/>
              </a:rPr>
              <a:t>boolean</a:t>
            </a:r>
            <a:r>
              <a:rPr lang="en-US" dirty="0" smtClean="0">
                <a:latin typeface="Courier New" pitchFamily="49"/>
              </a:rPr>
              <a:t> ]</a:t>
            </a:r>
          </a:p>
          <a:p>
            <a:pPr lvl="0"/>
            <a:r>
              <a:rPr lang="en-US" dirty="0" smtClean="0">
                <a:latin typeface="Courier New" pitchFamily="49"/>
              </a:rPr>
              <a:t>    FORMAT { TEXT | XML | JSON | YAML }</a:t>
            </a:r>
          </a:p>
          <a:p>
            <a:pPr lvl="0"/>
            <a:r>
              <a:rPr lang="en-US" dirty="0" smtClean="0"/>
              <a:t>a </a:t>
            </a:r>
            <a:r>
              <a:rPr lang="en-US" dirty="0" err="1" smtClean="0"/>
              <a:t>význam</a:t>
            </a:r>
            <a:r>
              <a:rPr lang="en-US" dirty="0" smtClean="0"/>
              <a:t> </a:t>
            </a:r>
            <a:r>
              <a:rPr lang="en-US" dirty="0" err="1" smtClean="0"/>
              <a:t>těchto</a:t>
            </a:r>
            <a:r>
              <a:rPr lang="en-US" dirty="0" smtClean="0"/>
              <a:t> </a:t>
            </a:r>
            <a:r>
              <a:rPr lang="en-US" dirty="0" err="1" smtClean="0"/>
              <a:t>voleb</a:t>
            </a:r>
            <a:r>
              <a:rPr lang="en-US" dirty="0" smtClean="0"/>
              <a:t> je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VERBOSE – </a:t>
            </a:r>
            <a:r>
              <a:rPr lang="en-US" dirty="0" err="1" smtClean="0">
                <a:latin typeface="Liberation Serif" pitchFamily="18"/>
              </a:rPr>
              <a:t>podrobnější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informace</a:t>
            </a:r>
            <a:r>
              <a:rPr lang="en-US" dirty="0" smtClean="0">
                <a:latin typeface="Liberation Serif" pitchFamily="18"/>
              </a:rPr>
              <a:t>  (</a:t>
            </a:r>
            <a:r>
              <a:rPr lang="en-US" dirty="0" err="1" smtClean="0">
                <a:latin typeface="Liberation Serif" pitchFamily="18"/>
              </a:rPr>
              <a:t>kvalifikovaná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jména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objektů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.)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COSTS – </a:t>
            </a:r>
            <a:r>
              <a:rPr lang="en-US" dirty="0" err="1" smtClean="0">
                <a:latin typeface="Liberation Serif" pitchFamily="18"/>
              </a:rPr>
              <a:t>ceny</a:t>
            </a:r>
            <a:r>
              <a:rPr lang="en-US" dirty="0" smtClean="0">
                <a:latin typeface="Liberation Serif" pitchFamily="18"/>
              </a:rPr>
              <a:t> (startup/total)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BUFFERS – </a:t>
            </a:r>
            <a:r>
              <a:rPr lang="en-US" dirty="0" err="1" smtClean="0">
                <a:latin typeface="Liberation Serif" pitchFamily="18"/>
              </a:rPr>
              <a:t>informace</a:t>
            </a:r>
            <a:r>
              <a:rPr lang="en-US" dirty="0" smtClean="0">
                <a:latin typeface="Liberation Serif" pitchFamily="18"/>
              </a:rPr>
              <a:t> o hit/miss </a:t>
            </a:r>
            <a:r>
              <a:rPr lang="en-US" dirty="0" err="1" smtClean="0">
                <a:latin typeface="Liberation Serif" pitchFamily="18"/>
              </a:rPr>
              <a:t>při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přístupu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shared_buffers</a:t>
            </a:r>
            <a:endParaRPr lang="en-US" dirty="0" smtClean="0">
              <a:latin typeface="Liberation Serif" pitchFamily="18"/>
            </a:endParaRP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TIMING – </a:t>
            </a:r>
            <a:r>
              <a:rPr lang="en-US" dirty="0" err="1" smtClean="0">
                <a:latin typeface="Liberation Serif" pitchFamily="18"/>
              </a:rPr>
              <a:t>umožňuje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vypnout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měření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času</a:t>
            </a:r>
            <a:r>
              <a:rPr lang="en-US" dirty="0" smtClean="0">
                <a:latin typeface="Liberation Serif" pitchFamily="18"/>
              </a:rPr>
              <a:t> (viz. </a:t>
            </a:r>
            <a:r>
              <a:rPr lang="en-US" dirty="0" err="1" smtClean="0">
                <a:latin typeface="Liberation Serif" pitchFamily="18"/>
              </a:rPr>
              <a:t>následující</a:t>
            </a:r>
            <a:r>
              <a:rPr lang="en-US" dirty="0" smtClean="0">
                <a:latin typeface="Liberation Serif" pitchFamily="18"/>
              </a:rPr>
              <a:t> slide)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FORMAT – </a:t>
            </a:r>
            <a:r>
              <a:rPr lang="en-US" dirty="0" err="1" smtClean="0">
                <a:latin typeface="Liberation Serif" pitchFamily="18"/>
              </a:rPr>
              <a:t>alternativní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formáty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.) pro </a:t>
            </a:r>
            <a:r>
              <a:rPr lang="en-US" dirty="0" err="1" smtClean="0">
                <a:latin typeface="Liberation Serif" pitchFamily="18"/>
              </a:rPr>
              <a:t>strojové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zpracování</a:t>
            </a:r>
            <a:endParaRPr lang="en-US" dirty="0" smtClean="0">
              <a:latin typeface="Liberation Serif" pitchFamily="18"/>
            </a:endParaRP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07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Asi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nejčastěji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používaný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nástroj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vizualizaci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plánů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Do </a:t>
            </a:r>
            <a:r>
              <a:rPr lang="en-US" dirty="0" err="1" smtClean="0">
                <a:latin typeface="Liberation Serif" pitchFamily="18"/>
              </a:rPr>
              <a:t>velké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míry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zachovává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podobu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výstupu</a:t>
            </a:r>
            <a:r>
              <a:rPr lang="en-US" dirty="0" smtClean="0">
                <a:latin typeface="Liberation Serif" pitchFamily="18"/>
              </a:rPr>
              <a:t> z EXPLAIN (</a:t>
            </a:r>
            <a:r>
              <a:rPr lang="en-US" dirty="0" err="1" smtClean="0">
                <a:latin typeface="Liberation Serif" pitchFamily="18"/>
              </a:rPr>
              <a:t>pravá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strana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Na </a:t>
            </a:r>
            <a:r>
              <a:rPr lang="en-US" dirty="0" err="1" smtClean="0">
                <a:latin typeface="Liberation Serif" pitchFamily="18"/>
              </a:rPr>
              <a:t>levou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stranu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vytahuje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podstatné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informace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kardinality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trvání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zvýrazňuje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potenciálně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problematické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operace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špatné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odhady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vysoká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cena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dlouhý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běh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Ne </a:t>
            </a:r>
            <a:r>
              <a:rPr lang="en-US" dirty="0" err="1" smtClean="0">
                <a:latin typeface="Liberation Serif" pitchFamily="18"/>
              </a:rPr>
              <a:t>vždy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úplně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jednoduché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orientaci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dvě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větve</a:t>
            </a:r>
            <a:r>
              <a:rPr lang="en-US" dirty="0" smtClean="0">
                <a:latin typeface="Liberation Serif" pitchFamily="18"/>
              </a:rPr>
              <a:t> JOIN </a:t>
            </a:r>
            <a:r>
              <a:rPr lang="en-US" dirty="0" err="1" smtClean="0">
                <a:latin typeface="Liberation Serif" pitchFamily="18"/>
              </a:rPr>
              <a:t>mohou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dost </a:t>
            </a:r>
            <a:r>
              <a:rPr lang="en-US" dirty="0" err="1" smtClean="0">
                <a:latin typeface="Liberation Serif" pitchFamily="18"/>
              </a:rPr>
              <a:t>daleko</a:t>
            </a:r>
            <a:r>
              <a:rPr lang="en-US" dirty="0" smtClean="0">
                <a:latin typeface="Liberation Serif" pitchFamily="18"/>
              </a:rPr>
              <a:t> od </a:t>
            </a:r>
            <a:r>
              <a:rPr lang="en-US" dirty="0" err="1" smtClean="0">
                <a:latin typeface="Liberation Serif" pitchFamily="18"/>
              </a:rPr>
              <a:t>sebe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jednoduché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identifikovat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posíláte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exekuční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konference</a:t>
            </a:r>
            <a:r>
              <a:rPr lang="en-US" dirty="0" smtClean="0">
                <a:latin typeface="Liberation Serif" pitchFamily="18"/>
              </a:rPr>
              <a:t>, je </a:t>
            </a:r>
            <a:r>
              <a:rPr lang="en-US" dirty="0" err="1" smtClean="0">
                <a:latin typeface="Liberation Serif" pitchFamily="18"/>
              </a:rPr>
              <a:t>dobré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poslat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odkaz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explain.depesz.com ale </a:t>
            </a:r>
            <a:r>
              <a:rPr lang="en-US" dirty="0" err="1" smtClean="0">
                <a:latin typeface="Liberation Serif" pitchFamily="18"/>
              </a:rPr>
              <a:t>také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připojit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původní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textový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soubor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nevkládat</a:t>
            </a:r>
            <a:r>
              <a:rPr lang="en-US" dirty="0" smtClean="0">
                <a:latin typeface="Liberation Serif" pitchFamily="18"/>
              </a:rPr>
              <a:t> inline, </a:t>
            </a:r>
            <a:r>
              <a:rPr lang="en-US" dirty="0" err="1" smtClean="0">
                <a:latin typeface="Liberation Serif" pitchFamily="18"/>
              </a:rPr>
              <a:t>kvůli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formátování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528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Malou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tabulkou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míněna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tabulka</a:t>
            </a:r>
            <a:r>
              <a:rPr lang="en-US" dirty="0" smtClean="0">
                <a:latin typeface="Liberation Serif" pitchFamily="18"/>
              </a:rPr>
              <a:t> o </a:t>
            </a:r>
            <a:r>
              <a:rPr lang="en-US" dirty="0" err="1" smtClean="0">
                <a:latin typeface="Liberation Serif" pitchFamily="18"/>
              </a:rPr>
              <a:t>několika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desítkách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blocích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potenciálně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tisících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řádek</a:t>
            </a:r>
            <a:r>
              <a:rPr lang="en-US" dirty="0" smtClean="0">
                <a:latin typeface="Liberation Serif" pitchFamily="18"/>
              </a:rPr>
              <a:t>. Pro </a:t>
            </a:r>
            <a:r>
              <a:rPr lang="en-US" dirty="0" err="1" smtClean="0">
                <a:latin typeface="Liberation Serif" pitchFamily="18"/>
              </a:rPr>
              <a:t>takto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malé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čtení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indexů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následné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náhodné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čtení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dat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velmi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neefektivní</a:t>
            </a:r>
            <a:r>
              <a:rPr lang="en-US" dirty="0" smtClean="0">
                <a:latin typeface="Liberation Serif" pitchFamily="18"/>
              </a:rPr>
              <a:t> a je </a:t>
            </a:r>
            <a:r>
              <a:rPr lang="en-US" dirty="0" err="1" smtClean="0">
                <a:latin typeface="Liberation Serif" pitchFamily="18"/>
              </a:rPr>
              <a:t>jednodušší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přečíst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celou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Obdobný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princip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funguje</a:t>
            </a:r>
            <a:r>
              <a:rPr lang="en-US" dirty="0" smtClean="0">
                <a:latin typeface="Liberation Serif" pitchFamily="18"/>
              </a:rPr>
              <a:t> u </a:t>
            </a:r>
            <a:r>
              <a:rPr lang="en-US" dirty="0" err="1" smtClean="0">
                <a:latin typeface="Liberation Serif" pitchFamily="18"/>
              </a:rPr>
              <a:t>velkých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kterých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nutno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číst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několik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málo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jednotek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procent</a:t>
            </a:r>
            <a:r>
              <a:rPr lang="en-US" dirty="0" smtClean="0">
                <a:latin typeface="Liberation Serif" pitchFamily="18"/>
              </a:rPr>
              <a:t> - overhead </a:t>
            </a:r>
            <a:r>
              <a:rPr lang="en-US" dirty="0" err="1" smtClean="0">
                <a:latin typeface="Liberation Serif" pitchFamily="18"/>
              </a:rPr>
              <a:t>způsobený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náhodným</a:t>
            </a:r>
            <a:r>
              <a:rPr lang="en-US" dirty="0" smtClean="0">
                <a:latin typeface="Liberation Serif" pitchFamily="18"/>
              </a:rPr>
              <a:t> I/O je </a:t>
            </a:r>
            <a:r>
              <a:rPr lang="en-US" dirty="0" err="1" smtClean="0">
                <a:latin typeface="Liberation Serif" pitchFamily="18"/>
              </a:rPr>
              <a:t>natolik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velký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jednodušší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přečíst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celou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Tím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nešpiní</a:t>
            </a:r>
            <a:r>
              <a:rPr lang="en-US" dirty="0" smtClean="0">
                <a:latin typeface="Liberation Serif" pitchFamily="18"/>
              </a:rPr>
              <a:t> shared buffers je </a:t>
            </a:r>
            <a:r>
              <a:rPr lang="en-US" dirty="0" err="1" smtClean="0">
                <a:latin typeface="Liberation Serif" pitchFamily="18"/>
              </a:rPr>
              <a:t>míněno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ze</a:t>
            </a:r>
            <a:r>
              <a:rPr lang="en-US" dirty="0" smtClean="0">
                <a:latin typeface="Liberation Serif" pitchFamily="18"/>
              </a:rPr>
              <a:t> shared buffers </a:t>
            </a:r>
            <a:r>
              <a:rPr lang="en-US" dirty="0" err="1" smtClean="0">
                <a:latin typeface="Liberation Serif" pitchFamily="18"/>
              </a:rPr>
              <a:t>vytlačovány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bloky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jiných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relací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Dříve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zhusta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stávalo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cache se </a:t>
            </a:r>
            <a:r>
              <a:rPr lang="en-US" dirty="0" err="1" smtClean="0">
                <a:latin typeface="Liberation Serif" pitchFamily="18"/>
              </a:rPr>
              <a:t>dostala</a:t>
            </a:r>
            <a:r>
              <a:rPr lang="en-US" dirty="0" smtClean="0">
                <a:latin typeface="Liberation Serif" pitchFamily="18"/>
              </a:rPr>
              <a:t> do </a:t>
            </a:r>
            <a:r>
              <a:rPr lang="en-US" dirty="0" err="1" smtClean="0">
                <a:latin typeface="Liberation Serif" pitchFamily="18"/>
              </a:rPr>
              <a:t>stavu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kdy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bylo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nacachováno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právě</a:t>
            </a:r>
            <a:r>
              <a:rPr lang="en-US" dirty="0" smtClean="0">
                <a:latin typeface="Liberation Serif" pitchFamily="18"/>
              </a:rPr>
              <a:t> to co </a:t>
            </a:r>
            <a:r>
              <a:rPr lang="en-US" dirty="0" err="1" smtClean="0">
                <a:latin typeface="Liberation Serif" pitchFamily="18"/>
              </a:rPr>
              <a:t>dává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největší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smysl</a:t>
            </a:r>
            <a:r>
              <a:rPr lang="en-US" dirty="0" smtClean="0">
                <a:latin typeface="Liberation Serif" pitchFamily="18"/>
              </a:rPr>
              <a:t> (a </a:t>
            </a:r>
            <a:r>
              <a:rPr lang="en-US" dirty="0" err="1" smtClean="0">
                <a:latin typeface="Liberation Serif" pitchFamily="18"/>
              </a:rPr>
              <a:t>databáze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dosáhla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jistém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smyslu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optimálního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výkonu</a:t>
            </a:r>
            <a:r>
              <a:rPr lang="en-US" dirty="0" smtClean="0">
                <a:latin typeface="Liberation Serif" pitchFamily="18"/>
              </a:rPr>
              <a:t>) a </a:t>
            </a:r>
            <a:r>
              <a:rPr lang="en-US" dirty="0" err="1" smtClean="0">
                <a:latin typeface="Liberation Serif" pitchFamily="18"/>
              </a:rPr>
              <a:t>následně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došlo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sekvenčnímu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velké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která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paměti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vytlačila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vše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ostatní</a:t>
            </a:r>
            <a:r>
              <a:rPr lang="en-US" dirty="0" smtClean="0">
                <a:latin typeface="Liberation Serif" pitchFamily="18"/>
              </a:rPr>
              <a:t> a "</a:t>
            </a:r>
            <a:r>
              <a:rPr lang="en-US" dirty="0" err="1" smtClean="0">
                <a:latin typeface="Liberation Serif" pitchFamily="18"/>
              </a:rPr>
              <a:t>zahřívání</a:t>
            </a:r>
            <a:r>
              <a:rPr lang="en-US" dirty="0" smtClean="0">
                <a:latin typeface="Liberation Serif" pitchFamily="18"/>
              </a:rPr>
              <a:t>" </a:t>
            </a:r>
            <a:r>
              <a:rPr lang="en-US" dirty="0" err="1" smtClean="0">
                <a:latin typeface="Liberation Serif" pitchFamily="18"/>
              </a:rPr>
              <a:t>mohlo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začít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novo. Od v. 8.3 je </a:t>
            </a:r>
            <a:r>
              <a:rPr lang="en-US" dirty="0" err="1" smtClean="0">
                <a:latin typeface="Liberation Serif" pitchFamily="18"/>
              </a:rPr>
              <a:t>používán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kruhový</a:t>
            </a:r>
            <a:r>
              <a:rPr lang="en-US" dirty="0" smtClean="0">
                <a:latin typeface="Liberation Serif" pitchFamily="18"/>
              </a:rPr>
              <a:t> buffer </a:t>
            </a:r>
            <a:r>
              <a:rPr lang="en-US" dirty="0" err="1" smtClean="0">
                <a:latin typeface="Liberation Serif" pitchFamily="18"/>
              </a:rPr>
              <a:t>takže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toto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už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nestává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Obdobně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verzí</a:t>
            </a:r>
            <a:r>
              <a:rPr lang="en-US" dirty="0" smtClean="0">
                <a:latin typeface="Liberation Serif" pitchFamily="18"/>
              </a:rPr>
              <a:t> 8.3 </a:t>
            </a:r>
            <a:r>
              <a:rPr lang="en-US" dirty="0" err="1" smtClean="0">
                <a:latin typeface="Liberation Serif" pitchFamily="18"/>
              </a:rPr>
              <a:t>bylo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spuštěno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několik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skenů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stejné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paralelně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každý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četl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samostatě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což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neúměrně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zatěžovalo</a:t>
            </a:r>
            <a:r>
              <a:rPr lang="en-US" dirty="0" smtClean="0">
                <a:latin typeface="Liberation Serif" pitchFamily="18"/>
              </a:rPr>
              <a:t> I/O. Od </a:t>
            </a:r>
            <a:r>
              <a:rPr lang="en-US" dirty="0" err="1" smtClean="0">
                <a:latin typeface="Liberation Serif" pitchFamily="18"/>
              </a:rPr>
              <a:t>verze</a:t>
            </a:r>
            <a:r>
              <a:rPr lang="en-US" dirty="0" smtClean="0">
                <a:latin typeface="Liberation Serif" pitchFamily="18"/>
              </a:rPr>
              <a:t> 8.3 je </a:t>
            </a:r>
            <a:r>
              <a:rPr lang="en-US" dirty="0" err="1" smtClean="0">
                <a:latin typeface="Liberation Serif" pitchFamily="18"/>
              </a:rPr>
              <a:t>možná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jejich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synchronizace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tj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později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spuštěné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poznají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již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stejný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běží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připojí</a:t>
            </a:r>
            <a:r>
              <a:rPr lang="en-US" dirty="0" smtClean="0">
                <a:latin typeface="Liberation Serif" pitchFamily="18"/>
              </a:rPr>
              <a:t> se k </a:t>
            </a:r>
            <a:r>
              <a:rPr lang="en-US" dirty="0" err="1" smtClean="0">
                <a:latin typeface="Liberation Serif" pitchFamily="18"/>
              </a:rPr>
              <a:t>němu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v </a:t>
            </a:r>
            <a:r>
              <a:rPr lang="en-US" dirty="0" err="1" smtClean="0">
                <a:latin typeface="Liberation Serif" pitchFamily="18"/>
              </a:rPr>
              <a:t>půlce</a:t>
            </a:r>
            <a:r>
              <a:rPr lang="en-US" dirty="0" smtClean="0">
                <a:latin typeface="Liberation Serif" pitchFamily="18"/>
              </a:rPr>
              <a:t>). To ale </a:t>
            </a:r>
            <a:r>
              <a:rPr lang="en-US" dirty="0" err="1" smtClean="0">
                <a:latin typeface="Liberation Serif" pitchFamily="18"/>
              </a:rPr>
              <a:t>znamená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že</a:t>
            </a:r>
            <a:r>
              <a:rPr lang="en-US" dirty="0" smtClean="0">
                <a:latin typeface="Liberation Serif" pitchFamily="18"/>
              </a:rPr>
              <a:t> data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dostávat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jiném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pořadí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uložena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disku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356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Indexy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založeny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umožnění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rychlého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přístupu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řádkům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hodnot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sloupce</a:t>
            </a:r>
            <a:r>
              <a:rPr lang="en-US" dirty="0" smtClean="0">
                <a:latin typeface="Liberation Serif" pitchFamily="18"/>
              </a:rPr>
              <a:t> / </a:t>
            </a:r>
            <a:r>
              <a:rPr lang="en-US" dirty="0" err="1" smtClean="0">
                <a:latin typeface="Liberation Serif" pitchFamily="18"/>
              </a:rPr>
              <a:t>kombinace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sloupců</a:t>
            </a:r>
            <a:r>
              <a:rPr lang="en-US" dirty="0" smtClean="0">
                <a:latin typeface="Liberation Serif" pitchFamily="18"/>
              </a:rPr>
              <a:t> / </a:t>
            </a:r>
            <a:r>
              <a:rPr lang="en-US" dirty="0" err="1" smtClean="0">
                <a:latin typeface="Liberation Serif" pitchFamily="18"/>
              </a:rPr>
              <a:t>podmínky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Tradiční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b-tree </a:t>
            </a:r>
            <a:r>
              <a:rPr lang="en-US" dirty="0" err="1" smtClean="0">
                <a:latin typeface="Liberation Serif" pitchFamily="18"/>
              </a:rPr>
              <a:t>indexy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stromové</a:t>
            </a:r>
            <a:r>
              <a:rPr lang="en-US" dirty="0" smtClean="0">
                <a:latin typeface="Liberation Serif" pitchFamily="18"/>
              </a:rPr>
              <a:t>), PostgreSQL ale </a:t>
            </a:r>
            <a:r>
              <a:rPr lang="en-US" dirty="0" err="1" smtClean="0">
                <a:latin typeface="Liberation Serif" pitchFamily="18"/>
              </a:rPr>
              <a:t>umí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např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také</a:t>
            </a:r>
            <a:r>
              <a:rPr lang="en-US" dirty="0" smtClean="0">
                <a:latin typeface="Liberation Serif" pitchFamily="18"/>
              </a:rPr>
              <a:t> hash </a:t>
            </a:r>
            <a:r>
              <a:rPr lang="en-US" dirty="0" err="1" smtClean="0">
                <a:latin typeface="Liberation Serif" pitchFamily="18"/>
              </a:rPr>
              <a:t>indexy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nebo</a:t>
            </a:r>
            <a:r>
              <a:rPr lang="en-US" dirty="0" smtClean="0">
                <a:latin typeface="Liberation Serif" pitchFamily="18"/>
              </a:rPr>
              <a:t> GIN/</a:t>
            </a:r>
            <a:r>
              <a:rPr lang="en-US" dirty="0" err="1" smtClean="0">
                <a:latin typeface="Liberation Serif" pitchFamily="18"/>
              </a:rPr>
              <a:t>GiST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indexy</a:t>
            </a:r>
            <a:r>
              <a:rPr lang="en-US" dirty="0" smtClean="0">
                <a:latin typeface="Liberation Serif" pitchFamily="18"/>
              </a:rPr>
              <a:t> (ale to </a:t>
            </a:r>
            <a:r>
              <a:rPr lang="en-US" dirty="0" err="1" smtClean="0">
                <a:latin typeface="Liberation Serif" pitchFamily="18"/>
              </a:rPr>
              <a:t>budeme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opomíjet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Důsledkem</a:t>
            </a:r>
            <a:r>
              <a:rPr lang="en-US" dirty="0" smtClean="0">
                <a:latin typeface="Liberation Serif" pitchFamily="18"/>
              </a:rPr>
              <a:t> index </a:t>
            </a:r>
            <a:r>
              <a:rPr lang="en-US" dirty="0" err="1" smtClean="0">
                <a:latin typeface="Liberation Serif" pitchFamily="18"/>
              </a:rPr>
              <a:t>scanů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náhodné</a:t>
            </a:r>
            <a:r>
              <a:rPr lang="en-US" dirty="0" smtClean="0">
                <a:latin typeface="Liberation Serif" pitchFamily="18"/>
              </a:rPr>
              <a:t> I/O </a:t>
            </a:r>
            <a:r>
              <a:rPr lang="en-US" dirty="0" err="1" smtClean="0">
                <a:latin typeface="Liberation Serif" pitchFamily="18"/>
              </a:rPr>
              <a:t>při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přístupu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tabulce</a:t>
            </a:r>
            <a:r>
              <a:rPr lang="en-US" dirty="0" smtClean="0">
                <a:latin typeface="Liberation Serif" pitchFamily="18"/>
              </a:rPr>
              <a:t> - </a:t>
            </a:r>
            <a:r>
              <a:rPr lang="en-US" dirty="0" err="1" smtClean="0">
                <a:latin typeface="Liberation Serif" pitchFamily="18"/>
              </a:rPr>
              <a:t>díky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tomu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efektivní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jen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přístup</a:t>
            </a:r>
            <a:r>
              <a:rPr lang="en-US" dirty="0" smtClean="0">
                <a:latin typeface="Liberation Serif" pitchFamily="18"/>
              </a:rPr>
              <a:t> k </a:t>
            </a:r>
            <a:r>
              <a:rPr lang="en-US" dirty="0" err="1" smtClean="0">
                <a:latin typeface="Liberation Serif" pitchFamily="18"/>
              </a:rPr>
              <a:t>malému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procentu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závisí</a:t>
            </a:r>
            <a:r>
              <a:rPr lang="en-US" dirty="0" smtClean="0">
                <a:latin typeface="Liberation Serif" pitchFamily="18"/>
              </a:rPr>
              <a:t> i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tom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je index s </a:t>
            </a:r>
            <a:r>
              <a:rPr lang="en-US" dirty="0" err="1" smtClean="0">
                <a:latin typeface="Liberation Serif" pitchFamily="18"/>
              </a:rPr>
              <a:t>tabulkou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korelován</a:t>
            </a:r>
            <a:r>
              <a:rPr lang="en-US" dirty="0" smtClean="0">
                <a:latin typeface="Liberation Serif" pitchFamily="18"/>
              </a:rPr>
              <a:t>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Zkuste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formulovat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dotazy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různou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selektivitou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sledujte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mění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plánu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Zkuste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pomocí</a:t>
            </a:r>
            <a:r>
              <a:rPr lang="en-US" dirty="0" smtClean="0">
                <a:latin typeface="Liberation Serif" pitchFamily="18"/>
              </a:rPr>
              <a:t> "SET </a:t>
            </a:r>
            <a:r>
              <a:rPr lang="en-US" dirty="0" err="1" smtClean="0">
                <a:latin typeface="Liberation Serif" pitchFamily="18"/>
              </a:rPr>
              <a:t>enable_seqscan</a:t>
            </a:r>
            <a:r>
              <a:rPr lang="en-US" dirty="0" smtClean="0">
                <a:latin typeface="Liberation Serif" pitchFamily="18"/>
              </a:rPr>
              <a:t> = off" </a:t>
            </a:r>
            <a:r>
              <a:rPr lang="en-US" dirty="0" err="1" smtClean="0">
                <a:latin typeface="Liberation Serif" pitchFamily="18"/>
              </a:rPr>
              <a:t>vypnout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sekvenční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následně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přečtěte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celou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pomocí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Jak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změnil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čas</a:t>
            </a:r>
            <a:r>
              <a:rPr lang="en-US" dirty="0" smtClean="0">
                <a:latin typeface="Liberation Serif" pitchFamily="18"/>
              </a:rPr>
              <a:t>? (</a:t>
            </a:r>
            <a:r>
              <a:rPr lang="en-US" dirty="0" err="1" smtClean="0">
                <a:latin typeface="Liberation Serif" pitchFamily="18"/>
              </a:rPr>
              <a:t>můžete</a:t>
            </a:r>
            <a:r>
              <a:rPr lang="en-US" dirty="0" smtClean="0">
                <a:latin typeface="Liberation Serif" pitchFamily="18"/>
              </a:rPr>
              <a:t> ho </a:t>
            </a:r>
            <a:r>
              <a:rPr lang="en-US" dirty="0" err="1" smtClean="0">
                <a:latin typeface="Liberation Serif" pitchFamily="18"/>
              </a:rPr>
              <a:t>změřit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pomocí</a:t>
            </a:r>
            <a:r>
              <a:rPr lang="en-US" dirty="0" smtClean="0">
                <a:latin typeface="Liberation Serif" pitchFamily="18"/>
              </a:rPr>
              <a:t> "\timing on").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Pokud</a:t>
            </a:r>
            <a:r>
              <a:rPr lang="en-US" dirty="0" smtClean="0">
                <a:latin typeface="Liberation Serif" pitchFamily="18"/>
              </a:rPr>
              <a:t> je index s </a:t>
            </a:r>
            <a:r>
              <a:rPr lang="en-US" dirty="0" err="1" smtClean="0">
                <a:latin typeface="Liberation Serif" pitchFamily="18"/>
              </a:rPr>
              <a:t>tabulkou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korelován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stránky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budou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čteny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opakovaně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výrazně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sníží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objem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náhodných</a:t>
            </a:r>
            <a:r>
              <a:rPr lang="en-US" dirty="0" smtClean="0">
                <a:latin typeface="Liberation Serif" pitchFamily="18"/>
              </a:rPr>
              <a:t> I/O </a:t>
            </a:r>
            <a:r>
              <a:rPr lang="en-US" dirty="0" err="1" smtClean="0">
                <a:latin typeface="Liberation Serif" pitchFamily="18"/>
              </a:rPr>
              <a:t>operací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Zkuste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pomocí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načíst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tabulku</a:t>
            </a:r>
            <a:r>
              <a:rPr lang="en-US" dirty="0" smtClean="0">
                <a:latin typeface="Liberation Serif" pitchFamily="18"/>
              </a:rPr>
              <a:t> (ORDER BY) </a:t>
            </a:r>
            <a:r>
              <a:rPr lang="en-US" dirty="0" err="1" smtClean="0">
                <a:latin typeface="Liberation Serif" pitchFamily="18"/>
              </a:rPr>
              <a:t>setříděnou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podle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sloupce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Zkuste</a:t>
            </a:r>
            <a:r>
              <a:rPr lang="en-US" dirty="0" smtClean="0">
                <a:latin typeface="Liberation Serif" pitchFamily="18"/>
              </a:rPr>
              <a:t> to s </a:t>
            </a:r>
            <a:r>
              <a:rPr lang="en-US" dirty="0" err="1" smtClean="0">
                <a:latin typeface="Liberation Serif" pitchFamily="18"/>
              </a:rPr>
              <a:t>indexem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korelovaným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nekorelovaným</a:t>
            </a:r>
            <a:r>
              <a:rPr lang="en-US" dirty="0" smtClean="0">
                <a:latin typeface="Liberation Serif" pitchFamily="18"/>
              </a:rPr>
              <a:t> s </a:t>
            </a:r>
            <a:r>
              <a:rPr lang="en-US" dirty="0" err="1" smtClean="0">
                <a:latin typeface="Liberation Serif" pitchFamily="18"/>
              </a:rPr>
              <a:t>tabulkou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CLUSTER t4 ON t4_idx;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err="1" smtClean="0">
                <a:latin typeface="Liberation Serif" pitchFamily="18"/>
              </a:rPr>
              <a:t>Indexů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tabulce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více</a:t>
            </a:r>
            <a:r>
              <a:rPr lang="en-US" dirty="0" smtClean="0">
                <a:latin typeface="Liberation Serif" pitchFamily="18"/>
              </a:rPr>
              <a:t> – </a:t>
            </a:r>
            <a:r>
              <a:rPr lang="en-US" dirty="0" err="1" smtClean="0">
                <a:latin typeface="Liberation Serif" pitchFamily="18"/>
              </a:rPr>
              <a:t>mohou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být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různých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podmínkách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kombinacích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podmínek</a:t>
            </a:r>
            <a:r>
              <a:rPr lang="en-US" dirty="0" smtClean="0">
                <a:latin typeface="Liberation Serif" pitchFamily="18"/>
              </a:rPr>
              <a:t> a </a:t>
            </a:r>
            <a:r>
              <a:rPr lang="en-US" dirty="0" err="1" smtClean="0">
                <a:latin typeface="Liberation Serif" pitchFamily="18"/>
              </a:rPr>
              <a:t>různě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překrývat</a:t>
            </a:r>
            <a:r>
              <a:rPr lang="en-US" dirty="0" smtClean="0">
                <a:latin typeface="Liberation Serif" pitchFamily="18"/>
              </a:rPr>
              <a:t>. </a:t>
            </a:r>
            <a:r>
              <a:rPr lang="en-US" dirty="0" err="1" smtClean="0">
                <a:latin typeface="Liberation Serif" pitchFamily="18"/>
              </a:rPr>
              <a:t>Plánovač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snaží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zvolit</a:t>
            </a:r>
            <a:r>
              <a:rPr lang="en-US" dirty="0" smtClean="0">
                <a:latin typeface="Liberation Serif" pitchFamily="18"/>
              </a:rPr>
              <a:t> ten </a:t>
            </a:r>
            <a:r>
              <a:rPr lang="en-US" dirty="0" err="1" smtClean="0">
                <a:latin typeface="Liberation Serif" pitchFamily="18"/>
              </a:rPr>
              <a:t>nejefektivnější</a:t>
            </a:r>
            <a:r>
              <a:rPr lang="en-US" dirty="0" smtClean="0">
                <a:latin typeface="Liberation Serif" pitchFamily="18"/>
              </a:rPr>
              <a:t> index s </a:t>
            </a:r>
            <a:r>
              <a:rPr lang="en-US" dirty="0" err="1" smtClean="0">
                <a:latin typeface="Liberation Serif" pitchFamily="18"/>
              </a:rPr>
              <a:t>ohledem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selektivitu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příslušné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podmínky</a:t>
            </a:r>
            <a:r>
              <a:rPr lang="en-US" dirty="0" smtClean="0">
                <a:latin typeface="Liberation Serif" pitchFamily="18"/>
              </a:rPr>
              <a:t>, </a:t>
            </a:r>
            <a:r>
              <a:rPr lang="en-US" dirty="0" err="1" smtClean="0">
                <a:latin typeface="Liberation Serif" pitchFamily="18"/>
              </a:rPr>
              <a:t>velikost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apod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To </a:t>
            </a:r>
            <a:r>
              <a:rPr lang="en-US" dirty="0" err="1" smtClean="0">
                <a:latin typeface="Liberation Serif" pitchFamily="18"/>
              </a:rPr>
              <a:t>který</a:t>
            </a:r>
            <a:r>
              <a:rPr lang="en-US" dirty="0" smtClean="0">
                <a:latin typeface="Liberation Serif" pitchFamily="18"/>
              </a:rPr>
              <a:t> index </a:t>
            </a:r>
            <a:r>
              <a:rPr lang="en-US" dirty="0" err="1" smtClean="0">
                <a:latin typeface="Liberation Serif" pitchFamily="18"/>
              </a:rPr>
              <a:t>byl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vybrán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zřejmé</a:t>
            </a:r>
            <a:r>
              <a:rPr lang="en-US" dirty="0" smtClean="0">
                <a:latin typeface="Liberation Serif" pitchFamily="18"/>
              </a:rPr>
              <a:t> (using </a:t>
            </a:r>
            <a:r>
              <a:rPr lang="en-US" dirty="0" err="1" smtClean="0">
                <a:latin typeface="Liberation Serif" pitchFamily="18"/>
              </a:rPr>
              <a:t>jméno_indexu</a:t>
            </a:r>
            <a:r>
              <a:rPr lang="en-US" dirty="0" smtClean="0">
                <a:latin typeface="Liberation Serif" pitchFamily="18"/>
              </a:rPr>
              <a:t>), </a:t>
            </a:r>
            <a:r>
              <a:rPr lang="en-US" dirty="0" err="1" smtClean="0">
                <a:latin typeface="Liberation Serif" pitchFamily="18"/>
              </a:rPr>
              <a:t>podmínka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sloupce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použitá</a:t>
            </a:r>
            <a:r>
              <a:rPr lang="en-US" dirty="0" smtClean="0">
                <a:latin typeface="Liberation Serif" pitchFamily="18"/>
              </a:rPr>
              <a:t> pro </a:t>
            </a:r>
            <a:r>
              <a:rPr lang="en-US" dirty="0" err="1" smtClean="0">
                <a:latin typeface="Liberation Serif" pitchFamily="18"/>
              </a:rPr>
              <a:t>vyhledávání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 je </a:t>
            </a:r>
            <a:r>
              <a:rPr lang="en-US" dirty="0" err="1" smtClean="0">
                <a:latin typeface="Liberation Serif" pitchFamily="18"/>
              </a:rPr>
              <a:t>uvedena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jako</a:t>
            </a:r>
            <a:r>
              <a:rPr lang="en-US" dirty="0" smtClean="0">
                <a:latin typeface="Liberation Serif" pitchFamily="18"/>
              </a:rPr>
              <a:t> "Index Cond(</a:t>
            </a:r>
            <a:r>
              <a:rPr lang="en-US" dirty="0" err="1" smtClean="0">
                <a:latin typeface="Liberation Serif" pitchFamily="18"/>
              </a:rPr>
              <a:t>ition</a:t>
            </a:r>
            <a:r>
              <a:rPr lang="en-US" dirty="0" smtClean="0">
                <a:latin typeface="Liberation Serif" pitchFamily="18"/>
              </a:rPr>
              <a:t>)" a </a:t>
            </a:r>
            <a:r>
              <a:rPr lang="en-US" dirty="0" err="1" smtClean="0">
                <a:latin typeface="Liberation Serif" pitchFamily="18"/>
              </a:rPr>
              <a:t>podmínky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vyhodnocené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až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výsledku</a:t>
            </a:r>
            <a:r>
              <a:rPr lang="en-US" dirty="0" smtClean="0">
                <a:latin typeface="Liberation Serif" pitchFamily="18"/>
              </a:rPr>
              <a:t> (</a:t>
            </a:r>
            <a:r>
              <a:rPr lang="en-US" dirty="0" err="1" smtClean="0">
                <a:latin typeface="Liberation Serif" pitchFamily="18"/>
              </a:rPr>
              <a:t>před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předáním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dalšímu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skenu</a:t>
            </a:r>
            <a:r>
              <a:rPr lang="en-US" dirty="0" smtClean="0">
                <a:latin typeface="Liberation Serif" pitchFamily="18"/>
              </a:rPr>
              <a:t>) </a:t>
            </a:r>
            <a:r>
              <a:rPr lang="en-US" dirty="0" err="1" smtClean="0">
                <a:latin typeface="Liberation Serif" pitchFamily="18"/>
              </a:rPr>
              <a:t>jsou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uvedeny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jako</a:t>
            </a:r>
            <a:r>
              <a:rPr lang="en-US" dirty="0" smtClean="0">
                <a:latin typeface="Liberation Serif" pitchFamily="18"/>
              </a:rPr>
              <a:t> "Filter."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en-US" dirty="0" smtClean="0">
                <a:latin typeface="Liberation Serif" pitchFamily="18"/>
              </a:rPr>
              <a:t>“Index Conditions” </a:t>
            </a:r>
            <a:r>
              <a:rPr lang="en-US" dirty="0" err="1" smtClean="0">
                <a:latin typeface="Liberation Serif" pitchFamily="18"/>
              </a:rPr>
              <a:t>pracují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pouze</a:t>
            </a:r>
            <a:r>
              <a:rPr lang="en-US" dirty="0" smtClean="0">
                <a:latin typeface="Liberation Serif" pitchFamily="18"/>
              </a:rPr>
              <a:t> se </a:t>
            </a:r>
            <a:r>
              <a:rPr lang="en-US" dirty="0" err="1" smtClean="0">
                <a:latin typeface="Liberation Serif" pitchFamily="18"/>
              </a:rPr>
              <a:t>sloupci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obsaženými</a:t>
            </a:r>
            <a:r>
              <a:rPr lang="en-US" dirty="0" smtClean="0">
                <a:latin typeface="Liberation Serif" pitchFamily="18"/>
              </a:rPr>
              <a:t> v </a:t>
            </a:r>
            <a:r>
              <a:rPr lang="en-US" dirty="0" err="1" smtClean="0">
                <a:latin typeface="Liberation Serif" pitchFamily="18"/>
              </a:rPr>
              <a:t>indexu</a:t>
            </a:r>
            <a:r>
              <a:rPr lang="en-US" dirty="0" smtClean="0">
                <a:latin typeface="Liberation Serif" pitchFamily="18"/>
              </a:rPr>
              <a:t>, Filter </a:t>
            </a:r>
            <a:r>
              <a:rPr lang="en-US" dirty="0" err="1" smtClean="0">
                <a:latin typeface="Liberation Serif" pitchFamily="18"/>
              </a:rPr>
              <a:t>může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pracovat</a:t>
            </a:r>
            <a:r>
              <a:rPr lang="en-US" dirty="0" smtClean="0">
                <a:latin typeface="Liberation Serif" pitchFamily="18"/>
              </a:rPr>
              <a:t> i se </a:t>
            </a:r>
            <a:r>
              <a:rPr lang="en-US" dirty="0" err="1" smtClean="0">
                <a:latin typeface="Liberation Serif" pitchFamily="18"/>
              </a:rPr>
              <a:t>sloupci</a:t>
            </a:r>
            <a:r>
              <a:rPr lang="en-US" dirty="0" smtClean="0">
                <a:latin typeface="Liberation Serif" pitchFamily="18"/>
              </a:rPr>
              <a:t> </a:t>
            </a:r>
            <a:r>
              <a:rPr lang="en-US" dirty="0" err="1" smtClean="0">
                <a:latin typeface="Liberation Serif" pitchFamily="18"/>
              </a:rPr>
              <a:t>načtenými</a:t>
            </a:r>
            <a:r>
              <a:rPr lang="en-US" dirty="0" smtClean="0">
                <a:latin typeface="Liberation Serif" pitchFamily="18"/>
              </a:rPr>
              <a:t> z </a:t>
            </a:r>
            <a:r>
              <a:rPr lang="en-US" dirty="0" err="1" smtClean="0">
                <a:latin typeface="Liberation Serif" pitchFamily="18"/>
              </a:rPr>
              <a:t>tabulky</a:t>
            </a:r>
            <a:r>
              <a:rPr lang="en-US" dirty="0" smtClean="0">
                <a:latin typeface="Liberation Serif" pitchFamily="18"/>
              </a:rPr>
              <a:t>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1F43-5F94-4B51-ADDA-AA819CBF814C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00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í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124000" y="758521"/>
            <a:ext cx="4891500" cy="99417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algn="l">
              <a:defRPr sz="2400">
                <a:solidFill>
                  <a:srgbClr val="575756"/>
                </a:solidFill>
              </a:defRPr>
            </a:lvl1pPr>
          </a:lstStyle>
          <a:p>
            <a:r>
              <a:rPr lang="cs-CZ" noProof="0" dirty="0" smtClean="0"/>
              <a:t>Nadpis prezentace…</a:t>
            </a:r>
            <a:endParaRPr lang="cs-CZ" noProof="0" dirty="0"/>
          </a:p>
        </p:txBody>
      </p:sp>
      <p:sp>
        <p:nvSpPr>
          <p:cNvPr id="32" name="Rounded Rectangle 4"/>
          <p:cNvSpPr>
            <a:spLocks noChangeAspect="1"/>
          </p:cNvSpPr>
          <p:nvPr userDrawn="1"/>
        </p:nvSpPr>
        <p:spPr>
          <a:xfrm>
            <a:off x="2697750" y="340987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33" name="Rounded Rectangle 4"/>
          <p:cNvSpPr>
            <a:spLocks noChangeAspect="1"/>
          </p:cNvSpPr>
          <p:nvPr userDrawn="1"/>
        </p:nvSpPr>
        <p:spPr>
          <a:xfrm>
            <a:off x="3557250" y="2833877"/>
            <a:ext cx="1152000" cy="1152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noFill/>
          <a:ln w="6350">
            <a:solidFill>
              <a:srgbClr val="575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81250" y="4566323"/>
            <a:ext cx="1710000" cy="288000"/>
          </a:xfrm>
          <a:prstGeom prst="rect">
            <a:avLst/>
          </a:prstGeom>
          <a:solidFill>
            <a:srgbClr val="F3932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 smtClean="0"/>
              <a:t>Prezentující 1</a:t>
            </a:r>
            <a:endParaRPr lang="cs-CZ" noProof="0" dirty="0"/>
          </a:p>
        </p:txBody>
      </p:sp>
      <p:sp>
        <p:nvSpPr>
          <p:cNvPr id="45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569500" y="4566323"/>
            <a:ext cx="1710000" cy="288000"/>
          </a:xfrm>
          <a:prstGeom prst="rect">
            <a:avLst/>
          </a:prstGeom>
          <a:solidFill>
            <a:srgbClr val="F3932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 smtClean="0"/>
              <a:t>Prezentující 2</a:t>
            </a:r>
            <a:endParaRPr lang="cs-CZ" noProof="0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50" y="4566323"/>
            <a:ext cx="1710000" cy="288000"/>
          </a:xfrm>
          <a:prstGeom prst="rect">
            <a:avLst/>
          </a:prstGeom>
          <a:solidFill>
            <a:srgbClr val="F3932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 smtClean="0"/>
              <a:t>Prezentující 3</a:t>
            </a:r>
            <a:endParaRPr lang="cs-CZ" noProof="0" dirty="0"/>
          </a:p>
        </p:txBody>
      </p:sp>
      <p:sp>
        <p:nvSpPr>
          <p:cNvPr id="4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7146000" y="4566323"/>
            <a:ext cx="1710000" cy="288000"/>
          </a:xfrm>
          <a:prstGeom prst="rect">
            <a:avLst/>
          </a:prstGeom>
          <a:solidFill>
            <a:srgbClr val="F3932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 smtClean="0"/>
              <a:t>Datum</a:t>
            </a:r>
            <a:endParaRPr lang="cs-CZ" noProof="0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0" y="288000"/>
            <a:ext cx="1302260" cy="28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50" y="1969877"/>
            <a:ext cx="2028018" cy="2016000"/>
          </a:xfrm>
          <a:prstGeom prst="rect">
            <a:avLst/>
          </a:prstGeom>
        </p:spPr>
      </p:pic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2124000" y="3697877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85391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dů progra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4034250" y="170766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034250" y="256257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034250" y="343575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034250" y="85137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3743460" y="843750"/>
            <a:ext cx="0" cy="3460589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4"/>
          <p:cNvSpPr>
            <a:spLocks noChangeAspect="1"/>
          </p:cNvSpPr>
          <p:nvPr userDrawn="1"/>
        </p:nvSpPr>
        <p:spPr>
          <a:xfrm>
            <a:off x="3419460" y="52416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4"/>
          <p:cNvSpPr>
            <a:spLocks noChangeAspect="1"/>
          </p:cNvSpPr>
          <p:nvPr userDrawn="1"/>
        </p:nvSpPr>
        <p:spPr>
          <a:xfrm>
            <a:off x="3419460" y="138366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4"/>
          <p:cNvSpPr>
            <a:spLocks noChangeAspect="1"/>
          </p:cNvSpPr>
          <p:nvPr userDrawn="1"/>
        </p:nvSpPr>
        <p:spPr>
          <a:xfrm>
            <a:off x="341946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4"/>
          <p:cNvSpPr>
            <a:spLocks noChangeAspect="1"/>
          </p:cNvSpPr>
          <p:nvPr userDrawn="1"/>
        </p:nvSpPr>
        <p:spPr>
          <a:xfrm>
            <a:off x="3419460" y="3111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594250" y="2571750"/>
            <a:ext cx="1152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902250" y="2571750"/>
            <a:ext cx="504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4"/>
          <p:cNvSpPr>
            <a:spLocks noChangeAspect="1"/>
          </p:cNvSpPr>
          <p:nvPr userDrawn="1"/>
        </p:nvSpPr>
        <p:spPr>
          <a:xfrm>
            <a:off x="25425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/>
          <p:cNvSpPr>
            <a:spLocks noChangeAspect="1"/>
          </p:cNvSpPr>
          <p:nvPr userDrawn="1"/>
        </p:nvSpPr>
        <p:spPr>
          <a:xfrm>
            <a:off x="1406250" y="1959750"/>
            <a:ext cx="1224000" cy="1224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1442250" y="1995750"/>
            <a:ext cx="1152000" cy="1152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 smtClean="0"/>
              <a:t>Program</a:t>
            </a:r>
            <a:endParaRPr lang="en-US" sz="1800" dirty="0"/>
          </a:p>
        </p:txBody>
      </p:sp>
      <p:sp>
        <p:nvSpPr>
          <p:cNvPr id="23" name="Rounded Rectangle 4"/>
          <p:cNvSpPr>
            <a:spLocks noChangeAspect="1"/>
          </p:cNvSpPr>
          <p:nvPr userDrawn="1"/>
        </p:nvSpPr>
        <p:spPr>
          <a:xfrm>
            <a:off x="3458250" y="1419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4"/>
          <p:cNvSpPr>
            <a:spLocks noChangeAspect="1"/>
          </p:cNvSpPr>
          <p:nvPr userDrawn="1"/>
        </p:nvSpPr>
        <p:spPr>
          <a:xfrm>
            <a:off x="3458250" y="555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4"/>
          <p:cNvSpPr>
            <a:spLocks noChangeAspect="1"/>
          </p:cNvSpPr>
          <p:nvPr userDrawn="1"/>
        </p:nvSpPr>
        <p:spPr>
          <a:xfrm>
            <a:off x="3458250" y="3147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/>
          <p:cNvSpPr>
            <a:spLocks noChangeAspect="1"/>
          </p:cNvSpPr>
          <p:nvPr userDrawn="1"/>
        </p:nvSpPr>
        <p:spPr>
          <a:xfrm>
            <a:off x="3458250" y="2283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034250" y="4282831"/>
            <a:ext cx="5109750" cy="7994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4"/>
          <p:cNvSpPr>
            <a:spLocks noChangeAspect="1"/>
          </p:cNvSpPr>
          <p:nvPr userDrawn="1"/>
        </p:nvSpPr>
        <p:spPr>
          <a:xfrm>
            <a:off x="3419460" y="3966659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4"/>
          <p:cNvSpPr>
            <a:spLocks noChangeAspect="1"/>
          </p:cNvSpPr>
          <p:nvPr userDrawn="1"/>
        </p:nvSpPr>
        <p:spPr>
          <a:xfrm>
            <a:off x="3458250" y="4002659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63330" y="628898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1</a:t>
            </a:r>
            <a:endParaRPr lang="en-US" dirty="0"/>
          </a:p>
        </p:txBody>
      </p:sp>
      <p:sp>
        <p:nvSpPr>
          <p:cNvPr id="4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63330" y="1483569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2</a:t>
            </a:r>
            <a:endParaRPr lang="en-US" dirty="0"/>
          </a:p>
        </p:txBody>
      </p:sp>
      <p:sp>
        <p:nvSpPr>
          <p:cNvPr id="4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63330" y="2351161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3</a:t>
            </a:r>
            <a:endParaRPr lang="en-US" dirty="0"/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863330" y="3219750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4</a:t>
            </a:r>
            <a:endParaRPr lang="en-US" dirty="0"/>
          </a:p>
        </p:txBody>
      </p:sp>
      <p:sp>
        <p:nvSpPr>
          <p:cNvPr id="5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863330" y="4088339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5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0" y="228375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9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dy progra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4034250" y="2145648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034250" y="3000558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034250" y="3873738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034250" y="1289358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 flipV="1">
            <a:off x="3743460" y="1275389"/>
            <a:ext cx="2790" cy="2267999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4"/>
          <p:cNvSpPr>
            <a:spLocks noChangeAspect="1"/>
          </p:cNvSpPr>
          <p:nvPr userDrawn="1"/>
        </p:nvSpPr>
        <p:spPr>
          <a:xfrm>
            <a:off x="3419460" y="955798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4"/>
          <p:cNvSpPr>
            <a:spLocks noChangeAspect="1"/>
          </p:cNvSpPr>
          <p:nvPr userDrawn="1"/>
        </p:nvSpPr>
        <p:spPr>
          <a:xfrm>
            <a:off x="3419460" y="1815298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4"/>
          <p:cNvSpPr>
            <a:spLocks noChangeAspect="1"/>
          </p:cNvSpPr>
          <p:nvPr userDrawn="1"/>
        </p:nvSpPr>
        <p:spPr>
          <a:xfrm>
            <a:off x="3419460" y="2679388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4"/>
          <p:cNvSpPr>
            <a:spLocks noChangeAspect="1"/>
          </p:cNvSpPr>
          <p:nvPr userDrawn="1"/>
        </p:nvSpPr>
        <p:spPr>
          <a:xfrm>
            <a:off x="3419460" y="3543388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594250" y="2571750"/>
            <a:ext cx="1152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902250" y="2571750"/>
            <a:ext cx="504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4"/>
          <p:cNvSpPr>
            <a:spLocks noChangeAspect="1"/>
          </p:cNvSpPr>
          <p:nvPr userDrawn="1"/>
        </p:nvSpPr>
        <p:spPr>
          <a:xfrm>
            <a:off x="25425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/>
          <p:cNvSpPr>
            <a:spLocks noChangeAspect="1"/>
          </p:cNvSpPr>
          <p:nvPr userDrawn="1"/>
        </p:nvSpPr>
        <p:spPr>
          <a:xfrm>
            <a:off x="1406250" y="1959750"/>
            <a:ext cx="1224000" cy="1224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1442250" y="1995750"/>
            <a:ext cx="1152000" cy="1152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 smtClean="0"/>
              <a:t>Program</a:t>
            </a:r>
            <a:endParaRPr lang="en-US" sz="1800" dirty="0"/>
          </a:p>
        </p:txBody>
      </p:sp>
      <p:sp>
        <p:nvSpPr>
          <p:cNvPr id="23" name="Rounded Rectangle 4"/>
          <p:cNvSpPr>
            <a:spLocks noChangeAspect="1"/>
          </p:cNvSpPr>
          <p:nvPr userDrawn="1"/>
        </p:nvSpPr>
        <p:spPr>
          <a:xfrm>
            <a:off x="3458250" y="1851388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4"/>
          <p:cNvSpPr>
            <a:spLocks noChangeAspect="1"/>
          </p:cNvSpPr>
          <p:nvPr userDrawn="1"/>
        </p:nvSpPr>
        <p:spPr>
          <a:xfrm>
            <a:off x="3458250" y="987388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4"/>
          <p:cNvSpPr>
            <a:spLocks noChangeAspect="1"/>
          </p:cNvSpPr>
          <p:nvPr userDrawn="1"/>
        </p:nvSpPr>
        <p:spPr>
          <a:xfrm>
            <a:off x="3458250" y="3579388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/>
          <p:cNvSpPr>
            <a:spLocks noChangeAspect="1"/>
          </p:cNvSpPr>
          <p:nvPr userDrawn="1"/>
        </p:nvSpPr>
        <p:spPr>
          <a:xfrm>
            <a:off x="3458250" y="2715388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63330" y="1060536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1</a:t>
            </a:r>
            <a:endParaRPr lang="en-US" dirty="0"/>
          </a:p>
        </p:txBody>
      </p:sp>
      <p:sp>
        <p:nvSpPr>
          <p:cNvPr id="4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63330" y="1915207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2</a:t>
            </a:r>
            <a:endParaRPr lang="en-US" dirty="0"/>
          </a:p>
        </p:txBody>
      </p:sp>
      <p:sp>
        <p:nvSpPr>
          <p:cNvPr id="4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63330" y="2782799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3</a:t>
            </a:r>
            <a:endParaRPr lang="en-US" dirty="0"/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863330" y="3651388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4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0" y="228375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6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progra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4034250" y="170766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034250" y="256257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034250" y="343575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3746250" y="1707660"/>
            <a:ext cx="0" cy="172809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4"/>
          <p:cNvSpPr>
            <a:spLocks noChangeAspect="1"/>
          </p:cNvSpPr>
          <p:nvPr userDrawn="1"/>
        </p:nvSpPr>
        <p:spPr>
          <a:xfrm>
            <a:off x="3419460" y="138366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4"/>
          <p:cNvSpPr>
            <a:spLocks noChangeAspect="1"/>
          </p:cNvSpPr>
          <p:nvPr userDrawn="1"/>
        </p:nvSpPr>
        <p:spPr>
          <a:xfrm>
            <a:off x="341946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4"/>
          <p:cNvSpPr>
            <a:spLocks noChangeAspect="1"/>
          </p:cNvSpPr>
          <p:nvPr userDrawn="1"/>
        </p:nvSpPr>
        <p:spPr>
          <a:xfrm>
            <a:off x="3419460" y="3111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594250" y="2571750"/>
            <a:ext cx="1152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902250" y="2571750"/>
            <a:ext cx="504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4"/>
          <p:cNvSpPr>
            <a:spLocks noChangeAspect="1"/>
          </p:cNvSpPr>
          <p:nvPr userDrawn="1"/>
        </p:nvSpPr>
        <p:spPr>
          <a:xfrm>
            <a:off x="25425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/>
          <p:cNvSpPr>
            <a:spLocks noChangeAspect="1"/>
          </p:cNvSpPr>
          <p:nvPr userDrawn="1"/>
        </p:nvSpPr>
        <p:spPr>
          <a:xfrm>
            <a:off x="1406250" y="1959750"/>
            <a:ext cx="1224000" cy="1224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1442250" y="1995750"/>
            <a:ext cx="1152000" cy="1152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 smtClean="0"/>
              <a:t>Program</a:t>
            </a:r>
            <a:endParaRPr lang="en-US" sz="1800" dirty="0"/>
          </a:p>
        </p:txBody>
      </p:sp>
      <p:sp>
        <p:nvSpPr>
          <p:cNvPr id="23" name="Rounded Rectangle 4"/>
          <p:cNvSpPr>
            <a:spLocks noChangeAspect="1"/>
          </p:cNvSpPr>
          <p:nvPr userDrawn="1"/>
        </p:nvSpPr>
        <p:spPr>
          <a:xfrm>
            <a:off x="3458250" y="1419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4"/>
          <p:cNvSpPr>
            <a:spLocks noChangeAspect="1"/>
          </p:cNvSpPr>
          <p:nvPr userDrawn="1"/>
        </p:nvSpPr>
        <p:spPr>
          <a:xfrm>
            <a:off x="3458250" y="3147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/>
          <p:cNvSpPr>
            <a:spLocks noChangeAspect="1"/>
          </p:cNvSpPr>
          <p:nvPr userDrawn="1"/>
        </p:nvSpPr>
        <p:spPr>
          <a:xfrm>
            <a:off x="3458250" y="2283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63330" y="1483569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1</a:t>
            </a:r>
            <a:endParaRPr lang="en-US" dirty="0"/>
          </a:p>
        </p:txBody>
      </p:sp>
      <p:sp>
        <p:nvSpPr>
          <p:cNvPr id="4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63330" y="2351161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2</a:t>
            </a:r>
            <a:endParaRPr lang="en-US" dirty="0"/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863330" y="3219750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smtClean="0"/>
              <a:t>Bod programu 3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0" y="228375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ov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-2250" y="575689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5750" y="1147696"/>
            <a:ext cx="8570250" cy="37242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rgbClr val="575756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 dirty="0" smtClean="0"/>
              <a:t>Plocha pro umisťování obrázků</a:t>
            </a:r>
            <a:endParaRPr lang="en-US" dirty="0"/>
          </a:p>
        </p:txBody>
      </p:sp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"/>
          <p:cNvSpPr>
            <a:spLocks noChangeAspect="1"/>
          </p:cNvSpPr>
          <p:nvPr userDrawn="1"/>
        </p:nvSpPr>
        <p:spPr>
          <a:xfrm>
            <a:off x="8568000" y="427696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591" y="434774"/>
            <a:ext cx="454817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5B82192-082A-4076-92AB-4804BB87A4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" y="284007"/>
            <a:ext cx="576000" cy="576000"/>
          </a:xfrm>
          <a:prstGeom prst="rect">
            <a:avLst/>
          </a:prstGeom>
        </p:spPr>
      </p:pic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ek+odrážk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59500" y="1553324"/>
            <a:ext cx="7708500" cy="3315002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179388" indent="-179388">
              <a:spcBef>
                <a:spcPts val="370"/>
              </a:spcBef>
              <a:buSzPct val="80000"/>
              <a:buFontTx/>
              <a:buBlip>
                <a:blip r:embed="rId2"/>
              </a:buBlip>
              <a:defRPr sz="1800" baseline="0">
                <a:solidFill>
                  <a:srgbClr val="575756"/>
                </a:solidFill>
              </a:defRPr>
            </a:lvl1pPr>
            <a:lvl2pPr marL="444500" indent="-228600">
              <a:buSzPct val="90000"/>
              <a:buFontTx/>
              <a:buBlip>
                <a:blip r:embed="rId3"/>
              </a:buBlip>
              <a:defRPr sz="1800" baseline="0">
                <a:solidFill>
                  <a:srgbClr val="575756"/>
                </a:solidFill>
              </a:defRPr>
            </a:lvl2pPr>
            <a:lvl3pPr marL="714375" indent="-258763">
              <a:buFont typeface="Wingdings" panose="05000000000000000000" pitchFamily="2" charset="2"/>
              <a:buChar char="§"/>
              <a:defRPr sz="1400" b="0">
                <a:solidFill>
                  <a:srgbClr val="575756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 smtClean="0"/>
              <a:t>Odrážka 1</a:t>
            </a:r>
          </a:p>
          <a:p>
            <a:pPr lvl="1"/>
            <a:r>
              <a:rPr lang="cs-CZ" sz="1600" dirty="0" smtClean="0"/>
              <a:t>Odrážka 2</a:t>
            </a:r>
          </a:p>
          <a:p>
            <a:pPr lvl="2"/>
            <a:r>
              <a:rPr lang="cs-CZ" sz="1400" dirty="0" smtClean="0"/>
              <a:t>Odrážka 3</a:t>
            </a:r>
            <a:endParaRPr lang="cs-CZ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250" y="575689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4"/>
          <p:cNvSpPr>
            <a:spLocks noChangeAspect="1"/>
          </p:cNvSpPr>
          <p:nvPr userDrawn="1"/>
        </p:nvSpPr>
        <p:spPr>
          <a:xfrm>
            <a:off x="8568000" y="427696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" y="283696"/>
            <a:ext cx="576000" cy="5760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59500" y="1151378"/>
            <a:ext cx="7713000" cy="379804"/>
          </a:xfrm>
          <a:prstGeom prst="rect">
            <a:avLst/>
          </a:prstGeom>
        </p:spPr>
        <p:txBody>
          <a:bodyPr lIns="0" tIns="0" rIns="0" bIns="0" numCol="1" anchor="ctr">
            <a:normAutofit/>
          </a:bodyPr>
          <a:lstStyle>
            <a:lvl1pPr marL="0" indent="0">
              <a:buSzPct val="50000"/>
              <a:buFontTx/>
              <a:buNone/>
              <a:defRPr sz="2000" b="1" baseline="0">
                <a:solidFill>
                  <a:srgbClr val="F39323"/>
                </a:solidFill>
              </a:defRPr>
            </a:lvl1pPr>
            <a:lvl2pPr marL="514350" indent="-171450">
              <a:buSzPct val="50000"/>
              <a:buFontTx/>
              <a:buBlip>
                <a:blip r:embed="rId5"/>
              </a:buBlip>
              <a:defRPr sz="1800" baseline="0">
                <a:solidFill>
                  <a:srgbClr val="575756"/>
                </a:solidFill>
              </a:defRPr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 smtClean="0"/>
              <a:t>Nadpis</a:t>
            </a:r>
          </a:p>
        </p:txBody>
      </p:sp>
      <p:sp>
        <p:nvSpPr>
          <p:cNvPr id="12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ounded Rectangle 4"/>
          <p:cNvSpPr>
            <a:spLocks noChangeAspect="1"/>
          </p:cNvSpPr>
          <p:nvPr userDrawn="1"/>
        </p:nvSpPr>
        <p:spPr>
          <a:xfrm>
            <a:off x="283500" y="283696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591" y="434774"/>
            <a:ext cx="454817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5B82192-082A-4076-92AB-4804BB87A4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rážkov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59500" y="1144015"/>
            <a:ext cx="7708500" cy="3707804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179388" indent="-179388">
              <a:spcBef>
                <a:spcPts val="370"/>
              </a:spcBef>
              <a:buSzPct val="80000"/>
              <a:buFontTx/>
              <a:buBlip>
                <a:blip r:embed="rId2"/>
              </a:buBlip>
              <a:defRPr sz="1800" baseline="0">
                <a:solidFill>
                  <a:srgbClr val="575756"/>
                </a:solidFill>
              </a:defRPr>
            </a:lvl1pPr>
            <a:lvl2pPr marL="444500" indent="-228600">
              <a:buSzPct val="90000"/>
              <a:buFontTx/>
              <a:buBlip>
                <a:blip r:embed="rId3"/>
              </a:buBlip>
              <a:defRPr sz="1800" baseline="0">
                <a:solidFill>
                  <a:srgbClr val="575756"/>
                </a:solidFill>
              </a:defRPr>
            </a:lvl2pPr>
            <a:lvl3pPr marL="714375" indent="-258763">
              <a:buFont typeface="Wingdings" panose="05000000000000000000" pitchFamily="2" charset="2"/>
              <a:buChar char="§"/>
              <a:defRPr sz="1400" b="0">
                <a:solidFill>
                  <a:srgbClr val="575756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 smtClean="0"/>
              <a:t>Odrážka 1</a:t>
            </a:r>
          </a:p>
          <a:p>
            <a:pPr lvl="1"/>
            <a:r>
              <a:rPr lang="cs-CZ" sz="1600" dirty="0" smtClean="0"/>
              <a:t>Odrážka 2</a:t>
            </a:r>
          </a:p>
          <a:p>
            <a:pPr lvl="2"/>
            <a:r>
              <a:rPr lang="cs-CZ" sz="1400" dirty="0" smtClean="0"/>
              <a:t>Odrážka 3</a:t>
            </a:r>
            <a:endParaRPr lang="cs-CZ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250" y="575689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4"/>
          <p:cNvSpPr>
            <a:spLocks noChangeAspect="1"/>
          </p:cNvSpPr>
          <p:nvPr userDrawn="1"/>
        </p:nvSpPr>
        <p:spPr>
          <a:xfrm>
            <a:off x="8568000" y="427696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" y="283696"/>
            <a:ext cx="576000" cy="576000"/>
          </a:xfrm>
          <a:prstGeom prst="rect">
            <a:avLst/>
          </a:prstGeom>
        </p:spPr>
      </p:pic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ounded Rectangle 4"/>
          <p:cNvSpPr>
            <a:spLocks noChangeAspect="1"/>
          </p:cNvSpPr>
          <p:nvPr userDrawn="1"/>
        </p:nvSpPr>
        <p:spPr>
          <a:xfrm>
            <a:off x="283500" y="283696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591" y="434774"/>
            <a:ext cx="454817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5B82192-082A-4076-92AB-4804BB87A4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0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rážky+obráz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59500" y="1144015"/>
            <a:ext cx="3708000" cy="3707804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179388" indent="-179388">
              <a:spcBef>
                <a:spcPts val="370"/>
              </a:spcBef>
              <a:buSzPct val="80000"/>
              <a:buFontTx/>
              <a:buBlip>
                <a:blip r:embed="rId2"/>
              </a:buBlip>
              <a:defRPr sz="1800" baseline="0">
                <a:solidFill>
                  <a:srgbClr val="575756"/>
                </a:solidFill>
              </a:defRPr>
            </a:lvl1pPr>
            <a:lvl2pPr marL="444500" indent="-228600">
              <a:buSzPct val="90000"/>
              <a:buFontTx/>
              <a:buBlip>
                <a:blip r:embed="rId3"/>
              </a:buBlip>
              <a:defRPr sz="1800" baseline="0">
                <a:solidFill>
                  <a:srgbClr val="575756"/>
                </a:solidFill>
              </a:defRPr>
            </a:lvl2pPr>
            <a:lvl3pPr marL="714375" indent="-258763">
              <a:buFont typeface="Wingdings" panose="05000000000000000000" pitchFamily="2" charset="2"/>
              <a:buChar char="§"/>
              <a:defRPr sz="1400" b="0">
                <a:solidFill>
                  <a:srgbClr val="575756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 smtClean="0"/>
              <a:t>Odrážka 1</a:t>
            </a:r>
          </a:p>
          <a:p>
            <a:pPr lvl="1"/>
            <a:r>
              <a:rPr lang="cs-CZ" sz="1600" dirty="0" smtClean="0"/>
              <a:t>Odrážka 2</a:t>
            </a:r>
          </a:p>
          <a:p>
            <a:pPr lvl="2"/>
            <a:r>
              <a:rPr lang="cs-CZ" sz="1400" dirty="0" smtClean="0"/>
              <a:t>Odrážka 3</a:t>
            </a:r>
            <a:endParaRPr lang="cs-CZ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250" y="575689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4500" y="1145027"/>
            <a:ext cx="3708000" cy="3706792"/>
          </a:xfrm>
          <a:prstGeom prst="rect">
            <a:avLst/>
          </a:prstGeom>
          <a:ln w="31750">
            <a:solidFill>
              <a:srgbClr val="F39323"/>
            </a:solidFill>
            <a:prstDash val="sysDash"/>
          </a:ln>
        </p:spPr>
        <p:txBody>
          <a:bodyPr anchor="ctr"/>
          <a:lstStyle>
            <a:lvl1pPr marL="0" indent="0" algn="ctr">
              <a:buNone/>
              <a:defRPr sz="2400" baseline="0">
                <a:solidFill>
                  <a:srgbClr val="575756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 dirty="0" smtClean="0"/>
              <a:t>Plocha pro umisťování obrázků</a:t>
            </a:r>
            <a:endParaRPr lang="en-US" dirty="0"/>
          </a:p>
        </p:txBody>
      </p:sp>
      <p:sp>
        <p:nvSpPr>
          <p:cNvPr id="19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4"/>
          <p:cNvSpPr>
            <a:spLocks noChangeAspect="1"/>
          </p:cNvSpPr>
          <p:nvPr userDrawn="1"/>
        </p:nvSpPr>
        <p:spPr>
          <a:xfrm>
            <a:off x="8568000" y="427696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" y="283696"/>
            <a:ext cx="576000" cy="576000"/>
          </a:xfrm>
          <a:prstGeom prst="rect">
            <a:avLst/>
          </a:prstGeom>
        </p:spPr>
      </p:pic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ounded Rectangle 4"/>
          <p:cNvSpPr>
            <a:spLocks noChangeAspect="1"/>
          </p:cNvSpPr>
          <p:nvPr userDrawn="1"/>
        </p:nvSpPr>
        <p:spPr>
          <a:xfrm>
            <a:off x="283500" y="283696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591" y="434774"/>
            <a:ext cx="454817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5B82192-082A-4076-92AB-4804BB87A4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5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eč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-2251" y="3464350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5750" y="4317600"/>
            <a:ext cx="2340000" cy="576000"/>
          </a:xfrm>
          <a:prstGeom prst="rect">
            <a:avLst/>
          </a:prstGeom>
        </p:spPr>
        <p:txBody>
          <a:bodyPr lIns="0" tIns="0" rIns="0" bIns="0" numCol="1" anchor="b">
            <a:normAutofit/>
          </a:bodyPr>
          <a:lstStyle>
            <a:lvl1pPr marL="0" indent="0">
              <a:buSzPct val="100000"/>
              <a:buFontTx/>
              <a:buNone/>
              <a:defRPr sz="1400" baseline="0">
                <a:solidFill>
                  <a:srgbClr val="575756"/>
                </a:solidFill>
              </a:defRPr>
            </a:lvl1pPr>
            <a:lvl2pPr marL="514350" indent="-171450">
              <a:buSzPct val="120000"/>
              <a:buFontTx/>
              <a:buBlip>
                <a:blip r:embed="rId2"/>
              </a:buBlip>
              <a:defRPr sz="1800" baseline="0">
                <a:solidFill>
                  <a:srgbClr val="575756"/>
                </a:solidFill>
              </a:defRPr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 smtClean="0"/>
              <a:t>Jméno a příjmení</a:t>
            </a:r>
          </a:p>
          <a:p>
            <a:pPr lvl="0"/>
            <a:r>
              <a:rPr lang="cs-CZ" dirty="0" smtClean="0"/>
              <a:t>E-mail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336000" y="4413232"/>
            <a:ext cx="2520000" cy="52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 algn="r">
              <a:lnSpc>
                <a:spcPct val="100000"/>
              </a:lnSpc>
            </a:pPr>
            <a:r>
              <a:rPr lang="cs-CZ" sz="1400" dirty="0" smtClean="0">
                <a:solidFill>
                  <a:srgbClr val="575756"/>
                </a:solidFill>
              </a:rPr>
              <a:t>Tuto prezentaci nelze</a:t>
            </a:r>
          </a:p>
          <a:p>
            <a:pPr algn="r">
              <a:lnSpc>
                <a:spcPct val="150000"/>
              </a:lnSpc>
            </a:pPr>
            <a:r>
              <a:rPr lang="cs-CZ" sz="1400" dirty="0" smtClean="0">
                <a:solidFill>
                  <a:srgbClr val="575756"/>
                </a:solidFill>
              </a:rPr>
              <a:t>kopírovat</a:t>
            </a:r>
            <a:r>
              <a:rPr lang="cs-CZ" sz="1400" baseline="0" dirty="0" smtClean="0">
                <a:solidFill>
                  <a:srgbClr val="575756"/>
                </a:solidFill>
              </a:rPr>
              <a:t> ani předávat dál</a:t>
            </a:r>
            <a:endParaRPr lang="en-US" sz="1400" dirty="0">
              <a:solidFill>
                <a:srgbClr val="575756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309750" y="4336650"/>
            <a:ext cx="252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</a:pPr>
            <a:r>
              <a:rPr lang="cs-CZ" sz="1400" b="1" dirty="0" smtClean="0">
                <a:solidFill>
                  <a:srgbClr val="575756"/>
                </a:solidFill>
              </a:rPr>
              <a:t>www.aimtec.cz</a:t>
            </a:r>
            <a:endParaRPr lang="en-US" sz="1400" b="1" dirty="0">
              <a:solidFill>
                <a:srgbClr val="575756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679749" y="3199500"/>
            <a:ext cx="3780000" cy="504000"/>
          </a:xfrm>
          <a:prstGeom prst="rect">
            <a:avLst/>
          </a:pr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>
                <a:solidFill>
                  <a:schemeClr val="bg1"/>
                </a:solidFill>
              </a:rPr>
              <a:t>Děkuji za pozornost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88" y="2052792"/>
            <a:ext cx="2604523" cy="5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8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Odrážka 1</a:t>
            </a:r>
          </a:p>
          <a:p>
            <a:pPr lvl="1"/>
            <a:r>
              <a:rPr lang="cs-CZ" sz="1600" dirty="0" smtClean="0"/>
              <a:t>Odrážka 2</a:t>
            </a:r>
            <a:endParaRPr lang="cs-CZ" dirty="0" smtClean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Nadpis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95" r:id="rId3"/>
    <p:sldLayoutId id="2147483681" r:id="rId4"/>
    <p:sldLayoutId id="2147483672" r:id="rId5"/>
    <p:sldLayoutId id="2147483662" r:id="rId6"/>
    <p:sldLayoutId id="2147483675" r:id="rId7"/>
    <p:sldLayoutId id="2147483673" r:id="rId8"/>
    <p:sldLayoutId id="214748367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9388" indent="-216000" algn="l" defTabSz="685800" rtl="0" eaLnBrk="1" latinLnBrk="0" hangingPunct="1">
        <a:lnSpc>
          <a:spcPct val="90000"/>
        </a:lnSpc>
        <a:spcBef>
          <a:spcPts val="750"/>
        </a:spcBef>
        <a:buClr>
          <a:srgbClr val="F39323"/>
        </a:buClr>
        <a:buFont typeface="Wingdings" panose="05000000000000000000" pitchFamily="2" charset="2"/>
        <a:buChar char=""/>
        <a:defRPr sz="1800" b="0" kern="1200">
          <a:solidFill>
            <a:srgbClr val="404040"/>
          </a:solidFill>
          <a:latin typeface="+mn-lt"/>
          <a:ea typeface="+mn-ea"/>
          <a:cs typeface="+mn-cs"/>
        </a:defRPr>
      </a:lvl1pPr>
      <a:lvl2pPr marL="432000" indent="-2160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"/>
        <a:defRPr sz="1800" b="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plain.depesz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tatiyants.com/pev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ndquadrant.com/" TargetMode="External"/><Relationship Id="rId2" Type="http://schemas.openxmlformats.org/officeDocument/2006/relationships/hyperlink" Target="http://www.p2d2.cz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etrNovakAimtec/postgres" TargetMode="External"/><Relationship Id="rId5" Type="http://schemas.openxmlformats.org/officeDocument/2006/relationships/hyperlink" Target="http://www.postgresql.org/" TargetMode="External"/><Relationship Id="rId4" Type="http://schemas.openxmlformats.org/officeDocument/2006/relationships/hyperlink" Target="https://github.com/tvondra/explain_train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org/docs/9.2/static/auto-explain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999" y="758521"/>
            <a:ext cx="5240061" cy="994172"/>
          </a:xfrm>
        </p:spPr>
        <p:txBody>
          <a:bodyPr/>
          <a:lstStyle/>
          <a:p>
            <a:r>
              <a:rPr lang="cs-CZ" b="1" dirty="0" smtClean="0"/>
              <a:t>Školení databáze PostgreSQL</a:t>
            </a:r>
            <a:br>
              <a:rPr lang="cs-CZ" b="1" dirty="0" smtClean="0"/>
            </a:br>
            <a:r>
              <a:rPr lang="cs-CZ" dirty="0" smtClean="0"/>
              <a:t>Čtení a optimalizace exekučních plánů 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 smtClean="0"/>
              <a:t>Petr Novák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smtClean="0"/>
              <a:t>9.5.2016</a:t>
            </a:r>
            <a:endParaRPr lang="cs-CZ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07016" y="4566323"/>
            <a:ext cx="1723217" cy="288000"/>
          </a:xfrm>
        </p:spPr>
        <p:txBody>
          <a:bodyPr/>
          <a:lstStyle/>
          <a:p>
            <a:r>
              <a:rPr lang="cs-CZ" dirty="0" smtClean="0"/>
              <a:t>petr.novak@aimtec.cz</a:t>
            </a:r>
            <a:endParaRPr lang="en-US" dirty="0"/>
          </a:p>
        </p:txBody>
      </p:sp>
      <p:pic>
        <p:nvPicPr>
          <p:cNvPr id="1028" name="Picture 4" descr="http://www.tivix.com/uploads/blog_pics/postgresql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81" y="2990511"/>
            <a:ext cx="969687" cy="8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mg09.deviantart.net/e2d0/i/2011/063/2/4/sql_icon_by_raisch-d3ax2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12" y="3420447"/>
            <a:ext cx="520118" cy="5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jako</a:t>
            </a:r>
            <a:r>
              <a:rPr lang="en-US" dirty="0"/>
              <a:t> EXPLAIN, ale </a:t>
            </a:r>
            <a:r>
              <a:rPr lang="en-US" dirty="0" err="1"/>
              <a:t>navíc</a:t>
            </a:r>
            <a:r>
              <a:rPr lang="en-US" dirty="0"/>
              <a:t> </a:t>
            </a:r>
            <a:r>
              <a:rPr lang="en-US" dirty="0" err="1"/>
              <a:t>dotaz</a:t>
            </a:r>
            <a:r>
              <a:rPr lang="en-US" dirty="0"/>
              <a:t> </a:t>
            </a:r>
            <a:r>
              <a:rPr lang="en-US" dirty="0" err="1"/>
              <a:t>provede</a:t>
            </a:r>
            <a:r>
              <a:rPr lang="en-US" dirty="0"/>
              <a:t> a </a:t>
            </a:r>
            <a:r>
              <a:rPr lang="en-US" dirty="0" err="1"/>
              <a:t>vrátí</a:t>
            </a:r>
            <a:r>
              <a:rPr lang="en-US" dirty="0"/>
              <a:t> </a:t>
            </a:r>
            <a:r>
              <a:rPr lang="en-US" dirty="0" err="1"/>
              <a:t>také</a:t>
            </a:r>
            <a:endParaRPr lang="en-US" dirty="0"/>
          </a:p>
          <a:p>
            <a:pPr marL="342900" lvl="1" indent="-342900" hangingPunct="0">
              <a:spcBef>
                <a:spcPts val="0"/>
              </a:spcBef>
              <a:spcAft>
                <a:spcPts val="876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Liberation Sans" pitchFamily="34"/>
              </a:rPr>
              <a:t>reálný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čas</a:t>
            </a:r>
            <a:r>
              <a:rPr lang="en-US" sz="2000" dirty="0">
                <a:latin typeface="Liberation Sans" pitchFamily="34"/>
              </a:rPr>
              <a:t> (</a:t>
            </a:r>
            <a:r>
              <a:rPr lang="en-US" sz="2000" dirty="0" err="1">
                <a:latin typeface="Liberation Sans" pitchFamily="34"/>
              </a:rPr>
              <a:t>opět</a:t>
            </a:r>
            <a:r>
              <a:rPr lang="en-US" sz="2000" dirty="0">
                <a:latin typeface="Liberation Sans" pitchFamily="34"/>
              </a:rPr>
              <a:t> startup/total, </a:t>
            </a:r>
            <a:r>
              <a:rPr lang="en-US" sz="2000" dirty="0" err="1">
                <a:latin typeface="Liberation Sans" pitchFamily="34"/>
              </a:rPr>
              <a:t>jako</a:t>
            </a:r>
            <a:r>
              <a:rPr lang="en-US" sz="2000" dirty="0">
                <a:latin typeface="Liberation Sans" pitchFamily="34"/>
              </a:rPr>
              <a:t> v </a:t>
            </a:r>
            <a:r>
              <a:rPr lang="en-US" sz="2000" dirty="0" err="1">
                <a:latin typeface="Liberation Sans" pitchFamily="34"/>
              </a:rPr>
              <a:t>případě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ceny</a:t>
            </a:r>
            <a:r>
              <a:rPr lang="en-US" sz="2000" dirty="0">
                <a:latin typeface="Liberation Sans" pitchFamily="34"/>
              </a:rPr>
              <a:t>)</a:t>
            </a:r>
          </a:p>
          <a:p>
            <a:pPr marL="342900" lvl="1" indent="-342900" hangingPunct="0">
              <a:spcBef>
                <a:spcPts val="0"/>
              </a:spcBef>
              <a:spcAft>
                <a:spcPts val="876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Liberation Sans" pitchFamily="34"/>
              </a:rPr>
              <a:t>skutečný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počet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řádek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počet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opakování</a:t>
            </a:r>
            <a:endParaRPr lang="en-US" sz="2000" dirty="0">
              <a:latin typeface="Liberation Sans" pitchFamily="34"/>
            </a:endParaRPr>
          </a:p>
          <a:p>
            <a:pPr lvl="0">
              <a:spcAft>
                <a:spcPts val="0"/>
              </a:spcAft>
            </a:pPr>
            <a:endParaRPr lang="en-US" sz="1600" b="1" dirty="0">
              <a:latin typeface="Courier New" pitchFamily="49"/>
            </a:endParaRP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700" b="1" dirty="0">
                <a:latin typeface="FreeMono" pitchFamily="49"/>
              </a:rPr>
              <a:t>EXPLAIN ANALYZE </a:t>
            </a:r>
            <a:r>
              <a:rPr lang="en-US" sz="1600" dirty="0">
                <a:latin typeface="FreeMono" pitchFamily="49"/>
              </a:rPr>
              <a:t>SELECT SUM(a.id) FROM </a:t>
            </a:r>
            <a:r>
              <a:rPr lang="en-US" sz="1600" dirty="0" err="1">
                <a:latin typeface="FreeMono" pitchFamily="49"/>
              </a:rPr>
              <a:t>a,b</a:t>
            </a:r>
            <a:r>
              <a:rPr lang="en-US" sz="1600" dirty="0">
                <a:latin typeface="FreeMono" pitchFamily="49"/>
              </a:rPr>
              <a:t> WHERE a.id = b.id</a:t>
            </a:r>
            <a:r>
              <a:rPr lang="en-US" sz="1600" dirty="0" smtClean="0">
                <a:latin typeface="FreeMono" pitchFamily="49"/>
              </a:rPr>
              <a:t>;</a:t>
            </a:r>
            <a:endParaRPr lang="cs-CZ" sz="1600" dirty="0" smtClean="0">
              <a:latin typeface="FreeMono" pitchFamily="49"/>
            </a:endParaRP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QUERY PLAN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----------------------------------------------------------------------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Aggregate  (cost=58.75..58.76 rows=1 width=4)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   (actual time=4.149..4.149 rows=1 loops=1)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-&gt;  Hash Join  (cost=27.50..56.25 rows=1000 width=4)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                 </a:t>
            </a:r>
            <a:r>
              <a:rPr lang="en-US" sz="1100" dirty="0">
                <a:solidFill>
                  <a:srgbClr val="FF0000"/>
                </a:solidFill>
                <a:latin typeface="FreeMono" pitchFamily="49"/>
              </a:rPr>
              <a:t>(actual time=1.515..3.654 rows=1000 loops=1)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Hash Cond: (a.id = b.id)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-&gt;  </a:t>
            </a:r>
            <a:r>
              <a:rPr lang="en-US" sz="1100" dirty="0" err="1">
                <a:latin typeface="FreeMono" pitchFamily="49"/>
              </a:rPr>
              <a:t>Seq</a:t>
            </a:r>
            <a:r>
              <a:rPr lang="en-US" sz="1100" dirty="0">
                <a:latin typeface="FreeMono" pitchFamily="49"/>
              </a:rPr>
              <a:t> Scan on a  (cost=0.00..15.00 rows=1000 width=4)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                 </a:t>
            </a:r>
            <a:r>
              <a:rPr lang="en-US" sz="1100" dirty="0">
                <a:solidFill>
                  <a:srgbClr val="FF0000"/>
                </a:solidFill>
                <a:latin typeface="FreeMono" pitchFamily="49"/>
              </a:rPr>
              <a:t>(actual time=0.036..0.533 rows=1000 loops=1)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-&gt;  Hash  (cost=15.00..15.00 rows=1000 width=4)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          </a:t>
            </a:r>
            <a:r>
              <a:rPr lang="en-US" sz="1100" dirty="0">
                <a:solidFill>
                  <a:srgbClr val="FF0000"/>
                </a:solidFill>
                <a:latin typeface="FreeMono" pitchFamily="49"/>
              </a:rPr>
              <a:t>(actual time=1.440..1.440 rows=1000 loops=1)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      Buckets: 1024  Batches: 1  Memory Usage: 36kB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      -&gt;  </a:t>
            </a:r>
            <a:r>
              <a:rPr lang="en-US" sz="1100" dirty="0" err="1">
                <a:latin typeface="FreeMono" pitchFamily="49"/>
              </a:rPr>
              <a:t>Seq</a:t>
            </a:r>
            <a:r>
              <a:rPr lang="en-US" sz="1100" dirty="0">
                <a:latin typeface="FreeMono" pitchFamily="49"/>
              </a:rPr>
              <a:t> Scan on b  (cost=0.00..15.00 rows=1000 width=4)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100" dirty="0">
                <a:latin typeface="FreeMono" pitchFamily="49"/>
              </a:rPr>
              <a:t>                          </a:t>
            </a:r>
            <a:r>
              <a:rPr lang="en-US" sz="1100" dirty="0">
                <a:solidFill>
                  <a:srgbClr val="FF0000"/>
                </a:solidFill>
                <a:latin typeface="FreeMono" pitchFamily="49"/>
              </a:rPr>
              <a:t>(actual time=0.027..0.560 rows=1000 loops=1)</a:t>
            </a:r>
          </a:p>
          <a:p>
            <a:pPr marL="265112" lvl="1" indent="0">
              <a:spcAft>
                <a:spcPts val="289"/>
              </a:spcAft>
              <a:buNone/>
            </a:pPr>
            <a:r>
              <a:rPr lang="en-US" sz="1600" b="1" dirty="0">
                <a:latin typeface="FreeMono" pitchFamily="49"/>
              </a:rPr>
              <a:t> Total runtime: 4.263 </a:t>
            </a:r>
            <a:r>
              <a:rPr lang="en-US" sz="1600" b="1" dirty="0" err="1">
                <a:latin typeface="FreeMono" pitchFamily="49"/>
              </a:rPr>
              <a:t>ms</a:t>
            </a:r>
            <a:endParaRPr lang="en-US" sz="1600" b="1" dirty="0">
              <a:latin typeface="FreeMono" pitchFamily="49"/>
            </a:endParaRP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ANALYZE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4640" y="4772029"/>
            <a:ext cx="371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cs-CZ" sz="2000" dirty="0" smtClean="0"/>
              <a:t>cvičení</a:t>
            </a:r>
            <a:r>
              <a:rPr lang="en-US" sz="2000" dirty="0"/>
              <a:t>: </a:t>
            </a:r>
            <a:r>
              <a:rPr lang="en-US" sz="2000" dirty="0" smtClean="0"/>
              <a:t>0</a:t>
            </a:r>
            <a:r>
              <a:rPr lang="cs-CZ" sz="2000" dirty="0"/>
              <a:t>3</a:t>
            </a:r>
            <a:r>
              <a:rPr lang="en-US" sz="2000" dirty="0" smtClean="0"/>
              <a:t>-explain-</a:t>
            </a:r>
            <a:r>
              <a:rPr lang="en-US" sz="2000" dirty="0" err="1" smtClean="0"/>
              <a:t>analyze.sql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231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614296" y="1058290"/>
            <a:ext cx="8225100" cy="3707804"/>
          </a:xfrm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dirty="0" err="1"/>
              <a:t>zachovává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z EXPLAIN (ANALYZE</a:t>
            </a:r>
            <a:r>
              <a:rPr lang="en-US" dirty="0" smtClean="0"/>
              <a:t>)</a:t>
            </a:r>
            <a:r>
              <a:rPr lang="cs-CZ" dirty="0" smtClean="0"/>
              <a:t> </a:t>
            </a:r>
            <a:r>
              <a:rPr lang="en-US" dirty="0">
                <a:hlinkClick r:id="rId3"/>
              </a:rPr>
              <a:t>http://explain.depesz.com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vytáhne</a:t>
            </a:r>
            <a:r>
              <a:rPr lang="en-US" dirty="0"/>
              <a:t> </a:t>
            </a:r>
            <a:r>
              <a:rPr lang="en-US" dirty="0" err="1"/>
              <a:t>podstatné</a:t>
            </a:r>
            <a:r>
              <a:rPr lang="en-US" dirty="0"/>
              <a:t> </a:t>
            </a:r>
            <a:r>
              <a:rPr lang="en-US" dirty="0" err="1"/>
              <a:t>informace</a:t>
            </a:r>
            <a:r>
              <a:rPr lang="en-US" dirty="0"/>
              <a:t>, </a:t>
            </a:r>
            <a:r>
              <a:rPr lang="en-US" dirty="0" err="1"/>
              <a:t>zvýrazní</a:t>
            </a:r>
            <a:r>
              <a:rPr lang="en-US" dirty="0"/>
              <a:t> </a:t>
            </a:r>
            <a:r>
              <a:rPr lang="en-US" dirty="0" err="1"/>
              <a:t>problémy</a:t>
            </a:r>
            <a:r>
              <a:rPr lang="en-US" dirty="0"/>
              <a:t> (</a:t>
            </a:r>
            <a:r>
              <a:rPr lang="en-US" dirty="0" err="1"/>
              <a:t>statistiky</a:t>
            </a:r>
            <a:r>
              <a:rPr lang="en-US" dirty="0"/>
              <a:t>, </a:t>
            </a:r>
            <a:r>
              <a:rPr lang="en-US" dirty="0" err="1"/>
              <a:t>doba</a:t>
            </a:r>
            <a:r>
              <a:rPr lang="en-US" dirty="0"/>
              <a:t> </a:t>
            </a:r>
            <a:r>
              <a:rPr lang="en-US" dirty="0" err="1"/>
              <a:t>běhu</a:t>
            </a:r>
            <a:r>
              <a:rPr lang="en-US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dobrý</a:t>
            </a:r>
            <a:r>
              <a:rPr lang="en-US" dirty="0"/>
              <a:t> </a:t>
            </a:r>
            <a:r>
              <a:rPr lang="en-US" dirty="0" err="1"/>
              <a:t>sdílení</a:t>
            </a:r>
            <a:r>
              <a:rPr lang="en-US" dirty="0"/>
              <a:t> </a:t>
            </a:r>
            <a:r>
              <a:rPr lang="en-US" dirty="0" err="1"/>
              <a:t>exekučních</a:t>
            </a:r>
            <a:r>
              <a:rPr lang="en-US" dirty="0"/>
              <a:t> </a:t>
            </a:r>
            <a:r>
              <a:rPr lang="en-US" dirty="0" err="1"/>
              <a:t>plánů</a:t>
            </a:r>
            <a:r>
              <a:rPr lang="en-US" dirty="0"/>
              <a:t>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mailu</a:t>
            </a:r>
            <a:r>
              <a:rPr lang="en-US" dirty="0"/>
              <a:t> / </a:t>
            </a:r>
            <a:r>
              <a:rPr lang="en-US" dirty="0" err="1"/>
              <a:t>chatu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explain.depesz.com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814513" y="2124966"/>
            <a:ext cx="5900738" cy="3018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5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pohled</a:t>
            </a:r>
            <a:r>
              <a:rPr lang="en-US" dirty="0"/>
              <a:t> </a:t>
            </a:r>
            <a:r>
              <a:rPr lang="en-US" dirty="0" err="1"/>
              <a:t>založený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“</a:t>
            </a:r>
            <a:r>
              <a:rPr lang="en-US" dirty="0" err="1"/>
              <a:t>toku</a:t>
            </a:r>
            <a:r>
              <a:rPr lang="en-US" dirty="0"/>
              <a:t>”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operacemi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stromová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en-US" dirty="0" err="1"/>
              <a:t>nicméně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“</a:t>
            </a:r>
            <a:r>
              <a:rPr lang="en-US" dirty="0" err="1"/>
              <a:t>zleva</a:t>
            </a:r>
            <a:r>
              <a:rPr lang="en-US" dirty="0"/>
              <a:t> </a:t>
            </a:r>
            <a:r>
              <a:rPr lang="en-US" dirty="0" err="1"/>
              <a:t>doprava</a:t>
            </a:r>
            <a:r>
              <a:rPr lang="en-US" dirty="0"/>
              <a:t>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znázornění</a:t>
            </a:r>
            <a:r>
              <a:rPr lang="en-US" dirty="0"/>
              <a:t>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šířky</a:t>
            </a:r>
            <a:r>
              <a:rPr lang="en-US" dirty="0"/>
              <a:t> </a:t>
            </a:r>
            <a:r>
              <a:rPr lang="en-US" dirty="0" err="1" smtClean="0"/>
              <a:t>spojnice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PgAdmin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794430" y="2270979"/>
            <a:ext cx="7838640" cy="2580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37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jasně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stromovou</a:t>
            </a:r>
            <a:r>
              <a:rPr lang="en-US" dirty="0"/>
              <a:t> </a:t>
            </a:r>
            <a:r>
              <a:rPr lang="en-US" dirty="0" err="1"/>
              <a:t>strukturu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hlinkClick r:id="rId2"/>
              </a:rPr>
              <a:t>http://tatiyants.com/pev</a:t>
            </a:r>
            <a:r>
              <a:rPr lang="en-US" dirty="0" smtClean="0">
                <a:hlinkClick r:id="rId2"/>
              </a:rPr>
              <a:t>/</a:t>
            </a:r>
            <a:endParaRPr lang="cs-CZ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pev</a:t>
            </a:r>
            <a:r>
              <a:rPr lang="en-US" dirty="0"/>
              <a:t> (Postgres EXPLAIN Visualizer)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071563" y="1696355"/>
            <a:ext cx="5520104" cy="3315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28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Sequetial</a:t>
            </a:r>
            <a:r>
              <a:rPr lang="en-US" dirty="0"/>
              <a:t> Scan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Index Scan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Index Only Scan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Bitmap Index Scan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 smtClean="0"/>
              <a:t>CTE </a:t>
            </a:r>
            <a:r>
              <a:rPr lang="en-US" i="1" dirty="0"/>
              <a:t>Scan</a:t>
            </a:r>
          </a:p>
          <a:p>
            <a:pPr lvl="0"/>
            <a:r>
              <a:rPr lang="cs-CZ" dirty="0" err="1"/>
              <a:t>a</a:t>
            </a:r>
            <a:r>
              <a:rPr lang="en-US" dirty="0" err="1" smtClean="0"/>
              <a:t>gregace</a:t>
            </a:r>
            <a:r>
              <a:rPr lang="cs-CZ" dirty="0" smtClean="0"/>
              <a:t> (sum, min,…)</a:t>
            </a:r>
            <a:r>
              <a:rPr lang="en-US" dirty="0" smtClean="0"/>
              <a:t> </a:t>
            </a:r>
            <a:endParaRPr lang="cs-CZ" dirty="0" smtClean="0"/>
          </a:p>
          <a:p>
            <a:pPr lvl="0"/>
            <a:r>
              <a:rPr lang="en-US" dirty="0" err="1" smtClean="0"/>
              <a:t>třídění</a:t>
            </a:r>
            <a:r>
              <a:rPr lang="cs-CZ" dirty="0" smtClean="0"/>
              <a:t> (</a:t>
            </a:r>
            <a:r>
              <a:rPr lang="cs-CZ" dirty="0" err="1" smtClean="0"/>
              <a:t>order</a:t>
            </a:r>
            <a:r>
              <a:rPr lang="cs-CZ" dirty="0" smtClean="0"/>
              <a:t> by)</a:t>
            </a:r>
            <a:endParaRPr lang="cs-CZ" dirty="0"/>
          </a:p>
          <a:p>
            <a:pPr lvl="0"/>
            <a:r>
              <a:rPr lang="en-US" dirty="0" smtClean="0"/>
              <a:t>LIMIT</a:t>
            </a:r>
            <a:endParaRPr lang="cs-CZ" dirty="0" smtClean="0"/>
          </a:p>
          <a:p>
            <a:pPr lvl="0"/>
            <a:r>
              <a:rPr lang="en-US" dirty="0" smtClean="0"/>
              <a:t>...</a:t>
            </a:r>
            <a:r>
              <a:rPr lang="cs-CZ" dirty="0" smtClean="0"/>
              <a:t> </a:t>
            </a:r>
            <a:r>
              <a:rPr lang="cs-CZ" dirty="0" err="1" smtClean="0"/>
              <a:t>Triggery</a:t>
            </a:r>
            <a:r>
              <a:rPr lang="cs-CZ" dirty="0" smtClean="0"/>
              <a:t>, 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Způsoby</a:t>
            </a:r>
            <a:r>
              <a:rPr lang="en-US" dirty="0"/>
              <a:t> </a:t>
            </a:r>
            <a:r>
              <a:rPr lang="en-US" dirty="0" err="1"/>
              <a:t>přístupu</a:t>
            </a:r>
            <a:r>
              <a:rPr lang="en-US" dirty="0"/>
              <a:t> k </a:t>
            </a:r>
            <a:r>
              <a:rPr lang="en-US" dirty="0" err="1"/>
              <a:t>tabulkám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4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nejjednodušší</a:t>
            </a:r>
            <a:r>
              <a:rPr lang="en-US" dirty="0"/>
              <a:t> </a:t>
            </a:r>
            <a:r>
              <a:rPr lang="en-US" dirty="0" err="1"/>
              <a:t>možný</a:t>
            </a:r>
            <a:r>
              <a:rPr lang="en-US" dirty="0"/>
              <a:t> </a:t>
            </a:r>
            <a:r>
              <a:rPr lang="en-US" dirty="0" err="1"/>
              <a:t>sken</a:t>
            </a:r>
            <a:r>
              <a:rPr lang="en-US" dirty="0"/>
              <a:t> – </a:t>
            </a:r>
            <a:r>
              <a:rPr lang="en-US" dirty="0" err="1"/>
              <a:t>sekvenčně</a:t>
            </a:r>
            <a:r>
              <a:rPr lang="en-US" dirty="0"/>
              <a:t> </a:t>
            </a:r>
            <a:r>
              <a:rPr lang="en-US" dirty="0" err="1"/>
              <a:t>čte</a:t>
            </a:r>
            <a:r>
              <a:rPr lang="en-US" dirty="0"/>
              <a:t> </a:t>
            </a:r>
            <a:r>
              <a:rPr lang="en-US" dirty="0" err="1"/>
              <a:t>tabulku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řádky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zpracovat</a:t>
            </a:r>
            <a:r>
              <a:rPr lang="en-US" dirty="0"/>
              <a:t> </a:t>
            </a:r>
            <a:r>
              <a:rPr lang="en-US" dirty="0" err="1"/>
              <a:t>filtrem</a:t>
            </a:r>
            <a:r>
              <a:rPr lang="en-US" dirty="0"/>
              <a:t> (WHERE </a:t>
            </a:r>
            <a:r>
              <a:rPr lang="en-US" dirty="0" err="1"/>
              <a:t>podmínka</a:t>
            </a:r>
            <a:r>
              <a:rPr lang="en-US" dirty="0"/>
              <a:t>)</a:t>
            </a:r>
          </a:p>
          <a:p>
            <a:pPr lvl="0">
              <a:spcAft>
                <a:spcPts val="0"/>
              </a:spcAft>
            </a:pPr>
            <a:endParaRPr lang="en-US" sz="1600" b="1" dirty="0">
              <a:latin typeface="Courier New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CREATE TABLE a AS SELECT i FROM </a:t>
            </a:r>
            <a:r>
              <a:rPr lang="en-US" sz="1400" dirty="0" err="1">
                <a:latin typeface="FreeMono" pitchFamily="49"/>
              </a:rPr>
              <a:t>gs</a:t>
            </a:r>
            <a:r>
              <a:rPr lang="en-US" sz="1400" dirty="0">
                <a:latin typeface="FreeMono" pitchFamily="49"/>
              </a:rPr>
              <a:t>(1,100000) s(i);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ANALYZE a;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EXPLAIN ANALYZE SELECT i FROM a WHERE i = 1000;</a:t>
            </a:r>
          </a:p>
          <a:p>
            <a:pPr marL="0" lvl="0" indent="0">
              <a:spcAft>
                <a:spcPts val="431"/>
              </a:spcAft>
              <a:buNone/>
            </a:pPr>
            <a:endParaRPr lang="en-US" sz="1400" dirty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             QUERY PLAN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---------------------------------------------------------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b="1" dirty="0">
                <a:latin typeface="FreeMono" pitchFamily="49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FreeMono" pitchFamily="49"/>
              </a:rPr>
              <a:t>Seq</a:t>
            </a:r>
            <a:r>
              <a:rPr lang="en-US" sz="1400" b="1" dirty="0">
                <a:solidFill>
                  <a:srgbClr val="FF0000"/>
                </a:solidFill>
                <a:latin typeface="FreeMono" pitchFamily="49"/>
              </a:rPr>
              <a:t> Scan</a:t>
            </a:r>
            <a:r>
              <a:rPr lang="en-US" sz="1400" dirty="0">
                <a:latin typeface="FreeMono" pitchFamily="49"/>
              </a:rPr>
              <a:t> on a  (cost=0.00..1693.00 rows=1 width=4)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       (actual time=0.080..6.866 rows=1 loops=1)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Filter: (i = 1000)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Total runtime: 6.880 </a:t>
            </a:r>
            <a:r>
              <a:rPr lang="en-US" sz="1400" dirty="0" err="1">
                <a:latin typeface="FreeMono" pitchFamily="49"/>
              </a:rPr>
              <a:t>ms</a:t>
            </a:r>
            <a:endParaRPr lang="en-US" sz="1400" dirty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(3 rows)</a:t>
            </a:r>
          </a:p>
          <a:p>
            <a:pPr lvl="0">
              <a:spcAft>
                <a:spcPts val="0"/>
              </a:spcAft>
            </a:pPr>
            <a:endParaRPr lang="en-US" sz="1600" b="1" dirty="0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efektivní</a:t>
            </a:r>
            <a:r>
              <a:rPr lang="en-US" dirty="0"/>
              <a:t> pro </a:t>
            </a:r>
            <a:r>
              <a:rPr lang="en-US" dirty="0" err="1"/>
              <a:t>malé</a:t>
            </a:r>
            <a:r>
              <a:rPr lang="en-US" dirty="0"/>
              <a:t> </a:t>
            </a:r>
            <a:r>
              <a:rPr lang="en-US" dirty="0" err="1"/>
              <a:t>tabulky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čtení</a:t>
            </a:r>
            <a:r>
              <a:rPr lang="en-US" dirty="0"/>
              <a:t> “</a:t>
            </a:r>
            <a:r>
              <a:rPr lang="en-US" dirty="0" err="1"/>
              <a:t>velké</a:t>
            </a:r>
            <a:r>
              <a:rPr lang="en-US" dirty="0"/>
              <a:t>”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“</a:t>
            </a:r>
            <a:r>
              <a:rPr lang="en-US" dirty="0" err="1"/>
              <a:t>nešpiní</a:t>
            </a:r>
            <a:r>
              <a:rPr lang="en-US" dirty="0"/>
              <a:t>” shared buffers (ring buffer), </a:t>
            </a:r>
            <a:r>
              <a:rPr lang="en-US" dirty="0" err="1"/>
              <a:t>synchronizované</a:t>
            </a:r>
            <a:r>
              <a:rPr lang="en-US" dirty="0"/>
              <a:t> </a:t>
            </a:r>
            <a:r>
              <a:rPr lang="en-US" dirty="0" err="1"/>
              <a:t>čtení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Scan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1813" y="4851819"/>
            <a:ext cx="32146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07-sequential-scan.sql</a:t>
            </a:r>
          </a:p>
        </p:txBody>
      </p:sp>
    </p:spTree>
    <p:extLst>
      <p:ext uri="{BB962C8B-B14F-4D97-AF65-F5344CB8AC3E}">
        <p14:creationId xmlns:p14="http://schemas.microsoft.com/office/powerpoint/2010/main" val="220068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242888" y="1144015"/>
            <a:ext cx="8325112" cy="3707804"/>
          </a:xfrm>
        </p:spPr>
        <p:txBody>
          <a:bodyPr>
            <a:normAutofit fontScale="55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datová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optimalizovaná</a:t>
            </a:r>
            <a:r>
              <a:rPr lang="en-US" dirty="0"/>
              <a:t> pro </a:t>
            </a:r>
            <a:r>
              <a:rPr lang="en-US" dirty="0" err="1"/>
              <a:t>hledání</a:t>
            </a:r>
            <a:r>
              <a:rPr lang="en-US" dirty="0"/>
              <a:t> (</a:t>
            </a:r>
            <a:r>
              <a:rPr lang="en-US" dirty="0" err="1"/>
              <a:t>typicky</a:t>
            </a:r>
            <a:r>
              <a:rPr lang="en-US" dirty="0"/>
              <a:t> </a:t>
            </a:r>
            <a:r>
              <a:rPr lang="en-US" dirty="0" err="1"/>
              <a:t>strom</a:t>
            </a:r>
            <a:r>
              <a:rPr lang="en-US" dirty="0"/>
              <a:t>, ale ne </a:t>
            </a:r>
            <a:r>
              <a:rPr lang="en-US" dirty="0" err="1"/>
              <a:t>nutně</a:t>
            </a:r>
            <a:r>
              <a:rPr lang="en-US" dirty="0"/>
              <a:t>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efektivní</a:t>
            </a:r>
            <a:r>
              <a:rPr lang="en-US" sz="2000" dirty="0">
                <a:latin typeface="Liberation Sans" pitchFamily="34"/>
              </a:rPr>
              <a:t> pro </a:t>
            </a:r>
            <a:r>
              <a:rPr lang="en-US" sz="2000" dirty="0" err="1">
                <a:latin typeface="Liberation Sans" pitchFamily="34"/>
              </a:rPr>
              <a:t>čtení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malé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části</a:t>
            </a:r>
            <a:r>
              <a:rPr lang="en-US" sz="2000" dirty="0">
                <a:latin typeface="Liberation Sans" pitchFamily="34"/>
              </a:rPr>
              <a:t> z </a:t>
            </a:r>
            <a:r>
              <a:rPr lang="en-US" sz="2000" dirty="0" err="1">
                <a:latin typeface="Liberation Sans" pitchFamily="34"/>
              </a:rPr>
              <a:t>velké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tabulky</a:t>
            </a:r>
            <a:endParaRPr lang="en-US" sz="20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Liberation Sans" pitchFamily="34"/>
              </a:rPr>
              <a:t>ne </a:t>
            </a:r>
            <a:r>
              <a:rPr lang="en-US" sz="2000" dirty="0" err="1">
                <a:latin typeface="Liberation Sans" pitchFamily="34"/>
              </a:rPr>
              <a:t>každá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podmínka</a:t>
            </a:r>
            <a:r>
              <a:rPr lang="en-US" sz="2000" dirty="0">
                <a:latin typeface="Liberation Sans" pitchFamily="34"/>
              </a:rPr>
              <a:t> je </a:t>
            </a:r>
            <a:r>
              <a:rPr lang="en-US" sz="2000" dirty="0" err="1">
                <a:latin typeface="Liberation Sans" pitchFamily="34"/>
              </a:rPr>
              <a:t>použitelná</a:t>
            </a:r>
            <a:r>
              <a:rPr lang="en-US" sz="2000" dirty="0">
                <a:latin typeface="Liberation Sans" pitchFamily="34"/>
              </a:rPr>
              <a:t> pro index</a:t>
            </a:r>
          </a:p>
          <a:p>
            <a:pPr lvl="0">
              <a:spcAft>
                <a:spcPts val="0"/>
              </a:spcAft>
            </a:pPr>
            <a:endParaRPr lang="en-US" sz="1600" b="1" dirty="0">
              <a:latin typeface="Courier New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CREATE TABLE t4 AS SELECT i AS x, i AS y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</a:t>
            </a:r>
            <a:r>
              <a:rPr lang="en-US" sz="1600" dirty="0" smtClean="0">
                <a:latin typeface="FreeMono" pitchFamily="49"/>
              </a:rPr>
              <a:t> </a:t>
            </a:r>
            <a:r>
              <a:rPr lang="en-US" sz="1600" dirty="0">
                <a:latin typeface="FreeMono" pitchFamily="49"/>
              </a:rPr>
              <a:t>FROM </a:t>
            </a:r>
            <a:r>
              <a:rPr lang="en-US" sz="1600" dirty="0" err="1">
                <a:latin typeface="FreeMono" pitchFamily="49"/>
              </a:rPr>
              <a:t>generate_series</a:t>
            </a:r>
            <a:r>
              <a:rPr lang="en-US" sz="1600" dirty="0">
                <a:latin typeface="FreeMono" pitchFamily="49"/>
              </a:rPr>
              <a:t>(1,100000) s(i);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CREATE INDEX t4_idx ON t4(x);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ANALYZE t4;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EXPLAIN ANALYZE SELECT * FROM t4 </a:t>
            </a:r>
            <a:endParaRPr lang="cs-CZ" sz="1600" dirty="0" smtClean="0">
              <a:latin typeface="FreeMono" pitchFamily="49"/>
            </a:endParaRPr>
          </a:p>
          <a:p>
            <a:pPr marL="455612" lvl="2" indent="0">
              <a:spcAft>
                <a:spcPts val="289"/>
              </a:spcAft>
              <a:buNone/>
            </a:pPr>
            <a:r>
              <a:rPr lang="en-US" sz="1200" dirty="0" smtClean="0">
                <a:latin typeface="FreeMono" pitchFamily="49"/>
              </a:rPr>
              <a:t>WHERE </a:t>
            </a:r>
            <a:r>
              <a:rPr lang="en-US" sz="1200" dirty="0">
                <a:latin typeface="FreeMono" pitchFamily="49"/>
              </a:rPr>
              <a:t>x = 1000 AND y = 1000;</a:t>
            </a:r>
          </a:p>
          <a:p>
            <a:pPr marL="0" lvl="0" indent="0">
              <a:spcAft>
                <a:spcPts val="289"/>
              </a:spcAft>
              <a:buNone/>
            </a:pPr>
            <a:endParaRPr lang="en-US" sz="1600" dirty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                 QUERY PLAN </a:t>
            </a:r>
            <a:endParaRPr lang="cs-CZ" sz="1600" dirty="0" smtClean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 smtClean="0">
                <a:latin typeface="FreeMono" pitchFamily="49"/>
              </a:rPr>
              <a:t>----------------------------------------</a:t>
            </a:r>
            <a:endParaRPr lang="cs-CZ" sz="1600" dirty="0" smtClean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b="1" dirty="0" smtClean="0">
                <a:latin typeface="FreeMono" pitchFamily="49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FreeMono" pitchFamily="49"/>
              </a:rPr>
              <a:t>Index Scan</a:t>
            </a:r>
            <a:r>
              <a:rPr lang="en-US" sz="1600" dirty="0">
                <a:latin typeface="FreeMono" pitchFamily="49"/>
              </a:rPr>
              <a:t> using </a:t>
            </a:r>
            <a:r>
              <a:rPr lang="en-US" sz="1600" b="1" dirty="0" err="1">
                <a:solidFill>
                  <a:srgbClr val="FF3333"/>
                </a:solidFill>
                <a:latin typeface="FreeMono" pitchFamily="49"/>
              </a:rPr>
              <a:t>a_idx</a:t>
            </a:r>
            <a:r>
              <a:rPr lang="en-US" sz="1600" dirty="0">
                <a:latin typeface="FreeMono" pitchFamily="49"/>
              </a:rPr>
              <a:t> on a  </a:t>
            </a:r>
            <a:endParaRPr lang="cs-CZ" sz="1600" dirty="0" smtClean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cs-CZ" sz="1600" dirty="0" smtClean="0">
                <a:latin typeface="FreeMono" pitchFamily="49"/>
              </a:rPr>
              <a:t>	</a:t>
            </a:r>
            <a:r>
              <a:rPr lang="en-US" sz="1600" dirty="0" smtClean="0">
                <a:latin typeface="FreeMono" pitchFamily="49"/>
              </a:rPr>
              <a:t>(</a:t>
            </a:r>
            <a:r>
              <a:rPr lang="en-US" sz="1600" dirty="0">
                <a:latin typeface="FreeMono" pitchFamily="49"/>
              </a:rPr>
              <a:t>cost=0.00..8.28 rows=1 width=4)</a:t>
            </a:r>
          </a:p>
          <a:p>
            <a:pPr marL="215900" lvl="1" indent="0">
              <a:spcAft>
                <a:spcPts val="289"/>
              </a:spcAft>
              <a:buNone/>
            </a:pPr>
            <a:r>
              <a:rPr lang="cs-CZ" sz="1600" dirty="0" smtClean="0">
                <a:latin typeface="FreeMono" pitchFamily="49"/>
              </a:rPr>
              <a:t>	</a:t>
            </a:r>
            <a:r>
              <a:rPr lang="en-US" sz="1600" dirty="0" smtClean="0">
                <a:latin typeface="FreeMono" pitchFamily="49"/>
              </a:rPr>
              <a:t>(</a:t>
            </a:r>
            <a:r>
              <a:rPr lang="en-US" sz="1600" dirty="0">
                <a:latin typeface="FreeMono" pitchFamily="49"/>
              </a:rPr>
              <a:t>actual time=0.023..0.023 rows=1 loops=1)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</a:t>
            </a:r>
            <a:r>
              <a:rPr lang="en-US" sz="1600" b="1" dirty="0">
                <a:solidFill>
                  <a:srgbClr val="FF3333"/>
                </a:solidFill>
                <a:latin typeface="FreeMono" pitchFamily="49"/>
              </a:rPr>
              <a:t>Index Cond</a:t>
            </a:r>
            <a:r>
              <a:rPr lang="en-US" sz="1600" dirty="0">
                <a:latin typeface="FreeMono" pitchFamily="49"/>
              </a:rPr>
              <a:t>: (x = 1000)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</a:t>
            </a:r>
            <a:r>
              <a:rPr lang="en-US" sz="1600" b="1" dirty="0">
                <a:solidFill>
                  <a:srgbClr val="FF3333"/>
                </a:solidFill>
                <a:latin typeface="FreeMono" pitchFamily="49"/>
              </a:rPr>
              <a:t>Filter</a:t>
            </a:r>
            <a:r>
              <a:rPr lang="en-US" sz="1600" dirty="0">
                <a:latin typeface="FreeMono" pitchFamily="49"/>
              </a:rPr>
              <a:t>: (y = 1000)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Total runtime: 0.039 </a:t>
            </a:r>
            <a:r>
              <a:rPr lang="en-US" sz="1600" dirty="0" err="1">
                <a:latin typeface="FreeMono" pitchFamily="49"/>
              </a:rPr>
              <a:t>ms</a:t>
            </a:r>
            <a:endParaRPr lang="en-US" sz="1600" dirty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(3 rows)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Scan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865308" y="1601772"/>
            <a:ext cx="5278692" cy="32500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42000" y="4729162"/>
            <a:ext cx="1972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08-index-scan.sql</a:t>
            </a:r>
          </a:p>
        </p:txBody>
      </p:sp>
    </p:spTree>
    <p:extLst>
      <p:ext uri="{BB962C8B-B14F-4D97-AF65-F5344CB8AC3E}">
        <p14:creationId xmlns:p14="http://schemas.microsoft.com/office/powerpoint/2010/main" val="13889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200025" y="1144015"/>
            <a:ext cx="7725037" cy="3707804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pokud</a:t>
            </a:r>
            <a:r>
              <a:rPr lang="en-US" dirty="0"/>
              <a:t> index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potřebné</a:t>
            </a:r>
            <a:r>
              <a:rPr lang="en-US" dirty="0"/>
              <a:t> </a:t>
            </a:r>
            <a:r>
              <a:rPr lang="en-US" dirty="0" err="1"/>
              <a:t>sloupce</a:t>
            </a:r>
            <a:r>
              <a:rPr lang="en-US" dirty="0"/>
              <a:t>,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číst</a:t>
            </a:r>
            <a:r>
              <a:rPr lang="en-US" dirty="0"/>
              <a:t> index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efektivní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</a:t>
            </a:r>
            <a:r>
              <a:rPr lang="en-US" dirty="0" err="1"/>
              <a:t>dostupná</a:t>
            </a:r>
            <a:r>
              <a:rPr lang="en-US" dirty="0"/>
              <a:t> </a:t>
            </a:r>
            <a:r>
              <a:rPr lang="en-US" dirty="0" err="1"/>
              <a:t>informace</a:t>
            </a:r>
            <a:r>
              <a:rPr lang="en-US" dirty="0"/>
              <a:t> o </a:t>
            </a:r>
            <a:r>
              <a:rPr lang="en-US" dirty="0" err="1"/>
              <a:t>viditelnosti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stránce</a:t>
            </a:r>
            <a:endParaRPr lang="en-US" dirty="0"/>
          </a:p>
          <a:p>
            <a:pPr lvl="0">
              <a:spcAft>
                <a:spcPts val="0"/>
              </a:spcAft>
            </a:pPr>
            <a:endParaRPr lang="en-US" sz="1400" b="1" dirty="0">
              <a:latin typeface="Courier New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CREATE TABLE a (id INT, </a:t>
            </a:r>
            <a:r>
              <a:rPr lang="en-US" sz="1400" dirty="0" err="1">
                <a:latin typeface="FreeMono" pitchFamily="49"/>
              </a:rPr>
              <a:t>val</a:t>
            </a:r>
            <a:r>
              <a:rPr lang="en-US" sz="1400" dirty="0">
                <a:latin typeface="FreeMono" pitchFamily="49"/>
              </a:rPr>
              <a:t> INT8);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INSER INTO a SELECT </a:t>
            </a:r>
            <a:r>
              <a:rPr lang="en-US" sz="1400" dirty="0" err="1">
                <a:latin typeface="FreeMono" pitchFamily="49"/>
              </a:rPr>
              <a:t>i,i</a:t>
            </a:r>
            <a:r>
              <a:rPr lang="en-US" sz="1400" dirty="0">
                <a:latin typeface="FreeMono" pitchFamily="49"/>
              </a:rPr>
              <a:t> FROM </a:t>
            </a:r>
            <a:r>
              <a:rPr lang="en-US" sz="1400" dirty="0" err="1">
                <a:latin typeface="FreeMono" pitchFamily="49"/>
              </a:rPr>
              <a:t>gs</a:t>
            </a:r>
            <a:r>
              <a:rPr lang="en-US" sz="1400" dirty="0">
                <a:latin typeface="FreeMono" pitchFamily="49"/>
              </a:rPr>
              <a:t>(1,1000000) s(i);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CREATE INDEX </a:t>
            </a:r>
            <a:r>
              <a:rPr lang="en-US" sz="1400" dirty="0" err="1">
                <a:latin typeface="FreeMono" pitchFamily="49"/>
              </a:rPr>
              <a:t>a_idx</a:t>
            </a:r>
            <a:r>
              <a:rPr lang="en-US" sz="1400" dirty="0">
                <a:latin typeface="FreeMono" pitchFamily="49"/>
              </a:rPr>
              <a:t> on a(id, </a:t>
            </a:r>
            <a:r>
              <a:rPr lang="en-US" sz="1400" dirty="0" err="1">
                <a:latin typeface="FreeMono" pitchFamily="49"/>
              </a:rPr>
              <a:t>val</a:t>
            </a:r>
            <a:r>
              <a:rPr lang="en-US" sz="1400" dirty="0">
                <a:latin typeface="FreeMono" pitchFamily="49"/>
              </a:rPr>
              <a:t>);</a:t>
            </a:r>
          </a:p>
          <a:p>
            <a:pPr marL="0" lvl="0" indent="0">
              <a:spcAft>
                <a:spcPts val="431"/>
              </a:spcAft>
              <a:buNone/>
            </a:pPr>
            <a:endParaRPr lang="en-US" sz="1400" dirty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EXPLAIN SELECT </a:t>
            </a:r>
            <a:r>
              <a:rPr lang="en-US" sz="1400" dirty="0" err="1">
                <a:latin typeface="FreeMono" pitchFamily="49"/>
              </a:rPr>
              <a:t>val</a:t>
            </a:r>
            <a:r>
              <a:rPr lang="en-US" sz="1400" dirty="0">
                <a:latin typeface="FreeMono" pitchFamily="49"/>
              </a:rPr>
              <a:t> FROM a WHERE id = 230923;</a:t>
            </a:r>
          </a:p>
          <a:p>
            <a:pPr marL="0" lvl="0" indent="0">
              <a:spcAft>
                <a:spcPts val="431"/>
              </a:spcAft>
              <a:buNone/>
            </a:pPr>
            <a:endParaRPr lang="en-US" sz="1400" dirty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                 QUERY PLAN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 smtClean="0">
                <a:latin typeface="FreeMono" pitchFamily="49"/>
              </a:rPr>
              <a:t>----------------------------------------</a:t>
            </a:r>
            <a:endParaRPr lang="cs-CZ" sz="1400" dirty="0" smtClean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FreeMono" pitchFamily="49"/>
              </a:rPr>
              <a:t>Index </a:t>
            </a:r>
            <a:r>
              <a:rPr lang="en-US" sz="1400" b="1" dirty="0">
                <a:solidFill>
                  <a:srgbClr val="FF0000"/>
                </a:solidFill>
                <a:latin typeface="FreeMono" pitchFamily="49"/>
              </a:rPr>
              <a:t>Only Scan</a:t>
            </a:r>
            <a:r>
              <a:rPr lang="en-US" sz="1400" b="1" dirty="0">
                <a:latin typeface="FreeMono" pitchFamily="49"/>
              </a:rPr>
              <a:t> </a:t>
            </a:r>
            <a:r>
              <a:rPr lang="en-US" sz="1400" dirty="0">
                <a:latin typeface="FreeMono" pitchFamily="49"/>
              </a:rPr>
              <a:t>using </a:t>
            </a:r>
            <a:r>
              <a:rPr lang="en-US" sz="1400" dirty="0" err="1">
                <a:latin typeface="FreeMono" pitchFamily="49"/>
              </a:rPr>
              <a:t>a_idx</a:t>
            </a:r>
            <a:r>
              <a:rPr lang="en-US" sz="1400" dirty="0">
                <a:latin typeface="FreeMono" pitchFamily="49"/>
              </a:rPr>
              <a:t> on a  </a:t>
            </a:r>
            <a:endParaRPr lang="cs-CZ" sz="1400" dirty="0" smtClean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 smtClean="0">
                <a:latin typeface="FreeMono" pitchFamily="49"/>
              </a:rPr>
              <a:t>(</a:t>
            </a:r>
            <a:r>
              <a:rPr lang="en-US" sz="1400" dirty="0">
                <a:latin typeface="FreeMono" pitchFamily="49"/>
              </a:rPr>
              <a:t>cost=0.00..9.81 rows=1 width=8)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Index Cond: (id = 230923)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(2 rows)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Only Scan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4625" y="4686300"/>
            <a:ext cx="28432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09-index-only-scan.sql</a:t>
            </a:r>
          </a:p>
        </p:txBody>
      </p:sp>
    </p:spTree>
    <p:extLst>
      <p:ext uri="{BB962C8B-B14F-4D97-AF65-F5344CB8AC3E}">
        <p14:creationId xmlns:p14="http://schemas.microsoft.com/office/powerpoint/2010/main" val="139786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202275" y="1115440"/>
            <a:ext cx="7708500" cy="3707804"/>
          </a:xfrm>
        </p:spPr>
        <p:txBody>
          <a:bodyPr>
            <a:normAutofit/>
          </a:bodyPr>
          <a:lstStyle/>
          <a:p>
            <a:pPr lvl="0">
              <a:buSzPct val="45000"/>
              <a:buFont typeface="Wingdings" panose="05000000000000000000" pitchFamily="2" charset="2"/>
              <a:buChar char="q"/>
            </a:pPr>
            <a:r>
              <a:rPr lang="en-US" dirty="0"/>
              <a:t>Index Scan je </a:t>
            </a:r>
            <a:r>
              <a:rPr lang="en-US" dirty="0" err="1"/>
              <a:t>efektivní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pro </a:t>
            </a:r>
            <a:r>
              <a:rPr lang="en-US" dirty="0" err="1"/>
              <a:t>selektivní</a:t>
            </a:r>
            <a:r>
              <a:rPr lang="en-US" dirty="0"/>
              <a:t> </a:t>
            </a:r>
            <a:r>
              <a:rPr lang="en-US" dirty="0" err="1"/>
              <a:t>podmínky</a:t>
            </a:r>
            <a:r>
              <a:rPr lang="en-US" dirty="0"/>
              <a:t> (</a:t>
            </a:r>
            <a:r>
              <a:rPr lang="en-US" dirty="0" err="1"/>
              <a:t>např</a:t>
            </a:r>
            <a:r>
              <a:rPr lang="en-US" dirty="0"/>
              <a:t>. &lt;5%)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1600" dirty="0" err="1">
                <a:latin typeface="Liberation Sans" pitchFamily="34"/>
              </a:rPr>
              <a:t>nepoužitelné</a:t>
            </a:r>
            <a:r>
              <a:rPr lang="en-US" sz="1600" dirty="0">
                <a:latin typeface="Liberation Sans" pitchFamily="34"/>
              </a:rPr>
              <a:t> pro </a:t>
            </a:r>
            <a:r>
              <a:rPr lang="en-US" sz="1600" dirty="0" err="1">
                <a:latin typeface="Liberation Sans" pitchFamily="34"/>
              </a:rPr>
              <a:t>podmínky</a:t>
            </a:r>
            <a:r>
              <a:rPr lang="en-US" sz="1600" dirty="0">
                <a:latin typeface="Liberation Sans" pitchFamily="34"/>
              </a:rPr>
              <a:t> s </a:t>
            </a:r>
            <a:r>
              <a:rPr lang="en-US" sz="1600" dirty="0" err="1">
                <a:latin typeface="Liberation Sans" pitchFamily="34"/>
              </a:rPr>
              <a:t>velkou</a:t>
            </a:r>
            <a:r>
              <a:rPr lang="en-US" sz="1600" dirty="0">
                <a:latin typeface="Liberation Sans" pitchFamily="34"/>
              </a:rPr>
              <a:t> </a:t>
            </a:r>
            <a:r>
              <a:rPr lang="en-US" sz="1600" dirty="0" err="1">
                <a:latin typeface="Liberation Sans" pitchFamily="34"/>
              </a:rPr>
              <a:t>selektivitou</a:t>
            </a:r>
            <a:r>
              <a:rPr lang="en-US" sz="1600" dirty="0">
                <a:latin typeface="Liberation Sans" pitchFamily="34"/>
              </a:rPr>
              <a:t> (</a:t>
            </a:r>
            <a:r>
              <a:rPr lang="en-US" sz="1600" dirty="0" err="1">
                <a:latin typeface="Liberation Sans" pitchFamily="34"/>
              </a:rPr>
              <a:t>např</a:t>
            </a:r>
            <a:r>
              <a:rPr lang="en-US" sz="1600" dirty="0">
                <a:latin typeface="Liberation Sans" pitchFamily="34"/>
              </a:rPr>
              <a:t>. 20%)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1600" dirty="0" err="1">
                <a:latin typeface="Liberation Sans" pitchFamily="34"/>
              </a:rPr>
              <a:t>náhodné</a:t>
            </a:r>
            <a:r>
              <a:rPr lang="en-US" sz="1600" dirty="0">
                <a:latin typeface="Liberation Sans" pitchFamily="34"/>
              </a:rPr>
              <a:t> I/O nad </a:t>
            </a:r>
            <a:r>
              <a:rPr lang="en-US" sz="1600" dirty="0" err="1">
                <a:latin typeface="Liberation Sans" pitchFamily="34"/>
              </a:rPr>
              <a:t>tabulkou</a:t>
            </a:r>
            <a:r>
              <a:rPr lang="en-US" sz="1600" dirty="0">
                <a:latin typeface="Liberation Sans" pitchFamily="34"/>
              </a:rPr>
              <a:t> (Index Scan)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1600" dirty="0">
                <a:latin typeface="Liberation Sans" pitchFamily="34"/>
              </a:rPr>
              <a:t>overhead </a:t>
            </a:r>
            <a:r>
              <a:rPr lang="en-US" sz="1600" dirty="0" err="1">
                <a:latin typeface="Liberation Sans" pitchFamily="34"/>
              </a:rPr>
              <a:t>při</a:t>
            </a:r>
            <a:r>
              <a:rPr lang="en-US" sz="1600" dirty="0">
                <a:latin typeface="Liberation Sans" pitchFamily="34"/>
              </a:rPr>
              <a:t> </a:t>
            </a:r>
            <a:r>
              <a:rPr lang="en-US" sz="1600" dirty="0" err="1">
                <a:latin typeface="Liberation Sans" pitchFamily="34"/>
              </a:rPr>
              <a:t>práci</a:t>
            </a:r>
            <a:r>
              <a:rPr lang="en-US" sz="1600" dirty="0">
                <a:latin typeface="Liberation Sans" pitchFamily="34"/>
              </a:rPr>
              <a:t> s </a:t>
            </a:r>
            <a:r>
              <a:rPr lang="en-US" sz="1600" dirty="0" err="1">
                <a:latin typeface="Liberation Sans" pitchFamily="34"/>
              </a:rPr>
              <a:t>indexem</a:t>
            </a:r>
            <a:r>
              <a:rPr lang="en-US" sz="1600" dirty="0">
                <a:latin typeface="Liberation Sans" pitchFamily="34"/>
              </a:rPr>
              <a:t> (Index Only Scan)</a:t>
            </a:r>
          </a:p>
          <a:p>
            <a:pPr lvl="0">
              <a:buSzPct val="45000"/>
              <a:buFont typeface="Wingdings" panose="05000000000000000000" pitchFamily="2" charset="2"/>
              <a:buChar char="q"/>
            </a:pPr>
            <a:r>
              <a:rPr lang="en-US" b="1" dirty="0" err="1" smtClean="0"/>
              <a:t>čte</a:t>
            </a:r>
            <a:r>
              <a:rPr lang="en-US" b="1" dirty="0" smtClean="0"/>
              <a:t> </a:t>
            </a:r>
            <a:r>
              <a:rPr lang="en-US" b="1" dirty="0" err="1"/>
              <a:t>tabulku</a:t>
            </a:r>
            <a:r>
              <a:rPr lang="en-US" b="1" dirty="0"/>
              <a:t> </a:t>
            </a:r>
            <a:r>
              <a:rPr lang="en-US" b="1" dirty="0" err="1"/>
              <a:t>sekvenčně</a:t>
            </a:r>
            <a:r>
              <a:rPr lang="en-US" b="1" dirty="0"/>
              <a:t> </a:t>
            </a:r>
            <a:r>
              <a:rPr lang="en-US" b="1" dirty="0" err="1"/>
              <a:t>pomocí</a:t>
            </a:r>
            <a:r>
              <a:rPr lang="en-US" b="1" dirty="0"/>
              <a:t> </a:t>
            </a:r>
            <a:r>
              <a:rPr lang="en-US" b="1" dirty="0" err="1"/>
              <a:t>indexu</a:t>
            </a:r>
            <a:endParaRPr lang="en-US" b="1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1400" dirty="0" err="1">
                <a:latin typeface="Liberation Sans" pitchFamily="34"/>
              </a:rPr>
              <a:t>nejdříve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na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základě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indexu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vytvoří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bitmapu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cs-CZ" sz="1400" dirty="0" smtClean="0">
                <a:latin typeface="Liberation Sans" pitchFamily="34"/>
              </a:rPr>
              <a:t>řádek/</a:t>
            </a:r>
            <a:r>
              <a:rPr lang="en-US" sz="1400" dirty="0" err="1" smtClean="0">
                <a:latin typeface="Liberation Sans" pitchFamily="34"/>
              </a:rPr>
              <a:t>stránek</a:t>
            </a:r>
            <a:endParaRPr lang="en-US" sz="14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1400" dirty="0" err="1">
                <a:latin typeface="Liberation Sans" pitchFamily="34"/>
              </a:rPr>
              <a:t>pokud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alespoň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jedna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řádka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odpovídá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tak</a:t>
            </a:r>
            <a:r>
              <a:rPr lang="en-US" sz="1400" dirty="0">
                <a:latin typeface="Liberation Sans" pitchFamily="34"/>
              </a:rPr>
              <a:t> “1” </a:t>
            </a:r>
            <a:r>
              <a:rPr lang="en-US" sz="1400" dirty="0" err="1">
                <a:latin typeface="Liberation Sans" pitchFamily="34"/>
              </a:rPr>
              <a:t>jinak</a:t>
            </a:r>
            <a:r>
              <a:rPr lang="en-US" sz="1400" dirty="0">
                <a:latin typeface="Liberation Sans" pitchFamily="34"/>
              </a:rPr>
              <a:t> “0”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1400" dirty="0">
                <a:latin typeface="Liberation Sans" pitchFamily="34"/>
              </a:rPr>
              <a:t>bitmap </a:t>
            </a:r>
            <a:r>
              <a:rPr lang="en-US" sz="1400" dirty="0" err="1">
                <a:latin typeface="Liberation Sans" pitchFamily="34"/>
              </a:rPr>
              <a:t>může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být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více</a:t>
            </a:r>
            <a:r>
              <a:rPr lang="en-US" sz="1400" dirty="0">
                <a:latin typeface="Liberation Sans" pitchFamily="34"/>
              </a:rPr>
              <a:t> a </a:t>
            </a:r>
            <a:r>
              <a:rPr lang="en-US" sz="1400" dirty="0" err="1">
                <a:latin typeface="Liberation Sans" pitchFamily="34"/>
              </a:rPr>
              <a:t>může</a:t>
            </a:r>
            <a:r>
              <a:rPr lang="en-US" sz="1400" dirty="0">
                <a:latin typeface="Liberation Sans" pitchFamily="34"/>
              </a:rPr>
              <a:t> je </a:t>
            </a:r>
            <a:r>
              <a:rPr lang="en-US" sz="1400" dirty="0" err="1">
                <a:latin typeface="Liberation Sans" pitchFamily="34"/>
              </a:rPr>
              <a:t>kombinovat</a:t>
            </a:r>
            <a:r>
              <a:rPr lang="en-US" sz="1400" dirty="0">
                <a:latin typeface="Liberation Sans" pitchFamily="34"/>
              </a:rPr>
              <a:t> (AND, …)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1400" dirty="0" err="1">
                <a:latin typeface="Liberation Sans" pitchFamily="34"/>
              </a:rPr>
              <a:t>následně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tabulku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sekvenčně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přečte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pomocí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bitmapy</a:t>
            </a:r>
            <a:endParaRPr lang="en-US" sz="14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1400" dirty="0" err="1">
                <a:latin typeface="Liberation Sans" pitchFamily="34"/>
              </a:rPr>
              <a:t>musí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dělat</a:t>
            </a:r>
            <a:r>
              <a:rPr lang="en-US" sz="1400" dirty="0">
                <a:latin typeface="Liberation Sans" pitchFamily="34"/>
              </a:rPr>
              <a:t> “recheck” </a:t>
            </a:r>
            <a:r>
              <a:rPr lang="en-US" sz="1400" dirty="0" err="1">
                <a:latin typeface="Liberation Sans" pitchFamily="34"/>
              </a:rPr>
              <a:t>protože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neví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které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řádky</a:t>
            </a:r>
            <a:r>
              <a:rPr lang="en-US" sz="1400" dirty="0">
                <a:latin typeface="Liberation Sans" pitchFamily="34"/>
              </a:rPr>
              <a:t> </a:t>
            </a:r>
            <a:r>
              <a:rPr lang="en-US" sz="1400" dirty="0" err="1">
                <a:latin typeface="Liberation Sans" pitchFamily="34"/>
              </a:rPr>
              <a:t>vyhovují</a:t>
            </a:r>
            <a:endParaRPr lang="en-US" sz="1400" dirty="0">
              <a:latin typeface="Liberation Sans" pitchFamily="34"/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 Scan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835699" y="1546403"/>
            <a:ext cx="4332601" cy="3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00238" y="4823244"/>
            <a:ext cx="2714625" cy="300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10-bitmap-index-scan.sql</a:t>
            </a:r>
          </a:p>
        </p:txBody>
      </p:sp>
    </p:spTree>
    <p:extLst>
      <p:ext uri="{BB962C8B-B14F-4D97-AF65-F5344CB8AC3E}">
        <p14:creationId xmlns:p14="http://schemas.microsoft.com/office/powerpoint/2010/main" val="214329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 Scan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183534" y="845381"/>
            <a:ext cx="7060432" cy="4305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02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Prague PostgreSQL Developers Day 2016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http://www.p2d2.cz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pPr lvl="1"/>
            <a:r>
              <a:rPr lang="cs-CZ" b="1" dirty="0"/>
              <a:t>Tomáš Vondra</a:t>
            </a:r>
            <a:r>
              <a:rPr lang="cs-CZ" dirty="0"/>
              <a:t> / </a:t>
            </a:r>
            <a:r>
              <a:rPr lang="cs-CZ" dirty="0">
                <a:hlinkClick r:id="rId3"/>
              </a:rPr>
              <a:t>2ndquadrant.com</a:t>
            </a:r>
            <a:endParaRPr lang="cs-CZ" dirty="0" smtClean="0"/>
          </a:p>
          <a:p>
            <a:pPr lvl="2"/>
            <a:r>
              <a:rPr lang="cs-CZ" dirty="0" smtClean="0"/>
              <a:t>Čtení </a:t>
            </a:r>
            <a:r>
              <a:rPr lang="cs-CZ" dirty="0"/>
              <a:t>exekučních plánů </a:t>
            </a:r>
            <a:r>
              <a:rPr lang="cs-CZ" dirty="0" smtClean="0"/>
              <a:t>dotazů</a:t>
            </a:r>
            <a:r>
              <a:rPr lang="cs-CZ" dirty="0"/>
              <a:t>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</a:t>
            </a:r>
            <a:r>
              <a:rPr lang="cs-CZ" dirty="0" smtClean="0">
                <a:hlinkClick r:id="rId4"/>
              </a:rPr>
              <a:t>github.com/tvondra/explain_training</a:t>
            </a:r>
            <a:endParaRPr lang="cs-CZ" dirty="0" smtClean="0"/>
          </a:p>
          <a:p>
            <a:r>
              <a:rPr lang="cs-CZ" dirty="0" smtClean="0"/>
              <a:t>PostgreSQL </a:t>
            </a:r>
            <a:r>
              <a:rPr lang="cs-CZ" dirty="0"/>
              <a:t>dokumentace</a:t>
            </a:r>
            <a:endParaRPr lang="cs-CZ" dirty="0" smtClean="0"/>
          </a:p>
          <a:p>
            <a:pPr lvl="1"/>
            <a:r>
              <a:rPr lang="cs-CZ" dirty="0">
                <a:hlinkClick r:id="rId5"/>
              </a:rPr>
              <a:t>http://</a:t>
            </a:r>
            <a:r>
              <a:rPr lang="cs-CZ" dirty="0" smtClean="0">
                <a:hlinkClick r:id="rId5"/>
              </a:rPr>
              <a:t>www.postgresql.org</a:t>
            </a:r>
            <a:endParaRPr lang="cs-CZ" dirty="0" smtClean="0"/>
          </a:p>
          <a:p>
            <a:r>
              <a:rPr lang="cs-CZ" dirty="0" smtClean="0"/>
              <a:t>AIMTEC školení</a:t>
            </a:r>
          </a:p>
          <a:p>
            <a:pPr lvl="1"/>
            <a:r>
              <a:rPr lang="cs-CZ" dirty="0">
                <a:hlinkClick r:id="rId6"/>
              </a:rPr>
              <a:t>https://</a:t>
            </a:r>
            <a:r>
              <a:rPr lang="cs-CZ" dirty="0" smtClean="0">
                <a:hlinkClick r:id="rId6"/>
              </a:rPr>
              <a:t>github.com/PetrNovakAimtec/postgres</a:t>
            </a:r>
            <a:endParaRPr lang="cs-CZ" dirty="0" smtClean="0"/>
          </a:p>
          <a:p>
            <a:pPr marL="215900" lvl="1" indent="0">
              <a:buNone/>
            </a:pPr>
            <a:endParaRPr lang="cs-C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na </a:t>
            </a:r>
            <a:r>
              <a:rPr lang="cs-CZ" dirty="0" smtClean="0"/>
              <a:t>zdroje a dokumentaci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3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Srovnání</a:t>
            </a:r>
            <a:r>
              <a:rPr lang="en-US" dirty="0"/>
              <a:t> </a:t>
            </a:r>
            <a:r>
              <a:rPr lang="en-US" dirty="0" err="1"/>
              <a:t>skenů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92831" y="814839"/>
            <a:ext cx="7691760" cy="4273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35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47500" lnSpcReduction="20000"/>
          </a:bodyPr>
          <a:lstStyle/>
          <a:p>
            <a:pPr lvl="0">
              <a:spcAft>
                <a:spcPts val="0"/>
              </a:spcAft>
            </a:pPr>
            <a:endParaRPr lang="en-US" b="1" dirty="0" smtClean="0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opakované</a:t>
            </a:r>
            <a:r>
              <a:rPr lang="en-US" dirty="0" smtClean="0"/>
              <a:t> </a:t>
            </a:r>
            <a:r>
              <a:rPr lang="en-US" dirty="0" err="1"/>
              <a:t>výrazy</a:t>
            </a:r>
            <a:r>
              <a:rPr lang="en-US" dirty="0"/>
              <a:t> je </a:t>
            </a:r>
            <a:r>
              <a:rPr lang="en-US" dirty="0" err="1"/>
              <a:t>možno</a:t>
            </a:r>
            <a:r>
              <a:rPr lang="en-US" dirty="0"/>
              <a:t> </a:t>
            </a:r>
            <a:r>
              <a:rPr lang="en-US" dirty="0" err="1"/>
              <a:t>uvést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“WITH”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vyhodnotí</a:t>
            </a:r>
            <a:r>
              <a:rPr lang="en-US" dirty="0"/>
              <a:t> se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jednou</a:t>
            </a:r>
            <a:r>
              <a:rPr lang="en-US" dirty="0"/>
              <a:t>, ne pro </a:t>
            </a:r>
            <a:r>
              <a:rPr lang="en-US" dirty="0" err="1"/>
              <a:t>každou</a:t>
            </a:r>
            <a:r>
              <a:rPr lang="en-US" dirty="0"/>
              <a:t> </a:t>
            </a:r>
            <a:r>
              <a:rPr lang="en-US" dirty="0" err="1"/>
              <a:t>větev</a:t>
            </a:r>
            <a:r>
              <a:rPr lang="en-US" dirty="0"/>
              <a:t> </a:t>
            </a:r>
            <a:r>
              <a:rPr lang="en-US" dirty="0" err="1" smtClean="0"/>
              <a:t>samostatně</a:t>
            </a:r>
            <a:endParaRPr lang="cs-CZ" dirty="0" smtClean="0"/>
          </a:p>
          <a:p>
            <a:pPr lvl="0">
              <a:buSzPct val="45000"/>
              <a:buFont typeface="StarSymbol"/>
              <a:buChar char="●"/>
            </a:pPr>
            <a:r>
              <a:rPr lang="cs-CZ" dirty="0" smtClean="0"/>
              <a:t>Vhodné pro rekurze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dirty="0" smtClean="0"/>
              <a:t>Pozor na velké tabulky (tam je lepší jet pře </a:t>
            </a:r>
            <a:r>
              <a:rPr lang="cs-CZ" dirty="0" err="1" smtClean="0"/>
              <a:t>temporary</a:t>
            </a:r>
            <a:r>
              <a:rPr lang="cs-CZ" dirty="0" smtClean="0"/>
              <a:t> </a:t>
            </a:r>
            <a:r>
              <a:rPr lang="cs-CZ" dirty="0" err="1" smtClean="0"/>
              <a:t>tables</a:t>
            </a:r>
            <a:r>
              <a:rPr lang="cs-CZ" dirty="0" smtClean="0"/>
              <a:t> s indexy)</a:t>
            </a:r>
            <a:endParaRPr lang="en-US" dirty="0"/>
          </a:p>
          <a:p>
            <a:pPr marL="0" lvl="0" indent="0">
              <a:spcAft>
                <a:spcPts val="0"/>
              </a:spcAft>
              <a:buNone/>
            </a:pPr>
            <a:endParaRPr lang="cs-CZ" dirty="0" smtClean="0">
              <a:latin typeface="FreeMono" pitchFamily="49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en-US" dirty="0" smtClean="0">
                <a:latin typeface="FreeMono" pitchFamily="49"/>
              </a:rPr>
              <a:t>WITH </a:t>
            </a:r>
            <a:r>
              <a:rPr lang="en-US" dirty="0">
                <a:latin typeface="FreeMono" pitchFamily="49"/>
              </a:rPr>
              <a:t>b AS (SELECT * FROM a WHERE i &gt;= 100)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SELECT * FROM b WHERE i &lt;= 110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 UNION ALL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SELECT * FROM b WHERE i &lt;= 120;</a:t>
            </a:r>
          </a:p>
          <a:p>
            <a:pPr lvl="0">
              <a:spcAft>
                <a:spcPts val="0"/>
              </a:spcAft>
            </a:pPr>
            <a:endParaRPr lang="en-US" dirty="0">
              <a:latin typeface="Courier New" pitchFamily="49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                             QUERY PLAN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---------------------------------------------------------------------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Result  (cost=17906.00..69567.50 rows=666600 width=12)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CTE b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FreeMono" pitchFamily="49"/>
              </a:rPr>
              <a:t>     -&gt;  </a:t>
            </a:r>
            <a:r>
              <a:rPr lang="en-US" dirty="0" err="1">
                <a:solidFill>
                  <a:srgbClr val="000000"/>
                </a:solidFill>
                <a:latin typeface="FreeMono" pitchFamily="49"/>
              </a:rPr>
              <a:t>Seq</a:t>
            </a:r>
            <a:r>
              <a:rPr lang="en-US" dirty="0">
                <a:solidFill>
                  <a:srgbClr val="000000"/>
                </a:solidFill>
                <a:latin typeface="FreeMono" pitchFamily="49"/>
              </a:rPr>
              <a:t> Scan on a  (cost=0.00..17906.00 rows=999900 width=12)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FreeMono" pitchFamily="49"/>
              </a:rPr>
              <a:t>           Filter: (i &gt;= 100)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  -&gt;  Append  (cost=0.00..51661.50 rows=666600 width=12)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        -&gt; 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CTE Scan</a:t>
            </a:r>
            <a:r>
              <a:rPr lang="en-US" dirty="0">
                <a:latin typeface="FreeMono" pitchFamily="49"/>
              </a:rPr>
              <a:t> on </a:t>
            </a:r>
            <a:r>
              <a:rPr lang="en-US" b="1" dirty="0">
                <a:latin typeface="FreeMono" pitchFamily="49"/>
              </a:rPr>
              <a:t>b</a:t>
            </a:r>
            <a:r>
              <a:rPr lang="en-US" dirty="0">
                <a:latin typeface="FreeMono" pitchFamily="49"/>
              </a:rPr>
              <a:t>  (cost=0.00..22497.75 rows=333300 width=12)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              Filter: (i &lt;= 110)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        -&gt; 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CTE Scan</a:t>
            </a:r>
            <a:r>
              <a:rPr lang="en-US" dirty="0">
                <a:latin typeface="FreeMono" pitchFamily="49"/>
              </a:rPr>
              <a:t> on </a:t>
            </a:r>
            <a:r>
              <a:rPr lang="en-US" b="1" dirty="0">
                <a:latin typeface="FreeMono" pitchFamily="49"/>
              </a:rPr>
              <a:t>b</a:t>
            </a:r>
            <a:r>
              <a:rPr lang="en-US" dirty="0">
                <a:latin typeface="FreeMono" pitchFamily="49"/>
              </a:rPr>
              <a:t>  (cost=0.00..22497.75 rows=333300 width=12)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dirty="0">
                <a:latin typeface="FreeMono" pitchFamily="49"/>
              </a:rPr>
              <a:t>               Filter: (i &lt;= 120)</a:t>
            </a:r>
          </a:p>
          <a:p>
            <a:pPr lvl="0">
              <a:spcAft>
                <a:spcPts val="0"/>
              </a:spcAft>
            </a:pPr>
            <a:endParaRPr lang="en-US" b="1" dirty="0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nevyhodnocují</a:t>
            </a:r>
            <a:r>
              <a:rPr lang="en-US" dirty="0"/>
              <a:t> se “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začátku</a:t>
            </a:r>
            <a:r>
              <a:rPr lang="en-US" dirty="0"/>
              <a:t>” ale </a:t>
            </a:r>
            <a:r>
              <a:rPr lang="en-US" dirty="0" err="1"/>
              <a:t>průběžně</a:t>
            </a:r>
            <a:endParaRPr lang="en-US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Scan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7588" y="4686300"/>
            <a:ext cx="1571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11-cte.sql</a:t>
            </a:r>
          </a:p>
        </p:txBody>
      </p:sp>
    </p:spTree>
    <p:extLst>
      <p:ext uri="{BB962C8B-B14F-4D97-AF65-F5344CB8AC3E}">
        <p14:creationId xmlns:p14="http://schemas.microsoft.com/office/powerpoint/2010/main" val="168147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PostgreSQL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tři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agregace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vybírá</a:t>
            </a:r>
            <a:r>
              <a:rPr lang="en-US" sz="2000" dirty="0">
                <a:latin typeface="Liberation Sans" pitchFamily="34"/>
              </a:rPr>
              <a:t> se </a:t>
            </a:r>
            <a:r>
              <a:rPr lang="en-US" sz="2000" dirty="0" err="1">
                <a:latin typeface="Liberation Sans" pitchFamily="34"/>
              </a:rPr>
              <a:t>během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plánování</a:t>
            </a:r>
            <a:r>
              <a:rPr lang="en-US" sz="2000" dirty="0">
                <a:latin typeface="Liberation Sans" pitchFamily="34"/>
              </a:rPr>
              <a:t> (</a:t>
            </a:r>
            <a:r>
              <a:rPr lang="en-US" sz="2000" dirty="0" err="1">
                <a:latin typeface="Liberation Sans" pitchFamily="34"/>
              </a:rPr>
              <a:t>nelze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měnit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za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běhu</a:t>
            </a:r>
            <a:r>
              <a:rPr lang="en-US" sz="2000" dirty="0">
                <a:latin typeface="Liberation Sans" pitchFamily="34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Aggregate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Liberation Sans" pitchFamily="34"/>
              </a:rPr>
              <a:t>v </a:t>
            </a:r>
            <a:r>
              <a:rPr lang="en-US" sz="2000" dirty="0" err="1">
                <a:latin typeface="Liberation Sans" pitchFamily="34"/>
              </a:rPr>
              <a:t>případech</a:t>
            </a:r>
            <a:r>
              <a:rPr lang="en-US" sz="2000" dirty="0">
                <a:latin typeface="Liberation Sans" pitchFamily="34"/>
              </a:rPr>
              <a:t> bez GROUP BY (</a:t>
            </a:r>
            <a:r>
              <a:rPr lang="en-US" sz="2000" dirty="0" err="1">
                <a:latin typeface="Liberation Sans" pitchFamily="34"/>
              </a:rPr>
              <a:t>takže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vlastně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jediná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skupina</a:t>
            </a:r>
            <a:r>
              <a:rPr lang="en-US" sz="2000" dirty="0">
                <a:latin typeface="Liberation Sans" pitchFamily="34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Group Aggregate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Liberation Sans" pitchFamily="34"/>
              </a:rPr>
              <a:t>k </a:t>
            </a:r>
            <a:r>
              <a:rPr lang="en-US" sz="2000" dirty="0" err="1">
                <a:latin typeface="Liberation Sans" pitchFamily="34"/>
              </a:rPr>
              <a:t>detekci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skupin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využívá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třídění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vstupní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relace</a:t>
            </a:r>
            <a:endParaRPr lang="en-US" sz="20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nemusí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čekat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dokončení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agregace</a:t>
            </a:r>
            <a:r>
              <a:rPr lang="en-US" sz="2000" dirty="0">
                <a:latin typeface="Liberation Sans" pitchFamily="34"/>
              </a:rPr>
              <a:t>, ale </a:t>
            </a:r>
            <a:r>
              <a:rPr lang="en-US" sz="2000" dirty="0" err="1">
                <a:latin typeface="Liberation Sans" pitchFamily="34"/>
              </a:rPr>
              <a:t>potřebuje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setříděný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vstup</a:t>
            </a:r>
            <a:endParaRPr lang="en-US" sz="2000" dirty="0">
              <a:latin typeface="Liberation Sans" pitchFamily="3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Hash Aggregate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využívá</a:t>
            </a:r>
            <a:r>
              <a:rPr lang="en-US" sz="2000" dirty="0">
                <a:latin typeface="Liberation Sans" pitchFamily="34"/>
              </a:rPr>
              <a:t> hash </a:t>
            </a:r>
            <a:r>
              <a:rPr lang="en-US" sz="2000" dirty="0" err="1">
                <a:latin typeface="Liberation Sans" pitchFamily="34"/>
              </a:rPr>
              <a:t>tabulku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neumožňuje</a:t>
            </a:r>
            <a:r>
              <a:rPr lang="en-US" sz="2000" dirty="0">
                <a:latin typeface="Liberation Sans" pitchFamily="34"/>
              </a:rPr>
              <a:t> “batching”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může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alokovat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hodně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paměti</a:t>
            </a:r>
            <a:r>
              <a:rPr lang="en-US" sz="2000" dirty="0">
                <a:latin typeface="Liberation Sans" pitchFamily="34"/>
              </a:rPr>
              <a:t> (</a:t>
            </a:r>
            <a:r>
              <a:rPr lang="en-US" sz="2000" dirty="0" err="1">
                <a:latin typeface="Liberation Sans" pitchFamily="34"/>
              </a:rPr>
              <a:t>podhodnocený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n_distinct</a:t>
            </a:r>
            <a:r>
              <a:rPr lang="en-US" sz="2000" dirty="0">
                <a:latin typeface="Liberation Sans" pitchFamily="34"/>
              </a:rPr>
              <a:t>)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Agregace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4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>
                <a:latin typeface="FreeMono" pitchFamily="49"/>
              </a:rPr>
              <a:t>CREATE TABLE a (i INT, j INT, k INT);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INSERT INTO a SELECT mod(i, 1000), mod(i, 1333), mod(i,3498)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             FROM </a:t>
            </a:r>
            <a:r>
              <a:rPr lang="en-US" dirty="0" err="1">
                <a:latin typeface="FreeMono" pitchFamily="49"/>
              </a:rPr>
              <a:t>gs</a:t>
            </a:r>
            <a:r>
              <a:rPr lang="en-US" dirty="0">
                <a:latin typeface="FreeMono" pitchFamily="49"/>
              </a:rPr>
              <a:t>(1,100000) s(i);</a:t>
            </a:r>
          </a:p>
          <a:p>
            <a:pPr marL="0" lvl="0" indent="0">
              <a:spcAft>
                <a:spcPts val="289"/>
              </a:spcAft>
              <a:buNone/>
            </a:pPr>
            <a:endParaRPr lang="en-US" dirty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EXPLAIN SELECT i, count(*) FROM a GROUP BY i;</a:t>
            </a:r>
          </a:p>
          <a:p>
            <a:pPr marL="0" lvl="0" indent="0">
              <a:spcAft>
                <a:spcPts val="289"/>
              </a:spcAft>
              <a:buNone/>
            </a:pPr>
            <a:endParaRPr lang="en-US" dirty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EXPLAIN SELECT DISTINCT i  FROM a GROUP BY i;</a:t>
            </a:r>
          </a:p>
          <a:p>
            <a:pPr marL="0" lvl="0" indent="0">
              <a:spcAft>
                <a:spcPts val="289"/>
              </a:spcAft>
              <a:buNone/>
            </a:pPr>
            <a:endParaRPr lang="en-US" dirty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                       QUERY PLAN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---------------------------------------------------------------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reeMono" pitchFamily="49"/>
              </a:rPr>
              <a:t>HashAggregate</a:t>
            </a:r>
            <a:r>
              <a:rPr lang="en-US" dirty="0">
                <a:latin typeface="FreeMono" pitchFamily="49"/>
              </a:rPr>
              <a:t>  (cost=2041.00..2141.00 rows=10000 width=8)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-&gt;  </a:t>
            </a:r>
            <a:r>
              <a:rPr lang="en-US" dirty="0" err="1">
                <a:latin typeface="FreeMono" pitchFamily="49"/>
              </a:rPr>
              <a:t>Seq</a:t>
            </a:r>
            <a:r>
              <a:rPr lang="en-US" dirty="0">
                <a:latin typeface="FreeMono" pitchFamily="49"/>
              </a:rPr>
              <a:t> Scan on a  (cost=0.00..1541.00 rows=100000 width=8)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(2 rows)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Agregace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8981" y="4697930"/>
            <a:ext cx="258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1400" dirty="0"/>
              <a:t>12-aggregation.sql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446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tři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varianty</a:t>
            </a:r>
            <a:r>
              <a:rPr lang="en-US" dirty="0"/>
              <a:t> </a:t>
            </a:r>
            <a:r>
              <a:rPr lang="en-US" dirty="0" err="1"/>
              <a:t>třídění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pomocí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indexu</a:t>
            </a:r>
            <a:r>
              <a:rPr lang="en-US" sz="2000" dirty="0">
                <a:latin typeface="Liberation Sans" pitchFamily="34"/>
              </a:rPr>
              <a:t> (Index Scan / Index Only Scan)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Liberation Sans" pitchFamily="34"/>
              </a:rPr>
              <a:t>v </a:t>
            </a:r>
            <a:r>
              <a:rPr lang="en-US" sz="2000" dirty="0" err="1">
                <a:latin typeface="Liberation Sans" pitchFamily="34"/>
              </a:rPr>
              <a:t>paměti</a:t>
            </a:r>
            <a:r>
              <a:rPr lang="en-US" sz="2000" dirty="0">
                <a:latin typeface="Liberation Sans" pitchFamily="34"/>
              </a:rPr>
              <a:t> (quick-sort)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na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disku</a:t>
            </a:r>
            <a:r>
              <a:rPr lang="en-US" sz="2000" dirty="0">
                <a:latin typeface="Liberation Sans" pitchFamily="34"/>
              </a:rPr>
              <a:t> (merge sort)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mezi</a:t>
            </a:r>
            <a:r>
              <a:rPr lang="en-US" dirty="0"/>
              <a:t> quick-sort a merge-</a:t>
            </a:r>
            <a:r>
              <a:rPr lang="en-US" dirty="0" err="1"/>
              <a:t>sortem</a:t>
            </a:r>
            <a:r>
              <a:rPr lang="en-US" dirty="0"/>
              <a:t> se </a:t>
            </a:r>
            <a:r>
              <a:rPr lang="en-US" dirty="0" err="1"/>
              <a:t>volí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běhu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dokud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stačí</a:t>
            </a:r>
            <a:r>
              <a:rPr lang="en-US" sz="2000" dirty="0">
                <a:latin typeface="Liberation Sans" pitchFamily="34"/>
              </a:rPr>
              <a:t> RAM (</a:t>
            </a:r>
            <a:r>
              <a:rPr lang="en-US" sz="2000" dirty="0" err="1">
                <a:latin typeface="Liberation Sans" pitchFamily="34"/>
              </a:rPr>
              <a:t>work_mem</a:t>
            </a:r>
            <a:r>
              <a:rPr lang="en-US" sz="2000" dirty="0">
                <a:latin typeface="Liberation Sans" pitchFamily="34"/>
              </a:rPr>
              <a:t>), </a:t>
            </a:r>
            <a:r>
              <a:rPr lang="en-US" sz="2000" dirty="0" err="1">
                <a:latin typeface="Liberation Sans" pitchFamily="34"/>
              </a:rPr>
              <a:t>používá</a:t>
            </a:r>
            <a:r>
              <a:rPr lang="en-US" sz="2000" dirty="0">
                <a:latin typeface="Liberation Sans" pitchFamily="34"/>
              </a:rPr>
              <a:t> se quick-sort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poté</a:t>
            </a:r>
            <a:r>
              <a:rPr lang="en-US" sz="2000" dirty="0">
                <a:latin typeface="Liberation Sans" pitchFamily="34"/>
              </a:rPr>
              <a:t> se </a:t>
            </a:r>
            <a:r>
              <a:rPr lang="en-US" sz="2000" dirty="0" err="1">
                <a:latin typeface="Liberation Sans" pitchFamily="34"/>
              </a:rPr>
              <a:t>začne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zapisovat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</a:t>
            </a:r>
            <a:r>
              <a:rPr lang="en-US" sz="2000" dirty="0">
                <a:latin typeface="Liberation Sans" pitchFamily="34"/>
              </a:rPr>
              <a:t> disk – </a:t>
            </a:r>
            <a:r>
              <a:rPr lang="cs-CZ" sz="2000" dirty="0" smtClean="0">
                <a:latin typeface="Liberation Sans" pitchFamily="34"/>
              </a:rPr>
              <a:t>(nenastane </a:t>
            </a:r>
            <a:r>
              <a:rPr lang="cs-CZ" sz="2000" dirty="0" err="1" smtClean="0">
                <a:latin typeface="Liberation Sans" pitchFamily="34"/>
              </a:rPr>
              <a:t>Out</a:t>
            </a:r>
            <a:r>
              <a:rPr lang="cs-CZ" sz="2000" dirty="0" smtClean="0">
                <a:latin typeface="Liberation Sans" pitchFamily="34"/>
              </a:rPr>
              <a:t> </a:t>
            </a:r>
            <a:r>
              <a:rPr lang="cs-CZ" sz="2000" dirty="0" err="1" smtClean="0">
                <a:latin typeface="Liberation Sans" pitchFamily="34"/>
              </a:rPr>
              <a:t>of</a:t>
            </a:r>
            <a:r>
              <a:rPr lang="cs-CZ" sz="2000" dirty="0" smtClean="0">
                <a:latin typeface="Liberation Sans" pitchFamily="34"/>
              </a:rPr>
              <a:t> </a:t>
            </a:r>
            <a:r>
              <a:rPr lang="cs-CZ" sz="2000" dirty="0" err="1" smtClean="0">
                <a:latin typeface="Liberation Sans" pitchFamily="34"/>
              </a:rPr>
              <a:t>memory</a:t>
            </a:r>
            <a:r>
              <a:rPr lang="cs-CZ" sz="2000" dirty="0" smtClean="0">
                <a:latin typeface="Liberation Sans" pitchFamily="34"/>
              </a:rPr>
              <a:t>)</a:t>
            </a:r>
            <a:endParaRPr lang="en-US" sz="2000" dirty="0">
              <a:latin typeface="Liberation Sans" pitchFamily="3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třídění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malé</a:t>
            </a:r>
            <a:r>
              <a:rPr lang="en-US" dirty="0"/>
              <a:t> </a:t>
            </a:r>
            <a:r>
              <a:rPr lang="en-US" dirty="0" err="1"/>
              <a:t>počáteční</a:t>
            </a:r>
            <a:r>
              <a:rPr lang="en-US" dirty="0"/>
              <a:t> </a:t>
            </a:r>
            <a:r>
              <a:rPr lang="en-US" dirty="0" err="1"/>
              <a:t>náklady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nemusí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čekat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všechny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řádky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vrací</a:t>
            </a:r>
            <a:r>
              <a:rPr lang="en-US" sz="2000" dirty="0">
                <a:latin typeface="Liberation Sans" pitchFamily="34"/>
              </a:rPr>
              <a:t> je </a:t>
            </a:r>
            <a:r>
              <a:rPr lang="en-US" sz="2000" dirty="0" err="1">
                <a:latin typeface="Liberation Sans" pitchFamily="34"/>
              </a:rPr>
              <a:t>hned</a:t>
            </a:r>
            <a:endParaRPr lang="en-US" sz="20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cena</a:t>
            </a:r>
            <a:r>
              <a:rPr lang="en-US" sz="2000" dirty="0">
                <a:latin typeface="Liberation Sans" pitchFamily="34"/>
              </a:rPr>
              <a:t> ale </a:t>
            </a:r>
            <a:r>
              <a:rPr lang="en-US" sz="2000" dirty="0" err="1">
                <a:latin typeface="Liberation Sans" pitchFamily="34"/>
              </a:rPr>
              <a:t>rychle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roste</a:t>
            </a:r>
            <a:r>
              <a:rPr lang="en-US" sz="2000" dirty="0">
                <a:latin typeface="Liberation Sans" pitchFamily="34"/>
              </a:rPr>
              <a:t> (</a:t>
            </a:r>
            <a:r>
              <a:rPr lang="en-US" sz="2000" dirty="0" err="1">
                <a:latin typeface="Liberation Sans" pitchFamily="34"/>
              </a:rPr>
              <a:t>podle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korelace</a:t>
            </a:r>
            <a:r>
              <a:rPr lang="en-US" sz="2000" dirty="0">
                <a:latin typeface="Liberation Sans" pitchFamily="34"/>
              </a:rPr>
              <a:t> s </a:t>
            </a:r>
            <a:r>
              <a:rPr lang="en-US" sz="2000" dirty="0" err="1">
                <a:latin typeface="Liberation Sans" pitchFamily="34"/>
              </a:rPr>
              <a:t>tabulkou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apod</a:t>
            </a:r>
            <a:r>
              <a:rPr lang="en-US" sz="2000" dirty="0">
                <a:latin typeface="Liberation Sans" pitchFamily="34"/>
              </a:rPr>
              <a:t>.)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Liberation Sans" pitchFamily="34"/>
              </a:rPr>
              <a:t>v </a:t>
            </a:r>
            <a:r>
              <a:rPr lang="en-US" sz="2000" dirty="0" err="1">
                <a:latin typeface="Liberation Sans" pitchFamily="34"/>
              </a:rPr>
              <a:t>případě</a:t>
            </a:r>
            <a:r>
              <a:rPr lang="en-US" sz="2000" dirty="0">
                <a:latin typeface="Liberation Sans" pitchFamily="34"/>
              </a:rPr>
              <a:t> Index Only Scan </a:t>
            </a:r>
            <a:r>
              <a:rPr lang="en-US" sz="2000" dirty="0" err="1">
                <a:latin typeface="Liberation Sans" pitchFamily="34"/>
              </a:rPr>
              <a:t>roste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cena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pomaleji</a:t>
            </a:r>
            <a:endParaRPr lang="en-US" sz="2000" dirty="0">
              <a:latin typeface="Liberation Sans" pitchFamily="34"/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Třídění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dlouho</a:t>
            </a:r>
            <a:r>
              <a:rPr lang="en-US" dirty="0"/>
              <a:t> “</a:t>
            </a:r>
            <a:r>
              <a:rPr lang="en-US" dirty="0" err="1"/>
              <a:t>temná</a:t>
            </a:r>
            <a:r>
              <a:rPr lang="en-US" dirty="0"/>
              <a:t> </a:t>
            </a:r>
            <a:r>
              <a:rPr lang="en-US" dirty="0" err="1"/>
              <a:t>hmota</a:t>
            </a:r>
            <a:r>
              <a:rPr lang="en-US" dirty="0"/>
              <a:t>” </a:t>
            </a:r>
            <a:r>
              <a:rPr lang="en-US" dirty="0" err="1"/>
              <a:t>exekuce</a:t>
            </a:r>
            <a:r>
              <a:rPr lang="en-US" dirty="0"/>
              <a:t> – </a:t>
            </a:r>
            <a:r>
              <a:rPr lang="en-US" dirty="0" err="1"/>
              <a:t>nikde</a:t>
            </a:r>
            <a:r>
              <a:rPr lang="en-US" dirty="0"/>
              <a:t> </a:t>
            </a:r>
            <a:r>
              <a:rPr lang="en-US" dirty="0" err="1"/>
              <a:t>nebylo</a:t>
            </a:r>
            <a:r>
              <a:rPr lang="en-US" dirty="0"/>
              <a:t> </a:t>
            </a:r>
            <a:r>
              <a:rPr lang="en-US" dirty="0" err="1"/>
              <a:t>vidět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kromě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doby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trvání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dotazu</a:t>
            </a:r>
            <a:r>
              <a:rPr lang="en-US" sz="2000" dirty="0">
                <a:latin typeface="Liberation Sans" pitchFamily="34"/>
              </a:rPr>
              <a:t> ;-)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zahrnuje</a:t>
            </a:r>
            <a:r>
              <a:rPr lang="en-US" dirty="0"/>
              <a:t> i </a:t>
            </a:r>
            <a:r>
              <a:rPr lang="en-US" dirty="0" err="1"/>
              <a:t>triggery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realizují</a:t>
            </a:r>
            <a:r>
              <a:rPr lang="en-US" dirty="0"/>
              <a:t> </a:t>
            </a:r>
            <a:r>
              <a:rPr lang="en-US" dirty="0" err="1"/>
              <a:t>referenční</a:t>
            </a:r>
            <a:r>
              <a:rPr lang="en-US" dirty="0"/>
              <a:t> </a:t>
            </a:r>
            <a:r>
              <a:rPr lang="en-US" dirty="0" err="1"/>
              <a:t>integritu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častý</a:t>
            </a:r>
            <a:r>
              <a:rPr lang="en-US" dirty="0"/>
              <a:t> </a:t>
            </a:r>
            <a:r>
              <a:rPr lang="en-US" dirty="0" err="1"/>
              <a:t>problém</a:t>
            </a:r>
            <a:r>
              <a:rPr lang="en-US" dirty="0"/>
              <a:t> – </a:t>
            </a:r>
            <a:r>
              <a:rPr lang="en-US" dirty="0" err="1"/>
              <a:t>cizí</a:t>
            </a:r>
            <a:r>
              <a:rPr lang="en-US" dirty="0"/>
              <a:t> </a:t>
            </a:r>
            <a:r>
              <a:rPr lang="en-US" dirty="0" err="1"/>
              <a:t>klíč</a:t>
            </a:r>
            <a:r>
              <a:rPr lang="en-US" dirty="0"/>
              <a:t> bez </a:t>
            </a:r>
            <a:r>
              <a:rPr lang="en-US" dirty="0" err="1"/>
              <a:t>indexu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child </a:t>
            </a:r>
            <a:r>
              <a:rPr lang="en-US" dirty="0" err="1"/>
              <a:t>tabulce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změny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nadřízené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tabulky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trvají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dlouho</a:t>
            </a:r>
            <a:r>
              <a:rPr lang="en-US" sz="2000" dirty="0">
                <a:latin typeface="Liberation Sans" pitchFamily="34"/>
              </a:rPr>
              <a:t> (</a:t>
            </a:r>
            <a:r>
              <a:rPr lang="en-US" sz="2000" dirty="0" err="1">
                <a:latin typeface="Liberation Sans" pitchFamily="34"/>
              </a:rPr>
              <a:t>např</a:t>
            </a:r>
            <a:r>
              <a:rPr lang="en-US" sz="2000" dirty="0">
                <a:latin typeface="Liberation Sans" pitchFamily="34"/>
              </a:rPr>
              <a:t>. DELETE)</a:t>
            </a:r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vyžadují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totiž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kontrolu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podřízené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tabulky</a:t>
            </a:r>
            <a:endParaRPr lang="en-US" sz="2000" dirty="0">
              <a:latin typeface="Liberation Sans" pitchFamily="34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sz="1400" dirty="0">
                <a:latin typeface="FreeMono" pitchFamily="49"/>
              </a:rPr>
              <a:t>CREATE TABLE parent (id INT PRIMARY KEY);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400" dirty="0">
                <a:latin typeface="FreeMono" pitchFamily="49"/>
              </a:rPr>
              <a:t>CREATE TABLE child (id  INT PRIMARY KEY,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400" dirty="0">
                <a:latin typeface="FreeMono" pitchFamily="49"/>
              </a:rPr>
              <a:t>                    </a:t>
            </a:r>
            <a:r>
              <a:rPr lang="en-US" sz="1400" dirty="0" err="1">
                <a:latin typeface="FreeMono" pitchFamily="49"/>
              </a:rPr>
              <a:t>pid</a:t>
            </a:r>
            <a:r>
              <a:rPr lang="en-US" sz="1400" dirty="0">
                <a:latin typeface="FreeMono" pitchFamily="49"/>
              </a:rPr>
              <a:t> INT </a:t>
            </a:r>
            <a:r>
              <a:rPr lang="en-US" sz="1400" b="1" dirty="0">
                <a:latin typeface="FreeMono" pitchFamily="49"/>
              </a:rPr>
              <a:t>REFERENCES</a:t>
            </a:r>
            <a:r>
              <a:rPr lang="en-US" sz="1400" dirty="0">
                <a:latin typeface="FreeMono" pitchFamily="49"/>
              </a:rPr>
              <a:t> parent(id));</a:t>
            </a:r>
          </a:p>
          <a:p>
            <a:pPr marL="0" indent="0">
              <a:buNone/>
            </a:pPr>
            <a:r>
              <a:rPr lang="en-US" sz="1400" dirty="0">
                <a:latin typeface="FreeMono" pitchFamily="49"/>
              </a:rPr>
              <a:t>EXPLAIN ANALYZE DELETE FROM </a:t>
            </a:r>
            <a:r>
              <a:rPr lang="en-US" sz="1400" dirty="0" smtClean="0">
                <a:latin typeface="FreeMono" pitchFamily="49"/>
              </a:rPr>
              <a:t>parent</a:t>
            </a:r>
            <a:endParaRPr lang="cs-CZ" sz="1400" dirty="0" smtClean="0">
              <a:latin typeface="FreeMono" pitchFamily="49"/>
            </a:endParaRPr>
          </a:p>
          <a:p>
            <a:pPr marL="0" lvl="0" indent="0">
              <a:buNone/>
            </a:pPr>
            <a:r>
              <a:rPr lang="en-US" sz="1400" b="1" dirty="0">
                <a:latin typeface="FreeMono" pitchFamily="49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FreeMono" pitchFamily="49"/>
              </a:rPr>
              <a:t>Trigger for constraint </a:t>
            </a:r>
            <a:r>
              <a:rPr lang="en-US" sz="1400" b="1" dirty="0" err="1">
                <a:solidFill>
                  <a:srgbClr val="FF0000"/>
                </a:solidFill>
                <a:latin typeface="FreeMono" pitchFamily="49"/>
              </a:rPr>
              <a:t>child_pid_fkey</a:t>
            </a:r>
            <a:r>
              <a:rPr lang="en-US" sz="1400" b="1" dirty="0">
                <a:solidFill>
                  <a:srgbClr val="FF0000"/>
                </a:solidFill>
                <a:latin typeface="FreeMono" pitchFamily="49"/>
              </a:rPr>
              <a:t>: time=75.671 calls=99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Triggery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72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joiny</a:t>
            </a:r>
            <a:r>
              <a:rPr lang="en-US" dirty="0"/>
              <a:t> </a:t>
            </a:r>
            <a:r>
              <a:rPr lang="en-US" dirty="0" err="1"/>
              <a:t>pracují</a:t>
            </a:r>
            <a:r>
              <a:rPr lang="en-US" dirty="0"/>
              <a:t> se </a:t>
            </a:r>
            <a:r>
              <a:rPr lang="en-US" dirty="0" err="1"/>
              <a:t>dvěma</a:t>
            </a:r>
            <a:r>
              <a:rPr lang="en-US" dirty="0"/>
              <a:t> </a:t>
            </a:r>
            <a:r>
              <a:rPr lang="en-US" dirty="0" err="1"/>
              <a:t>vstupními</a:t>
            </a:r>
            <a:r>
              <a:rPr lang="en-US" dirty="0"/>
              <a:t> </a:t>
            </a:r>
            <a:r>
              <a:rPr lang="en-US" dirty="0" err="1"/>
              <a:t>relacemi</a:t>
            </a:r>
            <a:endParaRPr lang="en-US" dirty="0"/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/>
              <a:t>první</a:t>
            </a:r>
            <a:r>
              <a:rPr lang="en-US" dirty="0"/>
              <a:t> je </a:t>
            </a:r>
            <a:r>
              <a:rPr lang="en-US" dirty="0" err="1"/>
              <a:t>označována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vnější</a:t>
            </a:r>
            <a:r>
              <a:rPr lang="en-US" dirty="0"/>
              <a:t> (outer), </a:t>
            </a:r>
            <a:r>
              <a:rPr lang="en-US" dirty="0" err="1"/>
              <a:t>druhá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vnitřní</a:t>
            </a:r>
            <a:r>
              <a:rPr lang="en-US" dirty="0"/>
              <a:t> (inner)</a:t>
            </a:r>
          </a:p>
          <a:p>
            <a:pPr marL="0" lvl="1" indent="0" hangingPunct="0">
              <a:spcBef>
                <a:spcPts val="0"/>
              </a:spcBef>
              <a:spcAft>
                <a:spcPts val="575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nemá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nic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společného</a:t>
            </a:r>
            <a:r>
              <a:rPr lang="en-US" sz="2000" dirty="0">
                <a:latin typeface="Liberation Sans" pitchFamily="34"/>
              </a:rPr>
              <a:t> s inner/outer </a:t>
            </a:r>
            <a:r>
              <a:rPr lang="en-US" sz="2000" dirty="0" err="1">
                <a:latin typeface="Liberation Sans" pitchFamily="34"/>
              </a:rPr>
              <a:t>joinem</a:t>
            </a:r>
            <a:endParaRPr lang="en-US" sz="20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575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vychází</a:t>
            </a:r>
            <a:r>
              <a:rPr lang="en-US" sz="2000" dirty="0">
                <a:latin typeface="Liberation Sans" pitchFamily="34"/>
              </a:rPr>
              <a:t> z </a:t>
            </a:r>
            <a:r>
              <a:rPr lang="en-US" sz="2000" dirty="0" err="1">
                <a:latin typeface="Liberation Sans" pitchFamily="34"/>
              </a:rPr>
              <a:t>rozdílného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postavení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tabulek</a:t>
            </a:r>
            <a:r>
              <a:rPr lang="en-US" sz="2000" dirty="0">
                <a:latin typeface="Liberation Sans" pitchFamily="34"/>
              </a:rPr>
              <a:t> v </a:t>
            </a:r>
            <a:r>
              <a:rPr lang="en-US" sz="2000" dirty="0" err="1">
                <a:latin typeface="Liberation Sans" pitchFamily="34"/>
              </a:rPr>
              <a:t>algoritmech</a:t>
            </a:r>
            <a:r>
              <a:rPr lang="en-US" sz="2000" dirty="0">
                <a:latin typeface="Liberation Sans" pitchFamily="34"/>
              </a:rPr>
              <a:t/>
            </a:r>
            <a:br>
              <a:rPr lang="en-US" sz="2000" dirty="0">
                <a:latin typeface="Liberation Sans" pitchFamily="34"/>
              </a:rPr>
            </a:br>
            <a:endParaRPr lang="en-US" sz="2000" dirty="0">
              <a:latin typeface="Liberation Sans" pitchFamily="34"/>
            </a:endParaRPr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b="1" dirty="0" err="1"/>
              <a:t>join_collapse_limit</a:t>
            </a:r>
            <a:r>
              <a:rPr lang="en-US" b="1" dirty="0"/>
              <a:t> = 8</a:t>
            </a:r>
          </a:p>
          <a:p>
            <a:pPr marL="0" lvl="1" indent="0" hangingPunct="0">
              <a:spcBef>
                <a:spcPts val="0"/>
              </a:spcBef>
              <a:spcAft>
                <a:spcPts val="575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ovlivňuje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jak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moc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může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plánovač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měnit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pořadí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tabulek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během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joinu</a:t>
            </a:r>
            <a:endParaRPr lang="en-US" sz="20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575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lze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zneužít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ke</a:t>
            </a:r>
            <a:r>
              <a:rPr lang="en-US" sz="2000" dirty="0">
                <a:latin typeface="Liberation Sans" pitchFamily="34"/>
              </a:rPr>
              <a:t> “</a:t>
            </a:r>
            <a:r>
              <a:rPr lang="en-US" sz="2000" dirty="0" err="1">
                <a:latin typeface="Liberation Sans" pitchFamily="34"/>
              </a:rPr>
              <a:t>vnucení</a:t>
            </a:r>
            <a:r>
              <a:rPr lang="en-US" sz="2000" dirty="0">
                <a:latin typeface="Liberation Sans" pitchFamily="34"/>
              </a:rPr>
              <a:t>” </a:t>
            </a:r>
            <a:r>
              <a:rPr lang="en-US" sz="2000" dirty="0" err="1">
                <a:latin typeface="Liberation Sans" pitchFamily="34"/>
              </a:rPr>
              <a:t>pořadí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použitím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explicitního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joinu</a:t>
            </a:r>
            <a:endParaRPr lang="en-US" sz="20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575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FreeMono" pitchFamily="49"/>
              </a:rPr>
              <a:t>SET </a:t>
            </a:r>
            <a:r>
              <a:rPr lang="en-US" sz="2000" dirty="0" err="1">
                <a:latin typeface="FreeMono" pitchFamily="49"/>
              </a:rPr>
              <a:t>join_collapse_limit</a:t>
            </a:r>
            <a:r>
              <a:rPr lang="en-US" sz="2000" dirty="0">
                <a:latin typeface="FreeMono" pitchFamily="49"/>
              </a:rPr>
              <a:t> = 1</a:t>
            </a:r>
            <a:br>
              <a:rPr lang="en-US" sz="2000" dirty="0">
                <a:latin typeface="FreeMono" pitchFamily="49"/>
              </a:rPr>
            </a:br>
            <a:endParaRPr lang="en-US" sz="2000" dirty="0">
              <a:latin typeface="FreeMono" pitchFamily="49"/>
            </a:endParaRPr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b="1" dirty="0" err="1"/>
              <a:t>geqo_threshold</a:t>
            </a:r>
            <a:r>
              <a:rPr lang="en-US" b="1" dirty="0"/>
              <a:t> = 12</a:t>
            </a:r>
          </a:p>
          <a:p>
            <a:pPr marL="0" lvl="1" indent="0" hangingPunct="0">
              <a:spcBef>
                <a:spcPts val="0"/>
              </a:spcBef>
              <a:spcAft>
                <a:spcPts val="575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určuje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kdy</a:t>
            </a:r>
            <a:r>
              <a:rPr lang="en-US" sz="2000" dirty="0">
                <a:latin typeface="Liberation Sans" pitchFamily="34"/>
              </a:rPr>
              <a:t> se </a:t>
            </a:r>
            <a:r>
              <a:rPr lang="en-US" sz="2000" dirty="0" err="1">
                <a:latin typeface="Liberation Sans" pitchFamily="34"/>
              </a:rPr>
              <a:t>má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opustit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vyčerpávající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hledání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pořadí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tabulek</a:t>
            </a:r>
            <a:r>
              <a:rPr lang="en-US" sz="2000" dirty="0">
                <a:latin typeface="Liberation Sans" pitchFamily="34"/>
              </a:rPr>
              <a:t> a </a:t>
            </a:r>
            <a:r>
              <a:rPr lang="en-US" sz="2000" dirty="0" err="1">
                <a:latin typeface="Liberation Sans" pitchFamily="34"/>
              </a:rPr>
              <a:t>přejít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genetický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algoritmus</a:t>
            </a:r>
            <a:endParaRPr lang="en-US" sz="20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575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rychlejší</a:t>
            </a:r>
            <a:r>
              <a:rPr lang="en-US" sz="2000" dirty="0">
                <a:latin typeface="Liberation Sans" pitchFamily="34"/>
              </a:rPr>
              <a:t> ale </a:t>
            </a:r>
            <a:r>
              <a:rPr lang="en-US" sz="2000" dirty="0" err="1">
                <a:latin typeface="Liberation Sans" pitchFamily="34"/>
              </a:rPr>
              <a:t>nemusí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najít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některé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kombinace</a:t>
            </a:r>
            <a:endParaRPr lang="en-US" sz="2000" dirty="0">
              <a:latin typeface="Liberation Sans" pitchFamily="34"/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000" y="100013"/>
            <a:ext cx="4860000" cy="714826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Joinování</a:t>
            </a:r>
            <a:r>
              <a:rPr lang="en-US" sz="2400" dirty="0"/>
              <a:t> </a:t>
            </a:r>
            <a:r>
              <a:rPr lang="en-US" sz="2400" dirty="0" err="1"/>
              <a:t>tabulek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en-US" sz="2400" dirty="0"/>
              <a:t>Nested Loop, Hash Join, Merge </a:t>
            </a:r>
            <a:r>
              <a:rPr lang="en-US" sz="2400" dirty="0" smtClean="0"/>
              <a:t>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2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nejjednodušší</a:t>
            </a:r>
            <a:r>
              <a:rPr lang="en-US" dirty="0"/>
              <a:t> </a:t>
            </a:r>
            <a:r>
              <a:rPr lang="en-US" dirty="0" err="1"/>
              <a:t>možný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smyčka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přes</a:t>
            </a:r>
            <a:r>
              <a:rPr lang="en-US" sz="2000" dirty="0">
                <a:latin typeface="Liberation Sans" pitchFamily="34"/>
              </a:rPr>
              <a:t> "outer" </a:t>
            </a:r>
            <a:r>
              <a:rPr lang="en-US" sz="2000" dirty="0" err="1">
                <a:latin typeface="Liberation Sans" pitchFamily="34"/>
              </a:rPr>
              <a:t>tabulku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dohledání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záznamu</a:t>
            </a:r>
            <a:r>
              <a:rPr lang="en-US" sz="2000" dirty="0">
                <a:latin typeface="Liberation Sans" pitchFamily="34"/>
              </a:rPr>
              <a:t> v "inner" </a:t>
            </a:r>
            <a:r>
              <a:rPr lang="en-US" sz="2000" dirty="0" err="1">
                <a:latin typeface="Liberation Sans" pitchFamily="34"/>
              </a:rPr>
              <a:t>tabulce</a:t>
            </a:r>
            <a:endParaRPr lang="en-US" sz="2000" dirty="0">
              <a:latin typeface="Liberation Sans" pitchFamily="3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vhodný</a:t>
            </a:r>
            <a:r>
              <a:rPr lang="en-US" dirty="0"/>
              <a:t> pro </a:t>
            </a:r>
            <a:r>
              <a:rPr lang="en-US" dirty="0" err="1"/>
              <a:t>málo</a:t>
            </a:r>
            <a:r>
              <a:rPr lang="en-US" dirty="0"/>
              <a:t> </a:t>
            </a:r>
            <a:r>
              <a:rPr lang="en-US" dirty="0" err="1"/>
              <a:t>iterací</a:t>
            </a:r>
            <a:r>
              <a:rPr lang="en-US" dirty="0"/>
              <a:t> a/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levný</a:t>
            </a:r>
            <a:r>
              <a:rPr lang="en-US" dirty="0"/>
              <a:t> </a:t>
            </a:r>
            <a:r>
              <a:rPr lang="en-US" dirty="0" err="1"/>
              <a:t>vnitřní</a:t>
            </a:r>
            <a:r>
              <a:rPr lang="en-US" dirty="0"/>
              <a:t> </a:t>
            </a:r>
            <a:r>
              <a:rPr lang="en-US" dirty="0" err="1"/>
              <a:t>plán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např</a:t>
            </a:r>
            <a:r>
              <a:rPr lang="en-US" sz="2000" dirty="0">
                <a:latin typeface="Liberation Sans" pitchFamily="34"/>
              </a:rPr>
              <a:t>. </a:t>
            </a:r>
            <a:r>
              <a:rPr lang="en-US" sz="2000" dirty="0" err="1">
                <a:latin typeface="Liberation Sans" pitchFamily="34"/>
              </a:rPr>
              <a:t>maličká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nebo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dobře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oindexovaná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tabulka</a:t>
            </a:r>
            <a:endParaRPr lang="en-US" sz="2000" dirty="0">
              <a:latin typeface="Liberation Sans" pitchFamily="3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jediná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joinu</a:t>
            </a:r>
            <a:r>
              <a:rPr lang="en-US" dirty="0"/>
              <a:t> pro </a:t>
            </a:r>
            <a:r>
              <a:rPr lang="en-US" dirty="0" err="1"/>
              <a:t>kartézský</a:t>
            </a:r>
            <a:r>
              <a:rPr lang="en-US" dirty="0"/>
              <a:t> </a:t>
            </a:r>
            <a:r>
              <a:rPr lang="en-US" dirty="0" err="1"/>
              <a:t>součin</a:t>
            </a:r>
            <a:r>
              <a:rPr lang="en-US" dirty="0"/>
              <a:t> a </a:t>
            </a:r>
            <a:r>
              <a:rPr lang="en-US" dirty="0" err="1"/>
              <a:t>nerovnosti</a:t>
            </a:r>
            <a:endParaRPr lang="en-US" dirty="0"/>
          </a:p>
          <a:p>
            <a:pPr lvl="0">
              <a:spcAft>
                <a:spcPts val="0"/>
              </a:spcAft>
            </a:pPr>
            <a:endParaRPr lang="en-US" dirty="0">
              <a:latin typeface="Courier New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CREATE TABLE a AS SELECT i FROM </a:t>
            </a:r>
            <a:r>
              <a:rPr lang="en-US" sz="1600" dirty="0" err="1">
                <a:latin typeface="FreeMono" pitchFamily="49"/>
              </a:rPr>
              <a:t>generate_series</a:t>
            </a:r>
            <a:r>
              <a:rPr lang="en-US" sz="1600" dirty="0">
                <a:latin typeface="FreeMono" pitchFamily="49"/>
              </a:rPr>
              <a:t>(1,10000) s(i);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CREATE TABLE b AS SELECT i FROM </a:t>
            </a:r>
            <a:r>
              <a:rPr lang="en-US" sz="1600" dirty="0" err="1">
                <a:latin typeface="FreeMono" pitchFamily="49"/>
              </a:rPr>
              <a:t>generate_series</a:t>
            </a:r>
            <a:r>
              <a:rPr lang="en-US" sz="1600" dirty="0">
                <a:latin typeface="FreeMono" pitchFamily="49"/>
              </a:rPr>
              <a:t>(1,10000) s(i);</a:t>
            </a:r>
          </a:p>
          <a:p>
            <a:pPr marL="0" lvl="0" indent="0">
              <a:spcAft>
                <a:spcPts val="289"/>
              </a:spcAft>
              <a:buNone/>
            </a:pPr>
            <a:endParaRPr lang="en-US" sz="1600" dirty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EXPLAIN SELECT * FROM a, b;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                   QUERY PLAN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------------------------------------------------------------------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b="1" dirty="0">
                <a:latin typeface="FreeMono" pitchFamily="49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FreeMono" pitchFamily="49"/>
              </a:rPr>
              <a:t>Nested Loop</a:t>
            </a:r>
            <a:r>
              <a:rPr lang="en-US" sz="1600" b="1" dirty="0">
                <a:latin typeface="FreeMono" pitchFamily="49"/>
              </a:rPr>
              <a:t>  </a:t>
            </a:r>
            <a:r>
              <a:rPr lang="en-US" sz="1600" dirty="0">
                <a:latin typeface="FreeMono" pitchFamily="49"/>
              </a:rPr>
              <a:t>(cost=0.00..1250315.00 rows=100000000 width=8)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-&gt;  </a:t>
            </a:r>
            <a:r>
              <a:rPr lang="en-US" sz="1600" dirty="0" err="1">
                <a:latin typeface="FreeMono" pitchFamily="49"/>
              </a:rPr>
              <a:t>Seq</a:t>
            </a:r>
            <a:r>
              <a:rPr lang="en-US" sz="1600" dirty="0">
                <a:latin typeface="FreeMono" pitchFamily="49"/>
              </a:rPr>
              <a:t> Scan on a  (cost=0.00..145.00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-&gt;  Materialize  (cost=0.00..195.00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-&gt;  </a:t>
            </a:r>
            <a:r>
              <a:rPr lang="en-US" sz="1600" dirty="0" err="1">
                <a:latin typeface="FreeMono" pitchFamily="49"/>
              </a:rPr>
              <a:t>Seq</a:t>
            </a:r>
            <a:r>
              <a:rPr lang="en-US" sz="1600" dirty="0">
                <a:latin typeface="FreeMono" pitchFamily="49"/>
              </a:rPr>
              <a:t> Scan on b  (cost=0.00..145.00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endParaRPr lang="en-US" sz="1600" dirty="0">
              <a:latin typeface="FreeMono" pitchFamily="49"/>
            </a:endParaRPr>
          </a:p>
          <a:p>
            <a:pPr marL="0" lvl="0" indent="0" algn="ctr">
              <a:buNone/>
            </a:pPr>
            <a:r>
              <a:rPr lang="en-US" b="1" dirty="0" err="1">
                <a:solidFill>
                  <a:srgbClr val="000000"/>
                </a:solidFill>
              </a:rPr>
              <a:t>cvičení</a:t>
            </a:r>
            <a:r>
              <a:rPr lang="en-US" b="1" dirty="0">
                <a:solidFill>
                  <a:srgbClr val="000000"/>
                </a:solidFill>
              </a:rPr>
              <a:t>: 13-nested-loop.sql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14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859500" y="843415"/>
            <a:ext cx="7708500" cy="403698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EXPLAIN ANALYZE SELECT * FROM a JOIN b USING (i);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 smtClean="0">
                <a:latin typeface="FreeMono" pitchFamily="49"/>
              </a:rPr>
              <a:t>                             </a:t>
            </a:r>
            <a:r>
              <a:rPr lang="en-US" sz="1600" dirty="0">
                <a:latin typeface="FreeMono" pitchFamily="49"/>
              </a:rPr>
              <a:t>QUERY PLAN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----------------------------------------------------------------------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Hash Join  (cost=30832.00..74478.00 rows=1000000 width=12)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          (actual time=247.928..759.196 rows=1000000 loops=1)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Hash Cond: (</a:t>
            </a:r>
            <a:r>
              <a:rPr lang="en-US" sz="1600" dirty="0" err="1">
                <a:latin typeface="FreeMono" pitchFamily="49"/>
              </a:rPr>
              <a:t>a.i</a:t>
            </a:r>
            <a:r>
              <a:rPr lang="en-US" sz="1600" dirty="0">
                <a:latin typeface="FreeMono" pitchFamily="49"/>
              </a:rPr>
              <a:t> = </a:t>
            </a:r>
            <a:r>
              <a:rPr lang="en-US" sz="1600" dirty="0" err="1">
                <a:latin typeface="FreeMono" pitchFamily="49"/>
              </a:rPr>
              <a:t>b.i</a:t>
            </a:r>
            <a:r>
              <a:rPr lang="en-US" sz="1600" dirty="0">
                <a:latin typeface="FreeMono" pitchFamily="49"/>
              </a:rPr>
              <a:t>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-&gt;  </a:t>
            </a:r>
            <a:r>
              <a:rPr lang="en-US" sz="1600" dirty="0" err="1">
                <a:latin typeface="FreeMono" pitchFamily="49"/>
              </a:rPr>
              <a:t>Seq</a:t>
            </a:r>
            <a:r>
              <a:rPr lang="en-US" sz="1600" dirty="0">
                <a:latin typeface="FreeMono" pitchFamily="49"/>
              </a:rPr>
              <a:t> Scan on a  (cost=0.00..14425.00 rows=1000000 width=8)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             (actual time=0.007..66.813 rows=1000000 loops=1)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-&gt;  Hash  (cost=14425.00..14425.00 rows=1000000 width=8)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          (actual time=247.384..247.384 rows=1000000 loops=1)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</a:t>
            </a:r>
            <a:r>
              <a:rPr lang="en-US" sz="1600" b="1" dirty="0">
                <a:solidFill>
                  <a:srgbClr val="FF0000"/>
                </a:solidFill>
                <a:latin typeface="FreeMono" pitchFamily="49"/>
              </a:rPr>
              <a:t>Buckets: 4096</a:t>
            </a:r>
            <a:r>
              <a:rPr lang="en-US" sz="1600" dirty="0">
                <a:latin typeface="FreeMono" pitchFamily="49"/>
              </a:rPr>
              <a:t>  Batches: 64  Memory Usage: 625kB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-&gt;  </a:t>
            </a:r>
            <a:r>
              <a:rPr lang="en-US" sz="1600" dirty="0" err="1">
                <a:latin typeface="FreeMono" pitchFamily="49"/>
              </a:rPr>
              <a:t>Seq</a:t>
            </a:r>
            <a:r>
              <a:rPr lang="en-US" sz="1600" dirty="0">
                <a:latin typeface="FreeMono" pitchFamily="49"/>
              </a:rPr>
              <a:t> Scan on b  (cost=0.00..14425.00 rows=1000000 width=8)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sz="1600" dirty="0">
                <a:latin typeface="FreeMono" pitchFamily="49"/>
              </a:rPr>
              <a:t>                      (actual time=0.004..98.268 rows=1000000 loops=1)</a:t>
            </a:r>
          </a:p>
          <a:p>
            <a:pPr lvl="0">
              <a:spcAft>
                <a:spcPts val="0"/>
              </a:spcAft>
            </a:pPr>
            <a:endParaRPr lang="en-US" sz="1700" b="1" dirty="0">
              <a:latin typeface="Courier New" pitchFamily="49"/>
            </a:endParaRPr>
          </a:p>
          <a:p>
            <a:pPr lvl="0">
              <a:spcAft>
                <a:spcPts val="72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menší</a:t>
            </a:r>
            <a:r>
              <a:rPr lang="en-US" dirty="0"/>
              <a:t> </a:t>
            </a:r>
            <a:r>
              <a:rPr lang="en-US" dirty="0" err="1"/>
              <a:t>relaci</a:t>
            </a:r>
            <a:r>
              <a:rPr lang="en-US" dirty="0"/>
              <a:t> </a:t>
            </a:r>
            <a:r>
              <a:rPr lang="en-US" dirty="0" err="1"/>
              <a:t>načte</a:t>
            </a:r>
            <a:r>
              <a:rPr lang="en-US" dirty="0"/>
              <a:t> do hash </a:t>
            </a:r>
            <a:r>
              <a:rPr lang="en-US" dirty="0" err="1"/>
              <a:t>tabulky</a:t>
            </a:r>
            <a:r>
              <a:rPr lang="en-US" dirty="0"/>
              <a:t> (pro </a:t>
            </a:r>
            <a:r>
              <a:rPr lang="en-US" dirty="0" err="1"/>
              <a:t>rychlé</a:t>
            </a:r>
            <a:r>
              <a:rPr lang="en-US" dirty="0"/>
              <a:t> </a:t>
            </a:r>
            <a:r>
              <a:rPr lang="en-US" dirty="0" err="1"/>
              <a:t>vyhledání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join </a:t>
            </a:r>
            <a:r>
              <a:rPr lang="en-US" dirty="0" err="1"/>
              <a:t>klíče</a:t>
            </a:r>
            <a:r>
              <a:rPr lang="en-US" dirty="0"/>
              <a:t>)</a:t>
            </a:r>
          </a:p>
          <a:p>
            <a:pPr marL="342900" lvl="1" indent="-342900" hangingPunct="0">
              <a:spcBef>
                <a:spcPts val="0"/>
              </a:spcBef>
              <a:spcAft>
                <a:spcPts val="72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Liberation Sans" pitchFamily="34"/>
              </a:rPr>
              <a:t>pokud</a:t>
            </a:r>
            <a:r>
              <a:rPr lang="en-US" sz="2000" dirty="0">
                <a:latin typeface="Liberation Sans" pitchFamily="34"/>
              </a:rPr>
              <a:t> se </a:t>
            </a:r>
            <a:r>
              <a:rPr lang="en-US" sz="2000" dirty="0" err="1">
                <a:latin typeface="Liberation Sans" pitchFamily="34"/>
              </a:rPr>
              <a:t>nevejde</a:t>
            </a:r>
            <a:r>
              <a:rPr lang="en-US" sz="2000" dirty="0">
                <a:latin typeface="Liberation Sans" pitchFamily="34"/>
              </a:rPr>
              <a:t> do </a:t>
            </a:r>
            <a:r>
              <a:rPr lang="en-US" sz="2000" dirty="0" err="1">
                <a:latin typeface="Liberation Sans" pitchFamily="34"/>
              </a:rPr>
              <a:t>work_mem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rozdělí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ji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tzv</a:t>
            </a:r>
            <a:r>
              <a:rPr lang="en-US" sz="2000" dirty="0">
                <a:latin typeface="Liberation Sans" pitchFamily="34"/>
              </a:rPr>
              <a:t>. "</a:t>
            </a:r>
            <a:r>
              <a:rPr lang="en-US" sz="2000" dirty="0" err="1">
                <a:latin typeface="Liberation Sans" pitchFamily="34"/>
              </a:rPr>
              <a:t>batche</a:t>
            </a:r>
            <a:r>
              <a:rPr lang="en-US" sz="2000" dirty="0">
                <a:latin typeface="Liberation Sans" pitchFamily="34"/>
              </a:rPr>
              <a:t>"</a:t>
            </a:r>
          </a:p>
          <a:p>
            <a:pPr lvl="0">
              <a:spcAft>
                <a:spcPts val="72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následně</a:t>
            </a:r>
            <a:r>
              <a:rPr lang="en-US" dirty="0"/>
              <a:t> </a:t>
            </a:r>
            <a:r>
              <a:rPr lang="en-US" dirty="0" err="1"/>
              <a:t>čte</a:t>
            </a:r>
            <a:r>
              <a:rPr lang="en-US" dirty="0"/>
              <a:t> </a:t>
            </a:r>
            <a:r>
              <a:rPr lang="en-US" dirty="0" err="1"/>
              <a:t>větší</a:t>
            </a:r>
            <a:r>
              <a:rPr lang="en-US" dirty="0"/>
              <a:t> </a:t>
            </a:r>
            <a:r>
              <a:rPr lang="en-US" dirty="0" err="1"/>
              <a:t>tabulku</a:t>
            </a:r>
            <a:r>
              <a:rPr lang="en-US" dirty="0"/>
              <a:t> a v hash </a:t>
            </a:r>
            <a:r>
              <a:rPr lang="en-US" dirty="0" err="1"/>
              <a:t>tabulce</a:t>
            </a:r>
            <a:r>
              <a:rPr lang="en-US" dirty="0"/>
              <a:t> </a:t>
            </a:r>
            <a:r>
              <a:rPr lang="en-US" dirty="0" err="1"/>
              <a:t>vyhledává</a:t>
            </a:r>
            <a:r>
              <a:rPr lang="en-US" dirty="0"/>
              <a:t> </a:t>
            </a:r>
            <a:r>
              <a:rPr lang="en-US" dirty="0" err="1"/>
              <a:t>záznamy</a:t>
            </a:r>
            <a:endParaRPr lang="en-US" dirty="0"/>
          </a:p>
          <a:p>
            <a:pPr marL="342900" lvl="1" indent="-342900" hangingPunct="0">
              <a:spcBef>
                <a:spcPts val="0"/>
              </a:spcBef>
              <a:spcAft>
                <a:spcPts val="72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Liberation Sans" pitchFamily="34"/>
              </a:rPr>
              <a:t>velká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tabulka</a:t>
            </a:r>
            <a:r>
              <a:rPr lang="en-US" sz="2000" dirty="0">
                <a:latin typeface="Liberation Sans" pitchFamily="34"/>
              </a:rPr>
              <a:t> se </a:t>
            </a:r>
            <a:r>
              <a:rPr lang="en-US" sz="2000" dirty="0" err="1">
                <a:latin typeface="Liberation Sans" pitchFamily="34"/>
              </a:rPr>
              <a:t>batchuje</a:t>
            </a:r>
            <a:r>
              <a:rPr lang="en-US" sz="2000" dirty="0">
                <a:latin typeface="Liberation Sans" pitchFamily="34"/>
              </a:rPr>
              <a:t> “</a:t>
            </a:r>
            <a:r>
              <a:rPr lang="en-US" sz="2000" dirty="0" err="1">
                <a:latin typeface="Liberation Sans" pitchFamily="34"/>
              </a:rPr>
              <a:t>odpovídajícím</a:t>
            </a:r>
            <a:r>
              <a:rPr lang="en-US" sz="2000" dirty="0">
                <a:latin typeface="Liberation Sans" pitchFamily="34"/>
              </a:rPr>
              <a:t>” </a:t>
            </a:r>
            <a:r>
              <a:rPr lang="en-US" sz="2000" dirty="0" err="1">
                <a:latin typeface="Liberation Sans" pitchFamily="34"/>
              </a:rPr>
              <a:t>způsobem</a:t>
            </a:r>
            <a:endParaRPr lang="en-US" sz="2000" dirty="0">
              <a:latin typeface="Liberation Sans" pitchFamily="34"/>
            </a:endParaRPr>
          </a:p>
          <a:p>
            <a:pPr marL="342900" lvl="1" indent="-342900" hangingPunct="0">
              <a:spcBef>
                <a:spcPts val="0"/>
              </a:spcBef>
              <a:spcAft>
                <a:spcPts val="72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Liberation Sans" pitchFamily="34"/>
              </a:rPr>
              <a:t>řádky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prvního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batche</a:t>
            </a:r>
            <a:r>
              <a:rPr lang="en-US" sz="2000" dirty="0">
                <a:latin typeface="Liberation Sans" pitchFamily="34"/>
              </a:rPr>
              <a:t> se </a:t>
            </a:r>
            <a:r>
              <a:rPr lang="en-US" sz="2000" dirty="0" err="1">
                <a:latin typeface="Liberation Sans" pitchFamily="34"/>
              </a:rPr>
              <a:t>zjoinují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rovnou</a:t>
            </a:r>
            <a:endParaRPr lang="en-US" sz="2000" dirty="0">
              <a:latin typeface="Liberation Sans" pitchFamily="34"/>
            </a:endParaRPr>
          </a:p>
          <a:p>
            <a:pPr marL="342900" lvl="1" indent="-342900" hangingPunct="0">
              <a:spcBef>
                <a:spcPts val="0"/>
              </a:spcBef>
              <a:spcAft>
                <a:spcPts val="72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Liberation Sans" pitchFamily="34"/>
              </a:rPr>
              <a:t>ostatní</a:t>
            </a:r>
            <a:r>
              <a:rPr lang="en-US" sz="2000" dirty="0">
                <a:latin typeface="Liberation Sans" pitchFamily="34"/>
              </a:rPr>
              <a:t> se </a:t>
            </a:r>
            <a:r>
              <a:rPr lang="en-US" sz="2000" dirty="0" err="1">
                <a:latin typeface="Liberation Sans" pitchFamily="34"/>
              </a:rPr>
              <a:t>zapíší</a:t>
            </a:r>
            <a:r>
              <a:rPr lang="en-US" sz="2000" dirty="0">
                <a:latin typeface="Liberation Sans" pitchFamily="34"/>
              </a:rPr>
              <a:t> do </a:t>
            </a:r>
            <a:r>
              <a:rPr lang="en-US" sz="2000" dirty="0" err="1">
                <a:latin typeface="Liberation Sans" pitchFamily="34"/>
              </a:rPr>
              <a:t>batchů</a:t>
            </a:r>
            <a:r>
              <a:rPr lang="en-US" sz="2000" dirty="0">
                <a:latin typeface="Liberation Sans" pitchFamily="34"/>
              </a:rPr>
              <a:t> (temporary </a:t>
            </a:r>
            <a:r>
              <a:rPr lang="en-US" sz="2000" dirty="0" err="1">
                <a:latin typeface="Liberation Sans" pitchFamily="34"/>
              </a:rPr>
              <a:t>soubory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může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znamenat</a:t>
            </a:r>
            <a:r>
              <a:rPr lang="en-US" sz="2000" dirty="0">
                <a:latin typeface="Liberation Sans" pitchFamily="34"/>
              </a:rPr>
              <a:t> I/O</a:t>
            </a:r>
            <a:r>
              <a:rPr lang="en-US" sz="2000" dirty="0" smtClean="0">
                <a:latin typeface="Liberation Sans" pitchFamily="34"/>
              </a:rPr>
              <a:t>)</a:t>
            </a:r>
            <a:endParaRPr lang="en-US" sz="2000" dirty="0">
              <a:latin typeface="Liberation Sans" pitchFamily="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8938" y="4835723"/>
            <a:ext cx="300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err="1">
                <a:solidFill>
                  <a:srgbClr val="000000"/>
                </a:solidFill>
              </a:rPr>
              <a:t>cvičení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</a:rPr>
              <a:t>1</a:t>
            </a:r>
            <a:r>
              <a:rPr lang="cs-CZ" sz="1400" b="1" dirty="0" smtClean="0">
                <a:solidFill>
                  <a:srgbClr val="000000"/>
                </a:solidFill>
              </a:rPr>
              <a:t>5</a:t>
            </a:r>
            <a:r>
              <a:rPr lang="en-US" sz="1400" b="1" dirty="0" smtClean="0">
                <a:solidFill>
                  <a:srgbClr val="000000"/>
                </a:solidFill>
              </a:rPr>
              <a:t>-hash-</a:t>
            </a:r>
            <a:r>
              <a:rPr lang="en-US" sz="1400" b="1" dirty="0" err="1" smtClean="0">
                <a:solidFill>
                  <a:srgbClr val="000000"/>
                </a:solidFill>
              </a:rPr>
              <a:t>join.sql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0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lepší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hash join </a:t>
            </a:r>
            <a:r>
              <a:rPr lang="en-US" dirty="0" err="1"/>
              <a:t>pokud</a:t>
            </a:r>
            <a:r>
              <a:rPr lang="en-US" dirty="0"/>
              <a:t> je </a:t>
            </a:r>
            <a:r>
              <a:rPr lang="en-US" dirty="0" err="1"/>
              <a:t>setříděné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potřebuji</a:t>
            </a:r>
            <a:r>
              <a:rPr lang="en-US" dirty="0"/>
              <a:t> </a:t>
            </a:r>
            <a:r>
              <a:rPr lang="en-US" dirty="0" err="1"/>
              <a:t>setříděné</a:t>
            </a:r>
            <a:endParaRPr lang="en-US" dirty="0"/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/>
              <a:t>v </a:t>
            </a:r>
            <a:r>
              <a:rPr lang="en-US" dirty="0" err="1"/>
              <a:t>případě</a:t>
            </a:r>
            <a:r>
              <a:rPr lang="en-US" dirty="0"/>
              <a:t> </a:t>
            </a:r>
            <a:r>
              <a:rPr lang="en-US" dirty="0" err="1"/>
              <a:t>třídění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 </a:t>
            </a:r>
            <a:r>
              <a:rPr lang="en-US" dirty="0" err="1"/>
              <a:t>závisí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korelaci</a:t>
            </a:r>
            <a:r>
              <a:rPr lang="en-US" dirty="0"/>
              <a:t> index-</a:t>
            </a:r>
            <a:r>
              <a:rPr lang="en-US" dirty="0" err="1"/>
              <a:t>tabulka</a:t>
            </a:r>
            <a:endParaRPr lang="en-US" dirty="0"/>
          </a:p>
          <a:p>
            <a:pPr lvl="0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rozdíl</a:t>
            </a:r>
            <a:r>
              <a:rPr lang="en-US" dirty="0"/>
              <a:t> od hash </a:t>
            </a:r>
            <a:r>
              <a:rPr lang="en-US" dirty="0" err="1"/>
              <a:t>joinu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malou</a:t>
            </a:r>
            <a:r>
              <a:rPr lang="en-US" dirty="0"/>
              <a:t> </a:t>
            </a:r>
            <a:r>
              <a:rPr lang="en-US" dirty="0" err="1"/>
              <a:t>startovací</a:t>
            </a:r>
            <a:r>
              <a:rPr lang="en-US" dirty="0"/>
              <a:t> </a:t>
            </a:r>
            <a:r>
              <a:rPr lang="en-US" dirty="0" err="1"/>
              <a:t>cenu</a:t>
            </a:r>
            <a:r>
              <a:rPr lang="en-US" dirty="0"/>
              <a:t> (</a:t>
            </a:r>
            <a:r>
              <a:rPr lang="en-US" dirty="0" err="1"/>
              <a:t>vnořený</a:t>
            </a:r>
            <a:r>
              <a:rPr lang="en-US" dirty="0"/>
              <a:t> index), </a:t>
            </a:r>
            <a:r>
              <a:rPr lang="en-US" dirty="0" err="1"/>
              <a:t>což</a:t>
            </a:r>
            <a:r>
              <a:rPr lang="en-US" dirty="0"/>
              <a:t> je </a:t>
            </a:r>
            <a:r>
              <a:rPr lang="en-US" dirty="0" err="1"/>
              <a:t>výhodné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</a:t>
            </a:r>
            <a:r>
              <a:rPr lang="en-US" dirty="0" err="1"/>
              <a:t>třeba</a:t>
            </a:r>
            <a:r>
              <a:rPr lang="en-US" dirty="0"/>
              <a:t> </a:t>
            </a:r>
            <a:r>
              <a:rPr lang="en-US" dirty="0" err="1" smtClean="0"/>
              <a:t>jenom</a:t>
            </a:r>
            <a:r>
              <a:rPr lang="en-US" dirty="0" smtClean="0"/>
              <a:t> </a:t>
            </a:r>
            <a:r>
              <a:rPr lang="en-US" dirty="0" err="1" smtClean="0"/>
              <a:t>pár</a:t>
            </a:r>
            <a:r>
              <a:rPr lang="en-US" dirty="0" smtClean="0"/>
              <a:t> </a:t>
            </a:r>
            <a:r>
              <a:rPr lang="en-US" dirty="0" err="1" smtClean="0"/>
              <a:t>prvních</a:t>
            </a:r>
            <a:r>
              <a:rPr lang="en-US" dirty="0" smtClean="0"/>
              <a:t> </a:t>
            </a:r>
            <a:r>
              <a:rPr lang="en-US" dirty="0" err="1" smtClean="0"/>
              <a:t>řádek</a:t>
            </a:r>
            <a:r>
              <a:rPr lang="en-US" dirty="0" smtClean="0"/>
              <a:t> (LIMIT)</a:t>
            </a:r>
            <a:endParaRPr lang="cs-CZ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plánování</a:t>
            </a:r>
            <a:r>
              <a:rPr lang="en-US" dirty="0"/>
              <a:t> </a:t>
            </a:r>
            <a:r>
              <a:rPr lang="en-US" dirty="0" err="1"/>
              <a:t>dotazu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hrát</a:t>
            </a:r>
            <a:r>
              <a:rPr lang="en-US" dirty="0"/>
              <a:t> </a:t>
            </a:r>
            <a:r>
              <a:rPr lang="en-US" dirty="0" err="1"/>
              <a:t>roli</a:t>
            </a:r>
            <a:r>
              <a:rPr lang="en-US" dirty="0"/>
              <a:t> i "</a:t>
            </a:r>
            <a:r>
              <a:rPr lang="en-US" dirty="0" err="1"/>
              <a:t>nadřazený</a:t>
            </a:r>
            <a:r>
              <a:rPr lang="en-US" dirty="0"/>
              <a:t>" </a:t>
            </a:r>
            <a:r>
              <a:rPr lang="en-US" dirty="0" err="1"/>
              <a:t>uzel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Liberation Sans" pitchFamily="34"/>
              </a:rPr>
              <a:t>v </a:t>
            </a:r>
            <a:r>
              <a:rPr lang="en-US" sz="2000" dirty="0" err="1">
                <a:latin typeface="Liberation Sans" pitchFamily="34"/>
              </a:rPr>
              <a:t>tomto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případě</a:t>
            </a:r>
            <a:r>
              <a:rPr lang="en-US" sz="2000" dirty="0">
                <a:latin typeface="Liberation Sans" pitchFamily="34"/>
              </a:rPr>
              <a:t> "ORDER BY"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zkuste</a:t>
            </a:r>
            <a:r>
              <a:rPr lang="en-US" dirty="0"/>
              <a:t> </a:t>
            </a:r>
            <a:r>
              <a:rPr lang="en-US" dirty="0" err="1"/>
              <a:t>odstranit</a:t>
            </a:r>
            <a:r>
              <a:rPr lang="en-US" dirty="0"/>
              <a:t> ORDER BY </a:t>
            </a:r>
            <a:r>
              <a:rPr lang="en-US" dirty="0" err="1"/>
              <a:t>část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876"/>
              </a:spcAft>
              <a:buSzPct val="75000"/>
              <a:buFont typeface="StarSymbol"/>
              <a:buChar char="–"/>
            </a:pPr>
            <a:r>
              <a:rPr lang="en-US" sz="2000" dirty="0" err="1">
                <a:latin typeface="Liberation Sans" pitchFamily="34"/>
              </a:rPr>
              <a:t>exekuční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plán</a:t>
            </a:r>
            <a:r>
              <a:rPr lang="en-US" sz="2000" dirty="0">
                <a:latin typeface="Liberation Sans" pitchFamily="34"/>
              </a:rPr>
              <a:t> by se </a:t>
            </a:r>
            <a:r>
              <a:rPr lang="en-US" sz="2000" dirty="0" err="1">
                <a:latin typeface="Liberation Sans" pitchFamily="34"/>
              </a:rPr>
              <a:t>měl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změnit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jiný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typ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joinu</a:t>
            </a:r>
            <a:endParaRPr lang="en-US" sz="2000" dirty="0">
              <a:latin typeface="Liberation Sans" pitchFamily="34"/>
            </a:endParaRPr>
          </a:p>
          <a:p>
            <a:pPr>
              <a:spcAft>
                <a:spcPts val="575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 dirty="0">
                <a:latin typeface="FreeMono" pitchFamily="49"/>
              </a:rPr>
              <a:t>EXPLAIN SELECT * FROM a JOIN b USING (i) </a:t>
            </a:r>
            <a:r>
              <a:rPr lang="en-US" sz="1400" b="1" dirty="0">
                <a:solidFill>
                  <a:srgbClr val="FF3333"/>
                </a:solidFill>
                <a:latin typeface="FreeMono" pitchFamily="49"/>
              </a:rPr>
              <a:t>ORDER BY</a:t>
            </a:r>
            <a:r>
              <a:rPr lang="en-US" sz="1400" dirty="0">
                <a:latin typeface="FreeMono" pitchFamily="49"/>
              </a:rPr>
              <a:t> i;</a:t>
            </a:r>
          </a:p>
          <a:p>
            <a:pPr lvl="0">
              <a:spcAft>
                <a:spcPts val="289"/>
              </a:spcAft>
            </a:pPr>
            <a:r>
              <a:rPr lang="en-US" dirty="0">
                <a:latin typeface="FreeMono" pitchFamily="49"/>
              </a:rPr>
              <a:t> </a:t>
            </a:r>
            <a:r>
              <a:rPr lang="en-US" b="1" dirty="0">
                <a:solidFill>
                  <a:srgbClr val="FF3333"/>
                </a:solidFill>
                <a:latin typeface="FreeMono" pitchFamily="49"/>
              </a:rPr>
              <a:t>Merge Join  </a:t>
            </a:r>
            <a:r>
              <a:rPr lang="en-US" dirty="0">
                <a:latin typeface="FreeMono" pitchFamily="49"/>
              </a:rPr>
              <a:t>(cost=10397.93..15627.93 rows=102582 width=69)</a:t>
            </a:r>
          </a:p>
          <a:p>
            <a:pPr lvl="0">
              <a:spcAft>
                <a:spcPts val="289"/>
              </a:spcAft>
            </a:pPr>
            <a:r>
              <a:rPr lang="en-US" dirty="0">
                <a:latin typeface="FreeMono" pitchFamily="49"/>
              </a:rPr>
              <a:t>   Merge Cond: (</a:t>
            </a:r>
            <a:r>
              <a:rPr lang="en-US" dirty="0" err="1">
                <a:latin typeface="FreeMono" pitchFamily="49"/>
              </a:rPr>
              <a:t>a.i</a:t>
            </a:r>
            <a:r>
              <a:rPr lang="en-US" dirty="0">
                <a:latin typeface="FreeMono" pitchFamily="49"/>
              </a:rPr>
              <a:t> = </a:t>
            </a:r>
            <a:r>
              <a:rPr lang="en-US" dirty="0" err="1">
                <a:latin typeface="FreeMono" pitchFamily="49"/>
              </a:rPr>
              <a:t>b.i</a:t>
            </a:r>
            <a:r>
              <a:rPr lang="en-US" dirty="0">
                <a:latin typeface="FreeMono" pitchFamily="49"/>
              </a:rPr>
              <a:t>)</a:t>
            </a:r>
          </a:p>
          <a:p>
            <a:pPr lvl="0">
              <a:spcAft>
                <a:spcPts val="289"/>
              </a:spcAft>
            </a:pPr>
            <a:r>
              <a:rPr lang="en-US" dirty="0">
                <a:latin typeface="FreeMono" pitchFamily="49"/>
              </a:rPr>
              <a:t>   -&gt;  Index Scan using </a:t>
            </a:r>
            <a:r>
              <a:rPr lang="en-US" dirty="0" err="1">
                <a:latin typeface="FreeMono" pitchFamily="49"/>
              </a:rPr>
              <a:t>a_idx</a:t>
            </a:r>
            <a:r>
              <a:rPr lang="en-US" dirty="0">
                <a:latin typeface="FreeMono" pitchFamily="49"/>
              </a:rPr>
              <a:t> on a (cost=0.00..3441.26 rows=100000 ...</a:t>
            </a:r>
          </a:p>
          <a:p>
            <a:pPr lvl="0">
              <a:spcAft>
                <a:spcPts val="289"/>
              </a:spcAft>
            </a:pPr>
            <a:r>
              <a:rPr lang="en-US" dirty="0">
                <a:latin typeface="FreeMono" pitchFamily="49"/>
              </a:rPr>
              <a:t>   -&gt;  Sort  (cost=10397.93..10654.39 rows=102582 width=36</a:t>
            </a:r>
            <a:r>
              <a:rPr lang="en-US" dirty="0" smtClean="0">
                <a:latin typeface="FreeMono" pitchFamily="49"/>
              </a:rPr>
              <a:t>)</a:t>
            </a:r>
            <a:endParaRPr lang="en-US" dirty="0">
              <a:latin typeface="FreeMono" pitchFamily="49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Join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463" y="485775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err="1">
                <a:solidFill>
                  <a:srgbClr val="000000"/>
                </a:solidFill>
              </a:rPr>
              <a:t>cvičení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</a:rPr>
              <a:t>1</a:t>
            </a:r>
            <a:r>
              <a:rPr lang="cs-CZ" sz="1400" b="1" dirty="0" smtClean="0">
                <a:solidFill>
                  <a:srgbClr val="000000"/>
                </a:solidFill>
              </a:rPr>
              <a:t>6</a:t>
            </a:r>
            <a:r>
              <a:rPr lang="en-US" sz="1400" b="1" dirty="0" smtClean="0">
                <a:solidFill>
                  <a:srgbClr val="000000"/>
                </a:solidFill>
              </a:rPr>
              <a:t>-merge-</a:t>
            </a:r>
            <a:r>
              <a:rPr lang="en-US" sz="1400" b="1" dirty="0" err="1" smtClean="0">
                <a:solidFill>
                  <a:srgbClr val="000000"/>
                </a:solidFill>
              </a:rPr>
              <a:t>join.sql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5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úvod a trocha teorie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cs-CZ" dirty="0"/>
              <a:t>praktické základy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p</a:t>
            </a:r>
            <a:r>
              <a:rPr lang="cs-CZ" dirty="0" smtClean="0"/>
              <a:t>říklady dotazů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obvyklé problémy</a:t>
            </a:r>
          </a:p>
        </p:txBody>
      </p:sp>
    </p:spTree>
    <p:extLst>
      <p:ext uri="{BB962C8B-B14F-4D97-AF65-F5344CB8AC3E}">
        <p14:creationId xmlns:p14="http://schemas.microsoft.com/office/powerpoint/2010/main" val="2206025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776091" y="1186879"/>
            <a:ext cx="7708500" cy="370780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289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SubPlan</a:t>
            </a:r>
            <a:r>
              <a:rPr lang="en-US" dirty="0"/>
              <a:t> </a:t>
            </a:r>
            <a:r>
              <a:rPr lang="en-US" dirty="0" err="1"/>
              <a:t>kroky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prováděny</a:t>
            </a:r>
            <a:r>
              <a:rPr lang="en-US" dirty="0"/>
              <a:t> </a:t>
            </a:r>
            <a:r>
              <a:rPr lang="en-US" dirty="0" err="1"/>
              <a:t>opakovaně</a:t>
            </a:r>
            <a:r>
              <a:rPr lang="en-US" dirty="0"/>
              <a:t> (pro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skenu</a:t>
            </a:r>
            <a:r>
              <a:rPr lang="en-US" dirty="0" smtClean="0"/>
              <a:t>)</a:t>
            </a:r>
            <a:endParaRPr lang="cs-CZ" dirty="0" smtClean="0"/>
          </a:p>
          <a:p>
            <a:pPr>
              <a:spcAft>
                <a:spcPts val="289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b="1" dirty="0" err="1"/>
              <a:t>efektivně</a:t>
            </a:r>
            <a:r>
              <a:rPr lang="en-US" b="1" dirty="0"/>
              <a:t> </a:t>
            </a:r>
            <a:r>
              <a:rPr lang="en-US" b="1" dirty="0" err="1"/>
              <a:t>přepsat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smtClean="0"/>
              <a:t>join</a:t>
            </a:r>
            <a:endParaRPr lang="cs-CZ" b="1" dirty="0" smtClean="0"/>
          </a:p>
          <a:p>
            <a:pPr lvl="1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/>
              <a:t>výrazně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oproti</a:t>
            </a:r>
            <a:r>
              <a:rPr lang="en-US" dirty="0"/>
              <a:t> </a:t>
            </a:r>
            <a:r>
              <a:rPr lang="en-US" dirty="0" err="1"/>
              <a:t>ceně</a:t>
            </a:r>
            <a:r>
              <a:rPr lang="en-US" dirty="0"/>
              <a:t> </a:t>
            </a:r>
            <a:r>
              <a:rPr lang="en-US" dirty="0" err="1"/>
              <a:t>vnořeného</a:t>
            </a:r>
            <a:r>
              <a:rPr lang="en-US" dirty="0"/>
              <a:t> index </a:t>
            </a:r>
            <a:r>
              <a:rPr lang="en-US" dirty="0" err="1"/>
              <a:t>scanu</a:t>
            </a:r>
            <a:r>
              <a:rPr lang="en-US" dirty="0"/>
              <a:t> (82941.20)</a:t>
            </a:r>
          </a:p>
          <a:p>
            <a:pPr lvl="1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úplně</a:t>
            </a:r>
            <a:r>
              <a:rPr lang="en-US" dirty="0"/>
              <a:t> </a:t>
            </a:r>
            <a:r>
              <a:rPr lang="en-US" dirty="0" err="1"/>
              <a:t>ekvivalentní</a:t>
            </a:r>
            <a:r>
              <a:rPr lang="en-US" dirty="0"/>
              <a:t>, </a:t>
            </a:r>
            <a:r>
              <a:rPr lang="en-US" dirty="0" err="1"/>
              <a:t>takže</a:t>
            </a:r>
            <a:r>
              <a:rPr lang="en-US" dirty="0"/>
              <a:t> to DB </a:t>
            </a:r>
            <a:r>
              <a:rPr lang="en-US" dirty="0" err="1"/>
              <a:t>nemůže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 </a:t>
            </a:r>
            <a:r>
              <a:rPr lang="en-US" dirty="0" err="1" smtClean="0"/>
              <a:t>automaticky</a:t>
            </a:r>
            <a:endParaRPr lang="cs-CZ" dirty="0" smtClean="0"/>
          </a:p>
          <a:p>
            <a:pPr lvl="1">
              <a:spcAft>
                <a:spcPts val="575"/>
              </a:spcAft>
              <a:buSzPct val="45000"/>
              <a:buFont typeface="StarSymbol"/>
              <a:buChar char="●"/>
            </a:pPr>
            <a:r>
              <a:rPr lang="en-US" sz="2000" dirty="0" err="1" smtClean="0">
                <a:latin typeface="Liberation Sans" pitchFamily="34"/>
              </a:rPr>
              <a:t>jinak</a:t>
            </a:r>
            <a:r>
              <a:rPr lang="en-US" sz="2000" dirty="0" smtClean="0">
                <a:latin typeface="Liberation Sans" pitchFamily="34"/>
              </a:rPr>
              <a:t> </a:t>
            </a:r>
            <a:r>
              <a:rPr lang="en-US" sz="2000" dirty="0">
                <a:latin typeface="Liberation Sans" pitchFamily="34"/>
              </a:rPr>
              <a:t>se </a:t>
            </a:r>
            <a:r>
              <a:rPr lang="en-US" sz="2000" dirty="0" err="1">
                <a:latin typeface="Liberation Sans" pitchFamily="34"/>
              </a:rPr>
              <a:t>chová</a:t>
            </a:r>
            <a:r>
              <a:rPr lang="en-US" sz="2000" dirty="0">
                <a:latin typeface="Liberation Sans" pitchFamily="34"/>
              </a:rPr>
              <a:t> k </a:t>
            </a:r>
            <a:r>
              <a:rPr lang="en-US" sz="2000" dirty="0" err="1">
                <a:latin typeface="Liberation Sans" pitchFamily="34"/>
              </a:rPr>
              <a:t>duplicitám</a:t>
            </a:r>
            <a:r>
              <a:rPr lang="en-US" sz="2000" dirty="0">
                <a:latin typeface="Liberation Sans" pitchFamily="34"/>
              </a:rPr>
              <a:t> v "b" (join </a:t>
            </a:r>
            <a:r>
              <a:rPr lang="en-US" sz="2000" dirty="0" err="1">
                <a:latin typeface="Liberation Sans" pitchFamily="34"/>
              </a:rPr>
              <a:t>nespadne</a:t>
            </a:r>
            <a:r>
              <a:rPr lang="en-US" sz="2000" dirty="0" smtClean="0">
                <a:latin typeface="Liberation Sans" pitchFamily="34"/>
              </a:rPr>
              <a:t>)</a:t>
            </a:r>
            <a:endParaRPr lang="en-US" dirty="0"/>
          </a:p>
          <a:p>
            <a:pPr marL="0" lvl="0" indent="0">
              <a:spcAft>
                <a:spcPts val="289"/>
              </a:spcAft>
              <a:buNone/>
            </a:pPr>
            <a:endParaRPr lang="cs-CZ" dirty="0" smtClean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 smtClean="0">
                <a:latin typeface="FreeMono" pitchFamily="49"/>
              </a:rPr>
              <a:t> </a:t>
            </a:r>
            <a:r>
              <a:rPr lang="en-US" dirty="0">
                <a:latin typeface="FreeMono" pitchFamily="49"/>
              </a:rPr>
              <a:t>SELECT a.id, (SELECT </a:t>
            </a:r>
            <a:r>
              <a:rPr lang="en-US" dirty="0" err="1">
                <a:latin typeface="FreeMono" pitchFamily="49"/>
              </a:rPr>
              <a:t>val</a:t>
            </a:r>
            <a:r>
              <a:rPr lang="en-US" dirty="0">
                <a:latin typeface="FreeMono" pitchFamily="49"/>
              </a:rPr>
              <a:t> FROM b WHERE </a:t>
            </a:r>
            <a:r>
              <a:rPr lang="en-US" dirty="0" err="1">
                <a:latin typeface="FreeMono" pitchFamily="49"/>
              </a:rPr>
              <a:t>a_id</a:t>
            </a:r>
            <a:r>
              <a:rPr lang="en-US" dirty="0">
                <a:latin typeface="FreeMono" pitchFamily="49"/>
              </a:rPr>
              <a:t> = a.id) AS </a:t>
            </a:r>
            <a:r>
              <a:rPr lang="en-US" dirty="0" err="1">
                <a:latin typeface="FreeMono" pitchFamily="49"/>
              </a:rPr>
              <a:t>val</a:t>
            </a:r>
            <a:r>
              <a:rPr lang="en-US" dirty="0">
                <a:latin typeface="FreeMono" pitchFamily="49"/>
              </a:rPr>
              <a:t> FROM a;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 smtClean="0">
                <a:latin typeface="FreeMono" pitchFamily="49"/>
              </a:rPr>
              <a:t>                         </a:t>
            </a:r>
            <a:r>
              <a:rPr lang="en-US" dirty="0">
                <a:latin typeface="FreeMono" pitchFamily="49"/>
              </a:rPr>
              <a:t>QUERY PLAN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 smtClean="0">
                <a:latin typeface="FreeMono" pitchFamily="49"/>
              </a:rPr>
              <a:t>--------------------------------------------------</a:t>
            </a:r>
            <a:endParaRPr lang="en-US" dirty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 err="1">
                <a:latin typeface="FreeMono" pitchFamily="49"/>
              </a:rPr>
              <a:t>Seq</a:t>
            </a:r>
            <a:r>
              <a:rPr lang="en-US" dirty="0">
                <a:latin typeface="FreeMono" pitchFamily="49"/>
              </a:rPr>
              <a:t> Scan on a (cost=0.00..82941.20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           (actual time=0.023..14.477 rows=10000 loops=1)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b="1" dirty="0">
                <a:latin typeface="FreeMono" pitchFamily="49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reeMono" pitchFamily="49"/>
              </a:rPr>
              <a:t>SubPlan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 1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-&gt; Index Scan using </a:t>
            </a:r>
            <a:r>
              <a:rPr lang="en-US" dirty="0" err="1">
                <a:latin typeface="FreeMono" pitchFamily="49"/>
              </a:rPr>
              <a:t>b_a_id_key</a:t>
            </a:r>
            <a:r>
              <a:rPr lang="en-US" dirty="0">
                <a:latin typeface="FreeMono" pitchFamily="49"/>
              </a:rPr>
              <a:t> on b (cost=0.00..8.28 rows=1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b="1" dirty="0">
                <a:latin typeface="FreeMono" pitchFamily="49"/>
              </a:rPr>
              <a:t>                         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(actual time=0.001..0.001 rows=1 loops=10000)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     Index Cond: (</a:t>
            </a:r>
            <a:r>
              <a:rPr lang="en-US" dirty="0" err="1">
                <a:latin typeface="FreeMono" pitchFamily="49"/>
              </a:rPr>
              <a:t>a_id</a:t>
            </a:r>
            <a:r>
              <a:rPr lang="en-US" dirty="0">
                <a:latin typeface="FreeMono" pitchFamily="49"/>
              </a:rPr>
              <a:t> = a.id)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Total runtime: 14.920 </a:t>
            </a:r>
            <a:r>
              <a:rPr lang="en-US" dirty="0" err="1">
                <a:latin typeface="FreeMono" pitchFamily="49"/>
              </a:rPr>
              <a:t>ms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subselect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6075" y="4843418"/>
            <a:ext cx="2628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17-correlated-subquery.sql</a:t>
            </a:r>
          </a:p>
        </p:txBody>
      </p:sp>
    </p:spTree>
    <p:extLst>
      <p:ext uri="{BB962C8B-B14F-4D97-AF65-F5344CB8AC3E}">
        <p14:creationId xmlns:p14="http://schemas.microsoft.com/office/powerpoint/2010/main" val="2613989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SELECT * FROM a WHERE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EXISTS</a:t>
            </a:r>
            <a:r>
              <a:rPr lang="en-US" b="1" dirty="0">
                <a:latin typeface="FreeMono" pitchFamily="49"/>
              </a:rPr>
              <a:t> </a:t>
            </a:r>
            <a:r>
              <a:rPr lang="en-US" dirty="0">
                <a:latin typeface="FreeMono" pitchFamily="49"/>
              </a:rPr>
              <a:t>(SELECT 1 FROM b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WHERE id = a.id</a:t>
            </a:r>
            <a:r>
              <a:rPr lang="en-US" dirty="0">
                <a:latin typeface="FreeMono" pitchFamily="49"/>
              </a:rPr>
              <a:t>);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                         QUERY PLAN                             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-------------------------------------------------------------------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b="1" dirty="0">
                <a:latin typeface="FreeMono" pitchFamily="49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Hash Semi Join</a:t>
            </a:r>
            <a:r>
              <a:rPr lang="en-US" b="1" dirty="0">
                <a:latin typeface="FreeMono" pitchFamily="49"/>
              </a:rPr>
              <a:t>  </a:t>
            </a:r>
            <a:r>
              <a:rPr lang="en-US" dirty="0">
                <a:latin typeface="FreeMono" pitchFamily="49"/>
              </a:rPr>
              <a:t>(cost=270.00..665.00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Hash Cond: (a.id = b.id)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-&gt;  </a:t>
            </a:r>
            <a:r>
              <a:rPr lang="en-US" dirty="0" err="1">
                <a:latin typeface="FreeMono" pitchFamily="49"/>
              </a:rPr>
              <a:t>Seq</a:t>
            </a:r>
            <a:r>
              <a:rPr lang="en-US" dirty="0">
                <a:latin typeface="FreeMono" pitchFamily="49"/>
              </a:rPr>
              <a:t> Scan on a  (cost=0.00..145.00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-&gt;  Hash  (cost=145.00..145.00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      -&gt;  </a:t>
            </a:r>
            <a:r>
              <a:rPr lang="en-US" dirty="0" err="1">
                <a:latin typeface="FreeMono" pitchFamily="49"/>
              </a:rPr>
              <a:t>Seq</a:t>
            </a:r>
            <a:r>
              <a:rPr lang="en-US" dirty="0">
                <a:latin typeface="FreeMono" pitchFamily="49"/>
              </a:rPr>
              <a:t> Scan on b  (cost=0.00..145.00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endParaRPr lang="en-US" dirty="0">
              <a:latin typeface="FreeMono" pitchFamily="49"/>
            </a:endParaRP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SELECT * FROM a WHERE id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IN</a:t>
            </a:r>
            <a:r>
              <a:rPr lang="en-US" dirty="0">
                <a:latin typeface="FreeMono" pitchFamily="49"/>
              </a:rPr>
              <a:t> (SELECT id FROM b);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                         QUERY PLAN                            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------------------------------------------------------------------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b="1" dirty="0">
                <a:latin typeface="FreeMono" pitchFamily="49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FreeMono" pitchFamily="49"/>
              </a:rPr>
              <a:t>Hash Semi Join</a:t>
            </a:r>
            <a:r>
              <a:rPr lang="en-US" b="1" dirty="0">
                <a:latin typeface="FreeMono" pitchFamily="49"/>
              </a:rPr>
              <a:t>  </a:t>
            </a:r>
            <a:r>
              <a:rPr lang="en-US" dirty="0">
                <a:latin typeface="FreeMono" pitchFamily="49"/>
              </a:rPr>
              <a:t>(cost=270.00..665.00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Hash Cond: (a.id = b.id)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-&gt;  </a:t>
            </a:r>
            <a:r>
              <a:rPr lang="en-US" dirty="0" err="1">
                <a:latin typeface="FreeMono" pitchFamily="49"/>
              </a:rPr>
              <a:t>Seq</a:t>
            </a:r>
            <a:r>
              <a:rPr lang="en-US" dirty="0">
                <a:latin typeface="FreeMono" pitchFamily="49"/>
              </a:rPr>
              <a:t> Scan on a  (cost=0.00..145.00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-&gt;  Hash  (cost=145.00..145.00 rows=10000 width=4)</a:t>
            </a:r>
          </a:p>
          <a:p>
            <a:pPr marL="0" lvl="0" indent="0">
              <a:spcAft>
                <a:spcPts val="289"/>
              </a:spcAft>
              <a:buNone/>
            </a:pPr>
            <a:r>
              <a:rPr lang="en-US" dirty="0">
                <a:latin typeface="FreeMono" pitchFamily="49"/>
              </a:rPr>
              <a:t>         -&gt;  </a:t>
            </a:r>
            <a:r>
              <a:rPr lang="en-US" dirty="0" err="1">
                <a:latin typeface="FreeMono" pitchFamily="49"/>
              </a:rPr>
              <a:t>Seq</a:t>
            </a:r>
            <a:r>
              <a:rPr lang="en-US" dirty="0">
                <a:latin typeface="FreeMono" pitchFamily="49"/>
              </a:rPr>
              <a:t> Scan on b  (cost=0.00..145.00 rows=10000 width=4)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4843418"/>
            <a:ext cx="1214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18-exists.sql</a:t>
            </a:r>
          </a:p>
        </p:txBody>
      </p:sp>
    </p:spTree>
    <p:extLst>
      <p:ext uri="{BB962C8B-B14F-4D97-AF65-F5344CB8AC3E}">
        <p14:creationId xmlns:p14="http://schemas.microsoft.com/office/powerpoint/2010/main" val="4241762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15000"/>
              </a:lnSpc>
              <a:spcAft>
                <a:spcPts val="575"/>
              </a:spcAft>
              <a:buSzPct val="45000"/>
              <a:buFont typeface="Wingdings" panose="05000000000000000000" pitchFamily="2" charset="2"/>
              <a:buChar char="§"/>
            </a:pPr>
            <a:r>
              <a:rPr lang="en-US" dirty="0" err="1"/>
              <a:t>velkou</a:t>
            </a:r>
            <a:r>
              <a:rPr lang="en-US" dirty="0"/>
              <a:t> </a:t>
            </a:r>
            <a:r>
              <a:rPr lang="en-US" dirty="0" err="1"/>
              <a:t>odchylkou</a:t>
            </a:r>
            <a:r>
              <a:rPr lang="en-US" dirty="0"/>
              <a:t> </a:t>
            </a:r>
            <a:r>
              <a:rPr lang="en-US" dirty="0" err="1"/>
              <a:t>odhadu</a:t>
            </a:r>
            <a:r>
              <a:rPr lang="en-US" dirty="0"/>
              <a:t>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a reality</a:t>
            </a:r>
          </a:p>
          <a:p>
            <a:pPr marL="342900" lvl="1" indent="-342900" hangingPunct="0">
              <a:lnSpc>
                <a:spcPct val="115000"/>
              </a:lnSpc>
              <a:spcBef>
                <a:spcPts val="0"/>
              </a:spcBef>
              <a:spcAft>
                <a:spcPts val="575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iberation Sans" pitchFamily="34"/>
              </a:rPr>
              <a:t>chyby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menší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než</a:t>
            </a:r>
            <a:r>
              <a:rPr lang="en-US" sz="2000" dirty="0">
                <a:latin typeface="Liberation Sans" pitchFamily="34"/>
              </a:rPr>
              <a:t> o </a:t>
            </a:r>
            <a:r>
              <a:rPr lang="en-US" sz="2000" dirty="0" err="1">
                <a:latin typeface="Liberation Sans" pitchFamily="34"/>
              </a:rPr>
              <a:t>řád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jsou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vesměs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považovány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za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malé</a:t>
            </a:r>
            <a:endParaRPr lang="en-US" sz="2000" dirty="0">
              <a:latin typeface="Liberation Sans" pitchFamily="34"/>
            </a:endParaRPr>
          </a:p>
          <a:p>
            <a:pPr marL="342900" lvl="1" indent="-342900" hangingPunct="0">
              <a:lnSpc>
                <a:spcPct val="115000"/>
              </a:lnSpc>
              <a:spcBef>
                <a:spcPts val="0"/>
              </a:spcBef>
              <a:spcAft>
                <a:spcPts val="575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iberation Sans" pitchFamily="34"/>
              </a:rPr>
              <a:t>skutečným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problémem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jsou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odchylky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alespoň</a:t>
            </a:r>
            <a:r>
              <a:rPr lang="en-US" sz="2000" dirty="0">
                <a:latin typeface="Liberation Sans" pitchFamily="34"/>
              </a:rPr>
              <a:t> o </a:t>
            </a:r>
            <a:r>
              <a:rPr lang="en-US" sz="2000" dirty="0" err="1">
                <a:latin typeface="Liberation Sans" pitchFamily="34"/>
              </a:rPr>
              <a:t>řád</a:t>
            </a:r>
            <a:r>
              <a:rPr lang="en-US" sz="2000" dirty="0">
                <a:latin typeface="Liberation Sans" pitchFamily="34"/>
              </a:rPr>
              <a:t> (10x </a:t>
            </a:r>
            <a:r>
              <a:rPr lang="en-US" sz="2000" dirty="0" err="1">
                <a:latin typeface="Liberation Sans" pitchFamily="34"/>
              </a:rPr>
              <a:t>více</a:t>
            </a:r>
            <a:r>
              <a:rPr lang="en-US" sz="2000" dirty="0">
                <a:latin typeface="Liberation Sans" pitchFamily="34"/>
              </a:rPr>
              <a:t>/</a:t>
            </a:r>
            <a:r>
              <a:rPr lang="en-US" sz="2000" dirty="0" err="1">
                <a:latin typeface="Liberation Sans" pitchFamily="34"/>
              </a:rPr>
              <a:t>méně</a:t>
            </a:r>
            <a:r>
              <a:rPr lang="en-US" sz="2000" dirty="0">
                <a:latin typeface="Liberation Sans" pitchFamily="34"/>
              </a:rPr>
              <a:t>)</a:t>
            </a:r>
          </a:p>
          <a:p>
            <a:pPr lvl="0">
              <a:lnSpc>
                <a:spcPct val="115000"/>
              </a:lnSpc>
              <a:spcAft>
                <a:spcPts val="575"/>
              </a:spcAft>
              <a:buSzPct val="45000"/>
              <a:buFont typeface="Wingdings" panose="05000000000000000000" pitchFamily="2" charset="2"/>
              <a:buChar char="§"/>
            </a:pPr>
            <a:r>
              <a:rPr lang="en-US" dirty="0" err="1"/>
              <a:t>největším</a:t>
            </a:r>
            <a:r>
              <a:rPr lang="en-US" dirty="0"/>
              <a:t> </a:t>
            </a:r>
            <a:r>
              <a:rPr lang="en-US" dirty="0" err="1"/>
              <a:t>proporcionálním</a:t>
            </a:r>
            <a:r>
              <a:rPr lang="en-US" dirty="0"/>
              <a:t> </a:t>
            </a:r>
            <a:r>
              <a:rPr lang="en-US" dirty="0" err="1"/>
              <a:t>rozdílem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odhadem</a:t>
            </a:r>
            <a:r>
              <a:rPr lang="en-US" dirty="0"/>
              <a:t> a </a:t>
            </a:r>
            <a:r>
              <a:rPr lang="en-US" dirty="0" err="1"/>
              <a:t>reálným</a:t>
            </a:r>
            <a:r>
              <a:rPr lang="en-US" dirty="0"/>
              <a:t> </a:t>
            </a:r>
            <a:r>
              <a:rPr lang="en-US" dirty="0" err="1"/>
              <a:t>časem</a:t>
            </a:r>
            <a:endParaRPr lang="en-US" dirty="0"/>
          </a:p>
          <a:p>
            <a:pPr marL="342900" lvl="1" indent="-342900" hangingPunct="0">
              <a:lnSpc>
                <a:spcPct val="115000"/>
              </a:lnSpc>
              <a:spcBef>
                <a:spcPts val="0"/>
              </a:spcBef>
              <a:spcAft>
                <a:spcPts val="575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Liberation Sans" pitchFamily="34"/>
              </a:rPr>
              <a:t>může</a:t>
            </a:r>
            <a:r>
              <a:rPr lang="en-US" sz="2000" dirty="0" smtClean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ukazovat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nevhodné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hodnoty</a:t>
            </a:r>
            <a:r>
              <a:rPr lang="en-US" sz="2000" dirty="0">
                <a:latin typeface="Liberation Sans" pitchFamily="34"/>
              </a:rPr>
              <a:t> cost </a:t>
            </a:r>
            <a:r>
              <a:rPr lang="en-US" sz="2000" dirty="0" err="1">
                <a:latin typeface="Liberation Sans" pitchFamily="34"/>
              </a:rPr>
              <a:t>proměnných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nebo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selhání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plánovače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např</a:t>
            </a:r>
            <a:r>
              <a:rPr lang="en-US" sz="2000" dirty="0">
                <a:latin typeface="Liberation Sans" pitchFamily="34"/>
              </a:rPr>
              <a:t>. v </a:t>
            </a:r>
            <a:r>
              <a:rPr lang="en-US" sz="2000" dirty="0" err="1">
                <a:latin typeface="Liberation Sans" pitchFamily="34"/>
              </a:rPr>
              <a:t>důsledku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neodhadnutí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efektu</a:t>
            </a:r>
            <a:r>
              <a:rPr lang="en-US" sz="2000" dirty="0">
                <a:latin typeface="Liberation Sans" pitchFamily="34"/>
              </a:rPr>
              <a:t> cache</a:t>
            </a:r>
          </a:p>
          <a:p>
            <a:pPr lvl="0">
              <a:lnSpc>
                <a:spcPct val="115000"/>
              </a:lnSpc>
              <a:spcAft>
                <a:spcPts val="575"/>
              </a:spcAft>
              <a:buSzPct val="45000"/>
              <a:buFont typeface="Wingdings" panose="05000000000000000000" pitchFamily="2" charset="2"/>
              <a:buChar char="§"/>
            </a:pPr>
            <a:r>
              <a:rPr lang="en-US" dirty="0" err="1"/>
              <a:t>největším</a:t>
            </a:r>
            <a:r>
              <a:rPr lang="en-US" dirty="0"/>
              <a:t> </a:t>
            </a:r>
            <a:r>
              <a:rPr lang="en-US" dirty="0" err="1"/>
              <a:t>reálným</a:t>
            </a:r>
            <a:r>
              <a:rPr lang="en-US" dirty="0"/>
              <a:t> </a:t>
            </a:r>
            <a:r>
              <a:rPr lang="en-US" dirty="0" err="1"/>
              <a:t>časem</a:t>
            </a:r>
            <a:endParaRPr lang="en-US" dirty="0"/>
          </a:p>
          <a:p>
            <a:pPr marL="342900" lvl="1" indent="-342900" hangingPunct="0">
              <a:lnSpc>
                <a:spcPct val="115000"/>
              </a:lnSpc>
              <a:spcBef>
                <a:spcPts val="0"/>
              </a:spcBef>
              <a:spcAft>
                <a:spcPts val="575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iberation Sans" pitchFamily="34"/>
              </a:rPr>
              <a:t>plán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může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být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naprosto</a:t>
            </a:r>
            <a:r>
              <a:rPr lang="en-US" sz="2000" dirty="0">
                <a:latin typeface="Liberation Sans" pitchFamily="34"/>
              </a:rPr>
              <a:t> v </a:t>
            </a:r>
            <a:r>
              <a:rPr lang="en-US" sz="2000" dirty="0" err="1">
                <a:latin typeface="Liberation Sans" pitchFamily="34"/>
              </a:rPr>
              <a:t>pořádku</a:t>
            </a:r>
            <a:r>
              <a:rPr lang="en-US" sz="2000" dirty="0">
                <a:latin typeface="Liberation Sans" pitchFamily="34"/>
              </a:rPr>
              <a:t> - </a:t>
            </a:r>
            <a:r>
              <a:rPr lang="en-US" sz="2000" dirty="0" err="1">
                <a:latin typeface="Liberation Sans" pitchFamily="34"/>
              </a:rPr>
              <a:t>za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daných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podmínek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optimální</a:t>
            </a:r>
            <a:endParaRPr lang="en-US" sz="2000" dirty="0">
              <a:latin typeface="Liberation Sans" pitchFamily="34"/>
            </a:endParaRPr>
          </a:p>
          <a:p>
            <a:pPr marL="342900" lvl="1" indent="-342900" hangingPunct="0">
              <a:lnSpc>
                <a:spcPct val="115000"/>
              </a:lnSpc>
              <a:spcBef>
                <a:spcPts val="0"/>
              </a:spcBef>
              <a:spcAft>
                <a:spcPts val="575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iberation Sans" pitchFamily="34"/>
              </a:rPr>
              <a:t>např</a:t>
            </a:r>
            <a:r>
              <a:rPr lang="en-US" sz="2000" dirty="0">
                <a:latin typeface="Liberation Sans" pitchFamily="34"/>
              </a:rPr>
              <a:t>. </a:t>
            </a:r>
            <a:r>
              <a:rPr lang="en-US" sz="2000" dirty="0" err="1">
                <a:latin typeface="Liberation Sans" pitchFamily="34"/>
              </a:rPr>
              <a:t>vám</a:t>
            </a:r>
            <a:r>
              <a:rPr lang="en-US" sz="2000" dirty="0">
                <a:latin typeface="Liberation Sans" pitchFamily="34"/>
              </a:rPr>
              <a:t> tam </a:t>
            </a:r>
            <a:r>
              <a:rPr lang="en-US" sz="2000" dirty="0" err="1">
                <a:latin typeface="Liberation Sans" pitchFamily="34"/>
              </a:rPr>
              <a:t>můžech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chybět</a:t>
            </a:r>
            <a:r>
              <a:rPr lang="en-US" sz="2000" dirty="0">
                <a:latin typeface="Liberation Sans" pitchFamily="34"/>
              </a:rPr>
              <a:t> index </a:t>
            </a:r>
            <a:r>
              <a:rPr lang="en-US" sz="2000" dirty="0" err="1">
                <a:latin typeface="Liberation Sans" pitchFamily="34"/>
              </a:rPr>
              <a:t>nebo</a:t>
            </a:r>
            <a:r>
              <a:rPr lang="en-US" sz="2000" dirty="0">
                <a:latin typeface="Liberation Sans" pitchFamily="34"/>
              </a:rPr>
              <a:t> ho </a:t>
            </a:r>
            <a:r>
              <a:rPr lang="en-US" sz="2000" dirty="0" err="1">
                <a:latin typeface="Liberation Sans" pitchFamily="34"/>
              </a:rPr>
              <a:t>nejde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použít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kvůli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formulaci</a:t>
            </a:r>
            <a:r>
              <a:rPr lang="en-US" sz="2000" dirty="0">
                <a:latin typeface="Liberation Sans" pitchFamily="34"/>
              </a:rPr>
              <a:t> </a:t>
            </a:r>
            <a:r>
              <a:rPr lang="en-US" sz="2000" dirty="0" err="1">
                <a:latin typeface="Liberation Sans" pitchFamily="34"/>
              </a:rPr>
              <a:t>podmínky</a:t>
            </a:r>
            <a:r>
              <a:rPr lang="en-US" sz="2000" dirty="0">
                <a:latin typeface="Liberation Sans" pitchFamily="34"/>
              </a:rPr>
              <a:t>, </a:t>
            </a:r>
            <a:r>
              <a:rPr lang="en-US" sz="2000" dirty="0" err="1">
                <a:latin typeface="Liberation Sans" pitchFamily="34"/>
              </a:rPr>
              <a:t>apod</a:t>
            </a:r>
            <a:r>
              <a:rPr lang="en-US" sz="2000" dirty="0">
                <a:latin typeface="Liberation Sans" pitchFamily="34"/>
              </a:rPr>
              <a:t>.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Obvyklé</a:t>
            </a:r>
            <a:r>
              <a:rPr lang="en-US" sz="2400" dirty="0"/>
              <a:t> </a:t>
            </a:r>
            <a:r>
              <a:rPr lang="en-US" sz="2400" dirty="0" err="1" smtClean="0"/>
              <a:t>problémy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859500" y="1144015"/>
            <a:ext cx="7708500" cy="3613723"/>
          </a:xfrm>
        </p:spPr>
        <p:txBody>
          <a:bodyPr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plánovač</a:t>
            </a:r>
            <a:r>
              <a:rPr lang="en-US" dirty="0"/>
              <a:t> </a:t>
            </a:r>
            <a:r>
              <a:rPr lang="en-US" dirty="0" err="1"/>
              <a:t>nemá</a:t>
            </a:r>
            <a:r>
              <a:rPr lang="en-US" dirty="0"/>
              <a:t> </a:t>
            </a:r>
            <a:r>
              <a:rPr lang="en-US" dirty="0" err="1"/>
              <a:t>statistiky</a:t>
            </a:r>
            <a:r>
              <a:rPr lang="en-US" dirty="0"/>
              <a:t> (</a:t>
            </a:r>
            <a:r>
              <a:rPr lang="en-US" dirty="0" err="1"/>
              <a:t>pg_stats</a:t>
            </a:r>
            <a:r>
              <a:rPr lang="en-US" dirty="0"/>
              <a:t>), </a:t>
            </a:r>
            <a:r>
              <a:rPr lang="en-US" dirty="0" err="1"/>
              <a:t>používá</a:t>
            </a:r>
            <a:r>
              <a:rPr lang="en-US" dirty="0"/>
              <a:t> “default” </a:t>
            </a:r>
            <a:r>
              <a:rPr lang="en-US" dirty="0" err="1"/>
              <a:t>odhady</a:t>
            </a:r>
            <a:r>
              <a:rPr lang="en-US" dirty="0"/>
              <a:t> (</a:t>
            </a:r>
            <a:r>
              <a:rPr lang="en-US" dirty="0" err="1"/>
              <a:t>např</a:t>
            </a:r>
            <a:r>
              <a:rPr lang="en-US" dirty="0"/>
              <a:t>. 33%)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stává</a:t>
            </a:r>
            <a:r>
              <a:rPr lang="en-US" dirty="0"/>
              <a:t> se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statistiky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neaktuální</a:t>
            </a:r>
            <a:r>
              <a:rPr lang="en-US" dirty="0"/>
              <a:t> –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aktualizaci</a:t>
            </a:r>
            <a:r>
              <a:rPr lang="en-US" dirty="0"/>
              <a:t> </a:t>
            </a:r>
            <a:r>
              <a:rPr lang="en-US" dirty="0" err="1"/>
              <a:t>velké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opraví</a:t>
            </a:r>
            <a:r>
              <a:rPr lang="en-US" dirty="0"/>
              <a:t> se </a:t>
            </a:r>
            <a:r>
              <a:rPr lang="en-US" dirty="0" err="1"/>
              <a:t>buď</a:t>
            </a:r>
            <a:r>
              <a:rPr lang="en-US" dirty="0"/>
              <a:t> </a:t>
            </a:r>
            <a:r>
              <a:rPr lang="en-US" dirty="0" err="1"/>
              <a:t>ručním</a:t>
            </a:r>
            <a:r>
              <a:rPr lang="en-US" dirty="0"/>
              <a:t> ANALYZE 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vyřeší</a:t>
            </a:r>
            <a:r>
              <a:rPr lang="en-US" dirty="0"/>
              <a:t> </a:t>
            </a:r>
            <a:r>
              <a:rPr lang="en-US" dirty="0" err="1"/>
              <a:t>autovacuum</a:t>
            </a:r>
            <a:endParaRPr lang="en-US" dirty="0"/>
          </a:p>
          <a:p>
            <a:pPr lvl="0"/>
            <a:endParaRPr lang="en-US" dirty="0"/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CREATE TABLE </a:t>
            </a:r>
            <a:r>
              <a:rPr lang="en-US" sz="1700" dirty="0" err="1">
                <a:latin typeface="FreeMono" pitchFamily="49"/>
              </a:rPr>
              <a:t>stale_t</a:t>
            </a:r>
            <a:r>
              <a:rPr lang="en-US" sz="1700" dirty="0">
                <a:latin typeface="FreeMono" pitchFamily="49"/>
              </a:rPr>
              <a:t> (id </a:t>
            </a:r>
            <a:r>
              <a:rPr lang="en-US" sz="1700" dirty="0" err="1">
                <a:latin typeface="FreeMono" pitchFamily="49"/>
              </a:rPr>
              <a:t>int</a:t>
            </a:r>
            <a:r>
              <a:rPr lang="en-US" sz="1700" dirty="0">
                <a:latin typeface="FreeMono" pitchFamily="49"/>
              </a:rPr>
              <a:t>);</a:t>
            </a: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INSERT INTO </a:t>
            </a:r>
            <a:r>
              <a:rPr lang="en-US" sz="1700" dirty="0" err="1">
                <a:latin typeface="FreeMono" pitchFamily="49"/>
              </a:rPr>
              <a:t>stale_t</a:t>
            </a:r>
            <a:r>
              <a:rPr lang="en-US" sz="1700" dirty="0">
                <a:latin typeface="FreeMono" pitchFamily="49"/>
              </a:rPr>
              <a:t> SELECT i FROM </a:t>
            </a:r>
            <a:r>
              <a:rPr lang="en-US" sz="1700" dirty="0" err="1">
                <a:latin typeface="FreeMono" pitchFamily="49"/>
              </a:rPr>
              <a:t>generate_series</a:t>
            </a:r>
            <a:r>
              <a:rPr lang="en-US" sz="1700" dirty="0">
                <a:latin typeface="FreeMono" pitchFamily="49"/>
              </a:rPr>
              <a:t>(1,100000) s(i);</a:t>
            </a:r>
          </a:p>
          <a:p>
            <a:pPr marL="223092" lvl="0" indent="0">
              <a:spcAft>
                <a:spcPts val="289"/>
              </a:spcAft>
              <a:buNone/>
            </a:pPr>
            <a:endParaRPr lang="en-US" sz="1700" dirty="0">
              <a:latin typeface="FreeMono" pitchFamily="49"/>
            </a:endParaRP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-- ANALYZE;</a:t>
            </a:r>
          </a:p>
          <a:p>
            <a:pPr marL="223092" lvl="0" indent="0">
              <a:spcAft>
                <a:spcPts val="289"/>
              </a:spcAft>
              <a:buNone/>
            </a:pPr>
            <a:endParaRPr lang="en-US" sz="1700" dirty="0">
              <a:latin typeface="FreeMono" pitchFamily="49"/>
            </a:endParaRP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EXPLAIN ANALYZE SELECT id FROM </a:t>
            </a:r>
            <a:r>
              <a:rPr lang="en-US" sz="1700" dirty="0" err="1">
                <a:latin typeface="FreeMono" pitchFamily="49"/>
              </a:rPr>
              <a:t>stale_t</a:t>
            </a:r>
            <a:r>
              <a:rPr lang="en-US" sz="1700" dirty="0">
                <a:latin typeface="FreeMono" pitchFamily="49"/>
              </a:rPr>
              <a:t> WHERE id &lt; 100;</a:t>
            </a:r>
          </a:p>
          <a:p>
            <a:pPr marL="223092" lvl="0" indent="0">
              <a:spcAft>
                <a:spcPts val="289"/>
              </a:spcAft>
              <a:buNone/>
            </a:pPr>
            <a:endParaRPr lang="en-US" sz="1700" dirty="0">
              <a:latin typeface="FreeMono" pitchFamily="49"/>
            </a:endParaRP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                            QUERY PLAN</a:t>
            </a: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-----------------------------------------------------------------</a:t>
            </a: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 </a:t>
            </a:r>
            <a:r>
              <a:rPr lang="en-US" sz="1700" dirty="0" err="1">
                <a:latin typeface="FreeMono" pitchFamily="49"/>
              </a:rPr>
              <a:t>Seq</a:t>
            </a:r>
            <a:r>
              <a:rPr lang="en-US" sz="1700" dirty="0">
                <a:latin typeface="FreeMono" pitchFamily="49"/>
              </a:rPr>
              <a:t> Scan on </a:t>
            </a:r>
            <a:r>
              <a:rPr lang="en-US" sz="1700" dirty="0" err="1">
                <a:latin typeface="FreeMono" pitchFamily="49"/>
              </a:rPr>
              <a:t>stale_t</a:t>
            </a:r>
            <a:r>
              <a:rPr lang="en-US" sz="1700" dirty="0">
                <a:latin typeface="FreeMono" pitchFamily="49"/>
              </a:rPr>
              <a:t>  (cost=0.00..1772.00 rows=</a:t>
            </a:r>
            <a:r>
              <a:rPr lang="en-US" sz="1700" dirty="0">
                <a:solidFill>
                  <a:srgbClr val="FF0000"/>
                </a:solidFill>
                <a:latin typeface="FreeMono" pitchFamily="49"/>
              </a:rPr>
              <a:t>35440</a:t>
            </a:r>
            <a:r>
              <a:rPr lang="en-US" sz="1700" dirty="0">
                <a:latin typeface="FreeMono" pitchFamily="49"/>
              </a:rPr>
              <a:t> width=4)</a:t>
            </a: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                      (actual time=0.014..9.566 rows=</a:t>
            </a:r>
            <a:r>
              <a:rPr lang="en-US" sz="1700" dirty="0">
                <a:solidFill>
                  <a:srgbClr val="FF0000"/>
                </a:solidFill>
                <a:latin typeface="FreeMono" pitchFamily="49"/>
              </a:rPr>
              <a:t>99</a:t>
            </a:r>
            <a:r>
              <a:rPr lang="en-US" sz="1700" dirty="0">
                <a:latin typeface="FreeMono" pitchFamily="49"/>
              </a:rPr>
              <a:t> loops=1)</a:t>
            </a: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   Filter: (id &lt; 100)</a:t>
            </a:r>
          </a:p>
          <a:p>
            <a:pPr marL="223092" lvl="0" indent="0">
              <a:spcAft>
                <a:spcPts val="289"/>
              </a:spcAft>
              <a:buNone/>
            </a:pPr>
            <a:r>
              <a:rPr lang="en-US" sz="1700" dirty="0">
                <a:latin typeface="FreeMono" pitchFamily="49"/>
              </a:rPr>
              <a:t>   Rows Removed by Filter: 99901</a:t>
            </a:r>
          </a:p>
          <a:p>
            <a:pPr marL="402480" lvl="0">
              <a:spcAft>
                <a:spcPts val="289"/>
              </a:spcAft>
            </a:pPr>
            <a:endParaRPr lang="en-US" sz="1700" dirty="0">
              <a:latin typeface="FreeMono" pitchFamily="49"/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Neaktuální</a:t>
            </a:r>
            <a:r>
              <a:rPr lang="en-US" dirty="0"/>
              <a:t> </a:t>
            </a:r>
            <a:r>
              <a:rPr lang="en-US" dirty="0" err="1"/>
              <a:t>statistiky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3087" y="4743390"/>
            <a:ext cx="427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ctr" hangingPunct="0">
              <a:spcBef>
                <a:spcPts val="0"/>
              </a:spcBef>
              <a:spcAft>
                <a:spcPts val="876"/>
              </a:spcAft>
              <a:buSzPct val="75000"/>
              <a:buNone/>
            </a:pPr>
            <a:r>
              <a:rPr lang="cs-CZ" sz="2000" dirty="0"/>
              <a:t>cvičení: </a:t>
            </a:r>
            <a:r>
              <a:rPr lang="cs-CZ" sz="2000" dirty="0" smtClean="0"/>
              <a:t>04-neaktualni-statistiky.sql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1901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62500" lnSpcReduction="20000"/>
          </a:bodyPr>
          <a:lstStyle/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CREATE TABLE a AS SELECT i FROM </a:t>
            </a:r>
            <a:r>
              <a:rPr lang="en-US" sz="1600" dirty="0" err="1">
                <a:latin typeface="FreeMono" pitchFamily="49"/>
              </a:rPr>
              <a:t>generate_series</a:t>
            </a:r>
            <a:r>
              <a:rPr lang="en-US" sz="1600" dirty="0">
                <a:latin typeface="FreeMono" pitchFamily="49"/>
              </a:rPr>
              <a:t>(1,10000) s(i);</a:t>
            </a: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ANALYZE a;</a:t>
            </a: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EXPLAIN SELECT * FROM a WHERE i*i &lt; -1;</a:t>
            </a:r>
          </a:p>
          <a:p>
            <a:pPr marL="402480" lvl="0">
              <a:spcAft>
                <a:spcPts val="289"/>
              </a:spcAft>
            </a:pPr>
            <a:endParaRPr lang="en-US" sz="1600" dirty="0">
              <a:latin typeface="FreeMono" pitchFamily="49"/>
            </a:endParaRP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                            QUERY PLAN</a:t>
            </a: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----------------------------------------------------------------</a:t>
            </a: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 </a:t>
            </a:r>
            <a:r>
              <a:rPr lang="en-US" sz="1600" dirty="0" err="1">
                <a:latin typeface="FreeMono" pitchFamily="49"/>
              </a:rPr>
              <a:t>Seq</a:t>
            </a:r>
            <a:r>
              <a:rPr lang="en-US" sz="1600" dirty="0">
                <a:latin typeface="FreeMono" pitchFamily="49"/>
              </a:rPr>
              <a:t> Scan on a  (cost=0.00..207.00 rows=</a:t>
            </a:r>
            <a:r>
              <a:rPr lang="en-US" sz="1600" dirty="0">
                <a:solidFill>
                  <a:srgbClr val="FF0000"/>
                </a:solidFill>
                <a:latin typeface="FreeMono" pitchFamily="49"/>
              </a:rPr>
              <a:t>3600</a:t>
            </a:r>
            <a:r>
              <a:rPr lang="en-US" sz="1600" dirty="0">
                <a:latin typeface="FreeMono" pitchFamily="49"/>
              </a:rPr>
              <a:t> width=4)</a:t>
            </a: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               (actual time=1.180..1.180 rows=</a:t>
            </a:r>
            <a:r>
              <a:rPr lang="en-US" sz="1600" dirty="0">
                <a:solidFill>
                  <a:srgbClr val="FF0000"/>
                </a:solidFill>
                <a:latin typeface="FreeMono" pitchFamily="49"/>
              </a:rPr>
              <a:t>0</a:t>
            </a:r>
            <a:r>
              <a:rPr lang="en-US" sz="1600" dirty="0">
                <a:latin typeface="FreeMono" pitchFamily="49"/>
              </a:rPr>
              <a:t> loops=1)</a:t>
            </a: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   Filter: ((i * i) &lt; (-1))</a:t>
            </a: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   Rows Removed by Filter: 10000</a:t>
            </a:r>
          </a:p>
          <a:p>
            <a:pPr marL="402480" lvl="0">
              <a:spcAft>
                <a:spcPts val="289"/>
              </a:spcAft>
            </a:pPr>
            <a:r>
              <a:rPr lang="en-US" sz="1600" dirty="0">
                <a:latin typeface="FreeMono" pitchFamily="49"/>
              </a:rPr>
              <a:t> Total runtime: 1.193 </a:t>
            </a:r>
            <a:r>
              <a:rPr lang="en-US" sz="1600" dirty="0" err="1">
                <a:latin typeface="FreeMono" pitchFamily="49"/>
              </a:rPr>
              <a:t>ms</a:t>
            </a:r>
            <a:endParaRPr lang="en-US" sz="1600" dirty="0">
              <a:latin typeface="FreeMono" pitchFamily="49"/>
            </a:endParaRPr>
          </a:p>
          <a:p>
            <a:pPr lvl="0">
              <a:spcAft>
                <a:spcPts val="0"/>
              </a:spcAft>
            </a:pPr>
            <a:endParaRPr lang="en-US" sz="1100" b="1" dirty="0">
              <a:latin typeface="Courier New" pitchFamily="49"/>
            </a:endParaRPr>
          </a:p>
          <a:p>
            <a:pPr lvl="0"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dirty="0" err="1"/>
              <a:t>plánovač</a:t>
            </a:r>
            <a:r>
              <a:rPr lang="en-US" dirty="0"/>
              <a:t>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odhadovat</a:t>
            </a:r>
            <a:r>
              <a:rPr lang="en-US" dirty="0"/>
              <a:t> </a:t>
            </a:r>
            <a:r>
              <a:rPr lang="en-US" dirty="0" err="1"/>
              <a:t>komplexní</a:t>
            </a:r>
            <a:r>
              <a:rPr lang="en-US" dirty="0"/>
              <a:t> </a:t>
            </a:r>
            <a:r>
              <a:rPr lang="en-US" dirty="0" err="1"/>
              <a:t>výrazy</a:t>
            </a:r>
            <a:r>
              <a:rPr lang="en-US" dirty="0"/>
              <a:t> (</a:t>
            </a:r>
            <a:r>
              <a:rPr lang="en-US" dirty="0" err="1"/>
              <a:t>použije</a:t>
            </a:r>
            <a:r>
              <a:rPr lang="en-US" dirty="0"/>
              <a:t> default)</a:t>
            </a:r>
          </a:p>
          <a:p>
            <a:pPr lvl="0"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dirty="0" err="1"/>
              <a:t>někdy</a:t>
            </a:r>
            <a:r>
              <a:rPr lang="en-US" dirty="0"/>
              <a:t> </a:t>
            </a:r>
            <a:r>
              <a:rPr lang="en-US" dirty="0" err="1"/>
              <a:t>jde</a:t>
            </a:r>
            <a:r>
              <a:rPr lang="en-US" dirty="0"/>
              <a:t> </a:t>
            </a:r>
            <a:r>
              <a:rPr lang="en-US" dirty="0" err="1"/>
              <a:t>přepsat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odhadnutelnou</a:t>
            </a:r>
            <a:r>
              <a:rPr lang="en-US" dirty="0"/>
              <a:t> </a:t>
            </a:r>
            <a:r>
              <a:rPr lang="en-US" dirty="0" err="1"/>
              <a:t>podmínku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SzPct val="75000"/>
              <a:buFont typeface="StarSymbol"/>
              <a:buChar char="–"/>
            </a:pPr>
            <a:r>
              <a:rPr lang="en-US" dirty="0" err="1">
                <a:latin typeface="Liberation Sans" pitchFamily="34"/>
              </a:rPr>
              <a:t>odstrašující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příklad</a:t>
            </a:r>
            <a:r>
              <a:rPr lang="en-US" dirty="0">
                <a:latin typeface="Liberation Sans" pitchFamily="34"/>
              </a:rPr>
              <a:t>: </a:t>
            </a:r>
            <a:r>
              <a:rPr lang="en-US" b="1" dirty="0">
                <a:latin typeface="Liberation Mono" pitchFamily="49"/>
              </a:rPr>
              <a:t>“datum::text LIKE '2012-08-%'”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SzPct val="75000"/>
              <a:buFont typeface="StarSymbol"/>
              <a:buChar char="–"/>
            </a:pPr>
            <a:r>
              <a:rPr lang="en-US" dirty="0" err="1">
                <a:latin typeface="Liberation Sans" pitchFamily="34"/>
              </a:rPr>
              <a:t>přepis</a:t>
            </a:r>
            <a:r>
              <a:rPr lang="en-US" dirty="0">
                <a:latin typeface="Liberation Sans" pitchFamily="34"/>
              </a:rPr>
              <a:t> </a:t>
            </a:r>
            <a:r>
              <a:rPr lang="en-US" dirty="0" err="1">
                <a:latin typeface="Liberation Sans" pitchFamily="34"/>
              </a:rPr>
              <a:t>např</a:t>
            </a:r>
            <a:r>
              <a:rPr lang="en-US" dirty="0">
                <a:latin typeface="Liberation Sans" pitchFamily="34"/>
              </a:rPr>
              <a:t>. </a:t>
            </a:r>
            <a:r>
              <a:rPr lang="en-US" dirty="0">
                <a:latin typeface="Liberation Mono" pitchFamily="49"/>
              </a:rPr>
              <a:t>“</a:t>
            </a:r>
            <a:r>
              <a:rPr lang="en-US" b="1" dirty="0">
                <a:latin typeface="Liberation Mono" pitchFamily="49"/>
              </a:rPr>
              <a:t>datum BETWEEN '2012-08-01' AND '2012-09-01'</a:t>
            </a:r>
            <a:r>
              <a:rPr lang="en-US" dirty="0">
                <a:latin typeface="Liberation Mono" pitchFamily="49"/>
              </a:rPr>
              <a:t>”</a:t>
            </a:r>
          </a:p>
          <a:p>
            <a:pPr lvl="0"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dirty="0" err="1"/>
              <a:t>někdy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manuálně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“</a:t>
            </a:r>
            <a:r>
              <a:rPr lang="en-US" dirty="0" err="1"/>
              <a:t>inverzi</a:t>
            </a:r>
            <a:r>
              <a:rPr lang="en-US" dirty="0"/>
              <a:t>”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SzPct val="75000"/>
              <a:buFont typeface="StarSymbol"/>
              <a:buChar char="–"/>
            </a:pPr>
            <a:r>
              <a:rPr lang="en-US" dirty="0" err="1">
                <a:latin typeface="Liberation Sans" pitchFamily="34"/>
              </a:rPr>
              <a:t>např</a:t>
            </a:r>
            <a:r>
              <a:rPr lang="en-US" dirty="0">
                <a:latin typeface="Liberation Sans" pitchFamily="34"/>
              </a:rPr>
              <a:t>:    </a:t>
            </a:r>
            <a:r>
              <a:rPr lang="en-US" dirty="0">
                <a:latin typeface="Liberation Mono" pitchFamily="49"/>
              </a:rPr>
              <a:t>“</a:t>
            </a:r>
            <a:r>
              <a:rPr lang="en-US" b="1" dirty="0">
                <a:latin typeface="Liberation Mono" pitchFamily="49"/>
              </a:rPr>
              <a:t>i*i &lt;= 100</a:t>
            </a:r>
            <a:r>
              <a:rPr lang="en-US" dirty="0">
                <a:latin typeface="Liberation Mono" pitchFamily="49"/>
              </a:rPr>
              <a:t>” =&gt; “</a:t>
            </a:r>
            <a:r>
              <a:rPr lang="en-US" b="1" dirty="0">
                <a:latin typeface="Liberation Mono" pitchFamily="49"/>
              </a:rPr>
              <a:t>i BETWEEN -10 AND 10</a:t>
            </a:r>
            <a:r>
              <a:rPr lang="en-US" dirty="0">
                <a:latin typeface="Liberation Mono" pitchFamily="49"/>
              </a:rPr>
              <a:t>”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Neodhadnutelné</a:t>
            </a:r>
            <a:r>
              <a:rPr lang="en-US" dirty="0"/>
              <a:t> </a:t>
            </a:r>
            <a:r>
              <a:rPr lang="en-US" dirty="0" err="1"/>
              <a:t>podmínky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6250" y="4835723"/>
            <a:ext cx="440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 err="1"/>
              <a:t>cvičení</a:t>
            </a:r>
            <a:r>
              <a:rPr lang="en-US" sz="2000" dirty="0"/>
              <a:t>: 05-komplexni-podminky.sql</a:t>
            </a:r>
          </a:p>
        </p:txBody>
      </p:sp>
    </p:spTree>
    <p:extLst>
      <p:ext uri="{BB962C8B-B14F-4D97-AF65-F5344CB8AC3E}">
        <p14:creationId xmlns:p14="http://schemas.microsoft.com/office/powerpoint/2010/main" val="4265172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joiny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jedny</a:t>
            </a:r>
            <a:r>
              <a:rPr lang="en-US" dirty="0"/>
              <a:t> z </a:t>
            </a:r>
            <a:r>
              <a:rPr lang="en-US" dirty="0" err="1"/>
              <a:t>nejdražších</a:t>
            </a:r>
            <a:r>
              <a:rPr lang="en-US" dirty="0"/>
              <a:t> a </a:t>
            </a:r>
            <a:r>
              <a:rPr lang="en-US" dirty="0" err="1"/>
              <a:t>nejhůře</a:t>
            </a:r>
            <a:r>
              <a:rPr lang="en-US" dirty="0"/>
              <a:t> </a:t>
            </a:r>
            <a:r>
              <a:rPr lang="en-US" dirty="0" err="1"/>
              <a:t>odhadnutelných</a:t>
            </a:r>
            <a:r>
              <a:rPr lang="en-US" dirty="0"/>
              <a:t> </a:t>
            </a:r>
            <a:r>
              <a:rPr lang="en-US" dirty="0" err="1"/>
              <a:t>operací</a:t>
            </a:r>
            <a:endParaRPr lang="en-US" dirty="0"/>
          </a:p>
          <a:p>
            <a:pPr lvl="0"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obsahující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sudé</a:t>
            </a:r>
            <a:r>
              <a:rPr lang="en-US" dirty="0"/>
              <a:t> </a:t>
            </a:r>
            <a:r>
              <a:rPr lang="en-US" dirty="0" err="1"/>
              <a:t>hodnoty</a:t>
            </a:r>
            <a:endParaRPr lang="en-US" dirty="0"/>
          </a:p>
          <a:p>
            <a:pPr marL="0" lvl="0" indent="0">
              <a:buNone/>
            </a:pPr>
            <a:endParaRPr lang="en-US" sz="1400" dirty="0">
              <a:latin typeface="Courier New" pitchFamily="49"/>
            </a:endParaRPr>
          </a:p>
          <a:p>
            <a:pPr marL="0" lvl="0" indent="0">
              <a:buNone/>
            </a:pPr>
            <a:endParaRPr lang="en-US" sz="1400" dirty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CREATE TABLE a AS SELECT 2*i AS i FROM </a:t>
            </a:r>
            <a:r>
              <a:rPr lang="en-US" sz="1400" dirty="0" err="1">
                <a:latin typeface="FreeMono" pitchFamily="49"/>
              </a:rPr>
              <a:t>gs</a:t>
            </a:r>
            <a:r>
              <a:rPr lang="en-US" sz="1400" dirty="0">
                <a:latin typeface="FreeMono" pitchFamily="49"/>
              </a:rPr>
              <a:t>(1,100000) s(i);</a:t>
            </a:r>
          </a:p>
          <a:p>
            <a:pPr marL="0" lvl="0" indent="0">
              <a:spcAft>
                <a:spcPts val="431"/>
              </a:spcAft>
              <a:buNone/>
            </a:pPr>
            <a:endParaRPr lang="en-US" sz="1400" dirty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EXPLAIN SELECT * FROM a a1 JOIN a a2 ON (a1.i = a2.i);</a:t>
            </a:r>
          </a:p>
          <a:p>
            <a:pPr marL="0" lvl="0" indent="0">
              <a:spcAft>
                <a:spcPts val="431"/>
              </a:spcAft>
              <a:buNone/>
            </a:pPr>
            <a:endParaRPr lang="en-US" sz="1400" dirty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                      QUERY PLAN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------------------------------------------------------------------------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Hash Join  (cost=2693.00..6136.00 rows=100000 width=8)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Hash Cond: (a1.i = a2.i)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-&gt;  </a:t>
            </a:r>
            <a:r>
              <a:rPr lang="en-US" sz="1400" dirty="0" err="1">
                <a:latin typeface="FreeMono" pitchFamily="49"/>
              </a:rPr>
              <a:t>Seq</a:t>
            </a:r>
            <a:r>
              <a:rPr lang="en-US" sz="1400" dirty="0">
                <a:latin typeface="FreeMono" pitchFamily="49"/>
              </a:rPr>
              <a:t> Scan on a a1  (cost=0.00..1443.00 rows=100000 width=4)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-&gt;  Hash  (cost=1443.00..1443.00 rows=100000 width=4)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-&gt;  </a:t>
            </a:r>
            <a:r>
              <a:rPr lang="en-US" sz="1400" dirty="0" err="1">
                <a:latin typeface="FreeMono" pitchFamily="49"/>
              </a:rPr>
              <a:t>Seq</a:t>
            </a:r>
            <a:r>
              <a:rPr lang="en-US" sz="1400" dirty="0">
                <a:latin typeface="FreeMono" pitchFamily="49"/>
              </a:rPr>
              <a:t> Scan on a a2  (cost=0.00..1443.00 rows=100000 width=4)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Obtížné</a:t>
            </a:r>
            <a:r>
              <a:rPr lang="en-US" dirty="0"/>
              <a:t> </a:t>
            </a:r>
            <a:r>
              <a:rPr lang="en-US" dirty="0" err="1"/>
              <a:t>joiny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často</a:t>
            </a:r>
            <a:r>
              <a:rPr lang="en-US" dirty="0"/>
              <a:t> se </a:t>
            </a:r>
            <a:r>
              <a:rPr lang="en-US" dirty="0" err="1"/>
              <a:t>stává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dotaz</a:t>
            </a:r>
            <a:r>
              <a:rPr lang="en-US" dirty="0"/>
              <a:t> / </a:t>
            </a:r>
            <a:r>
              <a:rPr lang="en-US" dirty="0" err="1"/>
              <a:t>exekuční</a:t>
            </a:r>
            <a:r>
              <a:rPr lang="en-US" dirty="0"/>
              <a:t> </a:t>
            </a:r>
            <a:r>
              <a:rPr lang="en-US" dirty="0" err="1"/>
              <a:t>plán</a:t>
            </a:r>
            <a:r>
              <a:rPr lang="en-US" dirty="0"/>
              <a:t> </a:t>
            </a:r>
            <a:r>
              <a:rPr lang="en-US" dirty="0" err="1"/>
              <a:t>blbne</a:t>
            </a:r>
            <a:r>
              <a:rPr lang="en-US" dirty="0"/>
              <a:t> </a:t>
            </a:r>
            <a:r>
              <a:rPr lang="en-US" dirty="0" err="1"/>
              <a:t>nepredikovatelně</a:t>
            </a:r>
            <a:r>
              <a:rPr lang="en-US" dirty="0"/>
              <a:t> (</a:t>
            </a:r>
            <a:r>
              <a:rPr lang="en-US" dirty="0" err="1"/>
              <a:t>například</a:t>
            </a:r>
            <a:r>
              <a:rPr lang="en-US" dirty="0"/>
              <a:t> je </a:t>
            </a:r>
            <a:r>
              <a:rPr lang="en-US" dirty="0" err="1"/>
              <a:t>pomalý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v </a:t>
            </a:r>
            <a:r>
              <a:rPr lang="en-US" dirty="0" err="1"/>
              <a:t>noci</a:t>
            </a:r>
            <a:r>
              <a:rPr lang="en-US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následném</a:t>
            </a:r>
            <a:r>
              <a:rPr lang="en-US" dirty="0"/>
              <a:t> </a:t>
            </a:r>
            <a:r>
              <a:rPr lang="en-US" dirty="0" err="1"/>
              <a:t>ručním</a:t>
            </a:r>
            <a:r>
              <a:rPr lang="en-US" dirty="0"/>
              <a:t> </a:t>
            </a:r>
            <a:r>
              <a:rPr lang="en-US" dirty="0" err="1"/>
              <a:t>průzkumu</a:t>
            </a:r>
            <a:r>
              <a:rPr lang="en-US" dirty="0"/>
              <a:t> se </a:t>
            </a:r>
            <a:r>
              <a:rPr lang="en-US" dirty="0" err="1"/>
              <a:t>všechno</a:t>
            </a:r>
            <a:r>
              <a:rPr lang="en-US" dirty="0"/>
              <a:t> </a:t>
            </a:r>
            <a:r>
              <a:rPr lang="en-US" dirty="0" err="1"/>
              <a:t>zdá</a:t>
            </a:r>
            <a:r>
              <a:rPr lang="en-US" dirty="0"/>
              <a:t> </a:t>
            </a:r>
            <a:r>
              <a:rPr lang="en-US" dirty="0" err="1"/>
              <a:t>naprosto</a:t>
            </a:r>
            <a:r>
              <a:rPr lang="en-US" dirty="0"/>
              <a:t> OK - </a:t>
            </a:r>
            <a:r>
              <a:rPr lang="en-US" dirty="0" err="1"/>
              <a:t>duchařina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umožní</a:t>
            </a:r>
            <a:r>
              <a:rPr lang="en-US" dirty="0"/>
              <a:t> </a:t>
            </a:r>
            <a:r>
              <a:rPr lang="en-US" dirty="0" err="1"/>
              <a:t>exekuční</a:t>
            </a:r>
            <a:r>
              <a:rPr lang="en-US" dirty="0"/>
              <a:t> </a:t>
            </a:r>
            <a:r>
              <a:rPr lang="en-US" dirty="0" err="1"/>
              <a:t>plán</a:t>
            </a:r>
            <a:r>
              <a:rPr lang="en-US" dirty="0"/>
              <a:t> </a:t>
            </a:r>
            <a:r>
              <a:rPr lang="en-US" dirty="0" err="1"/>
              <a:t>odchytit</a:t>
            </a:r>
            <a:r>
              <a:rPr lang="en-US" dirty="0"/>
              <a:t> </a:t>
            </a:r>
            <a:r>
              <a:rPr lang="en-US" dirty="0" err="1"/>
              <a:t>právě</a:t>
            </a:r>
            <a:r>
              <a:rPr lang="en-US" dirty="0"/>
              <a:t>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blbne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máte</a:t>
            </a:r>
            <a:r>
              <a:rPr lang="en-US" dirty="0"/>
              <a:t> </a:t>
            </a:r>
            <a:r>
              <a:rPr lang="en-US" dirty="0" err="1"/>
              <a:t>stejné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s EXPLAIN / EXPLAIN ANALYZE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zalogovat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vše</a:t>
            </a:r>
            <a:r>
              <a:rPr lang="en-US" dirty="0"/>
              <a:t>,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dotazy</a:t>
            </a:r>
            <a:r>
              <a:rPr lang="en-US" dirty="0"/>
              <a:t> </a:t>
            </a:r>
            <a:r>
              <a:rPr lang="en-US" dirty="0" err="1"/>
              <a:t>přes</a:t>
            </a:r>
            <a:r>
              <a:rPr lang="en-US" dirty="0"/>
              <a:t> </a:t>
            </a:r>
            <a:r>
              <a:rPr lang="en-US" dirty="0" err="1"/>
              <a:t>nějaký</a:t>
            </a:r>
            <a:r>
              <a:rPr lang="en-US" dirty="0"/>
              <a:t> limit </a:t>
            </a:r>
            <a:r>
              <a:rPr lang="en-US" dirty="0" err="1"/>
              <a:t>apod</a:t>
            </a:r>
            <a:r>
              <a:rPr lang="en-US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hlinkClick r:id="rId3"/>
              </a:rPr>
              <a:t>http://www.postgresql.org/docs/9.2/static/auto-explain.html</a:t>
            </a:r>
          </a:p>
          <a:p>
            <a:pPr lvl="0"/>
            <a:endParaRPr lang="en-US" dirty="0"/>
          </a:p>
          <a:p>
            <a:pPr marL="0" lvl="0" indent="0">
              <a:spcAft>
                <a:spcPts val="720"/>
              </a:spcAft>
              <a:buNone/>
            </a:pPr>
            <a:r>
              <a:rPr lang="en-US" sz="1400" dirty="0">
                <a:latin typeface="FreeMono" pitchFamily="49"/>
              </a:rPr>
              <a:t>    </a:t>
            </a:r>
            <a:r>
              <a:rPr lang="en-US" sz="1400" dirty="0" err="1">
                <a:latin typeface="FreeMono" pitchFamily="49"/>
              </a:rPr>
              <a:t>auto_explain.log_min_duration</a:t>
            </a:r>
            <a:r>
              <a:rPr lang="en-US" sz="1400" dirty="0">
                <a:latin typeface="FreeMono" pitchFamily="49"/>
              </a:rPr>
              <a:t> = 250</a:t>
            </a:r>
          </a:p>
          <a:p>
            <a:pPr marL="0" lvl="0" indent="0">
              <a:spcAft>
                <a:spcPts val="720"/>
              </a:spcAft>
              <a:buNone/>
            </a:pPr>
            <a:r>
              <a:rPr lang="en-US" sz="1400" dirty="0">
                <a:latin typeface="FreeMono" pitchFamily="49"/>
              </a:rPr>
              <a:t>    </a:t>
            </a:r>
            <a:r>
              <a:rPr lang="en-US" sz="1400" dirty="0" err="1">
                <a:latin typeface="FreeMono" pitchFamily="49"/>
              </a:rPr>
              <a:t>auto_explain.log_analyze</a:t>
            </a:r>
            <a:r>
              <a:rPr lang="en-US" sz="1400" dirty="0">
                <a:latin typeface="FreeMono" pitchFamily="49"/>
              </a:rPr>
              <a:t> = false</a:t>
            </a:r>
          </a:p>
          <a:p>
            <a:pPr marL="0" lvl="0" indent="0">
              <a:spcAft>
                <a:spcPts val="720"/>
              </a:spcAft>
              <a:buNone/>
            </a:pPr>
            <a:r>
              <a:rPr lang="en-US" sz="1400" dirty="0">
                <a:latin typeface="FreeMono" pitchFamily="49"/>
              </a:rPr>
              <a:t>    </a:t>
            </a:r>
            <a:r>
              <a:rPr lang="en-US" sz="1400" dirty="0" err="1">
                <a:latin typeface="FreeMono" pitchFamily="49"/>
              </a:rPr>
              <a:t>auto_explain.log_timing</a:t>
            </a:r>
            <a:r>
              <a:rPr lang="en-US" sz="1400" dirty="0">
                <a:latin typeface="FreeMono" pitchFamily="49"/>
              </a:rPr>
              <a:t>  = false</a:t>
            </a:r>
          </a:p>
          <a:p>
            <a:pPr marL="0" lvl="0" indent="0">
              <a:spcAft>
                <a:spcPts val="720"/>
              </a:spcAft>
              <a:buNone/>
            </a:pPr>
            <a:r>
              <a:rPr lang="en-US" sz="1400" dirty="0">
                <a:latin typeface="FreeMono" pitchFamily="49"/>
              </a:rPr>
              <a:t>    </a:t>
            </a:r>
            <a:r>
              <a:rPr lang="en-US" sz="1400" dirty="0" err="1">
                <a:latin typeface="FreeMono" pitchFamily="49"/>
              </a:rPr>
              <a:t>auto_explain.log_verbose</a:t>
            </a:r>
            <a:r>
              <a:rPr lang="en-US" sz="1400" dirty="0">
                <a:latin typeface="FreeMono" pitchFamily="49"/>
              </a:rPr>
              <a:t> = false</a:t>
            </a:r>
          </a:p>
          <a:p>
            <a:pPr marL="0" lvl="0" indent="0">
              <a:spcAft>
                <a:spcPts val="720"/>
              </a:spcAft>
              <a:buNone/>
            </a:pPr>
            <a:r>
              <a:rPr lang="en-US" sz="1400" dirty="0">
                <a:latin typeface="FreeMono" pitchFamily="49"/>
              </a:rPr>
              <a:t>    </a:t>
            </a:r>
            <a:r>
              <a:rPr lang="en-US" sz="1400" dirty="0" err="1">
                <a:latin typeface="FreeMono" pitchFamily="49"/>
              </a:rPr>
              <a:t>auto_explain.log_buffers</a:t>
            </a:r>
            <a:r>
              <a:rPr lang="en-US" sz="1400" dirty="0">
                <a:latin typeface="FreeMono" pitchFamily="49"/>
              </a:rPr>
              <a:t> = true</a:t>
            </a:r>
          </a:p>
          <a:p>
            <a:pPr marL="0" lvl="0" indent="0">
              <a:spcAft>
                <a:spcPts val="720"/>
              </a:spcAft>
              <a:buNone/>
            </a:pPr>
            <a:r>
              <a:rPr lang="en-US" sz="1400" dirty="0">
                <a:latin typeface="FreeMono" pitchFamily="49"/>
              </a:rPr>
              <a:t>    </a:t>
            </a:r>
            <a:r>
              <a:rPr lang="en-US" sz="1400" dirty="0" err="1">
                <a:latin typeface="FreeMono" pitchFamily="49"/>
              </a:rPr>
              <a:t>auto_explain.log_format</a:t>
            </a:r>
            <a:r>
              <a:rPr lang="en-US" sz="1400" dirty="0">
                <a:latin typeface="FreeMono" pitchFamily="49"/>
              </a:rPr>
              <a:t> = </a:t>
            </a:r>
            <a:r>
              <a:rPr lang="en-US" sz="1400" dirty="0" err="1">
                <a:latin typeface="FreeMono" pitchFamily="49"/>
              </a:rPr>
              <a:t>yaml</a:t>
            </a:r>
            <a:endParaRPr lang="en-US" sz="1400" dirty="0">
              <a:latin typeface="FreeMono" pitchFamily="49"/>
            </a:endParaRPr>
          </a:p>
          <a:p>
            <a:pPr marL="0" lvl="0" indent="0">
              <a:spcAft>
                <a:spcPts val="720"/>
              </a:spcAft>
              <a:buNone/>
            </a:pPr>
            <a:r>
              <a:rPr lang="en-US" sz="1400" dirty="0">
                <a:latin typeface="FreeMono" pitchFamily="49"/>
              </a:rPr>
              <a:t>    </a:t>
            </a:r>
            <a:r>
              <a:rPr lang="en-US" sz="1400" dirty="0" err="1">
                <a:latin typeface="FreeMono" pitchFamily="49"/>
              </a:rPr>
              <a:t>auto_explain.log_nested_statements</a:t>
            </a:r>
            <a:r>
              <a:rPr lang="en-US" sz="1400" dirty="0">
                <a:latin typeface="FreeMono" pitchFamily="49"/>
              </a:rPr>
              <a:t> = false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auto_explain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8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Petr Novák</a:t>
            </a:r>
          </a:p>
          <a:p>
            <a:r>
              <a:rPr lang="cs-CZ" dirty="0" smtClean="0"/>
              <a:t>petr.novak@aimtec.cz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7127" y="4317600"/>
            <a:ext cx="3296873" cy="7309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Prezentaci lze volně šířit na základě licence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/>
              </a:rPr>
              <a:t>Creative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/>
              </a:rPr>
              <a:t>Commons Attribution-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/>
              </a:rPr>
              <a:t>ShareAlike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/>
              </a:rPr>
              <a:t> 3.0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cs-CZ" b="1" dirty="0" smtClean="0"/>
              <a:t>SQL je deklarativní jazyk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Pokud nevhodně navrhnete databázové schéma, nevytvoříte indexy nebo je naopak vytvoříte tam kde nejsou efektivní, nebo SQL dotazy zformulujete nevhodným způsobem, databáze si s tím neporadí (to ostatně platí pro libovolný typ databáze, ne jen relační, potažmo na všechny IT systémy obecně).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Plánovač se sice snaží dotazy analyzovat a případně vhodně přeformulovat, ale rozhodně nerozumí všem závislostem mezi sloupci/tabulkami, a některé z nich pochopitelně ani nejsou na úrovni schématu zachyceny. Nehledě na to že každá “chytrost” něco stojí – čím více heuristik, tím dražší plánování.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Plánovače (a plánovač implementovaný v PostgreSQL není výjimkou) mají různá implementační omezení a jsou založeny na zjednodušených statistických modelech které mají omezené schopnosti jaksi z principu, neboť se rozhodují na základě statistik.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Pokud budete schopni postup plánovače interpretovat, budete mít možnost analyzovat různé výkonnostní problémy (to je asi primární důvod zájmu o exekuční plány), budete mít možnost lépe navrhovat databázové schéma a psát efektivnější SQL dotazy. Případně budete moci aktuální plánovač vylepšit ;-)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MVCC – </a:t>
            </a:r>
            <a:r>
              <a:rPr lang="cs-CZ" dirty="0" err="1" smtClean="0">
                <a:latin typeface="Liberation Serif" pitchFamily="18"/>
              </a:rPr>
              <a:t>Multi-Version</a:t>
            </a:r>
            <a:r>
              <a:rPr lang="cs-CZ" dirty="0" smtClean="0">
                <a:latin typeface="Liberation Serif" pitchFamily="18"/>
              </a:rPr>
              <a:t> </a:t>
            </a:r>
            <a:r>
              <a:rPr lang="cs-CZ" dirty="0" err="1" smtClean="0">
                <a:latin typeface="Liberation Serif" pitchFamily="18"/>
              </a:rPr>
              <a:t>Concurrency</a:t>
            </a:r>
            <a:r>
              <a:rPr lang="cs-CZ" dirty="0" smtClean="0">
                <a:latin typeface="Liberation Serif" pitchFamily="18"/>
              </a:rPr>
              <a:t> </a:t>
            </a:r>
            <a:r>
              <a:rPr lang="cs-CZ" dirty="0" err="1" smtClean="0">
                <a:latin typeface="Liberation Serif" pitchFamily="18"/>
              </a:rPr>
              <a:t>Control</a:t>
            </a:r>
            <a:r>
              <a:rPr lang="cs-CZ" dirty="0" smtClean="0">
                <a:latin typeface="Liberation Serif" pitchFamily="18"/>
              </a:rPr>
              <a:t> </a:t>
            </a:r>
            <a:endParaRPr lang="cs-CZ" dirty="0">
              <a:latin typeface="Liberation Serif" pitchFamily="1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 a trocha </a:t>
            </a:r>
            <a:r>
              <a:rPr lang="cs-CZ" dirty="0" smtClean="0"/>
              <a:t>teorie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cs-CZ" smtClean="0"/>
              <a:pPr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44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70000" lnSpcReduction="20000"/>
          </a:bodyPr>
          <a:lstStyle/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Optimalizace spočívá v hledání takového exekučního plánu který minimalizuje "cenovou funkci" - pokud víte co je lineární či nelineární programování, jedná se o stejný princip, s tím že vstupem funkce je plán dotazu. Všechny zvažované plány samozřejmě musí mít vlastnost že vracejí správný výsledek na položený dotaz.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Plánovač postupně konstruuje možné plány dotazu, odhaduje ceny a nechává si jenom ty nejzajímavější. Přitom plánů je ale obecně vzato exponenciálně mnoho – jenom možností jak </a:t>
            </a:r>
            <a:r>
              <a:rPr lang="cs-CZ" dirty="0" err="1" smtClean="0">
                <a:latin typeface="Liberation Serif" pitchFamily="18"/>
              </a:rPr>
              <a:t>zjoinovat</a:t>
            </a:r>
            <a:r>
              <a:rPr lang="cs-CZ" dirty="0" smtClean="0">
                <a:latin typeface="Liberation Serif" pitchFamily="18"/>
              </a:rPr>
              <a:t> K tabulek je (K!) byť tedy reálný počet validních pořadí je většinou nižší díky vztahům mezi tabulkami. Další množství potenciální plánů vzniká z možností použít různé indexy na různých podmínkách apod.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Takže plánovače vesměs nekonstruují všechny plány ale používají různé triky z dynamického programování jak co nejdříve eliminovat velké skupiny plánů (pomocí </a:t>
            </a:r>
            <a:r>
              <a:rPr lang="cs-CZ" dirty="0" err="1" smtClean="0">
                <a:latin typeface="Liberation Serif" pitchFamily="18"/>
              </a:rPr>
              <a:t>backtrackingu</a:t>
            </a:r>
            <a:r>
              <a:rPr lang="cs-CZ" dirty="0" smtClean="0">
                <a:latin typeface="Liberation Serif" pitchFamily="18"/>
              </a:rPr>
              <a:t> apod.).</a:t>
            </a:r>
          </a:p>
          <a:p>
            <a:pPr marL="0" lvl="1" hangingPunct="0">
              <a:lnSpc>
                <a:spcPct val="120000"/>
              </a:lnSpc>
              <a:spcAft>
                <a:spcPts val="720"/>
              </a:spcAft>
              <a:buSzPct val="50000"/>
              <a:buFont typeface="StarSymbol"/>
              <a:buChar char="●"/>
              <a:tabLst>
                <a:tab pos="91440" algn="l"/>
              </a:tabLst>
            </a:pPr>
            <a:r>
              <a:rPr lang="cs-CZ" dirty="0" smtClean="0">
                <a:latin typeface="Liberation Serif" pitchFamily="18"/>
              </a:rPr>
              <a:t>Korelace ceny dotazu a doby jeho vyhodnocení je ideál, kterého se v praxi víceméně dosáhnout nedá, a to ze dvou hlavních důvodů. Zaprvé model výpočtu ceny je značně zjednodušený a nezachycuje všechny možné vlivy, zadruhé vyhodnocení dotazu je často ovlivňováno vnějšími okolnostmi jejichž vliv nelze předem s jistotou predikovat - např. efekty </a:t>
            </a:r>
            <a:r>
              <a:rPr lang="cs-CZ" dirty="0" err="1" smtClean="0">
                <a:latin typeface="Liberation Serif" pitchFamily="18"/>
              </a:rPr>
              <a:t>cachování</a:t>
            </a:r>
            <a:r>
              <a:rPr lang="cs-CZ" dirty="0" smtClean="0">
                <a:latin typeface="Liberation Serif" pitchFamily="18"/>
              </a:rPr>
              <a:t>, vliv dotazů běžících současně, rozdílné charakteristiky hardware apod. Samozřejmě by bylo možné všechno toto detailně analyzovat a profilovat, ale systém by se stal natolik složitým že by ho nebylo možno v reálném čase vyladit (pro daný stroj).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Plánovač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648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cs-CZ" dirty="0" smtClean="0"/>
              <a:t>udávají cenu některých základních operací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dirty="0" smtClean="0"/>
              <a:t>celková cena se z nich vypočítává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dirty="0" smtClean="0"/>
              <a:t>I/O operace jsou výrazně nákladnější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sz="1600" b="1" dirty="0" err="1" smtClean="0">
                <a:latin typeface="FreeMono" pitchFamily="49"/>
              </a:rPr>
              <a:t>seq_page_cost</a:t>
            </a:r>
            <a:r>
              <a:rPr lang="cs-CZ" sz="1600" b="1" dirty="0" smtClean="0">
                <a:latin typeface="FreeMono" pitchFamily="49"/>
              </a:rPr>
              <a:t> = 1.0</a:t>
            </a:r>
            <a:r>
              <a:rPr lang="cs-CZ" dirty="0" smtClean="0"/>
              <a:t> 			sekvenční čtení stránky (</a:t>
            </a:r>
            <a:r>
              <a:rPr lang="cs-CZ" dirty="0" err="1" smtClean="0"/>
              <a:t>seq</a:t>
            </a:r>
            <a:r>
              <a:rPr lang="cs-CZ" dirty="0" smtClean="0"/>
              <a:t> </a:t>
            </a:r>
            <a:r>
              <a:rPr lang="cs-CZ" dirty="0" err="1" smtClean="0"/>
              <a:t>scan</a:t>
            </a:r>
            <a:r>
              <a:rPr lang="cs-CZ" dirty="0" smtClean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sz="1600" b="1" dirty="0" err="1" smtClean="0">
                <a:latin typeface="FreeMono" pitchFamily="49"/>
              </a:rPr>
              <a:t>random_page_cost</a:t>
            </a:r>
            <a:r>
              <a:rPr lang="cs-CZ" sz="1600" b="1" dirty="0" smtClean="0">
                <a:latin typeface="FreeMono" pitchFamily="49"/>
              </a:rPr>
              <a:t> = 4.0</a:t>
            </a:r>
            <a:r>
              <a:rPr lang="cs-CZ" sz="1600" b="1" dirty="0" smtClean="0">
                <a:latin typeface="Liberation Mono" pitchFamily="49"/>
              </a:rPr>
              <a:t>	</a:t>
            </a:r>
            <a:r>
              <a:rPr lang="cs-CZ" b="1" dirty="0" smtClean="0"/>
              <a:t>	</a:t>
            </a:r>
            <a:r>
              <a:rPr lang="cs-CZ" dirty="0" smtClean="0"/>
              <a:t>náhodné čtení stránky (index </a:t>
            </a:r>
            <a:r>
              <a:rPr lang="cs-CZ" dirty="0" err="1" smtClean="0"/>
              <a:t>scan</a:t>
            </a:r>
            <a:r>
              <a:rPr lang="cs-CZ" dirty="0" smtClean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sz="1600" b="1" dirty="0" err="1" smtClean="0">
                <a:latin typeface="FreeMono" pitchFamily="49"/>
              </a:rPr>
              <a:t>cpu_tuple_cost</a:t>
            </a:r>
            <a:r>
              <a:rPr lang="cs-CZ" sz="1600" b="1" dirty="0" smtClean="0">
                <a:latin typeface="FreeMono" pitchFamily="49"/>
              </a:rPr>
              <a:t> = 0.01</a:t>
            </a:r>
            <a:r>
              <a:rPr lang="cs-CZ" sz="1600" b="1" dirty="0" smtClean="0">
                <a:latin typeface="Liberation Mono" pitchFamily="49"/>
              </a:rPr>
              <a:t>	</a:t>
            </a:r>
            <a:r>
              <a:rPr lang="cs-CZ" b="1" dirty="0" smtClean="0"/>
              <a:t>	</a:t>
            </a:r>
            <a:r>
              <a:rPr lang="cs-CZ" dirty="0" smtClean="0"/>
              <a:t>zpracování řádky z tabulky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sz="1600" b="1" dirty="0" err="1" smtClean="0">
                <a:latin typeface="FreeMono" pitchFamily="49"/>
              </a:rPr>
              <a:t>cpu_index_tuple_cost</a:t>
            </a:r>
            <a:r>
              <a:rPr lang="cs-CZ" sz="1600" b="1" dirty="0" smtClean="0">
                <a:latin typeface="FreeMono" pitchFamily="49"/>
              </a:rPr>
              <a:t> = 0.005</a:t>
            </a:r>
            <a:r>
              <a:rPr lang="cs-CZ" dirty="0" smtClean="0"/>
              <a:t> 	zpracování řádky indexu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sz="1600" b="1" dirty="0" err="1" smtClean="0">
                <a:latin typeface="FreeMono" pitchFamily="49"/>
              </a:rPr>
              <a:t>cpu_operator_cost</a:t>
            </a:r>
            <a:r>
              <a:rPr lang="cs-CZ" sz="1600" b="1" dirty="0" smtClean="0">
                <a:latin typeface="FreeMono" pitchFamily="49"/>
              </a:rPr>
              <a:t> = 0.0025</a:t>
            </a:r>
            <a:r>
              <a:rPr lang="cs-CZ" b="1" dirty="0" smtClean="0"/>
              <a:t>		</a:t>
            </a:r>
            <a:r>
              <a:rPr lang="cs-CZ" dirty="0" smtClean="0"/>
              <a:t>vyhodnocení podmínky (WHERE)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Cost</a:t>
            </a:r>
            <a:r>
              <a:rPr lang="cs-CZ" dirty="0" smtClean="0"/>
              <a:t> proměnné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cs-CZ" smtClean="0"/>
              <a:pPr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934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r>
              <a:rPr lang="en-US" dirty="0" err="1"/>
              <a:t>hledáme</a:t>
            </a:r>
            <a:r>
              <a:rPr lang="en-US" dirty="0"/>
              <a:t> “</a:t>
            </a:r>
            <a:r>
              <a:rPr lang="en-US" dirty="0" err="1"/>
              <a:t>optimální</a:t>
            </a:r>
            <a:r>
              <a:rPr lang="en-US" dirty="0"/>
              <a:t>” z </a:t>
            </a:r>
            <a:r>
              <a:rPr lang="en-US" dirty="0" err="1"/>
              <a:t>ohromného</a:t>
            </a:r>
            <a:r>
              <a:rPr lang="en-US" dirty="0"/>
              <a:t> </a:t>
            </a:r>
            <a:r>
              <a:rPr lang="en-US" dirty="0" err="1"/>
              <a:t>množství</a:t>
            </a:r>
            <a:r>
              <a:rPr lang="en-US" dirty="0"/>
              <a:t> </a:t>
            </a:r>
            <a:r>
              <a:rPr lang="en-US" dirty="0" err="1"/>
              <a:t>plánů</a:t>
            </a:r>
            <a:endParaRPr lang="en-US" dirty="0"/>
          </a:p>
          <a:p>
            <a:pPr marL="0" lvl="0" indent="0" algn="ctr">
              <a:buNone/>
            </a:pPr>
            <a:r>
              <a:rPr lang="en-US" dirty="0" smtClean="0">
                <a:latin typeface="FreeMono" pitchFamily="49"/>
              </a:rPr>
              <a:t>SELECT </a:t>
            </a:r>
            <a:r>
              <a:rPr lang="en-US" dirty="0">
                <a:latin typeface="FreeMono" pitchFamily="49"/>
              </a:rPr>
              <a:t>* FROM </a:t>
            </a:r>
            <a:r>
              <a:rPr lang="en-US" dirty="0" err="1">
                <a:latin typeface="FreeMono" pitchFamily="49"/>
              </a:rPr>
              <a:t>tabulka</a:t>
            </a:r>
            <a:r>
              <a:rPr lang="en-US" dirty="0">
                <a:latin typeface="FreeMono" pitchFamily="49"/>
              </a:rPr>
              <a:t> WHERE </a:t>
            </a:r>
            <a:r>
              <a:rPr lang="en-US" dirty="0" err="1">
                <a:latin typeface="FreeMono" pitchFamily="49"/>
              </a:rPr>
              <a:t>sloupec</a:t>
            </a:r>
            <a:r>
              <a:rPr lang="en-US" dirty="0">
                <a:latin typeface="FreeMono" pitchFamily="49"/>
              </a:rPr>
              <a:t> = 100</a:t>
            </a:r>
          </a:p>
          <a:p>
            <a:pPr marL="0" lvl="0" indent="0" algn="ctr">
              <a:buNone/>
            </a:pPr>
            <a:endParaRPr lang="en-US" b="1" dirty="0">
              <a:latin typeface="Courier New" pitchFamily="49"/>
            </a:endParaRPr>
          </a:p>
          <a:p>
            <a:pPr marL="0" lvl="0" indent="0">
              <a:buSzPct val="45000"/>
              <a:buNone/>
            </a:pPr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1.000 </a:t>
            </a:r>
            <a:r>
              <a:rPr lang="en-US" dirty="0" err="1"/>
              <a:t>stránek</a:t>
            </a:r>
            <a:r>
              <a:rPr lang="en-US" dirty="0"/>
              <a:t> a 10.000 </a:t>
            </a:r>
            <a:r>
              <a:rPr lang="en-US" dirty="0" err="1" smtClean="0"/>
              <a:t>řádek</a:t>
            </a:r>
            <a:endParaRPr lang="cs-CZ" dirty="0" smtClean="0"/>
          </a:p>
          <a:p>
            <a:pPr marL="0" lvl="0" indent="0">
              <a:buSzPct val="45000"/>
              <a:buNone/>
            </a:pPr>
            <a:r>
              <a:rPr lang="cs-CZ" dirty="0">
                <a:latin typeface="FreeMono" pitchFamily="49"/>
              </a:rPr>
              <a:t>	</a:t>
            </a:r>
            <a:r>
              <a:rPr lang="en-US" b="1" dirty="0" err="1" smtClean="0">
                <a:latin typeface="FreeMono" pitchFamily="49"/>
              </a:rPr>
              <a:t>cena</a:t>
            </a:r>
            <a:r>
              <a:rPr lang="en-US" dirty="0" smtClean="0">
                <a:latin typeface="FreeMono" pitchFamily="49"/>
              </a:rPr>
              <a:t> </a:t>
            </a:r>
            <a:r>
              <a:rPr lang="en-US" dirty="0">
                <a:latin typeface="FreeMono" pitchFamily="49"/>
              </a:rPr>
              <a:t>= </a:t>
            </a:r>
            <a:r>
              <a:rPr lang="en-US" dirty="0" smtClean="0">
                <a:latin typeface="FreeMono" pitchFamily="49"/>
              </a:rPr>
              <a:t>1000 </a:t>
            </a:r>
            <a:r>
              <a:rPr lang="en-US" dirty="0">
                <a:latin typeface="FreeMono" pitchFamily="49"/>
              </a:rPr>
              <a:t>* 1.0 </a:t>
            </a:r>
            <a:r>
              <a:rPr lang="cs-CZ" dirty="0" smtClean="0">
                <a:latin typeface="FreeMono" pitchFamily="49"/>
              </a:rPr>
              <a:t>(</a:t>
            </a:r>
            <a:r>
              <a:rPr lang="en-US" dirty="0" err="1" smtClean="0">
                <a:latin typeface="FreeMono" pitchFamily="49"/>
              </a:rPr>
              <a:t>seq_page_cost</a:t>
            </a:r>
            <a:r>
              <a:rPr lang="cs-CZ" dirty="0" smtClean="0">
                <a:latin typeface="FreeMono" pitchFamily="49"/>
              </a:rPr>
              <a:t>)</a:t>
            </a:r>
            <a:r>
              <a:rPr lang="en-US" dirty="0" smtClean="0">
                <a:latin typeface="FreeMono" pitchFamily="49"/>
              </a:rPr>
              <a:t> </a:t>
            </a:r>
            <a:r>
              <a:rPr lang="en-US" dirty="0">
                <a:latin typeface="FreeMono" pitchFamily="49"/>
              </a:rPr>
              <a:t>+</a:t>
            </a:r>
          </a:p>
          <a:p>
            <a:pPr marL="0" lvl="0" indent="0" algn="ctr">
              <a:buNone/>
            </a:pPr>
            <a:r>
              <a:rPr lang="en-US" dirty="0" smtClean="0">
                <a:latin typeface="FreeMono" pitchFamily="49"/>
              </a:rPr>
              <a:t>10000 </a:t>
            </a:r>
            <a:r>
              <a:rPr lang="en-US" dirty="0">
                <a:latin typeface="FreeMono" pitchFamily="49"/>
              </a:rPr>
              <a:t>* 0.01 </a:t>
            </a:r>
            <a:r>
              <a:rPr lang="cs-CZ" dirty="0" smtClean="0">
                <a:latin typeface="FreeMono" pitchFamily="49"/>
              </a:rPr>
              <a:t>(</a:t>
            </a:r>
            <a:r>
              <a:rPr lang="en-US" dirty="0" err="1" smtClean="0">
                <a:latin typeface="FreeMono" pitchFamily="49"/>
              </a:rPr>
              <a:t>cpu_tuple_cost</a:t>
            </a:r>
            <a:r>
              <a:rPr lang="cs-CZ" dirty="0" smtClean="0">
                <a:latin typeface="FreeMono" pitchFamily="49"/>
              </a:rPr>
              <a:t>)</a:t>
            </a:r>
            <a:r>
              <a:rPr lang="en-US" dirty="0" smtClean="0">
                <a:latin typeface="FreeMono" pitchFamily="49"/>
              </a:rPr>
              <a:t> </a:t>
            </a:r>
            <a:r>
              <a:rPr lang="en-US" dirty="0">
                <a:latin typeface="FreeMono" pitchFamily="49"/>
              </a:rPr>
              <a:t>+</a:t>
            </a:r>
          </a:p>
          <a:p>
            <a:pPr marL="0" lvl="0" indent="0" algn="ctr">
              <a:buNone/>
            </a:pPr>
            <a:r>
              <a:rPr lang="en-US" dirty="0">
                <a:latin typeface="FreeMono" pitchFamily="49"/>
              </a:rPr>
              <a:t>     </a:t>
            </a:r>
            <a:r>
              <a:rPr lang="en-US" dirty="0" smtClean="0">
                <a:latin typeface="FreeMono" pitchFamily="49"/>
              </a:rPr>
              <a:t>10000 </a:t>
            </a:r>
            <a:r>
              <a:rPr lang="en-US" dirty="0">
                <a:latin typeface="FreeMono" pitchFamily="49"/>
              </a:rPr>
              <a:t>* 0.0025 </a:t>
            </a:r>
            <a:r>
              <a:rPr lang="cs-CZ" dirty="0" smtClean="0">
                <a:latin typeface="FreeMono" pitchFamily="49"/>
              </a:rPr>
              <a:t>(</a:t>
            </a:r>
            <a:r>
              <a:rPr lang="en-US" dirty="0" err="1" smtClean="0">
                <a:latin typeface="FreeMono" pitchFamily="49"/>
              </a:rPr>
              <a:t>cpu_operator_cost</a:t>
            </a:r>
            <a:r>
              <a:rPr lang="cs-CZ" dirty="0" smtClean="0">
                <a:latin typeface="FreeMono" pitchFamily="49"/>
              </a:rPr>
              <a:t>)</a:t>
            </a:r>
            <a:endParaRPr lang="cs-CZ" dirty="0">
              <a:latin typeface="FreeMono" pitchFamily="49"/>
            </a:endParaRPr>
          </a:p>
          <a:p>
            <a:pPr marL="0" lvl="0" indent="0" algn="ctr">
              <a:buNone/>
            </a:pPr>
            <a:r>
              <a:rPr lang="en-US" b="1" dirty="0" smtClean="0">
                <a:latin typeface="FreeMono" pitchFamily="49"/>
              </a:rPr>
              <a:t>= </a:t>
            </a:r>
            <a:r>
              <a:rPr lang="en-US" b="1" dirty="0">
                <a:latin typeface="FreeMono" pitchFamily="49"/>
              </a:rPr>
              <a:t>1125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Ukázka</a:t>
            </a:r>
            <a:r>
              <a:rPr lang="en-US" dirty="0"/>
              <a:t> </a:t>
            </a:r>
            <a:r>
              <a:rPr lang="en-US" dirty="0" err="1"/>
              <a:t>výpočtu</a:t>
            </a:r>
            <a:r>
              <a:rPr lang="en-US" dirty="0"/>
              <a:t> </a:t>
            </a:r>
            <a:r>
              <a:rPr lang="en-US" dirty="0" err="1"/>
              <a:t>ceny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1763" y="4672013"/>
            <a:ext cx="371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cs-CZ" sz="2000" dirty="0" smtClean="0"/>
              <a:t>cvičení</a:t>
            </a:r>
            <a:r>
              <a:rPr lang="en-US" sz="2000" dirty="0"/>
              <a:t>: </a:t>
            </a:r>
            <a:r>
              <a:rPr lang="en-US" sz="2000" dirty="0" smtClean="0"/>
              <a:t>0</a:t>
            </a:r>
            <a:r>
              <a:rPr lang="cs-CZ" sz="2000" dirty="0" smtClean="0"/>
              <a:t>1</a:t>
            </a:r>
            <a:r>
              <a:rPr lang="en-US" sz="2000" dirty="0" smtClean="0"/>
              <a:t>-</a:t>
            </a:r>
            <a:r>
              <a:rPr lang="en-US" sz="2000" dirty="0" err="1" smtClean="0"/>
              <a:t>vypocet-ceny.sql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9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776091" y="1201104"/>
            <a:ext cx="7708500" cy="3542286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cs-CZ" dirty="0" smtClean="0"/>
              <a:t>plánovač potřebuje odhadovat</a:t>
            </a:r>
          </a:p>
          <a:p>
            <a:pPr marL="342900" lvl="1" indent="-342900" hangingPunct="0">
              <a:spcBef>
                <a:spcPts val="0"/>
              </a:spcBef>
              <a:spcAft>
                <a:spcPts val="876"/>
              </a:spcAft>
              <a:buSzPct val="75000"/>
              <a:buFont typeface="Wingdings" panose="05000000000000000000" pitchFamily="2" charset="2"/>
              <a:buChar char="Ø"/>
            </a:pPr>
            <a:r>
              <a:rPr lang="cs-CZ" sz="2000" dirty="0" smtClean="0">
                <a:latin typeface="Liberation Sans" pitchFamily="34"/>
              </a:rPr>
              <a:t>velikosti tabulek (</a:t>
            </a:r>
            <a:r>
              <a:rPr lang="cs-CZ" sz="2000" dirty="0" err="1" smtClean="0">
                <a:latin typeface="Liberation Sans" pitchFamily="34"/>
              </a:rPr>
              <a:t>skeny</a:t>
            </a:r>
            <a:r>
              <a:rPr lang="cs-CZ" sz="2000" dirty="0" smtClean="0">
                <a:latin typeface="Liberation Sans" pitchFamily="34"/>
              </a:rPr>
              <a:t>)</a:t>
            </a:r>
          </a:p>
          <a:p>
            <a:pPr marL="342900" lvl="1" indent="-342900" hangingPunct="0">
              <a:spcBef>
                <a:spcPts val="0"/>
              </a:spcBef>
              <a:spcAft>
                <a:spcPts val="876"/>
              </a:spcAft>
              <a:buSzPct val="75000"/>
              <a:buFont typeface="Wingdings" panose="05000000000000000000" pitchFamily="2" charset="2"/>
              <a:buChar char="Ø"/>
            </a:pPr>
            <a:r>
              <a:rPr lang="cs-CZ" sz="2000" dirty="0" smtClean="0">
                <a:latin typeface="Liberation Sans" pitchFamily="34"/>
              </a:rPr>
              <a:t>velikosti mezivýsledků (vstupy vnitřních uzlů)</a:t>
            </a:r>
          </a:p>
          <a:p>
            <a:pPr marL="342900" lvl="1" indent="-342900" hangingPunct="0">
              <a:spcBef>
                <a:spcPts val="0"/>
              </a:spcBef>
              <a:spcAft>
                <a:spcPts val="876"/>
              </a:spcAft>
              <a:buSzPct val="75000"/>
              <a:buFont typeface="Wingdings" panose="05000000000000000000" pitchFamily="2" charset="2"/>
              <a:buChar char="Ø"/>
            </a:pPr>
            <a:r>
              <a:rPr lang="cs-CZ" sz="2000" dirty="0" smtClean="0">
                <a:latin typeface="Liberation Sans" pitchFamily="34"/>
              </a:rPr>
              <a:t>selektivitu podmínek (kvůli mezivýsledkům)</a:t>
            </a:r>
          </a:p>
          <a:p>
            <a:pPr lvl="0">
              <a:buSzPct val="45000"/>
              <a:buFont typeface="StarSymbol"/>
              <a:buChar char="●"/>
            </a:pPr>
            <a:r>
              <a:rPr lang="cs-CZ" dirty="0" smtClean="0"/>
              <a:t>databáze si udržuje statistiky o datech</a:t>
            </a:r>
          </a:p>
          <a:p>
            <a:pPr marL="342900" lvl="1" indent="-342900" hangingPunct="0">
              <a:spcBef>
                <a:spcPts val="0"/>
              </a:spcBef>
              <a:spcAft>
                <a:spcPts val="876"/>
              </a:spcAft>
              <a:buSzPct val="75000"/>
              <a:buFont typeface="Wingdings" panose="05000000000000000000" pitchFamily="2" charset="2"/>
              <a:buChar char="q"/>
            </a:pPr>
            <a:r>
              <a:rPr lang="cs-CZ" sz="2000" b="1" dirty="0" err="1" smtClean="0">
                <a:latin typeface="FreeMono" pitchFamily="49"/>
              </a:rPr>
              <a:t>pg_class</a:t>
            </a:r>
            <a:r>
              <a:rPr lang="cs-CZ" sz="2000" dirty="0" smtClean="0">
                <a:latin typeface="Liberation Sans" pitchFamily="34"/>
              </a:rPr>
              <a:t> (centrální katalog, obsahuje velikost relací)</a:t>
            </a:r>
          </a:p>
          <a:p>
            <a:pPr marL="342900" lvl="1" indent="-342900" hangingPunct="0">
              <a:spcBef>
                <a:spcPts val="0"/>
              </a:spcBef>
              <a:spcAft>
                <a:spcPts val="876"/>
              </a:spcAft>
              <a:buSzPct val="75000"/>
              <a:buFont typeface="Wingdings" panose="05000000000000000000" pitchFamily="2" charset="2"/>
              <a:buChar char="q"/>
            </a:pPr>
            <a:r>
              <a:rPr lang="cs-CZ" sz="2000" b="1" dirty="0" err="1" smtClean="0">
                <a:latin typeface="FreeMono" pitchFamily="49"/>
              </a:rPr>
              <a:t>pg_statistic</a:t>
            </a:r>
            <a:r>
              <a:rPr lang="cs-CZ" sz="2000" dirty="0" smtClean="0">
                <a:latin typeface="Liberation Sans" pitchFamily="34"/>
              </a:rPr>
              <a:t> (systémový katalog se statistikami sloupců)</a:t>
            </a:r>
          </a:p>
          <a:p>
            <a:pPr marL="342900" lvl="1" indent="-342900" hangingPunct="0">
              <a:spcBef>
                <a:spcPts val="0"/>
              </a:spcBef>
              <a:spcAft>
                <a:spcPts val="876"/>
              </a:spcAft>
              <a:buSzPct val="75000"/>
              <a:buFont typeface="Wingdings" panose="05000000000000000000" pitchFamily="2" charset="2"/>
              <a:buChar char="q"/>
            </a:pPr>
            <a:r>
              <a:rPr lang="cs-CZ" sz="2000" b="1" dirty="0" err="1" smtClean="0">
                <a:latin typeface="FreeMono" pitchFamily="49"/>
              </a:rPr>
              <a:t>pg_stats</a:t>
            </a:r>
            <a:r>
              <a:rPr lang="cs-CZ" sz="2000" dirty="0" smtClean="0">
                <a:latin typeface="Liberation Sans" pitchFamily="34"/>
              </a:rPr>
              <a:t> (pohled na </a:t>
            </a:r>
            <a:r>
              <a:rPr lang="cs-CZ" sz="2000" dirty="0" err="1" smtClean="0">
                <a:latin typeface="Liberation Sans" pitchFamily="34"/>
              </a:rPr>
              <a:t>pg_statistic</a:t>
            </a:r>
            <a:r>
              <a:rPr lang="cs-CZ" sz="2000" dirty="0" smtClean="0">
                <a:latin typeface="Liberation Sans" pitchFamily="34"/>
              </a:rPr>
              <a:t>, určeno pro lidi)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Statistiky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443163" y="4743390"/>
            <a:ext cx="371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ctr" hangingPunct="0">
              <a:spcBef>
                <a:spcPts val="0"/>
              </a:spcBef>
              <a:spcAft>
                <a:spcPts val="876"/>
              </a:spcAft>
              <a:buSzPct val="75000"/>
              <a:buNone/>
            </a:pPr>
            <a:r>
              <a:rPr lang="cs-CZ" sz="2000" dirty="0"/>
              <a:t>cvičení</a:t>
            </a:r>
            <a:r>
              <a:rPr lang="en-US" sz="2000" dirty="0"/>
              <a:t>: 02-statistiky.sql</a:t>
            </a:r>
            <a:endParaRPr lang="cs-CZ" sz="2000" dirty="0">
              <a:latin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8790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zobrazí</a:t>
            </a:r>
            <a:r>
              <a:rPr lang="en-US" dirty="0"/>
              <a:t> </a:t>
            </a:r>
            <a:r>
              <a:rPr lang="en-US" dirty="0" err="1"/>
              <a:t>exekuční</a:t>
            </a:r>
            <a:r>
              <a:rPr lang="en-US" dirty="0"/>
              <a:t> </a:t>
            </a:r>
            <a:r>
              <a:rPr lang="en-US" dirty="0" err="1"/>
              <a:t>plán</a:t>
            </a:r>
            <a:r>
              <a:rPr lang="en-US" dirty="0"/>
              <a:t> </a:t>
            </a:r>
            <a:r>
              <a:rPr lang="en-US" dirty="0" err="1"/>
              <a:t>dotazu</a:t>
            </a:r>
            <a:r>
              <a:rPr lang="en-US" dirty="0"/>
              <a:t> (</a:t>
            </a:r>
            <a:r>
              <a:rPr lang="en-US" dirty="0" err="1"/>
              <a:t>nespustí</a:t>
            </a:r>
            <a:r>
              <a:rPr lang="en-US" dirty="0"/>
              <a:t> ho)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 </a:t>
            </a:r>
            <a:r>
              <a:rPr lang="en-US" dirty="0" err="1"/>
              <a:t>plánu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uvedeny</a:t>
            </a:r>
            <a:r>
              <a:rPr lang="en-US" dirty="0"/>
              <a:t> </a:t>
            </a:r>
            <a:r>
              <a:rPr lang="en-US" dirty="0" err="1"/>
              <a:t>ceny</a:t>
            </a:r>
            <a:r>
              <a:rPr lang="en-US" dirty="0"/>
              <a:t> a </a:t>
            </a:r>
            <a:r>
              <a:rPr lang="en-US" dirty="0" err="1"/>
              <a:t>odhady</a:t>
            </a:r>
            <a:r>
              <a:rPr lang="en-US" dirty="0"/>
              <a:t>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řádek</a:t>
            </a:r>
            <a:endParaRPr lang="en-US" dirty="0"/>
          </a:p>
          <a:p>
            <a:pPr lvl="0"/>
            <a:endParaRPr lang="en-US" sz="1400" b="1" dirty="0">
              <a:latin typeface="Courier New" pitchFamily="49"/>
            </a:endParaRPr>
          </a:p>
          <a:p>
            <a:pPr marL="0" lvl="0" indent="0" algn="ctr">
              <a:buNone/>
            </a:pPr>
            <a:r>
              <a:rPr lang="en-US" sz="1600" b="1" dirty="0">
                <a:latin typeface="FreeMono" pitchFamily="49"/>
              </a:rPr>
              <a:t>EXPLAIN</a:t>
            </a:r>
            <a:r>
              <a:rPr lang="en-US" sz="1600" dirty="0">
                <a:latin typeface="FreeMono" pitchFamily="49"/>
              </a:rPr>
              <a:t> SELECT SUM(a.id) FROM </a:t>
            </a:r>
            <a:r>
              <a:rPr lang="en-US" sz="1600" dirty="0" err="1">
                <a:latin typeface="FreeMono" pitchFamily="49"/>
              </a:rPr>
              <a:t>a,b</a:t>
            </a:r>
            <a:r>
              <a:rPr lang="en-US" sz="1600" dirty="0">
                <a:latin typeface="FreeMono" pitchFamily="49"/>
              </a:rPr>
              <a:t> WHERE a.id = b.id;</a:t>
            </a:r>
          </a:p>
          <a:p>
            <a:pPr marL="0" lvl="0" indent="0">
              <a:spcAft>
                <a:spcPts val="0"/>
              </a:spcAft>
              <a:buNone/>
            </a:pPr>
            <a:endParaRPr lang="en-US" sz="1600" dirty="0">
              <a:latin typeface="FreeMono" pitchFamily="49"/>
            </a:endParaRP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                   QUERY PLAN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--------------------------------------------------------------------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Aggregate  </a:t>
            </a:r>
            <a:r>
              <a:rPr lang="en-US" sz="1400" dirty="0">
                <a:solidFill>
                  <a:srgbClr val="FF0000"/>
                </a:solidFill>
                <a:latin typeface="FreeMono" pitchFamily="49"/>
              </a:rPr>
              <a:t>(cost=58.75..58.76 rows=1 width=4)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-&gt;  Hash Join  </a:t>
            </a:r>
            <a:r>
              <a:rPr lang="en-US" sz="1400" dirty="0">
                <a:solidFill>
                  <a:srgbClr val="FF0000"/>
                </a:solidFill>
                <a:latin typeface="FreeMono" pitchFamily="49"/>
              </a:rPr>
              <a:t>(cost=27.50..56.25 rows=1000 width=4)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Hash Cond: (a.id = b.id)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-&gt;  </a:t>
            </a:r>
            <a:r>
              <a:rPr lang="en-US" sz="1400" dirty="0" err="1">
                <a:latin typeface="FreeMono" pitchFamily="49"/>
              </a:rPr>
              <a:t>Seq</a:t>
            </a:r>
            <a:r>
              <a:rPr lang="en-US" sz="1400" dirty="0">
                <a:latin typeface="FreeMono" pitchFamily="49"/>
              </a:rPr>
              <a:t> Scan on a  </a:t>
            </a:r>
            <a:r>
              <a:rPr lang="en-US" sz="1400" dirty="0">
                <a:solidFill>
                  <a:srgbClr val="FF0000"/>
                </a:solidFill>
                <a:latin typeface="FreeMono" pitchFamily="49"/>
              </a:rPr>
              <a:t>(cost=0.00..15.00 rows=1000 width=4)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-&gt;  Hash  </a:t>
            </a:r>
            <a:r>
              <a:rPr lang="en-US" sz="1400" dirty="0">
                <a:solidFill>
                  <a:srgbClr val="FF0000"/>
                </a:solidFill>
                <a:latin typeface="FreeMono" pitchFamily="49"/>
              </a:rPr>
              <a:t>(cost=15.00..15.00 rows=1000 width=4)</a:t>
            </a:r>
          </a:p>
          <a:p>
            <a:pPr marL="0" lvl="0" indent="0">
              <a:spcAft>
                <a:spcPts val="431"/>
              </a:spcAft>
              <a:buNone/>
            </a:pPr>
            <a:r>
              <a:rPr lang="en-US" sz="1400" dirty="0">
                <a:latin typeface="FreeMono" pitchFamily="49"/>
              </a:rPr>
              <a:t>               -&gt;  </a:t>
            </a:r>
            <a:r>
              <a:rPr lang="en-US" sz="1400" dirty="0" err="1">
                <a:latin typeface="FreeMono" pitchFamily="49"/>
              </a:rPr>
              <a:t>Seq</a:t>
            </a:r>
            <a:r>
              <a:rPr lang="en-US" sz="1400" dirty="0">
                <a:latin typeface="FreeMono" pitchFamily="49"/>
              </a:rPr>
              <a:t> Scan on b  </a:t>
            </a:r>
            <a:r>
              <a:rPr lang="en-US" sz="1400" dirty="0">
                <a:solidFill>
                  <a:srgbClr val="FF0000"/>
                </a:solidFill>
                <a:latin typeface="FreeMono" pitchFamily="49"/>
              </a:rPr>
              <a:t>(cost=0.00..15.00 rows=1000 width=4)</a:t>
            </a:r>
          </a:p>
          <a:p>
            <a:pPr lvl="0">
              <a:spcAft>
                <a:spcPts val="0"/>
              </a:spcAft>
            </a:pPr>
            <a:endParaRPr lang="en-US" sz="1400" b="1" dirty="0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plán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stromovou</a:t>
            </a:r>
            <a:r>
              <a:rPr lang="en-US" dirty="0"/>
              <a:t> </a:t>
            </a:r>
            <a:r>
              <a:rPr lang="en-US" dirty="0" err="1"/>
              <a:t>strukturu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listy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tradičně</a:t>
            </a:r>
            <a:r>
              <a:rPr lang="en-US" dirty="0"/>
              <a:t> </a:t>
            </a:r>
            <a:r>
              <a:rPr lang="en-US" dirty="0" err="1"/>
              <a:t>skeny</a:t>
            </a:r>
            <a:r>
              <a:rPr lang="en-US" dirty="0"/>
              <a:t> </a:t>
            </a:r>
            <a:r>
              <a:rPr lang="en-US" dirty="0" err="1"/>
              <a:t>tabulek</a:t>
            </a:r>
            <a:r>
              <a:rPr lang="en-US" dirty="0"/>
              <a:t>, </a:t>
            </a:r>
            <a:r>
              <a:rPr lang="en-US" dirty="0" err="1"/>
              <a:t>výše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operace</a:t>
            </a:r>
            <a:endParaRPr lang="en-US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2192-082A-4076-92AB-4804BB87A4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CZ_šablona [Read-Only]" id="{48AC28B9-948B-4646-99FD-96A6E18A3E39}" vid="{65CAE1F9-4877-4CFB-9C01-849B8C93CF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Prezentace_CZ_šablona</Template>
  <TotalTime>9694</TotalTime>
  <Words>7232</Words>
  <Application>Microsoft Office PowerPoint</Application>
  <PresentationFormat>On-screen Show (16:9)</PresentationFormat>
  <Paragraphs>706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CE</vt:lpstr>
      <vt:lpstr>Calibri</vt:lpstr>
      <vt:lpstr>Courier New</vt:lpstr>
      <vt:lpstr>FreeMono</vt:lpstr>
      <vt:lpstr>Liberation Mono</vt:lpstr>
      <vt:lpstr>Liberation Sans</vt:lpstr>
      <vt:lpstr>Liberation Serif</vt:lpstr>
      <vt:lpstr>StarSymbol</vt:lpstr>
      <vt:lpstr>Wingdings</vt:lpstr>
      <vt:lpstr>Office Theme</vt:lpstr>
      <vt:lpstr>Školení databáze PostgreSQL Čtení a optimalizace exekučních plánů </vt:lpstr>
      <vt:lpstr>Odkazy na zdroje a dokumentaci</vt:lpstr>
      <vt:lpstr>PowerPoint Presentation</vt:lpstr>
      <vt:lpstr>úvod a trocha teorie</vt:lpstr>
      <vt:lpstr>Plánovač</vt:lpstr>
      <vt:lpstr>Cost proměnné</vt:lpstr>
      <vt:lpstr>Ukázka výpočtu ceny</vt:lpstr>
      <vt:lpstr>Statistiky</vt:lpstr>
      <vt:lpstr>EXPLAIN</vt:lpstr>
      <vt:lpstr>EXPLAIN ANALYZE</vt:lpstr>
      <vt:lpstr>explain.depesz.com</vt:lpstr>
      <vt:lpstr>PgAdmin</vt:lpstr>
      <vt:lpstr>pev (Postgres EXPLAIN Visualizer)</vt:lpstr>
      <vt:lpstr>Způsoby přístupu k tabulkám</vt:lpstr>
      <vt:lpstr>Sequential Scan</vt:lpstr>
      <vt:lpstr>Index Scan</vt:lpstr>
      <vt:lpstr>Index Only Scan</vt:lpstr>
      <vt:lpstr>Bitmap Index Scan</vt:lpstr>
      <vt:lpstr>Bitmap Index Scan</vt:lpstr>
      <vt:lpstr>Srovnání skenů</vt:lpstr>
      <vt:lpstr>CTE Scan</vt:lpstr>
      <vt:lpstr>Agregace</vt:lpstr>
      <vt:lpstr>Agregace</vt:lpstr>
      <vt:lpstr>Třídění</vt:lpstr>
      <vt:lpstr>Triggery</vt:lpstr>
      <vt:lpstr>Joinování tabulek Nested Loop, Hash Join, Merge Join</vt:lpstr>
      <vt:lpstr>Nested Loop</vt:lpstr>
      <vt:lpstr>Hash Join</vt:lpstr>
      <vt:lpstr>Merge Join</vt:lpstr>
      <vt:lpstr>subselect</vt:lpstr>
      <vt:lpstr>EXISTS</vt:lpstr>
      <vt:lpstr>Obvyklé problémy</vt:lpstr>
      <vt:lpstr>Neaktuální statistiky</vt:lpstr>
      <vt:lpstr>Neodhadnutelné podmínky</vt:lpstr>
      <vt:lpstr>Obtížné joiny</vt:lpstr>
      <vt:lpstr>auto_explain</vt:lpstr>
      <vt:lpstr>PowerPoint Presentation</vt:lpstr>
    </vt:vector>
  </TitlesOfParts>
  <Company>AIMTEC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Školení PostgreSQL Čtení exekučních plánů a jejich optimalizace</dc:title>
  <dc:creator>Novák Petr</dc:creator>
  <cp:lastModifiedBy>Novák Petr</cp:lastModifiedBy>
  <cp:revision>50</cp:revision>
  <dcterms:created xsi:type="dcterms:W3CDTF">2016-04-17T10:03:41Z</dcterms:created>
  <dcterms:modified xsi:type="dcterms:W3CDTF">2016-05-08T21:01:48Z</dcterms:modified>
</cp:coreProperties>
</file>