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4" r:id="rId3"/>
    <p:sldId id="299" r:id="rId4"/>
    <p:sldId id="298" r:id="rId5"/>
    <p:sldId id="261" r:id="rId6"/>
    <p:sldId id="308" r:id="rId7"/>
    <p:sldId id="258" r:id="rId8"/>
    <p:sldId id="259" r:id="rId9"/>
    <p:sldId id="260" r:id="rId10"/>
    <p:sldId id="262" r:id="rId11"/>
    <p:sldId id="279" r:id="rId12"/>
    <p:sldId id="280" r:id="rId13"/>
    <p:sldId id="283" r:id="rId14"/>
    <p:sldId id="281" r:id="rId15"/>
    <p:sldId id="301" r:id="rId16"/>
    <p:sldId id="282" r:id="rId17"/>
    <p:sldId id="303" r:id="rId18"/>
    <p:sldId id="302" r:id="rId19"/>
    <p:sldId id="285" r:id="rId20"/>
    <p:sldId id="295" r:id="rId21"/>
    <p:sldId id="296" r:id="rId22"/>
    <p:sldId id="309" r:id="rId23"/>
    <p:sldId id="272" r:id="rId24"/>
    <p:sldId id="273" r:id="rId25"/>
    <p:sldId id="274" r:id="rId26"/>
    <p:sldId id="271" r:id="rId27"/>
    <p:sldId id="292" r:id="rId28"/>
    <p:sldId id="311" r:id="rId29"/>
    <p:sldId id="276" r:id="rId30"/>
    <p:sldId id="284" r:id="rId31"/>
    <p:sldId id="288" r:id="rId32"/>
    <p:sldId id="286" r:id="rId33"/>
    <p:sldId id="313" r:id="rId34"/>
    <p:sldId id="291" r:id="rId35"/>
    <p:sldId id="293" r:id="rId36"/>
    <p:sldId id="294" r:id="rId37"/>
    <p:sldId id="304" r:id="rId38"/>
    <p:sldId id="305" r:id="rId39"/>
    <p:sldId id="306" r:id="rId40"/>
    <p:sldId id="307" r:id="rId41"/>
    <p:sldId id="312" r:id="rId42"/>
    <p:sldId id="257" r:id="rId43"/>
    <p:sldId id="316" r:id="rId44"/>
    <p:sldId id="317" r:id="rId45"/>
    <p:sldId id="267" r:id="rId46"/>
    <p:sldId id="269" r:id="rId47"/>
    <p:sldId id="268" r:id="rId48"/>
    <p:sldId id="297" r:id="rId49"/>
    <p:sldId id="289" r:id="rId50"/>
    <p:sldId id="29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78" autoAdjust="0"/>
  </p:normalViewPr>
  <p:slideViewPr>
    <p:cSldViewPr snapToGrid="0" snapToObjects="1">
      <p:cViewPr varScale="1">
        <p:scale>
          <a:sx n="95" d="100"/>
          <a:sy n="95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0" d="100"/>
        <a:sy n="270" d="100"/>
      </p:scale>
      <p:origin x="0" y="13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EB342-4EDB-B348-B42B-627C29738F2A}" type="datetimeFigureOut">
              <a:rPr lang="en-US" smtClean="0"/>
              <a:t>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CFFB9-C07E-024C-AA7B-96949078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2D61-883A-F844-8818-1EDF8CF08C89}" type="datetimeFigureOut">
              <a:rPr lang="en-US" smtClean="0"/>
              <a:t>1/28/11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BFC7F-A332-C14D-A035-82421001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And if you want to</a:t>
            </a:r>
            <a:r>
              <a:rPr lang="en-US" baseline="0" dirty="0" smtClean="0"/>
              <a:t> learn more about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there are plenty of other talks at Strata.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(1/27/11 12:49) -----</a:t>
            </a:r>
          </a:p>
          <a:p>
            <a:r>
              <a:rPr lang="en-US"/>
              <a:t>Thinking about dropping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USA Today. That actually happened to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first bullet “Not even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might mean that you get</a:t>
            </a:r>
            <a:r>
              <a:rPr lang="en-US" baseline="0" dirty="0" smtClean="0"/>
              <a:t> “out of memory errors” or that your job never finished or that it took 7 days to process one day of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note: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I am doing a scientific test to see how effective cheesy clip art is at capturing my audience’s attention.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also remind you that “Make People Fall In Love With Your Data: A Practical Tutorial for Data Visualization and UI Design” was in Mission City B4 this morning. This isn’t the presentation on making things pretty.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recommendations: “sample users, not views” for first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(1/27/11 12:49) -----</a:t>
            </a:r>
          </a:p>
          <a:p>
            <a:r>
              <a:rPr lang="en-US"/>
              <a:t>Faster disks, more disks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yes, you might be able</a:t>
            </a:r>
            <a:r>
              <a:rPr lang="en-US" baseline="0" dirty="0" smtClean="0"/>
              <a:t> to do that with your database. Oracle has had parallel execution for over a decade.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(1/27/11 12:49) -----</a:t>
            </a:r>
          </a:p>
          <a:p>
            <a:r>
              <a:rPr lang="en-US" dirty="0"/>
              <a:t>Visual for map/reduce</a:t>
            </a:r>
          </a:p>
          <a:p>
            <a:r>
              <a:rPr lang="en-US" dirty="0"/>
              <a:t>Need another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notes about the example:</a:t>
            </a:r>
          </a:p>
          <a:p>
            <a:endParaRPr lang="en-US" dirty="0" smtClean="0"/>
          </a:p>
          <a:p>
            <a:pPr marL="228600" indent="-228600">
              <a:buAutoNum type="alphaUcParenBoth"/>
            </a:pPr>
            <a:r>
              <a:rPr lang="en-US" dirty="0" smtClean="0"/>
              <a:t>I</a:t>
            </a:r>
            <a:r>
              <a:rPr lang="en-US" baseline="0" dirty="0" smtClean="0"/>
              <a:t>’ve written a job that does this. It runs every morning at 8:00 and emails me results.</a:t>
            </a:r>
          </a:p>
          <a:p>
            <a:pPr marL="228600" indent="-228600">
              <a:buAutoNum type="alphaUcParenBoth"/>
            </a:pPr>
            <a:r>
              <a:rPr lang="en-US" baseline="0" dirty="0" smtClean="0"/>
              <a:t>Very little communication is required between nodes. Each of the steps can be run </a:t>
            </a:r>
            <a:r>
              <a:rPr lang="en-US" baseline="0" dirty="0" err="1" smtClean="0"/>
              <a:t>indendently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FC7F-A332-C14D-A035-8242100112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4315" cy="1143000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500552" y="104833"/>
            <a:ext cx="2186248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7200" b="0" i="0" dirty="0" smtClean="0">
                <a:latin typeface="Helvetica Neue Black Condensed"/>
                <a:cs typeface="Helvetica Neue Black Condensed"/>
              </a:rPr>
              <a:t>BIG</a:t>
            </a:r>
            <a:br>
              <a:rPr lang="en-US" sz="7200" b="0" i="0" dirty="0" smtClean="0">
                <a:latin typeface="Helvetica Neue Black Condensed"/>
                <a:cs typeface="Helvetica Neue Black Condensed"/>
              </a:rPr>
            </a:br>
            <a:r>
              <a:rPr lang="en-US" sz="7200" b="0" i="0" dirty="0" smtClean="0">
                <a:latin typeface="Helvetica Neue Black Condensed"/>
                <a:cs typeface="Helvetica Neue Black Condensed"/>
              </a:rPr>
              <a:t>DATA</a:t>
            </a:r>
            <a:endParaRPr lang="en-US" sz="7200" b="0" i="0" dirty="0">
              <a:latin typeface="Helvetica Neue Black Condensed"/>
              <a:cs typeface="Helvetica Neue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3936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C20-77D0-6B4C-9977-797E9BBAB4B4}" type="datetimeFigureOut">
              <a:rPr lang="en-US" smtClean="0"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C67F-D0C9-094E-AD23-C66DDB84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86CFDC20-77D0-6B4C-9977-797E9BBAB4B4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DCCC67F-D0C9-094E-AD23-C66DDB847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.stat.cmu.edu/apstat/75" TargetMode="External"/><Relationship Id="rId3" Type="http://schemas.openxmlformats.org/officeDocument/2006/relationships/hyperlink" Target="http://lib.stat.cmu.edu/apstat/27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ir_Credit_Reporting_Act" TargetMode="External"/><Relationship Id="rId4" Type="http://schemas.openxmlformats.org/officeDocument/2006/relationships/hyperlink" Target="http://en.wikipedia.org/wiki/HIPPA" TargetMode="External"/><Relationship Id="rId5" Type="http://schemas.openxmlformats.org/officeDocument/2006/relationships/hyperlink" Target="http://en.wikipedia.org/wiki/HIPAA%23HITECH_Act_security-breach_notification_requirements" TargetMode="External"/><Relationship Id="rId6" Type="http://schemas.openxmlformats.org/officeDocument/2006/relationships/hyperlink" Target="http://www.ftc.gov/privacy/glbact/glbsub1.htm" TargetMode="External"/><Relationship Id="rId7" Type="http://schemas.openxmlformats.org/officeDocument/2006/relationships/hyperlink" Target="http://en.wikipedia.org/wiki/Data_Protection_Directiv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Video_Privacy_Protection_Ac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oudera.com/hadoop-training/" TargetMode="External"/><Relationship Id="rId3" Type="http://schemas.openxmlformats.org/officeDocument/2006/relationships/hyperlink" Target="http://www-stat.stanford.edu/~tibs/ElemStatLearn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stat.stanford.edu/~tibs/ElemStatLearn/" TargetMode="External"/><Relationship Id="rId3" Type="http://schemas.openxmlformats.org/officeDocument/2006/relationships/hyperlink" Target="http://i.stanford.edu/~ullman/mmd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.cs.berkeley.edu/jmh/papers/madskills-032009.pdf" TargetMode="External"/><Relationship Id="rId3" Type="http://schemas.openxmlformats.org/officeDocument/2006/relationships/hyperlink" Target="http://labs.google.com/papers/mapreduce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basecolumn.vertica.com/" TargetMode="External"/><Relationship Id="rId12" Type="http://schemas.openxmlformats.org/officeDocument/2006/relationships/hyperlink" Target="http://hunch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okcupid.com/" TargetMode="External"/><Relationship Id="rId3" Type="http://schemas.openxmlformats.org/officeDocument/2006/relationships/hyperlink" Target="http://flowingdata.com/" TargetMode="External"/><Relationship Id="rId4" Type="http://schemas.openxmlformats.org/officeDocument/2006/relationships/hyperlink" Target="http://sna-projects.com/blog/" TargetMode="External"/><Relationship Id="rId5" Type="http://schemas.openxmlformats.org/officeDocument/2006/relationships/hyperlink" Target="http://measuringmeasures.com/" TargetMode="External"/><Relationship Id="rId6" Type="http://schemas.openxmlformats.org/officeDocument/2006/relationships/hyperlink" Target="http://www.dataists.com/" TargetMode="External"/><Relationship Id="rId7" Type="http://schemas.openxmlformats.org/officeDocument/2006/relationships/hyperlink" Target="http://www.cpdiehl.org/blog.html" TargetMode="External"/><Relationship Id="rId8" Type="http://schemas.openxmlformats.org/officeDocument/2006/relationships/hyperlink" Target="http://www.facebook.com/Engineering" TargetMode="External"/><Relationship Id="rId9" Type="http://schemas.openxmlformats.org/officeDocument/2006/relationships/hyperlink" Target="http://benfry.com/writing/" TargetMode="External"/><Relationship Id="rId10" Type="http://schemas.openxmlformats.org/officeDocument/2006/relationships/hyperlink" Target="http://www.stat.columbia.edu/~gelman/blo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989"/>
            <a:ext cx="7772400" cy="1470025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83713"/>
            <a:ext cx="3225800" cy="710376"/>
          </a:xfrm>
        </p:spPr>
        <p:txBody>
          <a:bodyPr>
            <a:normAutofit/>
          </a:bodyPr>
          <a:lstStyle/>
          <a:p>
            <a:r>
              <a:rPr lang="en-US" dirty="0" smtClean="0"/>
              <a:t>Joseph Adler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45014"/>
            <a:ext cx="7772400" cy="438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22000" b="0" i="0" dirty="0" smtClean="0">
                <a:latin typeface="Helvetica Neue Black Condensed"/>
                <a:cs typeface="Helvetica Neue Black Condensed"/>
              </a:rPr>
              <a:t>BIG</a:t>
            </a:r>
            <a:br>
              <a:rPr lang="en-US" sz="22000" b="0" i="0" dirty="0" smtClean="0">
                <a:latin typeface="Helvetica Neue Black Condensed"/>
                <a:cs typeface="Helvetica Neue Black Condensed"/>
              </a:rPr>
            </a:br>
            <a:r>
              <a:rPr lang="en-US" sz="22000" b="0" i="0" dirty="0" smtClean="0">
                <a:latin typeface="Helvetica Neue Black Condensed"/>
                <a:cs typeface="Helvetica Neue Black Condensed"/>
              </a:rPr>
              <a:t>DATA</a:t>
            </a:r>
            <a:endParaRPr lang="en-US" sz="22000" b="0" i="0" dirty="0">
              <a:latin typeface="Helvetica Neue Black Condensed"/>
              <a:cs typeface="Helvetica Neue Black Condens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5768589"/>
            <a:ext cx="2540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your data is just a little too big, and you need to shrink it a little (maybe 10-90%). Here are some easy things to try: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compression</a:t>
            </a:r>
          </a:p>
          <a:p>
            <a:r>
              <a:rPr lang="en-US" dirty="0" smtClean="0"/>
              <a:t>More efficient data representation</a:t>
            </a:r>
            <a:endParaRPr lang="en-US" dirty="0"/>
          </a:p>
          <a:p>
            <a:r>
              <a:rPr lang="en-US" dirty="0" smtClean="0"/>
              <a:t>Remove superfluous/redundant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83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that your data is </a:t>
            </a:r>
            <a:r>
              <a:rPr lang="en-US" i="1" dirty="0" smtClean="0"/>
              <a:t>way</a:t>
            </a:r>
            <a:r>
              <a:rPr lang="en-US" dirty="0" smtClean="0"/>
              <a:t> too big for your computer (say, 10x or more). Sampling may be a good way to reduce your data.</a:t>
            </a:r>
          </a:p>
        </p:txBody>
      </p:sp>
    </p:spTree>
    <p:extLst>
      <p:ext uri="{BB962C8B-B14F-4D97-AF65-F5344CB8AC3E}">
        <p14:creationId xmlns:p14="http://schemas.microsoft.com/office/powerpoint/2010/main" val="86175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big a sample do you need?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power </a:t>
            </a:r>
            <a:r>
              <a:rPr lang="en-US" dirty="0" smtClean="0"/>
              <a:t>tests to estimate an adequate sample size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Suppose that you have an e-commerce web site, and you are optimizing the purchase process for widgets.</a:t>
            </a:r>
          </a:p>
          <a:p>
            <a:pPr lvl="1"/>
            <a:r>
              <a:rPr lang="en-US" dirty="0" smtClean="0"/>
              <a:t>Currently, the process gets a 5% conversion rate. </a:t>
            </a:r>
          </a:p>
          <a:p>
            <a:pPr lvl="1"/>
            <a:r>
              <a:rPr lang="en-US" dirty="0" smtClean="0"/>
              <a:t>If you implement a change  to improve this rate, how much data do you need to be confident that the change is statistically significant?</a:t>
            </a:r>
          </a:p>
        </p:txBody>
      </p:sp>
    </p:spTree>
    <p:extLst>
      <p:ext uri="{BB962C8B-B14F-4D97-AF65-F5344CB8AC3E}">
        <p14:creationId xmlns:p14="http://schemas.microsoft.com/office/powerpoint/2010/main" val="147114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 using R:</a:t>
            </a:r>
          </a:p>
          <a:p>
            <a:pPr lvl="1"/>
            <a:r>
              <a:rPr lang="en-US" dirty="0" smtClean="0"/>
              <a:t>At a 95% confidence level and 5% power, how many observations do you need to be confident that an improvement of 20% is statistically significant?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&gt; </a:t>
            </a:r>
            <a:r>
              <a:rPr lang="en-US" sz="2100" dirty="0" err="1">
                <a:latin typeface="Courier"/>
                <a:cs typeface="Courier"/>
              </a:rPr>
              <a:t>power.prop.test</a:t>
            </a:r>
            <a:r>
              <a:rPr lang="en-US" sz="2100" dirty="0">
                <a:latin typeface="Courier"/>
                <a:cs typeface="Courier"/>
              </a:rPr>
              <a:t>(p1=.05,p2=.06,sig.level=.05,power=.95)</a:t>
            </a:r>
          </a:p>
          <a:p>
            <a:pPr marL="400050" lvl="1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 Two-sample comparison of proportions power calculation </a:t>
            </a:r>
          </a:p>
          <a:p>
            <a:pPr marL="400050" lvl="1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          n = 13505.04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         p1 = 0.05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         p2 = 0.06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  </a:t>
            </a:r>
            <a:r>
              <a:rPr lang="en-US" sz="2100" dirty="0" err="1">
                <a:latin typeface="Courier"/>
                <a:cs typeface="Courier"/>
              </a:rPr>
              <a:t>sig.level</a:t>
            </a:r>
            <a:r>
              <a:rPr lang="en-US" sz="2100" dirty="0">
                <a:latin typeface="Courier"/>
                <a:cs typeface="Courier"/>
              </a:rPr>
              <a:t> = 0.05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      power = 0.95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   alternative = </a:t>
            </a:r>
            <a:r>
              <a:rPr lang="en-US" sz="2100" dirty="0" err="1">
                <a:latin typeface="Courier"/>
                <a:cs typeface="Courier"/>
              </a:rPr>
              <a:t>two.sided</a:t>
            </a:r>
            <a:endParaRPr lang="en-US" sz="2100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 NOTE: n is number in *each* group </a:t>
            </a:r>
          </a:p>
        </p:txBody>
      </p:sp>
    </p:spTree>
    <p:extLst>
      <p:ext uri="{BB962C8B-B14F-4D97-AF65-F5344CB8AC3E}">
        <p14:creationId xmlns:p14="http://schemas.microsoft.com/office/powerpoint/2010/main" val="33892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Cluster Sampling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Suppose that you run an e-commerce web site. </a:t>
            </a:r>
          </a:p>
          <a:p>
            <a:pPr lvl="1"/>
            <a:r>
              <a:rPr lang="en-US" dirty="0" smtClean="0"/>
              <a:t>You want to estimate the likelihood that a user will complete a purchase given the page that the user is visiting.</a:t>
            </a:r>
          </a:p>
          <a:p>
            <a:pPr lvl="1"/>
            <a:r>
              <a:rPr lang="en-US" dirty="0" smtClean="0"/>
              <a:t>You have a database with a record for each page viewed by a user.</a:t>
            </a:r>
          </a:p>
          <a:p>
            <a:pPr lvl="1"/>
            <a:r>
              <a:rPr lang="en-US" dirty="0" smtClean="0"/>
              <a:t>The database is too big for your software.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20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Cluster Sampling</a:t>
            </a:r>
          </a:p>
          <a:p>
            <a:r>
              <a:rPr lang="en-US" dirty="0" smtClean="0"/>
              <a:t>Example (continued)…</a:t>
            </a:r>
          </a:p>
          <a:p>
            <a:pPr lvl="1"/>
            <a:r>
              <a:rPr lang="en-US" dirty="0" smtClean="0"/>
              <a:t>If you sample by randomly choosing rows </a:t>
            </a:r>
            <a:r>
              <a:rPr lang="en-US" dirty="0" smtClean="0"/>
              <a:t>from the </a:t>
            </a:r>
            <a:r>
              <a:rPr lang="en-US" dirty="0" smtClean="0"/>
              <a:t>database, you may lose important information on the sequence of pages that each user traverses</a:t>
            </a:r>
            <a:endParaRPr lang="en-US" dirty="0"/>
          </a:p>
          <a:p>
            <a:pPr lvl="1"/>
            <a:r>
              <a:rPr lang="en-US" dirty="0" smtClean="0"/>
              <a:t>Instead, you can randomly select users then choose all rows for these users</a:t>
            </a:r>
          </a:p>
        </p:txBody>
      </p:sp>
    </p:spTree>
    <p:extLst>
      <p:ext uri="{BB962C8B-B14F-4D97-AF65-F5344CB8AC3E}">
        <p14:creationId xmlns:p14="http://schemas.microsoft.com/office/powerpoint/2010/main" val="291871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Stratified Sampling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Suppose that you are looking for incidents of fraud in a database of credit transactions.</a:t>
            </a:r>
          </a:p>
          <a:p>
            <a:pPr lvl="1"/>
            <a:r>
              <a:rPr lang="en-US" dirty="0" smtClean="0"/>
              <a:t>Fraud occurs rarely (only 1 in 5000 transactions)</a:t>
            </a:r>
          </a:p>
          <a:p>
            <a:pPr lvl="1"/>
            <a:r>
              <a:rPr lang="en-US" dirty="0" smtClean="0"/>
              <a:t>The database contains 100,000,000 rows</a:t>
            </a:r>
            <a:r>
              <a:rPr lang="en-US" dirty="0"/>
              <a:t> </a:t>
            </a:r>
            <a:r>
              <a:rPr lang="en-US" dirty="0" smtClean="0"/>
              <a:t>and has 50 columns</a:t>
            </a:r>
          </a:p>
          <a:p>
            <a:pPr lvl="1"/>
            <a:r>
              <a:rPr lang="en-US" dirty="0" smtClean="0"/>
              <a:t>Your analysis software </a:t>
            </a:r>
            <a:r>
              <a:rPr lang="en-US" dirty="0" smtClean="0"/>
              <a:t>can only handle 1,000,000 rows</a:t>
            </a:r>
          </a:p>
        </p:txBody>
      </p:sp>
    </p:spTree>
    <p:extLst>
      <p:ext uri="{BB962C8B-B14F-4D97-AF65-F5344CB8AC3E}">
        <p14:creationId xmlns:p14="http://schemas.microsoft.com/office/powerpoint/2010/main" val="300775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Stratified Sampling</a:t>
            </a:r>
          </a:p>
          <a:p>
            <a:r>
              <a:rPr lang="en-US" dirty="0" smtClean="0"/>
              <a:t>Example (continued)</a:t>
            </a:r>
          </a:p>
          <a:p>
            <a:pPr lvl="1"/>
            <a:r>
              <a:rPr lang="en-US" dirty="0" smtClean="0"/>
              <a:t>Suppose that you take a random sample of 1,000,000 rows. </a:t>
            </a:r>
            <a:r>
              <a:rPr lang="en-US" dirty="0" smtClean="0"/>
              <a:t>What is the expected number of fraudulent observations? </a:t>
            </a:r>
          </a:p>
          <a:p>
            <a:pPr lvl="1"/>
            <a:r>
              <a:rPr lang="en-US" dirty="0" smtClean="0"/>
              <a:t>Answer: </a:t>
            </a:r>
            <a:r>
              <a:rPr lang="en-US" dirty="0" smtClean="0"/>
              <a:t>200</a:t>
            </a:r>
            <a:endParaRPr lang="en-US" dirty="0" smtClean="0"/>
          </a:p>
          <a:p>
            <a:pPr lvl="1"/>
            <a:r>
              <a:rPr lang="en-US" dirty="0" smtClean="0"/>
              <a:t>How do you sample the data to get more observations?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4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Stratified Sampling</a:t>
            </a:r>
          </a:p>
          <a:p>
            <a:r>
              <a:rPr lang="en-US" dirty="0"/>
              <a:t>Idea: split the input data into categories, and sample from each category at a different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Example (continued):</a:t>
            </a:r>
          </a:p>
          <a:p>
            <a:pPr lvl="1"/>
            <a:r>
              <a:rPr lang="en-US" dirty="0" smtClean="0"/>
              <a:t>Select all incidents of credit fraud, and 1% of other data</a:t>
            </a:r>
          </a:p>
          <a:p>
            <a:pPr lvl="1"/>
            <a:r>
              <a:rPr lang="en-US" dirty="0" smtClean="0"/>
              <a:t>The final data set contains 20,000 incidents of fraud and 998,000 legitimate transactions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your data is </a:t>
            </a:r>
            <a:r>
              <a:rPr lang="en-US" dirty="0" smtClean="0"/>
              <a:t>too big (say, 2x to 5x) and you can’t shrink it, </a:t>
            </a:r>
            <a:r>
              <a:rPr lang="en-US" dirty="0" smtClean="0"/>
              <a:t>the easiest solution might be to buy </a:t>
            </a:r>
            <a:r>
              <a:rPr lang="en-US" dirty="0" smtClean="0"/>
              <a:t>more </a:t>
            </a:r>
            <a:r>
              <a:rPr lang="en-US" dirty="0" smtClean="0"/>
              <a:t>hardware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/>
              <a:t>Add more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Buy a faster machine</a:t>
            </a:r>
          </a:p>
          <a:p>
            <a:r>
              <a:rPr lang="en-US" dirty="0" smtClean="0"/>
              <a:t>Switch to faster storage</a:t>
            </a:r>
          </a:p>
          <a:p>
            <a:r>
              <a:rPr lang="en-US" dirty="0" smtClean="0"/>
              <a:t>Move to the cloud (or move to a bigger instance in the cloud)</a:t>
            </a:r>
          </a:p>
        </p:txBody>
      </p:sp>
    </p:spTree>
    <p:extLst>
      <p:ext uri="{BB962C8B-B14F-4D97-AF65-F5344CB8AC3E}">
        <p14:creationId xmlns:p14="http://schemas.microsoft.com/office/powerpoint/2010/main" val="122241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8" b="-1331"/>
          <a:stretch/>
        </p:blipFill>
        <p:spPr>
          <a:xfrm>
            <a:off x="2465803" y="1664561"/>
            <a:ext cx="4465320" cy="5193439"/>
          </a:xfrm>
        </p:spPr>
      </p:pic>
    </p:spTree>
    <p:extLst>
      <p:ext uri="{BB962C8B-B14F-4D97-AF65-F5344CB8AC3E}">
        <p14:creationId xmlns:p14="http://schemas.microsoft.com/office/powerpoint/2010/main" val="243539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39053" y="5120334"/>
            <a:ext cx="2242646" cy="1564799"/>
            <a:chOff x="2239053" y="5138738"/>
            <a:chExt cx="2242646" cy="15647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674" y="5138738"/>
              <a:ext cx="2000250" cy="1333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39053" y="6334205"/>
              <a:ext cx="224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NOSQL Database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your data won’t fit in your computer’s memory, and you need to randomly access data, use a SQL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(SQL databases are like minivans. Neither of them are cool, but they’re both practical solutions to problems.)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851755" y="5346780"/>
            <a:ext cx="2242646" cy="1356757"/>
            <a:chOff x="4851755" y="5346780"/>
            <a:chExt cx="2242646" cy="13567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5901" y="5346780"/>
              <a:ext cx="1968500" cy="9874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51755" y="6334205"/>
              <a:ext cx="224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SQL Database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19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Good things about </a:t>
            </a:r>
            <a:r>
              <a:rPr lang="en-US" dirty="0" smtClean="0"/>
              <a:t>using databases for analysis</a:t>
            </a:r>
            <a:endParaRPr lang="en-US" dirty="0" smtClean="0"/>
          </a:p>
          <a:p>
            <a:pPr lvl="1"/>
            <a:r>
              <a:rPr lang="en-US" dirty="0" smtClean="0"/>
              <a:t>You can store more data than fits in memory</a:t>
            </a:r>
          </a:p>
          <a:p>
            <a:pPr lvl="1"/>
            <a:r>
              <a:rPr lang="en-US" dirty="0" smtClean="0"/>
              <a:t>You can choose from fast, stable, mature products (many of them free)</a:t>
            </a:r>
          </a:p>
          <a:p>
            <a:pPr lvl="1"/>
            <a:r>
              <a:rPr lang="en-US" dirty="0" smtClean="0"/>
              <a:t>Random access can be fast if you index your data</a:t>
            </a:r>
          </a:p>
          <a:p>
            <a:pPr lvl="1"/>
            <a:r>
              <a:rPr lang="en-US" dirty="0" smtClean="0"/>
              <a:t>Aggregation can be fast if you use a column oriented </a:t>
            </a:r>
            <a:r>
              <a:rPr lang="en-US" dirty="0" smtClean="0"/>
              <a:t>database</a:t>
            </a:r>
            <a:endParaRPr lang="en-US" dirty="0"/>
          </a:p>
          <a:p>
            <a:pPr lvl="1"/>
            <a:r>
              <a:rPr lang="en-US" dirty="0" smtClean="0"/>
              <a:t>You can do complex analytics (including machine learning) inside your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It’s easy to describe many common problems in 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75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Bad things about using databases for analysis</a:t>
            </a:r>
          </a:p>
          <a:p>
            <a:pPr lvl="1"/>
            <a:r>
              <a:rPr lang="en-US" dirty="0" smtClean="0"/>
              <a:t>If you want to access data quickly, you need indexes</a:t>
            </a:r>
          </a:p>
          <a:p>
            <a:pPr lvl="2"/>
            <a:r>
              <a:rPr lang="en-US" dirty="0" smtClean="0"/>
              <a:t>Indexes can get very, very large</a:t>
            </a:r>
          </a:p>
          <a:p>
            <a:pPr lvl="2"/>
            <a:r>
              <a:rPr lang="en-US" dirty="0" smtClean="0"/>
              <a:t>Indexes can be expensive to maintain</a:t>
            </a:r>
          </a:p>
          <a:p>
            <a:pPr lvl="1"/>
            <a:r>
              <a:rPr lang="en-US" dirty="0" smtClean="0"/>
              <a:t>SQL is a high level programming language</a:t>
            </a:r>
          </a:p>
          <a:p>
            <a:pPr lvl="2"/>
            <a:r>
              <a:rPr lang="en-US" dirty="0" smtClean="0"/>
              <a:t>SQL optimizers don’t always find the most efficient way to solve a problem</a:t>
            </a:r>
          </a:p>
          <a:p>
            <a:pPr lvl="2"/>
            <a:r>
              <a:rPr lang="en-US" dirty="0" smtClean="0"/>
              <a:t>If you’re using a non-SQL language to program your database, why bother using a database?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most scalable way to deal with big data problems is through parallel computing.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classic example:</a:t>
            </a:r>
          </a:p>
          <a:p>
            <a:pPr lvl="1"/>
            <a:r>
              <a:rPr lang="en-US" dirty="0" smtClean="0"/>
              <a:t>You have four loads of laundry, a mix of whites, colors, towels, and delicates. What’s the fastest way to clean everything?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20" y="5243821"/>
            <a:ext cx="828675" cy="61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04" y="5687585"/>
            <a:ext cx="828675" cy="61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24" y="5255365"/>
            <a:ext cx="828675" cy="612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10" y="5624166"/>
            <a:ext cx="828675" cy="6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Serial solution</a:t>
            </a:r>
          </a:p>
          <a:p>
            <a:pPr lvl="1"/>
            <a:r>
              <a:rPr lang="en-US" dirty="0" smtClean="0"/>
              <a:t>You have one washing machine and dryer, maybe one of those funky European models.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takes 2 hours per washer/dryer cycle</a:t>
            </a:r>
          </a:p>
          <a:p>
            <a:pPr lvl="1"/>
            <a:r>
              <a:rPr lang="en-US" dirty="0" smtClean="0"/>
              <a:t>That means it takes 8 hours to finish your laundry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20" y="3802452"/>
            <a:ext cx="828675" cy="61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95" y="3954852"/>
            <a:ext cx="828675" cy="61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124" y="3813996"/>
            <a:ext cx="828675" cy="612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801" y="3891433"/>
            <a:ext cx="828675" cy="612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76" y="3182893"/>
            <a:ext cx="2032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You have one washer and one dryer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takes 1 hours per wash, 1 hours to dry</a:t>
            </a:r>
          </a:p>
          <a:p>
            <a:pPr lvl="1"/>
            <a:r>
              <a:rPr lang="en-US" dirty="0" smtClean="0"/>
              <a:t>Here the plan: start one wash. When it’s done, move it to the dryer. Start another wash.</a:t>
            </a:r>
          </a:p>
          <a:p>
            <a:pPr lvl="1"/>
            <a:r>
              <a:rPr lang="en-US" dirty="0" smtClean="0"/>
              <a:t>This is called pipelining. It takes 5 hours to finish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80" y="2809039"/>
            <a:ext cx="828675" cy="61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55" y="2961439"/>
            <a:ext cx="828675" cy="61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84" y="2820583"/>
            <a:ext cx="828675" cy="612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61" y="2898020"/>
            <a:ext cx="828675" cy="6127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99131" y="2898020"/>
            <a:ext cx="596900" cy="1194890"/>
            <a:chOff x="2424073" y="4340263"/>
            <a:chExt cx="596900" cy="119489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4073" y="4340263"/>
              <a:ext cx="596900" cy="9652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424073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Washer</a:t>
              </a:r>
              <a:endParaRPr lang="en-US" sz="1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96644" y="2898020"/>
            <a:ext cx="647700" cy="1194890"/>
            <a:chOff x="3521586" y="4340263"/>
            <a:chExt cx="647700" cy="119489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1586" y="4340263"/>
              <a:ext cx="647700" cy="965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556898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Dryer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015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Parallel Systems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have 4 washers and 4 dryers</a:t>
            </a:r>
          </a:p>
          <a:p>
            <a:r>
              <a:rPr lang="en-US" dirty="0" smtClean="0"/>
              <a:t>Here’s the plan: you wash the four loads at the same time then dry them at the same time. The whole wash takes 2 hours to finish.</a:t>
            </a:r>
          </a:p>
          <a:p>
            <a:r>
              <a:rPr lang="en-US" dirty="0" smtClean="0"/>
              <a:t>Map/Reduce is a special case of a parallel solution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24" y="2262770"/>
            <a:ext cx="828675" cy="61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04" y="2262770"/>
            <a:ext cx="828675" cy="61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22" y="2262770"/>
            <a:ext cx="828675" cy="61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37" y="2262770"/>
            <a:ext cx="828675" cy="6127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4040" y="3104145"/>
            <a:ext cx="596900" cy="1194890"/>
            <a:chOff x="2424073" y="4340263"/>
            <a:chExt cx="596900" cy="11948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4073" y="4340263"/>
              <a:ext cx="596900" cy="965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24073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Washer</a:t>
              </a:r>
              <a:endParaRPr lang="en-US" sz="1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49" y="3104145"/>
            <a:ext cx="647700" cy="1194890"/>
            <a:chOff x="3521586" y="4340263"/>
            <a:chExt cx="647700" cy="11948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586" y="4340263"/>
              <a:ext cx="6477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56898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Dryer</a:t>
              </a:r>
              <a:endParaRPr lang="en-US" sz="1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78458" y="3104145"/>
            <a:ext cx="596900" cy="1194890"/>
            <a:chOff x="2424073" y="4340263"/>
            <a:chExt cx="596900" cy="11948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4073" y="4340263"/>
              <a:ext cx="596900" cy="9652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424073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Washer</a:t>
              </a:r>
              <a:endParaRPr lang="en-US" sz="1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267" y="3104145"/>
            <a:ext cx="647700" cy="1194890"/>
            <a:chOff x="3521586" y="4340263"/>
            <a:chExt cx="647700" cy="11948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586" y="4340263"/>
              <a:ext cx="647700" cy="9652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556898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Dryer</a:t>
              </a:r>
              <a:endParaRPr lang="en-US" sz="1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12876" y="3104145"/>
            <a:ext cx="596900" cy="1194890"/>
            <a:chOff x="2424073" y="4340263"/>
            <a:chExt cx="596900" cy="119489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4073" y="4340263"/>
              <a:ext cx="596900" cy="9652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424073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Washer</a:t>
              </a:r>
              <a:endParaRPr lang="en-US" sz="1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04685" y="3104145"/>
            <a:ext cx="647700" cy="1194890"/>
            <a:chOff x="3521586" y="4340263"/>
            <a:chExt cx="647700" cy="119489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586" y="4340263"/>
              <a:ext cx="647700" cy="9652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556898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Dryer</a:t>
              </a:r>
              <a:endParaRPr lang="en-US" sz="1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47294" y="3104145"/>
            <a:ext cx="596900" cy="1194890"/>
            <a:chOff x="2424073" y="4340263"/>
            <a:chExt cx="596900" cy="119489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4073" y="4340263"/>
              <a:ext cx="596900" cy="9652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424073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Washer</a:t>
              </a:r>
              <a:endParaRPr lang="en-US" sz="10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39100" y="3104145"/>
            <a:ext cx="647700" cy="1194890"/>
            <a:chOff x="3521586" y="4340263"/>
            <a:chExt cx="647700" cy="119489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586" y="4340263"/>
              <a:ext cx="647700" cy="9652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6898" y="5288932"/>
              <a:ext cx="596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Dryer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52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Map/Reduce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Suppose that you have a system that sends millions of email messages every day. </a:t>
            </a:r>
          </a:p>
          <a:p>
            <a:pPr lvl="1"/>
            <a:r>
              <a:rPr lang="en-US" dirty="0" smtClean="0"/>
              <a:t>There are millions of transactions records for this system, capturing every message sent and every click on a message</a:t>
            </a:r>
          </a:p>
          <a:p>
            <a:pPr lvl="1"/>
            <a:r>
              <a:rPr lang="en-US" dirty="0" smtClean="0"/>
              <a:t>Your goal is to count the number of sends and clicks by send date and message type.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Map/Reduce</a:t>
            </a:r>
            <a:endParaRPr lang="en-US" dirty="0"/>
          </a:p>
          <a:p>
            <a:r>
              <a:rPr lang="en-US" dirty="0" smtClean="0"/>
              <a:t>Example continued</a:t>
            </a:r>
            <a:endParaRPr lang="en-US" dirty="0"/>
          </a:p>
          <a:p>
            <a:pPr lvl="1"/>
            <a:r>
              <a:rPr lang="en-US" dirty="0" smtClean="0"/>
              <a:t>Map step:</a:t>
            </a:r>
          </a:p>
          <a:p>
            <a:pPr lvl="2"/>
            <a:r>
              <a:rPr lang="en-US" dirty="0" smtClean="0"/>
              <a:t>Process log files to extract keys. Key will be &lt;</a:t>
            </a:r>
            <a:r>
              <a:rPr lang="en-US" dirty="0" err="1" smtClean="0"/>
              <a:t>date,event</a:t>
            </a:r>
            <a:r>
              <a:rPr lang="en-US" dirty="0" smtClean="0"/>
              <a:t> </a:t>
            </a:r>
            <a:r>
              <a:rPr lang="en-US" dirty="0" err="1" smtClean="0"/>
              <a:t>type,message</a:t>
            </a:r>
            <a:r>
              <a:rPr lang="en-US" dirty="0" smtClean="0"/>
              <a:t> type&gt;</a:t>
            </a:r>
          </a:p>
          <a:p>
            <a:pPr lvl="1"/>
            <a:r>
              <a:rPr lang="en-US" dirty="0" smtClean="0"/>
              <a:t>Shuffle</a:t>
            </a:r>
          </a:p>
          <a:p>
            <a:pPr lvl="2"/>
            <a:r>
              <a:rPr lang="en-US" dirty="0" smtClean="0"/>
              <a:t>Move data between nodes, so all records with the same key (</a:t>
            </a:r>
            <a:r>
              <a:rPr lang="en-US" dirty="0"/>
              <a:t>&lt;</a:t>
            </a:r>
            <a:r>
              <a:rPr lang="en-US" dirty="0" err="1"/>
              <a:t>date</a:t>
            </a:r>
            <a:r>
              <a:rPr lang="en-US" dirty="0" err="1" smtClean="0"/>
              <a:t>,event</a:t>
            </a:r>
            <a:r>
              <a:rPr lang="en-US" dirty="0" smtClean="0"/>
              <a:t> </a:t>
            </a:r>
            <a:r>
              <a:rPr lang="en-US" dirty="0" err="1" smtClean="0"/>
              <a:t>type,message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&gt;) are sent to the same node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Count the number of records for each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6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Map/Reduce matters for two reasons</a:t>
            </a:r>
          </a:p>
          <a:p>
            <a:pPr lvl="1"/>
            <a:r>
              <a:rPr lang="en-US" dirty="0" smtClean="0"/>
              <a:t>It’s a good paradigm for thinking about data problems</a:t>
            </a:r>
          </a:p>
          <a:p>
            <a:pPr lvl="1"/>
            <a:r>
              <a:rPr lang="en-US" dirty="0" smtClean="0"/>
              <a:t>There’s a very good open source system for running problems with Map/</a:t>
            </a:r>
            <a:r>
              <a:rPr lang="en-US" dirty="0" smtClean="0"/>
              <a:t>Reduce: Apache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04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I’ve worked on big data problems at a number of different companies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3149600"/>
            <a:ext cx="2603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038600"/>
            <a:ext cx="8001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40" y="3813353"/>
            <a:ext cx="1689100" cy="78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840" y="2819400"/>
            <a:ext cx="25400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890" y="4749800"/>
            <a:ext cx="2035810" cy="1351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00" y="4953000"/>
            <a:ext cx="2095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39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                 ?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A system for running jobs on a cluster of commodity servers.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A distributed file system that stores files on commodity servers.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47" y="3918248"/>
            <a:ext cx="5715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95" y="3918248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43" y="3918248"/>
            <a:ext cx="571500" cy="571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91" y="3918248"/>
            <a:ext cx="5715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39" y="3918248"/>
            <a:ext cx="571500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87" y="3918248"/>
            <a:ext cx="5715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35" y="3918248"/>
            <a:ext cx="5715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99" y="3918248"/>
            <a:ext cx="571500" cy="57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59" y="5673699"/>
            <a:ext cx="548640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50" y="5673699"/>
            <a:ext cx="548640" cy="5486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41" y="5673699"/>
            <a:ext cx="548640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832" y="5673699"/>
            <a:ext cx="548640" cy="5486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523" y="5673699"/>
            <a:ext cx="548640" cy="5486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14" y="5673699"/>
            <a:ext cx="548640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905" y="5673699"/>
            <a:ext cx="548640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95" y="5673699"/>
            <a:ext cx="548640" cy="5486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67" y="1675590"/>
            <a:ext cx="190500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you consider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Your problem is “Embarrassingly Parallel”</a:t>
            </a:r>
          </a:p>
          <a:p>
            <a:pPr lvl="1"/>
            <a:r>
              <a:rPr lang="en-US" dirty="0" smtClean="0"/>
              <a:t>You have a cluster available</a:t>
            </a:r>
          </a:p>
          <a:p>
            <a:pPr lvl="1"/>
            <a:r>
              <a:rPr lang="en-US" dirty="0" smtClean="0"/>
              <a:t>You need low level control over 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2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</a:p>
          <a:p>
            <a:pPr lvl="1"/>
            <a:r>
              <a:rPr lang="en-US" dirty="0" smtClean="0"/>
              <a:t>Solve a different problem</a:t>
            </a:r>
          </a:p>
          <a:p>
            <a:pPr lvl="1"/>
            <a:r>
              <a:rPr lang="en-US" dirty="0" smtClean="0"/>
              <a:t>Search the literature (well, Google) for ideas</a:t>
            </a:r>
            <a:endParaRPr lang="en-US" dirty="0" smtClean="0"/>
          </a:p>
          <a:p>
            <a:pPr lvl="1"/>
            <a:r>
              <a:rPr lang="en-US" dirty="0" smtClean="0"/>
              <a:t>Build your own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7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Solving a different problem</a:t>
            </a:r>
          </a:p>
          <a:p>
            <a:pPr lvl="1"/>
            <a:r>
              <a:rPr lang="en-US" dirty="0" smtClean="0"/>
              <a:t>If the problem you’re trying to tackle is too computationally intensive, look for something simpler and easier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lvl="2"/>
            <a:r>
              <a:rPr lang="en-US" dirty="0" smtClean="0"/>
              <a:t>Suppose that you want to summarize a gigantic data set (say 100 TB of data) with 100 different variables</a:t>
            </a:r>
          </a:p>
          <a:p>
            <a:pPr lvl="2"/>
            <a:r>
              <a:rPr lang="en-US" dirty="0" smtClean="0"/>
              <a:t>How do you efficiently compute summary the median of all 100 variables?</a:t>
            </a:r>
          </a:p>
          <a:p>
            <a:pPr lvl="2"/>
            <a:r>
              <a:rPr lang="en-US" dirty="0" smtClean="0"/>
              <a:t>You don’t: you computer the average!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9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Searching the literature</a:t>
            </a:r>
            <a:endParaRPr lang="en-US" dirty="0" smtClean="0"/>
          </a:p>
          <a:p>
            <a:r>
              <a:rPr lang="en-US" dirty="0" smtClean="0"/>
              <a:t>Example: Streaming algorithms for Linear </a:t>
            </a:r>
            <a:r>
              <a:rPr lang="en-US" dirty="0" err="1" smtClean="0"/>
              <a:t>regresssion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Model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input, you have a matrix </a:t>
            </a:r>
            <a:r>
              <a:rPr lang="en-US" i="1" dirty="0" smtClean="0"/>
              <a:t>X</a:t>
            </a:r>
            <a:r>
              <a:rPr lang="en-US" dirty="0" smtClean="0"/>
              <a:t> of predictors and a vector </a:t>
            </a:r>
            <a:r>
              <a:rPr lang="en-US" i="1" dirty="0" smtClean="0"/>
              <a:t>y</a:t>
            </a:r>
            <a:r>
              <a:rPr lang="en-US" dirty="0" smtClean="0"/>
              <a:t> of response variables. We are trying to find a vector of </a:t>
            </a:r>
            <a:r>
              <a:rPr lang="en-US" dirty="0" err="1" smtClean="0"/>
              <a:t>coeffecient</a:t>
            </a:r>
            <a:r>
              <a:rPr lang="en-US" dirty="0" smtClean="0"/>
              <a:t> c that minimizes the residual sum of squares: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How do you efficiently estimate c?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562429"/>
              </p:ext>
            </p:extLst>
          </p:nvPr>
        </p:nvGraphicFramePr>
        <p:xfrm>
          <a:off x="2171700" y="3067050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Equation" r:id="rId4" imgW="1955800" imgH="215900" progId="Equation.3">
                  <p:embed/>
                </p:oleObj>
              </mc:Choice>
              <mc:Fallback>
                <p:oleObj name="Equation" r:id="rId4" imgW="195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1700" y="3067050"/>
                        <a:ext cx="3911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915"/>
              </p:ext>
            </p:extLst>
          </p:nvPr>
        </p:nvGraphicFramePr>
        <p:xfrm>
          <a:off x="1701800" y="4445000"/>
          <a:ext cx="541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Equation" r:id="rId6" imgW="2705100" imgH="457200" progId="Equation.3">
                  <p:embed/>
                </p:oleObj>
              </mc:Choice>
              <mc:Fallback>
                <p:oleObj name="Equation" r:id="rId6" imgW="2705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1800" y="4445000"/>
                        <a:ext cx="5410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84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standard way to find the linear regression coefficients: QR decomposition</a:t>
            </a:r>
          </a:p>
          <a:p>
            <a:pPr lvl="1"/>
            <a:r>
              <a:rPr lang="en-US" dirty="0" smtClean="0"/>
              <a:t>QR decomposition transforms </a:t>
            </a:r>
            <a:r>
              <a:rPr lang="en-US" i="1" dirty="0" smtClean="0"/>
              <a:t>X</a:t>
            </a:r>
            <a:r>
              <a:rPr lang="en-US" dirty="0" smtClean="0"/>
              <a:t> into an orthogonal matrix </a:t>
            </a:r>
            <a:r>
              <a:rPr lang="en-US" i="1" dirty="0" smtClean="0"/>
              <a:t>Q</a:t>
            </a:r>
            <a:r>
              <a:rPr lang="en-US" dirty="0" smtClean="0"/>
              <a:t> and an upper triangular matrix </a:t>
            </a:r>
            <a:r>
              <a:rPr lang="en-US" i="1" dirty="0" smtClean="0"/>
              <a:t>R</a:t>
            </a:r>
            <a:r>
              <a:rPr lang="en-US" dirty="0" smtClean="0"/>
              <a:t> where </a:t>
            </a:r>
            <a:r>
              <a:rPr lang="en-US" i="1" dirty="0" smtClean="0"/>
              <a:t>X=QR</a:t>
            </a:r>
            <a:r>
              <a:rPr lang="en-US" dirty="0" smtClean="0"/>
              <a:t>, then calculates </a:t>
            </a:r>
            <a:r>
              <a:rPr lang="en-US" i="1" dirty="0" smtClean="0"/>
              <a:t>c=R</a:t>
            </a:r>
            <a:r>
              <a:rPr lang="en-US" i="1" baseline="30000" dirty="0" smtClean="0"/>
              <a:t>-1</a:t>
            </a:r>
            <a:r>
              <a:rPr lang="en-US" i="1" dirty="0" smtClean="0"/>
              <a:t>Q</a:t>
            </a:r>
            <a:r>
              <a:rPr lang="en-US" i="1" baseline="30000" dirty="0" smtClean="0"/>
              <a:t>T</a:t>
            </a:r>
            <a:r>
              <a:rPr lang="en-US" i="1" dirty="0" smtClean="0"/>
              <a:t>Y </a:t>
            </a:r>
          </a:p>
          <a:p>
            <a:pPr lvl="1"/>
            <a:r>
              <a:rPr lang="en-US" dirty="0" smtClean="0"/>
              <a:t>The Gram-Schmidt method for QR decomposition requires O(n</a:t>
            </a:r>
            <a:r>
              <a:rPr lang="en-US" baseline="30000" dirty="0" smtClean="0"/>
              <a:t>3</a:t>
            </a:r>
            <a:r>
              <a:rPr lang="en-US" dirty="0" smtClean="0"/>
              <a:t>) calculations, but more importantly requires data to be in memory</a:t>
            </a:r>
          </a:p>
        </p:txBody>
      </p:sp>
    </p:spTree>
    <p:extLst>
      <p:ext uri="{BB962C8B-B14F-4D97-AF65-F5344CB8AC3E}">
        <p14:creationId xmlns:p14="http://schemas.microsoft.com/office/powerpoint/2010/main" val="7171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1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But you don’t have to store all the data in memory: you can </a:t>
            </a:r>
            <a:r>
              <a:rPr lang="en-US" dirty="0" smtClean="0"/>
              <a:t>use Alan Miller’s algorithm, </a:t>
            </a:r>
            <a:r>
              <a:rPr lang="en-US" dirty="0" smtClean="0"/>
              <a:t>which requires only O(p</a:t>
            </a:r>
            <a:r>
              <a:rPr lang="en-US" baseline="30000" dirty="0" smtClean="0"/>
              <a:t>2</a:t>
            </a:r>
            <a:r>
              <a:rPr lang="en-US" dirty="0" smtClean="0"/>
              <a:t>) space for p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From the article:</a:t>
            </a:r>
          </a:p>
          <a:p>
            <a:pPr marL="457200" lvl="1" indent="0">
              <a:buNone/>
            </a:pPr>
            <a:r>
              <a:rPr lang="en-US" dirty="0" smtClean="0"/>
              <a:t>“The </a:t>
            </a:r>
            <a:r>
              <a:rPr lang="en-US" dirty="0"/>
              <a:t>basic algorithm is the same as Gentleman's.   As each new case is added</a:t>
            </a:r>
            <a:r>
              <a:rPr lang="en-US" dirty="0" smtClean="0"/>
              <a:t>, the </a:t>
            </a:r>
            <a:r>
              <a:rPr lang="en-US" dirty="0"/>
              <a:t>orthogonal reduction is updated.   In traditional least-squares notation</a:t>
            </a:r>
            <a:r>
              <a:rPr lang="en-US" dirty="0" smtClean="0"/>
              <a:t>, the </a:t>
            </a:r>
            <a:r>
              <a:rPr lang="en-US" dirty="0"/>
              <a:t>algorithm goes straight from the X-matrix (the 'design' matrix) to </a:t>
            </a:r>
            <a:r>
              <a:rPr lang="en-US" dirty="0" smtClean="0"/>
              <a:t>the </a:t>
            </a:r>
            <a:r>
              <a:rPr lang="en-US" dirty="0" err="1" smtClean="0"/>
              <a:t>Cholesky</a:t>
            </a:r>
            <a:r>
              <a:rPr lang="en-US" dirty="0" smtClean="0"/>
              <a:t> </a:t>
            </a:r>
            <a:r>
              <a:rPr lang="en-US" dirty="0"/>
              <a:t>factorization WITHOUT the intermediate step of forming a sum </a:t>
            </a:r>
            <a:r>
              <a:rPr lang="en-US" dirty="0" smtClean="0"/>
              <a:t>of squares </a:t>
            </a:r>
            <a:r>
              <a:rPr lang="en-US" dirty="0"/>
              <a:t>and products matrix.   Thus it avoids squaring the condition </a:t>
            </a:r>
            <a:r>
              <a:rPr lang="en-US" dirty="0" smtClean="0"/>
              <a:t>number. To </a:t>
            </a:r>
            <a:r>
              <a:rPr lang="en-US" dirty="0"/>
              <a:t>be pedantic, it is actually the </a:t>
            </a:r>
            <a:r>
              <a:rPr lang="en-US" dirty="0" err="1"/>
              <a:t>Banachiewicz</a:t>
            </a:r>
            <a:r>
              <a:rPr lang="en-US" dirty="0"/>
              <a:t> factorization which is used</a:t>
            </a:r>
            <a:r>
              <a:rPr lang="en-US" dirty="0" smtClean="0"/>
              <a:t>.”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biglm</a:t>
            </a:r>
            <a:r>
              <a:rPr lang="en-US" dirty="0" smtClean="0"/>
              <a:t> package in R uses </a:t>
            </a:r>
            <a:r>
              <a:rPr lang="en-US" dirty="0" smtClean="0"/>
              <a:t>this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68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</a:t>
            </a:r>
            <a:r>
              <a:rPr lang="en-US" dirty="0">
                <a:hlinkClick r:id="rId2"/>
              </a:rPr>
              <a:t>http://lib.stat.cmu.edu/apstat/</a:t>
            </a:r>
            <a:r>
              <a:rPr lang="en-US" dirty="0" smtClean="0">
                <a:hlinkClick r:id="rId2"/>
              </a:rPr>
              <a:t>75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://lib.stat.cmu.edu/apstat/</a:t>
            </a:r>
            <a:r>
              <a:rPr lang="en-US" dirty="0" smtClean="0">
                <a:hlinkClick r:id="rId3"/>
              </a:rPr>
              <a:t>274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8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Writing your own tools</a:t>
            </a:r>
          </a:p>
          <a:p>
            <a:r>
              <a:rPr lang="en-US" dirty="0" smtClean="0"/>
              <a:t>Example: Tagging with IP </a:t>
            </a:r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Suppose that you are interested in where botnets are concentrated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have a database of security related incidents: firewall logs, intrusion detection system logs, and spam records</a:t>
            </a:r>
          </a:p>
          <a:p>
            <a:pPr lvl="1"/>
            <a:r>
              <a:rPr lang="en-US" dirty="0" smtClean="0"/>
              <a:t>You also have a database with ranges of IP addresses</a:t>
            </a:r>
          </a:p>
          <a:p>
            <a:pPr lvl="1"/>
            <a:r>
              <a:rPr lang="en-US" dirty="0" smtClean="0"/>
              <a:t>How do you tag the data with location?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2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solution:</a:t>
            </a:r>
          </a:p>
          <a:p>
            <a:pPr marL="457200" lvl="1" indent="0">
              <a:buNone/>
            </a:pPr>
            <a:r>
              <a:rPr lang="en-US" dirty="0" smtClean="0"/>
              <a:t>SELECT e.*, l.*</a:t>
            </a:r>
            <a:br>
              <a:rPr lang="en-US" dirty="0" smtClean="0"/>
            </a:br>
            <a:r>
              <a:rPr lang="en-US" dirty="0" smtClean="0"/>
              <a:t>FROM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security_events</a:t>
            </a:r>
            <a:r>
              <a:rPr lang="en-US" dirty="0" smtClean="0"/>
              <a:t> e,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ip_geolocation</a:t>
            </a:r>
            <a:r>
              <a:rPr lang="en-US" dirty="0" smtClean="0"/>
              <a:t> l</a:t>
            </a:r>
            <a:br>
              <a:rPr lang="en-US" dirty="0" smtClean="0"/>
            </a:br>
            <a:r>
              <a:rPr lang="en-US" dirty="0" smtClean="0"/>
              <a:t>WHERE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e.ip</a:t>
            </a:r>
            <a:r>
              <a:rPr lang="en-US" dirty="0" smtClean="0"/>
              <a:t> &gt;= </a:t>
            </a:r>
            <a:r>
              <a:rPr lang="en-US" dirty="0" err="1" smtClean="0"/>
              <a:t>l.ip_range_lower_bound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AND 	</a:t>
            </a:r>
            <a:r>
              <a:rPr lang="en-US" dirty="0" err="1" smtClean="0"/>
              <a:t>e.ip</a:t>
            </a:r>
            <a:r>
              <a:rPr lang="en-US" dirty="0" smtClean="0"/>
              <a:t> &lt;= </a:t>
            </a:r>
            <a:r>
              <a:rPr lang="en-US" dirty="0" err="1" smtClean="0"/>
              <a:t>l.ip_range_upper_bound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2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 with the naïve solution:</a:t>
            </a:r>
          </a:p>
          <a:p>
            <a:pPr lvl="1"/>
            <a:r>
              <a:rPr lang="en-US" dirty="0" smtClean="0"/>
              <a:t>Most databases aren’t designed with this case in mind (and when I looked for a solution in 2005, I couldn’t find a good solution)</a:t>
            </a:r>
          </a:p>
          <a:p>
            <a:pPr lvl="1"/>
            <a:r>
              <a:rPr lang="en-US" dirty="0" smtClean="0"/>
              <a:t>Suppose that there are n</a:t>
            </a:r>
            <a:r>
              <a:rPr lang="en-US" baseline="-25000" dirty="0" smtClean="0"/>
              <a:t>e</a:t>
            </a:r>
            <a:r>
              <a:rPr lang="en-US" dirty="0" smtClean="0"/>
              <a:t> observations in the events table and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l</a:t>
            </a:r>
            <a:r>
              <a:rPr lang="en-US" dirty="0" smtClean="0"/>
              <a:t> observations in the location table</a:t>
            </a:r>
          </a:p>
          <a:p>
            <a:pPr lvl="1"/>
            <a:r>
              <a:rPr lang="en-US" dirty="0" smtClean="0"/>
              <a:t>This query would take O(n</a:t>
            </a:r>
            <a:r>
              <a:rPr lang="en-US" baseline="-25000" dirty="0" smtClean="0"/>
              <a:t>e * </a:t>
            </a:r>
            <a:r>
              <a:rPr lang="en-US" dirty="0" err="1"/>
              <a:t>n</a:t>
            </a:r>
            <a:r>
              <a:rPr lang="en-US" baseline="-25000" dirty="0" err="1"/>
              <a:t>l</a:t>
            </a:r>
            <a:r>
              <a:rPr lang="en-US" dirty="0" smtClean="0"/>
              <a:t>)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60939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67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LinkedIn, I built a system to let us send messages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138488"/>
            <a:ext cx="2032000" cy="2987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86300" y="1600200"/>
            <a:ext cx="40767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Using tools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687638"/>
            <a:ext cx="38100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4533900"/>
            <a:ext cx="8890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0" y="4330700"/>
            <a:ext cx="1168400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2401" y="5346700"/>
            <a:ext cx="101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Azbakan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5000" y="5334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Voldemort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</a:p>
          <a:p>
            <a:pPr lvl="1"/>
            <a:r>
              <a:rPr lang="en-US" dirty="0" smtClean="0"/>
              <a:t>If we sorted both the events and location tables (complexity: </a:t>
            </a:r>
            <a:r>
              <a:rPr lang="en-US" i="1" dirty="0" smtClean="0"/>
              <a:t>O(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e</a:t>
            </a:r>
            <a:r>
              <a:rPr lang="en-US" i="1" dirty="0" err="1" smtClean="0"/>
              <a:t>log</a:t>
            </a:r>
            <a:r>
              <a:rPr lang="en-US" i="1" dirty="0" smtClean="0"/>
              <a:t> n</a:t>
            </a:r>
            <a:r>
              <a:rPr lang="en-US" i="1" baseline="-25000" dirty="0" smtClean="0"/>
              <a:t>e</a:t>
            </a:r>
            <a:r>
              <a:rPr lang="en-US" i="1" dirty="0" smtClean="0"/>
              <a:t>) + </a:t>
            </a:r>
            <a:r>
              <a:rPr lang="en-US" i="1" dirty="0"/>
              <a:t>O(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l</a:t>
            </a:r>
            <a:r>
              <a:rPr lang="en-US" i="1" dirty="0" err="1" smtClean="0"/>
              <a:t>log</a:t>
            </a:r>
            <a:r>
              <a:rPr lang="en-US" i="1" dirty="0" smtClean="0"/>
              <a:t>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l</a:t>
            </a:r>
            <a:r>
              <a:rPr lang="en-US" i="1" dirty="0"/>
              <a:t>)</a:t>
            </a:r>
            <a:r>
              <a:rPr lang="en-US" dirty="0" smtClean="0"/>
              <a:t> we could merge the two tables in linear time (complexity: </a:t>
            </a:r>
            <a:r>
              <a:rPr lang="en-US" i="1" dirty="0" smtClean="0"/>
              <a:t>O(n</a:t>
            </a:r>
            <a:r>
              <a:rPr lang="en-US" i="1" baseline="-25000" dirty="0" smtClean="0"/>
              <a:t>e</a:t>
            </a:r>
            <a:r>
              <a:rPr lang="en-US" i="1" dirty="0" smtClean="0"/>
              <a:t> +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l</a:t>
            </a:r>
            <a:r>
              <a:rPr lang="en-US" i="1" dirty="0" smtClean="0"/>
              <a:t>)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 sorted the two input tables, then wrote a PL/SQL routine on Oracle to merge the two tables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and legal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Privacy and legal issues</a:t>
            </a:r>
          </a:p>
          <a:p>
            <a:r>
              <a:rPr lang="en-US" dirty="0" smtClean="0"/>
              <a:t>Fifteen years in data boils down to one thing: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do anything that you wouldn’t be proud to read about on the front page of the New York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3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and legal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Are you collecting data about people? Ask your attorney about</a:t>
            </a:r>
          </a:p>
          <a:p>
            <a:endParaRPr lang="en-US" dirty="0" smtClean="0"/>
          </a:p>
          <a:p>
            <a:pPr lvl="1"/>
            <a:r>
              <a:rPr lang="en-US" dirty="0"/>
              <a:t>Video Privacy Protection Act </a:t>
            </a:r>
            <a:r>
              <a:rPr lang="en-US" u="sng" dirty="0">
                <a:hlinkClick r:id="rId2"/>
              </a:rPr>
              <a:t>http://en.wikipedia.org/wiki/Video_Privacy_Protection_Act</a:t>
            </a:r>
          </a:p>
          <a:p>
            <a:pPr lvl="1"/>
            <a:r>
              <a:rPr lang="en-US" dirty="0"/>
              <a:t>FCRA </a:t>
            </a:r>
            <a:r>
              <a:rPr lang="en-US" u="sng" dirty="0">
                <a:hlinkClick r:id="rId3"/>
              </a:rPr>
              <a:t>http://en.wikipedia.org/wiki/Fair_Credit_Reporting_Act</a:t>
            </a:r>
          </a:p>
          <a:p>
            <a:pPr lvl="1"/>
            <a:r>
              <a:rPr lang="en-US" dirty="0"/>
              <a:t>HIPPA </a:t>
            </a:r>
            <a:r>
              <a:rPr lang="en-US" u="sng" dirty="0">
                <a:hlinkClick r:id="rId4"/>
              </a:rPr>
              <a:t>http://en.wikipedia.org/wiki/HIPPA</a:t>
            </a:r>
          </a:p>
          <a:p>
            <a:pPr lvl="1"/>
            <a:r>
              <a:rPr lang="en-US" dirty="0"/>
              <a:t>HITECH </a:t>
            </a:r>
            <a:r>
              <a:rPr lang="en-US" u="sng" dirty="0">
                <a:hlinkClick r:id="rId5"/>
              </a:rPr>
              <a:t>http://en.wikipedia.org/wiki/HIPAA#HITECH_Act_security-breach_notification_requirements</a:t>
            </a:r>
          </a:p>
          <a:p>
            <a:pPr lvl="1"/>
            <a:r>
              <a:rPr lang="en-US" dirty="0" smtClean="0"/>
              <a:t>Gramm</a:t>
            </a:r>
            <a:r>
              <a:rPr lang="en-US" dirty="0"/>
              <a:t>-Leach-</a:t>
            </a:r>
            <a:r>
              <a:rPr lang="en-US" dirty="0" err="1"/>
              <a:t>Biley</a:t>
            </a:r>
            <a:r>
              <a:rPr lang="en-US" dirty="0"/>
              <a:t> </a:t>
            </a:r>
            <a:r>
              <a:rPr lang="en-US" u="sng" dirty="0">
                <a:hlinkClick r:id="rId6"/>
              </a:rPr>
              <a:t>http://www.ftc.gov/privacy/glbact/glbsub1.htm</a:t>
            </a:r>
          </a:p>
          <a:p>
            <a:pPr lvl="1"/>
            <a:r>
              <a:rPr lang="en-US" dirty="0"/>
              <a:t>EU Data Protection Directive </a:t>
            </a:r>
            <a:r>
              <a:rPr lang="en-US" u="sng" dirty="0">
                <a:hlinkClick r:id="rId7"/>
              </a:rPr>
              <a:t>http://en.wikipedia.org/wiki/</a:t>
            </a:r>
            <a:r>
              <a:rPr lang="en-US" u="sng" dirty="0" smtClean="0">
                <a:hlinkClick r:id="rId7"/>
              </a:rPr>
              <a:t>Data_Protection_Directive</a:t>
            </a:r>
            <a:endParaRPr lang="en-US" dirty="0" smtClean="0"/>
          </a:p>
          <a:p>
            <a:pPr lvl="1"/>
            <a:r>
              <a:rPr lang="en-US" dirty="0" smtClean="0"/>
              <a:t>Plus any state laws that might apply…</a:t>
            </a:r>
          </a:p>
        </p:txBody>
      </p:sp>
    </p:spTree>
    <p:extLst>
      <p:ext uri="{BB962C8B-B14F-4D97-AF65-F5344CB8AC3E}">
        <p14:creationId xmlns:p14="http://schemas.microsoft.com/office/powerpoint/2010/main" val="221991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like exclamation points!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Buy my books!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Fo</a:t>
            </a:r>
            <a:r>
              <a:rPr lang="en-US" sz="2800" dirty="0" smtClean="0"/>
              <a:t>llow me on Twitter! @</a:t>
            </a:r>
            <a:r>
              <a:rPr lang="en-US" sz="2800" dirty="0" err="1" smtClean="0"/>
              <a:t>jadler</a:t>
            </a:r>
            <a:endParaRPr lang="en-US" sz="2800" dirty="0" smtClean="0"/>
          </a:p>
          <a:p>
            <a:r>
              <a:rPr lang="en-US" sz="2800" dirty="0" smtClean="0"/>
              <a:t>Find me on LinkedIn!</a:t>
            </a:r>
            <a:br>
              <a:rPr lang="en-US" sz="2800" dirty="0" smtClean="0"/>
            </a:br>
            <a:r>
              <a:rPr lang="en-US" sz="2800" dirty="0" smtClean="0"/>
              <a:t>http://</a:t>
            </a:r>
            <a:r>
              <a:rPr lang="en-US" sz="2800" dirty="0" err="1" smtClean="0"/>
              <a:t>www.linkedin.com</a:t>
            </a:r>
            <a:r>
              <a:rPr lang="en-US" sz="2800" dirty="0" smtClean="0"/>
              <a:t>/in/</a:t>
            </a:r>
            <a:r>
              <a:rPr lang="en-US" sz="2800" dirty="0" err="1" smtClean="0"/>
              <a:t>josephadler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12" y="2160507"/>
            <a:ext cx="15875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15" y="2160507"/>
            <a:ext cx="158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resource on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7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books </a:t>
            </a:r>
            <a:r>
              <a:rPr lang="en-US" dirty="0" smtClean="0"/>
              <a:t>you should </a:t>
            </a:r>
            <a:r>
              <a:rPr lang="en-US" dirty="0" smtClean="0"/>
              <a:t>own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04" y="3863665"/>
            <a:ext cx="1587500" cy="208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0" y="3725863"/>
            <a:ext cx="1587500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42" y="3398875"/>
            <a:ext cx="1905000" cy="234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553" y="3059501"/>
            <a:ext cx="203200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courses you may find useful</a:t>
            </a:r>
            <a:endParaRPr lang="en-US" dirty="0" smtClean="0"/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training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://www.cloudera.com/hadoop-training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Statistical learning and data mining course</a:t>
            </a:r>
          </a:p>
          <a:p>
            <a:pPr lvl="2"/>
            <a:r>
              <a:rPr lang="en-US" dirty="0">
                <a:hlinkClick r:id="rId3"/>
              </a:rPr>
              <a:t>http://www-stat.stanford.edu/~tibs/ElemStatLearn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9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to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 you can download</a:t>
            </a:r>
          </a:p>
          <a:p>
            <a:pPr lvl="1"/>
            <a:r>
              <a:rPr lang="en-US" dirty="0" smtClean="0"/>
              <a:t>Elements of </a:t>
            </a:r>
            <a:r>
              <a:rPr lang="en-US" dirty="0"/>
              <a:t>statistical learning: </a:t>
            </a:r>
            <a:r>
              <a:rPr lang="en-US" dirty="0">
                <a:hlinkClick r:id="rId2"/>
              </a:rPr>
              <a:t>http://www-stat.stanford.edu/~tibs/ElemStatLearn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Mining of </a:t>
            </a:r>
            <a:r>
              <a:rPr lang="en-US" dirty="0"/>
              <a:t>Massive Data Sets </a:t>
            </a:r>
            <a:r>
              <a:rPr lang="en-US" dirty="0">
                <a:hlinkClick r:id="rId3"/>
              </a:rPr>
              <a:t>http://i.stanford.edu/~ullman/</a:t>
            </a:r>
            <a:r>
              <a:rPr lang="en-US" dirty="0" smtClean="0">
                <a:hlinkClick r:id="rId3"/>
              </a:rPr>
              <a:t>mmds.html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 you should read:</a:t>
            </a:r>
          </a:p>
          <a:p>
            <a:pPr lvl="1"/>
            <a:r>
              <a:rPr lang="en-US" dirty="0" smtClean="0"/>
              <a:t>MAD Skills (in database statistics with procedural SQL):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://db.cs.berkeley.edu/jmh/papers/madskills-032009.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Goog</a:t>
            </a:r>
            <a:r>
              <a:rPr lang="en-US" dirty="0" smtClean="0"/>
              <a:t>le’s Map/Reduce Paper: </a:t>
            </a:r>
            <a:r>
              <a:rPr lang="en-US" dirty="0">
                <a:hlinkClick r:id="rId3"/>
              </a:rPr>
              <a:t>http://labs.google.com/papers/mapreduce.html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8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People </a:t>
            </a:r>
            <a:r>
              <a:rPr lang="en-US" dirty="0" smtClean="0"/>
              <a:t>I follow </a:t>
            </a:r>
            <a:r>
              <a:rPr lang="en-US" dirty="0" smtClean="0"/>
              <a:t>(on Twitter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Jeff </a:t>
            </a:r>
            <a:r>
              <a:rPr lang="en-US" dirty="0" err="1" smtClean="0"/>
              <a:t>Hammerbacher</a:t>
            </a:r>
            <a:r>
              <a:rPr lang="en-US" dirty="0" smtClean="0"/>
              <a:t> @</a:t>
            </a:r>
            <a:r>
              <a:rPr lang="en-US" dirty="0" err="1" smtClean="0"/>
              <a:t>hackingdata</a:t>
            </a:r>
            <a:endParaRPr lang="en-US" dirty="0" smtClean="0"/>
          </a:p>
          <a:p>
            <a:pPr lvl="1"/>
            <a:r>
              <a:rPr lang="en-US" dirty="0" smtClean="0"/>
              <a:t>Pete </a:t>
            </a:r>
            <a:r>
              <a:rPr lang="en-US" dirty="0" err="1" smtClean="0"/>
              <a:t>Skomoroch</a:t>
            </a:r>
            <a:r>
              <a:rPr lang="en-US" dirty="0" smtClean="0"/>
              <a:t> @</a:t>
            </a:r>
            <a:r>
              <a:rPr lang="en-US" dirty="0" err="1" smtClean="0"/>
              <a:t>peteskomoroch</a:t>
            </a:r>
            <a:endParaRPr lang="en-US" dirty="0" smtClean="0"/>
          </a:p>
          <a:p>
            <a:pPr lvl="1"/>
            <a:r>
              <a:rPr lang="en-US" dirty="0" smtClean="0"/>
              <a:t>Michael E </a:t>
            </a:r>
            <a:r>
              <a:rPr lang="en-US" dirty="0" err="1" smtClean="0"/>
              <a:t>Drischool</a:t>
            </a:r>
            <a:r>
              <a:rPr lang="en-US" dirty="0" smtClean="0"/>
              <a:t> @</a:t>
            </a:r>
            <a:r>
              <a:rPr lang="en-US" dirty="0" err="1" smtClean="0"/>
              <a:t>medriscoll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r>
              <a:rPr lang="en-US" dirty="0" smtClean="0"/>
              <a:t> @</a:t>
            </a:r>
            <a:r>
              <a:rPr lang="en-US" dirty="0" err="1" smtClean="0"/>
              <a:t>nathanmarz</a:t>
            </a:r>
            <a:endParaRPr lang="en-US" dirty="0" smtClean="0"/>
          </a:p>
          <a:p>
            <a:pPr lvl="1"/>
            <a:r>
              <a:rPr lang="en-US" dirty="0" smtClean="0"/>
              <a:t>Drew Conway @</a:t>
            </a:r>
            <a:r>
              <a:rPr lang="en-US" dirty="0" err="1" smtClean="0"/>
              <a:t>drewconway</a:t>
            </a:r>
            <a:endParaRPr lang="en-US" dirty="0" smtClean="0"/>
          </a:p>
          <a:p>
            <a:pPr lvl="1"/>
            <a:r>
              <a:rPr lang="en-US" dirty="0" smtClean="0"/>
              <a:t>Bradford Cross @</a:t>
            </a:r>
            <a:r>
              <a:rPr lang="en-US" dirty="0" err="1" smtClean="0"/>
              <a:t>bradfordcross</a:t>
            </a:r>
            <a:endParaRPr lang="en-US" dirty="0" smtClean="0"/>
          </a:p>
          <a:p>
            <a:pPr lvl="1"/>
            <a:r>
              <a:rPr lang="en-US" dirty="0" smtClean="0"/>
              <a:t>Hilary Mason @</a:t>
            </a:r>
            <a:r>
              <a:rPr lang="en-US" dirty="0" err="1" smtClean="0"/>
              <a:t>hmason</a:t>
            </a:r>
            <a:endParaRPr lang="en-US" dirty="0" smtClean="0"/>
          </a:p>
          <a:p>
            <a:pPr lvl="1"/>
            <a:r>
              <a:rPr lang="en-US" dirty="0" smtClean="0"/>
              <a:t>Kevin Weil @</a:t>
            </a:r>
            <a:r>
              <a:rPr lang="en-US" dirty="0" err="1" smtClean="0"/>
              <a:t>kevinweil</a:t>
            </a:r>
            <a:endParaRPr lang="en-US" dirty="0" smtClean="0"/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Wensel</a:t>
            </a:r>
            <a:r>
              <a:rPr lang="en-US" dirty="0" smtClean="0"/>
              <a:t> @</a:t>
            </a:r>
            <a:r>
              <a:rPr lang="en-US" dirty="0" err="1" smtClean="0"/>
              <a:t>cwensel</a:t>
            </a:r>
            <a:endParaRPr lang="en-US" dirty="0" smtClean="0"/>
          </a:p>
          <a:p>
            <a:pPr lvl="1"/>
            <a:r>
              <a:rPr lang="en-US" dirty="0" smtClean="0"/>
              <a:t>DJ </a:t>
            </a:r>
            <a:r>
              <a:rPr lang="en-US" dirty="0" err="1" smtClean="0"/>
              <a:t>Patil</a:t>
            </a:r>
            <a:r>
              <a:rPr lang="en-US" dirty="0" smtClean="0"/>
              <a:t> @</a:t>
            </a:r>
            <a:r>
              <a:rPr lang="en-US" dirty="0" err="1" smtClean="0"/>
              <a:t>dpatil</a:t>
            </a:r>
            <a:endParaRPr lang="en-US" dirty="0" smtClean="0"/>
          </a:p>
          <a:p>
            <a:pPr lvl="1"/>
            <a:r>
              <a:rPr lang="en-US" dirty="0" smtClean="0"/>
              <a:t>Ben </a:t>
            </a:r>
            <a:r>
              <a:rPr lang="en-US" dirty="0" err="1" smtClean="0"/>
              <a:t>Lorica</a:t>
            </a:r>
            <a:r>
              <a:rPr lang="en-US" dirty="0" smtClean="0"/>
              <a:t> @</a:t>
            </a:r>
            <a:r>
              <a:rPr lang="en-US" dirty="0" err="1" smtClean="0"/>
              <a:t>bigdata</a:t>
            </a:r>
            <a:endParaRPr lang="en-US" dirty="0" smtClean="0"/>
          </a:p>
          <a:p>
            <a:pPr lvl="1"/>
            <a:r>
              <a:rPr lang="en-US" dirty="0" smtClean="0"/>
              <a:t>LinkedIn SNA Projects @</a:t>
            </a:r>
            <a:r>
              <a:rPr lang="en-US" dirty="0" err="1" smtClean="0"/>
              <a:t>snaprojects</a:t>
            </a:r>
            <a:endParaRPr lang="en-US" dirty="0" smtClean="0"/>
          </a:p>
          <a:p>
            <a:pPr lvl="1"/>
            <a:r>
              <a:rPr lang="en-US" dirty="0" smtClean="0"/>
              <a:t>Jake Hoffman @</a:t>
            </a:r>
            <a:r>
              <a:rPr lang="en-US" dirty="0" err="1" smtClean="0"/>
              <a:t>jakehoffman</a:t>
            </a:r>
            <a:endParaRPr lang="en-US" dirty="0" smtClean="0"/>
          </a:p>
          <a:p>
            <a:pPr lvl="1"/>
            <a:r>
              <a:rPr lang="en-US" dirty="0" smtClean="0"/>
              <a:t>Me @</a:t>
            </a:r>
            <a:r>
              <a:rPr lang="en-US" dirty="0" err="1" smtClean="0"/>
              <a:t>jadler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/>
              <a:t>Prerequisites</a:t>
            </a:r>
          </a:p>
          <a:p>
            <a:pPr lvl="1"/>
            <a:r>
              <a:rPr lang="en-US" sz="1500" dirty="0" smtClean="0"/>
              <a:t>Math: </a:t>
            </a:r>
            <a:r>
              <a:rPr lang="en-US" sz="1500" dirty="0" smtClean="0"/>
              <a:t>Traditional and Bayesian statistics, supervised and unsupervised learning </a:t>
            </a:r>
            <a:r>
              <a:rPr lang="en-US" sz="1500" dirty="0" smtClean="0"/>
              <a:t>models, Algebra, Topology, Algebraic Topology</a:t>
            </a:r>
            <a:endParaRPr lang="en-US" sz="1500" dirty="0" smtClean="0"/>
          </a:p>
          <a:p>
            <a:pPr lvl="1"/>
            <a:r>
              <a:rPr lang="en-US" sz="1500" dirty="0" smtClean="0"/>
              <a:t>Computer </a:t>
            </a:r>
            <a:r>
              <a:rPr lang="en-US" sz="1500" dirty="0" smtClean="0"/>
              <a:t>system: </a:t>
            </a:r>
            <a:r>
              <a:rPr lang="en-US" sz="1500" dirty="0" smtClean="0"/>
              <a:t>Computer architecture, networks, compilers</a:t>
            </a:r>
          </a:p>
          <a:p>
            <a:pPr lvl="1"/>
            <a:r>
              <a:rPr lang="en-US" sz="1500" dirty="0" smtClean="0"/>
              <a:t>Theoretical Computer </a:t>
            </a:r>
            <a:r>
              <a:rPr lang="en-US" sz="1500" dirty="0" smtClean="0"/>
              <a:t>Science: Serial and Parallel Algorithms, Complexity </a:t>
            </a:r>
            <a:r>
              <a:rPr lang="en-US" sz="1500" dirty="0" smtClean="0"/>
              <a:t>T</a:t>
            </a:r>
            <a:r>
              <a:rPr lang="en-US" sz="1500" dirty="0" smtClean="0"/>
              <a:t>heory</a:t>
            </a:r>
            <a:endParaRPr lang="en-US" sz="1500" dirty="0" smtClean="0"/>
          </a:p>
          <a:p>
            <a:pPr lvl="1"/>
            <a:r>
              <a:rPr lang="en-US" sz="1500" dirty="0" smtClean="0"/>
              <a:t>Working knowledge of Java, Python, and SQL; ability to learn 3-4 other languages</a:t>
            </a:r>
          </a:p>
          <a:p>
            <a:r>
              <a:rPr lang="en-US" sz="1500" dirty="0" smtClean="0"/>
              <a:t>In the next hour, we will</a:t>
            </a:r>
          </a:p>
          <a:p>
            <a:pPr lvl="1"/>
            <a:r>
              <a:rPr lang="en-US" sz="1500" dirty="0" smtClean="0"/>
              <a:t>Install and configure Apache </a:t>
            </a:r>
            <a:r>
              <a:rPr lang="en-US" sz="1500" dirty="0" err="1" smtClean="0"/>
              <a:t>Hadoop</a:t>
            </a:r>
            <a:r>
              <a:rPr lang="en-US" sz="1500" dirty="0" smtClean="0"/>
              <a:t>, Pig, Mahout, and Whirr</a:t>
            </a:r>
          </a:p>
          <a:p>
            <a:pPr lvl="1"/>
            <a:r>
              <a:rPr lang="en-US" sz="1500" dirty="0" smtClean="0"/>
              <a:t>Spin up a cluster on Amazon Web </a:t>
            </a:r>
            <a:r>
              <a:rPr lang="en-US" sz="1500" dirty="0" smtClean="0"/>
              <a:t>Services with 128 nodes</a:t>
            </a:r>
            <a:endParaRPr lang="en-US" sz="1500" dirty="0" smtClean="0"/>
          </a:p>
          <a:p>
            <a:pPr lvl="1"/>
            <a:r>
              <a:rPr lang="en-US" sz="1500" dirty="0" smtClean="0"/>
              <a:t>Download </a:t>
            </a:r>
            <a:r>
              <a:rPr lang="en-US" sz="1500" dirty="0" smtClean="0"/>
              <a:t>example data: 37 </a:t>
            </a:r>
            <a:r>
              <a:rPr lang="en-US" sz="1500" dirty="0" smtClean="0"/>
              <a:t>series of cancer data from NIH Gene Expression Omnibus </a:t>
            </a:r>
            <a:r>
              <a:rPr lang="en-US" sz="1500" dirty="0" smtClean="0"/>
              <a:t>Database</a:t>
            </a:r>
            <a:endParaRPr lang="en-US" sz="1500" dirty="0" smtClean="0"/>
          </a:p>
          <a:p>
            <a:pPr lvl="1"/>
            <a:r>
              <a:rPr lang="en-US" sz="1500" dirty="0" smtClean="0"/>
              <a:t>Write a Java Map/Reduce task to load the microarray and phenotype data using </a:t>
            </a:r>
            <a:r>
              <a:rPr lang="en-US" sz="1500" dirty="0" err="1" smtClean="0"/>
              <a:t>Hadoop</a:t>
            </a:r>
            <a:endParaRPr lang="en-US" sz="1500" dirty="0"/>
          </a:p>
          <a:p>
            <a:pPr lvl="1"/>
            <a:r>
              <a:rPr lang="en-US" sz="1500" dirty="0" smtClean="0"/>
              <a:t>Write a task in Pig to clean, normalize, and reformat </a:t>
            </a:r>
            <a:r>
              <a:rPr lang="en-US" sz="1500" dirty="0" smtClean="0"/>
              <a:t>the 37 different data sets</a:t>
            </a:r>
            <a:endParaRPr lang="en-US" sz="1500" dirty="0" smtClean="0"/>
          </a:p>
          <a:p>
            <a:pPr lvl="1"/>
            <a:r>
              <a:rPr lang="en-US" sz="1500" dirty="0" smtClean="0"/>
              <a:t>Write a Mahout job to fit a survival model using boosting</a:t>
            </a:r>
          </a:p>
          <a:p>
            <a:pPr lvl="1"/>
            <a:r>
              <a:rPr lang="en-US" sz="1500" dirty="0" smtClean="0"/>
              <a:t>Tune configuration parameters to get the task to perform adequately given the machines’ memory, network, and storage characteristics</a:t>
            </a:r>
          </a:p>
          <a:p>
            <a:pPr lvl="1"/>
            <a:r>
              <a:rPr lang="en-US" sz="1500" dirty="0" smtClean="0"/>
              <a:t>Download summary statistics on model performance and analyze with </a:t>
            </a:r>
            <a:r>
              <a:rPr lang="en-US" sz="1500" dirty="0" smtClean="0"/>
              <a:t>R</a:t>
            </a:r>
          </a:p>
          <a:p>
            <a:pPr lvl="1"/>
            <a:r>
              <a:rPr lang="en-US" sz="1500" dirty="0" smtClean="0"/>
              <a:t>Cure cancer, heart disease, obesity, high blood pressure, and other diseases</a:t>
            </a:r>
          </a:p>
        </p:txBody>
      </p:sp>
    </p:spTree>
    <p:extLst>
      <p:ext uri="{BB962C8B-B14F-4D97-AF65-F5344CB8AC3E}">
        <p14:creationId xmlns:p14="http://schemas.microsoft.com/office/powerpoint/2010/main" val="25014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Blogs you should </a:t>
            </a:r>
            <a:r>
              <a:rPr lang="en-US" dirty="0" smtClean="0"/>
              <a:t>read</a:t>
            </a:r>
          </a:p>
          <a:p>
            <a:pPr lvl="1"/>
            <a:r>
              <a:rPr lang="en-US" dirty="0">
                <a:hlinkClick r:id="rId2"/>
              </a:rPr>
              <a:t>http://blog.okcupid.com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http://flowingdata.com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http://sna-projects.com/blog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http://measuringmeasures.com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http://www.dataists.com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http://www.cpdiehl.org/</a:t>
            </a:r>
            <a:r>
              <a:rPr lang="en-US" dirty="0" smtClean="0">
                <a:hlinkClick r:id="rId7"/>
              </a:rPr>
              <a:t>blog.html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http://www.facebook.com/</a:t>
            </a:r>
            <a:r>
              <a:rPr lang="en-US" dirty="0" smtClean="0">
                <a:hlinkClick r:id="rId8"/>
              </a:rPr>
              <a:t>Engineering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http://benfry.com/writing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10"/>
              </a:rPr>
              <a:t>http://www.stat.columbia.edu/~gelman/blog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11"/>
              </a:rPr>
              <a:t>http://databasecolumn.vertica.com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12"/>
              </a:rPr>
              <a:t>http://hunch.net</a:t>
            </a:r>
            <a:r>
              <a:rPr lang="en-US" dirty="0" smtClean="0">
                <a:hlinkClick r:id="rId1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For more ideas, see </a:t>
            </a:r>
            <a:r>
              <a:rPr lang="en-US" dirty="0" err="1" smtClean="0"/>
              <a:t>www.quora.com</a:t>
            </a:r>
            <a:r>
              <a:rPr lang="en-US" dirty="0"/>
              <a:t>/</a:t>
            </a:r>
            <a:r>
              <a:rPr lang="en-US" dirty="0" err="1"/>
              <a:t>What-are-the-best-blogs-about-data?q</a:t>
            </a:r>
            <a:r>
              <a:rPr lang="en-US" dirty="0"/>
              <a:t>=</a:t>
            </a:r>
            <a:r>
              <a:rPr lang="en-US" dirty="0" err="1"/>
              <a:t>data+</a:t>
            </a:r>
            <a:r>
              <a:rPr lang="en-US" dirty="0" err="1" smtClean="0"/>
              <a:t>blogs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isn’t a single “silver bullet” that will magically let you solve any size problem </a:t>
            </a:r>
          </a:p>
          <a:p>
            <a:r>
              <a:rPr lang="en-US" dirty="0" smtClean="0"/>
              <a:t>Here are tips and tricks that I’ve learned from 15 years of experience working with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8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When is data size a problem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: When you can’t analyze your data with the resources that you have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/>
              <a:t>small data techniques </a:t>
            </a:r>
            <a:r>
              <a:rPr lang="en-US" dirty="0" smtClean="0"/>
              <a:t>first</a:t>
            </a:r>
            <a:endParaRPr lang="en-US" dirty="0"/>
          </a:p>
          <a:p>
            <a:r>
              <a:rPr lang="en-US" dirty="0" smtClean="0"/>
              <a:t>It’s hard to work with big data </a:t>
            </a:r>
            <a:r>
              <a:rPr lang="en-US" dirty="0" smtClean="0"/>
              <a:t>techniques</a:t>
            </a:r>
            <a:endParaRPr lang="en-US" dirty="0" smtClean="0"/>
          </a:p>
          <a:p>
            <a:r>
              <a:rPr lang="en-US" dirty="0" smtClean="0"/>
              <a:t>Don’t optimize </a:t>
            </a:r>
            <a:r>
              <a:rPr lang="en-US" dirty="0" smtClean="0"/>
              <a:t>until you have to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27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295"/>
            <a:ext cx="8229600" cy="4525963"/>
          </a:xfrm>
        </p:spPr>
        <p:txBody>
          <a:bodyPr/>
          <a:lstStyle/>
          <a:p>
            <a:r>
              <a:rPr lang="en-US" dirty="0" smtClean="0"/>
              <a:t>What do you do if you have too much data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Shrink your </a:t>
            </a:r>
            <a:r>
              <a:rPr lang="en-US" dirty="0" smtClean="0"/>
              <a:t>data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Grow your </a:t>
            </a:r>
            <a:r>
              <a:rPr lang="en-US" dirty="0" smtClean="0"/>
              <a:t>computer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smarter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24" y="3150810"/>
            <a:ext cx="5969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24" y="4215191"/>
            <a:ext cx="6223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849" y="5415643"/>
            <a:ext cx="63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data too big?</a:t>
            </a:r>
          </a:p>
          <a:p>
            <a:pPr lvl="1"/>
            <a:r>
              <a:rPr lang="en-US" dirty="0" smtClean="0"/>
              <a:t>Too </a:t>
            </a:r>
            <a:r>
              <a:rPr lang="en-US" dirty="0" smtClean="0"/>
              <a:t>wide</a:t>
            </a:r>
            <a:endParaRPr lang="en-US" dirty="0" smtClean="0"/>
          </a:p>
          <a:p>
            <a:pPr lvl="2"/>
            <a:r>
              <a:rPr lang="en-US" dirty="0" smtClean="0"/>
              <a:t>Variables that you don’t use</a:t>
            </a:r>
          </a:p>
          <a:p>
            <a:pPr lvl="2"/>
            <a:r>
              <a:rPr lang="en-US" dirty="0" smtClean="0"/>
              <a:t>Redundancy</a:t>
            </a:r>
          </a:p>
          <a:p>
            <a:pPr lvl="2"/>
            <a:r>
              <a:rPr lang="en-US" dirty="0" smtClean="0"/>
              <a:t>Inefficiently stored data</a:t>
            </a:r>
          </a:p>
          <a:p>
            <a:pPr lvl="1"/>
            <a:r>
              <a:rPr lang="en-US" dirty="0" smtClean="0"/>
              <a:t>Too tall</a:t>
            </a:r>
          </a:p>
          <a:p>
            <a:pPr lvl="2"/>
            <a:r>
              <a:rPr lang="en-US" dirty="0" smtClean="0"/>
              <a:t>Observations you don’t use</a:t>
            </a:r>
          </a:p>
          <a:p>
            <a:pPr lvl="2"/>
            <a:r>
              <a:rPr lang="en-US" dirty="0" smtClean="0"/>
              <a:t>More observations than you need</a:t>
            </a:r>
          </a:p>
        </p:txBody>
      </p:sp>
    </p:spTree>
    <p:extLst>
      <p:ext uri="{BB962C8B-B14F-4D97-AF65-F5344CB8AC3E}">
        <p14:creationId xmlns:p14="http://schemas.microsoft.com/office/powerpoint/2010/main" val="304781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15486</TotalTime>
  <Words>2813</Words>
  <Application>Microsoft Macintosh PowerPoint</Application>
  <PresentationFormat>On-screen Show (4:3)</PresentationFormat>
  <Paragraphs>379</Paragraphs>
  <Slides>50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Equation</vt:lpstr>
      <vt:lpstr>Data Bootcamp</vt:lpstr>
      <vt:lpstr>Who am I?</vt:lpstr>
      <vt:lpstr>Who am I?</vt:lpstr>
      <vt:lpstr>Who am I?</vt:lpstr>
      <vt:lpstr>Tasks for today</vt:lpstr>
      <vt:lpstr>Introduction</vt:lpstr>
      <vt:lpstr>Introduction</vt:lpstr>
      <vt:lpstr>Introduction</vt:lpstr>
      <vt:lpstr>Shrink your data</vt:lpstr>
      <vt:lpstr>Shrink your data</vt:lpstr>
      <vt:lpstr>Shrink your data</vt:lpstr>
      <vt:lpstr>Shrink your data</vt:lpstr>
      <vt:lpstr>Shrink your data</vt:lpstr>
      <vt:lpstr>Shrink your data</vt:lpstr>
      <vt:lpstr>Shrink your data</vt:lpstr>
      <vt:lpstr>Shrink your data</vt:lpstr>
      <vt:lpstr>Shrink your data</vt:lpstr>
      <vt:lpstr>Shrink your data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Grow your computer</vt:lpstr>
      <vt:lpstr>Smarter Solutions</vt:lpstr>
      <vt:lpstr>Smarter Solutions</vt:lpstr>
      <vt:lpstr>Smarter solutions</vt:lpstr>
      <vt:lpstr>Smarter solutions</vt:lpstr>
      <vt:lpstr>Smarter solutions</vt:lpstr>
      <vt:lpstr>Smarter solutions</vt:lpstr>
      <vt:lpstr>Smarter solutions</vt:lpstr>
      <vt:lpstr>Smarter solutions</vt:lpstr>
      <vt:lpstr>Smarter solutions</vt:lpstr>
      <vt:lpstr>Privacy and legal issues</vt:lpstr>
      <vt:lpstr>Privacy and legal issues</vt:lpstr>
      <vt:lpstr>I like exclamation points!</vt:lpstr>
      <vt:lpstr>Appendix</vt:lpstr>
      <vt:lpstr>Books</vt:lpstr>
      <vt:lpstr>Courses</vt:lpstr>
      <vt:lpstr>Books to download</vt:lpstr>
      <vt:lpstr>Papers to read</vt:lpstr>
      <vt:lpstr>People to follow</vt:lpstr>
      <vt:lpstr>Blogs to read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Bootcamp</dc:title>
  <dc:creator>Operations</dc:creator>
  <cp:lastModifiedBy>Operations</cp:lastModifiedBy>
  <cp:revision>339</cp:revision>
  <dcterms:created xsi:type="dcterms:W3CDTF">2011-01-21T18:30:15Z</dcterms:created>
  <dcterms:modified xsi:type="dcterms:W3CDTF">2011-02-01T16:26:48Z</dcterms:modified>
</cp:coreProperties>
</file>