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30" autoAdjust="0"/>
  </p:normalViewPr>
  <p:slideViewPr>
    <p:cSldViewPr snapToGrid="0">
      <p:cViewPr varScale="1">
        <p:scale>
          <a:sx n="87" d="100"/>
          <a:sy n="87" d="100"/>
        </p:scale>
        <p:origin x="-65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D215F-D522-47C5-ADC9-EBEF8C3E03C0}" type="datetimeFigureOut">
              <a:rPr lang="cs-CZ" smtClean="0"/>
              <a:t>7.10.2014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706A-938A-403C-839E-9ACA9C70D6D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4078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706A-938A-403C-839E-9ACA9C70D6D8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469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53AEAF7-AF12-4BC8-9EB5-4A8328A7B733}" type="datetimeFigureOut">
              <a:rPr lang="cs-CZ" smtClean="0"/>
              <a:t>7.10.2014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D0A2765-1FA4-4842-8F27-E2C942906F61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4355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AF7-AF12-4BC8-9EB5-4A8328A7B733}" type="datetimeFigureOut">
              <a:rPr lang="cs-CZ" smtClean="0"/>
              <a:t>7.10.2014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2765-1FA4-4842-8F27-E2C942906F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261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AF7-AF12-4BC8-9EB5-4A8328A7B733}" type="datetimeFigureOut">
              <a:rPr lang="cs-CZ" smtClean="0"/>
              <a:t>7.10.2014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2765-1FA4-4842-8F27-E2C942906F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030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AF7-AF12-4BC8-9EB5-4A8328A7B733}" type="datetimeFigureOut">
              <a:rPr lang="cs-CZ" smtClean="0"/>
              <a:t>7.10.2014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2765-1FA4-4842-8F27-E2C942906F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613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AF7-AF12-4BC8-9EB5-4A8328A7B733}" type="datetimeFigureOut">
              <a:rPr lang="cs-CZ" smtClean="0"/>
              <a:t>7.10.2014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2765-1FA4-4842-8F27-E2C942906F61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232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AF7-AF12-4BC8-9EB5-4A8328A7B733}" type="datetimeFigureOut">
              <a:rPr lang="cs-CZ" smtClean="0"/>
              <a:t>7.10.2014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2765-1FA4-4842-8F27-E2C942906F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805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AF7-AF12-4BC8-9EB5-4A8328A7B733}" type="datetimeFigureOut">
              <a:rPr lang="cs-CZ" smtClean="0"/>
              <a:t>7.10.2014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2765-1FA4-4842-8F27-E2C942906F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087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AF7-AF12-4BC8-9EB5-4A8328A7B733}" type="datetimeFigureOut">
              <a:rPr lang="cs-CZ" smtClean="0"/>
              <a:t>7.10.2014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2765-1FA4-4842-8F27-E2C942906F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363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AF7-AF12-4BC8-9EB5-4A8328A7B733}" type="datetimeFigureOut">
              <a:rPr lang="cs-CZ" smtClean="0"/>
              <a:t>7.10.2014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2765-1FA4-4842-8F27-E2C942906F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AF7-AF12-4BC8-9EB5-4A8328A7B733}" type="datetimeFigureOut">
              <a:rPr lang="cs-CZ" smtClean="0"/>
              <a:t>7.10.2014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2765-1FA4-4842-8F27-E2C942906F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362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AF7-AF12-4BC8-9EB5-4A8328A7B733}" type="datetimeFigureOut">
              <a:rPr lang="cs-CZ" smtClean="0"/>
              <a:t>7.10.2014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2765-1FA4-4842-8F27-E2C942906F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230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53AEAF7-AF12-4BC8-9EB5-4A8328A7B733}" type="datetimeFigureOut">
              <a:rPr lang="cs-CZ" smtClean="0"/>
              <a:t>7.10.2014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D0A2765-1FA4-4842-8F27-E2C942906F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093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Hledání nulových bodů funkce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5627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Porovnání funkcí – diagnostika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Počet cyklů potřebných pro určení nulového bodu</a:t>
            </a:r>
          </a:p>
          <a:p>
            <a:r>
              <a:rPr lang="cs-CZ" dirty="0" smtClean="0"/>
              <a:t>Čas potřebný pro výpočet</a:t>
            </a:r>
          </a:p>
          <a:p>
            <a:r>
              <a:rPr lang="cs-CZ" dirty="0" smtClean="0"/>
              <a:t>Přesnost výsledku</a:t>
            </a:r>
          </a:p>
          <a:p>
            <a:endParaRPr lang="cs-CZ" dirty="0"/>
          </a:p>
          <a:p>
            <a:r>
              <a:rPr lang="cs-CZ" dirty="0" err="1" smtClean="0"/>
              <a:t>Debug.WriteLine</a:t>
            </a:r>
            <a:r>
              <a:rPr lang="cs-CZ" dirty="0" smtClean="0"/>
              <a:t>();</a:t>
            </a:r>
          </a:p>
          <a:p>
            <a:r>
              <a:rPr lang="cs-CZ" dirty="0" err="1"/>
              <a:t>Stopwatch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637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Nulový bod funkce</a:t>
            </a:r>
            <a:endParaRPr lang="cs-CZ" dirty="0"/>
          </a:p>
        </p:txBody>
      </p:sp>
      <p:cxnSp>
        <p:nvCxnSpPr>
          <p:cNvPr id="6" name="Přímá spojnice 5"/>
          <p:cNvCxnSpPr/>
          <p:nvPr/>
        </p:nvCxnSpPr>
        <p:spPr>
          <a:xfrm>
            <a:off x="1205346" y="2317173"/>
            <a:ext cx="0" cy="32107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římá spojnice 7"/>
          <p:cNvCxnSpPr/>
          <p:nvPr/>
        </p:nvCxnSpPr>
        <p:spPr>
          <a:xfrm>
            <a:off x="838200" y="3917373"/>
            <a:ext cx="87526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Volný tvar 10"/>
          <p:cNvSpPr/>
          <p:nvPr/>
        </p:nvSpPr>
        <p:spPr>
          <a:xfrm>
            <a:off x="1205346" y="2420992"/>
            <a:ext cx="8188036" cy="3091625"/>
          </a:xfrm>
          <a:custGeom>
            <a:avLst/>
            <a:gdLst>
              <a:gd name="connsiteX0" fmla="*/ 0 w 8572500"/>
              <a:gd name="connsiteY0" fmla="*/ 109185 h 3081637"/>
              <a:gd name="connsiteX1" fmla="*/ 1839191 w 8572500"/>
              <a:gd name="connsiteY1" fmla="*/ 129967 h 3081637"/>
              <a:gd name="connsiteX2" fmla="*/ 3241964 w 8572500"/>
              <a:gd name="connsiteY2" fmla="*/ 1408049 h 3081637"/>
              <a:gd name="connsiteX3" fmla="*/ 4270664 w 8572500"/>
              <a:gd name="connsiteY3" fmla="*/ 3070594 h 3081637"/>
              <a:gd name="connsiteX4" fmla="*/ 8572500 w 8572500"/>
              <a:gd name="connsiteY4" fmla="*/ 2145803 h 3081637"/>
              <a:gd name="connsiteX0" fmla="*/ 0 w 8572500"/>
              <a:gd name="connsiteY0" fmla="*/ 109185 h 3020004"/>
              <a:gd name="connsiteX1" fmla="*/ 1839191 w 8572500"/>
              <a:gd name="connsiteY1" fmla="*/ 129967 h 3020004"/>
              <a:gd name="connsiteX2" fmla="*/ 3241964 w 8572500"/>
              <a:gd name="connsiteY2" fmla="*/ 1408049 h 3020004"/>
              <a:gd name="connsiteX3" fmla="*/ 5309755 w 8572500"/>
              <a:gd name="connsiteY3" fmla="*/ 3008249 h 3020004"/>
              <a:gd name="connsiteX4" fmla="*/ 8572500 w 8572500"/>
              <a:gd name="connsiteY4" fmla="*/ 2145803 h 3020004"/>
              <a:gd name="connsiteX0" fmla="*/ 0 w 8572500"/>
              <a:gd name="connsiteY0" fmla="*/ 109185 h 3008251"/>
              <a:gd name="connsiteX1" fmla="*/ 1839191 w 8572500"/>
              <a:gd name="connsiteY1" fmla="*/ 129967 h 3008251"/>
              <a:gd name="connsiteX2" fmla="*/ 3241964 w 8572500"/>
              <a:gd name="connsiteY2" fmla="*/ 1408049 h 3008251"/>
              <a:gd name="connsiteX3" fmla="*/ 5309755 w 8572500"/>
              <a:gd name="connsiteY3" fmla="*/ 3008249 h 3008251"/>
              <a:gd name="connsiteX4" fmla="*/ 8572500 w 8572500"/>
              <a:gd name="connsiteY4" fmla="*/ 2145803 h 3008251"/>
              <a:gd name="connsiteX0" fmla="*/ 0 w 8291945"/>
              <a:gd name="connsiteY0" fmla="*/ 109185 h 3011431"/>
              <a:gd name="connsiteX1" fmla="*/ 1839191 w 8291945"/>
              <a:gd name="connsiteY1" fmla="*/ 129967 h 3011431"/>
              <a:gd name="connsiteX2" fmla="*/ 3241964 w 8291945"/>
              <a:gd name="connsiteY2" fmla="*/ 1408049 h 3011431"/>
              <a:gd name="connsiteX3" fmla="*/ 5309755 w 8291945"/>
              <a:gd name="connsiteY3" fmla="*/ 3008249 h 3011431"/>
              <a:gd name="connsiteX4" fmla="*/ 8291945 w 8291945"/>
              <a:gd name="connsiteY4" fmla="*/ 1834076 h 3011431"/>
              <a:gd name="connsiteX0" fmla="*/ 0 w 8291945"/>
              <a:gd name="connsiteY0" fmla="*/ 109185 h 3020967"/>
              <a:gd name="connsiteX1" fmla="*/ 1839191 w 8291945"/>
              <a:gd name="connsiteY1" fmla="*/ 129967 h 3020967"/>
              <a:gd name="connsiteX2" fmla="*/ 3241964 w 8291945"/>
              <a:gd name="connsiteY2" fmla="*/ 1408049 h 3020967"/>
              <a:gd name="connsiteX3" fmla="*/ 5309755 w 8291945"/>
              <a:gd name="connsiteY3" fmla="*/ 3008249 h 3020967"/>
              <a:gd name="connsiteX4" fmla="*/ 8291945 w 8291945"/>
              <a:gd name="connsiteY4" fmla="*/ 1834076 h 3020967"/>
              <a:gd name="connsiteX0" fmla="*/ 0 w 8239990"/>
              <a:gd name="connsiteY0" fmla="*/ 41404 h 3161004"/>
              <a:gd name="connsiteX1" fmla="*/ 1787236 w 8239990"/>
              <a:gd name="connsiteY1" fmla="*/ 270004 h 3161004"/>
              <a:gd name="connsiteX2" fmla="*/ 3190009 w 8239990"/>
              <a:gd name="connsiteY2" fmla="*/ 1548086 h 3161004"/>
              <a:gd name="connsiteX3" fmla="*/ 5257800 w 8239990"/>
              <a:gd name="connsiteY3" fmla="*/ 3148286 h 3161004"/>
              <a:gd name="connsiteX4" fmla="*/ 8239990 w 8239990"/>
              <a:gd name="connsiteY4" fmla="*/ 1974113 h 3161004"/>
              <a:gd name="connsiteX0" fmla="*/ 0 w 8239990"/>
              <a:gd name="connsiteY0" fmla="*/ 6031 h 3125631"/>
              <a:gd name="connsiteX1" fmla="*/ 1787236 w 8239990"/>
              <a:gd name="connsiteY1" fmla="*/ 234631 h 3125631"/>
              <a:gd name="connsiteX2" fmla="*/ 3190009 w 8239990"/>
              <a:gd name="connsiteY2" fmla="*/ 1512713 h 3125631"/>
              <a:gd name="connsiteX3" fmla="*/ 5257800 w 8239990"/>
              <a:gd name="connsiteY3" fmla="*/ 3112913 h 3125631"/>
              <a:gd name="connsiteX4" fmla="*/ 8239990 w 8239990"/>
              <a:gd name="connsiteY4" fmla="*/ 1938740 h 3125631"/>
              <a:gd name="connsiteX0" fmla="*/ 0 w 8239990"/>
              <a:gd name="connsiteY0" fmla="*/ 893 h 3120493"/>
              <a:gd name="connsiteX1" fmla="*/ 2369127 w 8239990"/>
              <a:gd name="connsiteY1" fmla="*/ 406138 h 3120493"/>
              <a:gd name="connsiteX2" fmla="*/ 3190009 w 8239990"/>
              <a:gd name="connsiteY2" fmla="*/ 1507575 h 3120493"/>
              <a:gd name="connsiteX3" fmla="*/ 5257800 w 8239990"/>
              <a:gd name="connsiteY3" fmla="*/ 3107775 h 3120493"/>
              <a:gd name="connsiteX4" fmla="*/ 8239990 w 8239990"/>
              <a:gd name="connsiteY4" fmla="*/ 1933602 h 3120493"/>
              <a:gd name="connsiteX0" fmla="*/ 0 w 8239990"/>
              <a:gd name="connsiteY0" fmla="*/ 846 h 3120446"/>
              <a:gd name="connsiteX1" fmla="*/ 2369127 w 8239990"/>
              <a:gd name="connsiteY1" fmla="*/ 406091 h 3120446"/>
              <a:gd name="connsiteX2" fmla="*/ 3190009 w 8239990"/>
              <a:gd name="connsiteY2" fmla="*/ 1507528 h 3120446"/>
              <a:gd name="connsiteX3" fmla="*/ 5257800 w 8239990"/>
              <a:gd name="connsiteY3" fmla="*/ 3107728 h 3120446"/>
              <a:gd name="connsiteX4" fmla="*/ 8239990 w 8239990"/>
              <a:gd name="connsiteY4" fmla="*/ 1933555 h 3120446"/>
              <a:gd name="connsiteX0" fmla="*/ 0 w 8239990"/>
              <a:gd name="connsiteY0" fmla="*/ 398 h 3119998"/>
              <a:gd name="connsiteX1" fmla="*/ 1974272 w 8239990"/>
              <a:gd name="connsiteY1" fmla="*/ 623852 h 3119998"/>
              <a:gd name="connsiteX2" fmla="*/ 3190009 w 8239990"/>
              <a:gd name="connsiteY2" fmla="*/ 1507080 h 3119998"/>
              <a:gd name="connsiteX3" fmla="*/ 5257800 w 8239990"/>
              <a:gd name="connsiteY3" fmla="*/ 3107280 h 3119998"/>
              <a:gd name="connsiteX4" fmla="*/ 8239990 w 8239990"/>
              <a:gd name="connsiteY4" fmla="*/ 1933107 h 3119998"/>
              <a:gd name="connsiteX0" fmla="*/ 0 w 8239990"/>
              <a:gd name="connsiteY0" fmla="*/ 37 h 3119637"/>
              <a:gd name="connsiteX1" fmla="*/ 1974272 w 8239990"/>
              <a:gd name="connsiteY1" fmla="*/ 623491 h 3119637"/>
              <a:gd name="connsiteX2" fmla="*/ 3190009 w 8239990"/>
              <a:gd name="connsiteY2" fmla="*/ 1506719 h 3119637"/>
              <a:gd name="connsiteX3" fmla="*/ 5257800 w 8239990"/>
              <a:gd name="connsiteY3" fmla="*/ 3106919 h 3119637"/>
              <a:gd name="connsiteX4" fmla="*/ 8239990 w 8239990"/>
              <a:gd name="connsiteY4" fmla="*/ 1932746 h 3119637"/>
              <a:gd name="connsiteX0" fmla="*/ 0 w 8239990"/>
              <a:gd name="connsiteY0" fmla="*/ 28 h 3119628"/>
              <a:gd name="connsiteX1" fmla="*/ 1974272 w 8239990"/>
              <a:gd name="connsiteY1" fmla="*/ 623482 h 3119628"/>
              <a:gd name="connsiteX2" fmla="*/ 3190009 w 8239990"/>
              <a:gd name="connsiteY2" fmla="*/ 1506710 h 3119628"/>
              <a:gd name="connsiteX3" fmla="*/ 5257800 w 8239990"/>
              <a:gd name="connsiteY3" fmla="*/ 3106910 h 3119628"/>
              <a:gd name="connsiteX4" fmla="*/ 8239990 w 8239990"/>
              <a:gd name="connsiteY4" fmla="*/ 1932737 h 3119628"/>
              <a:gd name="connsiteX0" fmla="*/ 0 w 8239990"/>
              <a:gd name="connsiteY0" fmla="*/ 49 h 3119649"/>
              <a:gd name="connsiteX1" fmla="*/ 2015836 w 8239990"/>
              <a:gd name="connsiteY1" fmla="*/ 394903 h 3119649"/>
              <a:gd name="connsiteX2" fmla="*/ 3190009 w 8239990"/>
              <a:gd name="connsiteY2" fmla="*/ 1506731 h 3119649"/>
              <a:gd name="connsiteX3" fmla="*/ 5257800 w 8239990"/>
              <a:gd name="connsiteY3" fmla="*/ 3106931 h 3119649"/>
              <a:gd name="connsiteX4" fmla="*/ 8239990 w 8239990"/>
              <a:gd name="connsiteY4" fmla="*/ 1932758 h 3119649"/>
              <a:gd name="connsiteX0" fmla="*/ 0 w 8239990"/>
              <a:gd name="connsiteY0" fmla="*/ 997 h 3120597"/>
              <a:gd name="connsiteX1" fmla="*/ 2015836 w 8239990"/>
              <a:gd name="connsiteY1" fmla="*/ 395851 h 3120597"/>
              <a:gd name="connsiteX2" fmla="*/ 3190009 w 8239990"/>
              <a:gd name="connsiteY2" fmla="*/ 1507679 h 3120597"/>
              <a:gd name="connsiteX3" fmla="*/ 5257800 w 8239990"/>
              <a:gd name="connsiteY3" fmla="*/ 3107879 h 3120597"/>
              <a:gd name="connsiteX4" fmla="*/ 8239990 w 8239990"/>
              <a:gd name="connsiteY4" fmla="*/ 1933706 h 3120597"/>
              <a:gd name="connsiteX0" fmla="*/ 0 w 8239990"/>
              <a:gd name="connsiteY0" fmla="*/ 91 h 3120638"/>
              <a:gd name="connsiteX1" fmla="*/ 2015836 w 8239990"/>
              <a:gd name="connsiteY1" fmla="*/ 394945 h 3120638"/>
              <a:gd name="connsiteX2" fmla="*/ 3657600 w 8239990"/>
              <a:gd name="connsiteY2" fmla="*/ 1485991 h 3120638"/>
              <a:gd name="connsiteX3" fmla="*/ 5257800 w 8239990"/>
              <a:gd name="connsiteY3" fmla="*/ 3106973 h 3120638"/>
              <a:gd name="connsiteX4" fmla="*/ 8239990 w 8239990"/>
              <a:gd name="connsiteY4" fmla="*/ 1932800 h 3120638"/>
              <a:gd name="connsiteX0" fmla="*/ 0 w 8239990"/>
              <a:gd name="connsiteY0" fmla="*/ 91 h 3100701"/>
              <a:gd name="connsiteX1" fmla="*/ 2015836 w 8239990"/>
              <a:gd name="connsiteY1" fmla="*/ 394945 h 3100701"/>
              <a:gd name="connsiteX2" fmla="*/ 3657600 w 8239990"/>
              <a:gd name="connsiteY2" fmla="*/ 1485991 h 3100701"/>
              <a:gd name="connsiteX3" fmla="*/ 5766955 w 8239990"/>
              <a:gd name="connsiteY3" fmla="*/ 3086191 h 3100701"/>
              <a:gd name="connsiteX4" fmla="*/ 8239990 w 8239990"/>
              <a:gd name="connsiteY4" fmla="*/ 1932800 h 3100701"/>
              <a:gd name="connsiteX0" fmla="*/ 0 w 8239990"/>
              <a:gd name="connsiteY0" fmla="*/ 91 h 3086420"/>
              <a:gd name="connsiteX1" fmla="*/ 2015836 w 8239990"/>
              <a:gd name="connsiteY1" fmla="*/ 394945 h 3086420"/>
              <a:gd name="connsiteX2" fmla="*/ 3657600 w 8239990"/>
              <a:gd name="connsiteY2" fmla="*/ 1485991 h 3086420"/>
              <a:gd name="connsiteX3" fmla="*/ 5766955 w 8239990"/>
              <a:gd name="connsiteY3" fmla="*/ 3086191 h 3086420"/>
              <a:gd name="connsiteX4" fmla="*/ 8239990 w 8239990"/>
              <a:gd name="connsiteY4" fmla="*/ 1932800 h 3086420"/>
              <a:gd name="connsiteX0" fmla="*/ 0 w 7990608"/>
              <a:gd name="connsiteY0" fmla="*/ 91 h 3088077"/>
              <a:gd name="connsiteX1" fmla="*/ 2015836 w 7990608"/>
              <a:gd name="connsiteY1" fmla="*/ 394945 h 3088077"/>
              <a:gd name="connsiteX2" fmla="*/ 3657600 w 7990608"/>
              <a:gd name="connsiteY2" fmla="*/ 1485991 h 3088077"/>
              <a:gd name="connsiteX3" fmla="*/ 5766955 w 7990608"/>
              <a:gd name="connsiteY3" fmla="*/ 3086191 h 3088077"/>
              <a:gd name="connsiteX4" fmla="*/ 7990608 w 7990608"/>
              <a:gd name="connsiteY4" fmla="*/ 1683418 h 3088077"/>
              <a:gd name="connsiteX0" fmla="*/ 0 w 7990608"/>
              <a:gd name="connsiteY0" fmla="*/ 91 h 3088564"/>
              <a:gd name="connsiteX1" fmla="*/ 2015836 w 7990608"/>
              <a:gd name="connsiteY1" fmla="*/ 394945 h 3088564"/>
              <a:gd name="connsiteX2" fmla="*/ 3657600 w 7990608"/>
              <a:gd name="connsiteY2" fmla="*/ 1485991 h 3088564"/>
              <a:gd name="connsiteX3" fmla="*/ 5766955 w 7990608"/>
              <a:gd name="connsiteY3" fmla="*/ 3086191 h 3088564"/>
              <a:gd name="connsiteX4" fmla="*/ 7990608 w 7990608"/>
              <a:gd name="connsiteY4" fmla="*/ 1683418 h 3088564"/>
              <a:gd name="connsiteX0" fmla="*/ 0 w 8188036"/>
              <a:gd name="connsiteY0" fmla="*/ 91 h 3092853"/>
              <a:gd name="connsiteX1" fmla="*/ 2015836 w 8188036"/>
              <a:gd name="connsiteY1" fmla="*/ 394945 h 3092853"/>
              <a:gd name="connsiteX2" fmla="*/ 3657600 w 8188036"/>
              <a:gd name="connsiteY2" fmla="*/ 1485991 h 3092853"/>
              <a:gd name="connsiteX3" fmla="*/ 5766955 w 8188036"/>
              <a:gd name="connsiteY3" fmla="*/ 3086191 h 3092853"/>
              <a:gd name="connsiteX4" fmla="*/ 8188036 w 8188036"/>
              <a:gd name="connsiteY4" fmla="*/ 1787327 h 3092853"/>
              <a:gd name="connsiteX0" fmla="*/ 0 w 8188036"/>
              <a:gd name="connsiteY0" fmla="*/ 91 h 3091625"/>
              <a:gd name="connsiteX1" fmla="*/ 2015836 w 8188036"/>
              <a:gd name="connsiteY1" fmla="*/ 394945 h 3091625"/>
              <a:gd name="connsiteX2" fmla="*/ 3657600 w 8188036"/>
              <a:gd name="connsiteY2" fmla="*/ 1485991 h 3091625"/>
              <a:gd name="connsiteX3" fmla="*/ 5766955 w 8188036"/>
              <a:gd name="connsiteY3" fmla="*/ 3086191 h 3091625"/>
              <a:gd name="connsiteX4" fmla="*/ 8188036 w 8188036"/>
              <a:gd name="connsiteY4" fmla="*/ 1787327 h 309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88036" h="3091625">
                <a:moveTo>
                  <a:pt x="0" y="91"/>
                </a:moveTo>
                <a:cubicBezTo>
                  <a:pt x="441613" y="-4239"/>
                  <a:pt x="1406236" y="147295"/>
                  <a:pt x="2015836" y="394945"/>
                </a:cubicBezTo>
                <a:cubicBezTo>
                  <a:pt x="2625436" y="642595"/>
                  <a:pt x="3032414" y="1037450"/>
                  <a:pt x="3657600" y="1485991"/>
                </a:cubicBezTo>
                <a:cubicBezTo>
                  <a:pt x="4282786" y="1934532"/>
                  <a:pt x="5011882" y="3035968"/>
                  <a:pt x="5766955" y="3086191"/>
                </a:cubicBezTo>
                <a:cubicBezTo>
                  <a:pt x="6522028" y="3136414"/>
                  <a:pt x="7166263" y="2848932"/>
                  <a:pt x="8188036" y="1787327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TextovéPole 11"/>
          <p:cNvSpPr txBox="1"/>
          <p:nvPr/>
        </p:nvSpPr>
        <p:spPr>
          <a:xfrm>
            <a:off x="526440" y="372231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x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848591" y="522908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y</a:t>
            </a:r>
            <a:endParaRPr lang="cs-CZ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9342984" y="4345663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chemeClr val="tx2"/>
                </a:solidFill>
              </a:rPr>
              <a:t>f(x)</a:t>
            </a:r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15" name="Ovál 14"/>
          <p:cNvSpPr/>
          <p:nvPr/>
        </p:nvSpPr>
        <p:spPr>
          <a:xfrm>
            <a:off x="4623955" y="3680752"/>
            <a:ext cx="458758" cy="4587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bdélníkový bublinový popisek 15"/>
          <p:cNvSpPr/>
          <p:nvPr/>
        </p:nvSpPr>
        <p:spPr>
          <a:xfrm>
            <a:off x="5214504" y="3071446"/>
            <a:ext cx="1315250" cy="468923"/>
          </a:xfrm>
          <a:prstGeom prst="wedgeRectCallout">
            <a:avLst>
              <a:gd name="adj1" fmla="val -62725"/>
              <a:gd name="adj2" fmla="val 925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Nulový bod</a:t>
            </a:r>
            <a:endParaRPr lang="cs-CZ" dirty="0"/>
          </a:p>
        </p:txBody>
      </p:sp>
      <p:sp>
        <p:nvSpPr>
          <p:cNvPr id="17" name="TextovéPole 16"/>
          <p:cNvSpPr txBox="1"/>
          <p:nvPr/>
        </p:nvSpPr>
        <p:spPr>
          <a:xfrm>
            <a:off x="3996860" y="4139510"/>
            <a:ext cx="627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y = 0</a:t>
            </a:r>
          </a:p>
          <a:p>
            <a:r>
              <a:rPr lang="cs-CZ" dirty="0" smtClean="0"/>
              <a:t>x = 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2325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5" grpId="0" animBg="1"/>
      <p:bldP spid="1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Předpoklady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y = f(x)</a:t>
            </a:r>
          </a:p>
          <a:p>
            <a:r>
              <a:rPr lang="cs-CZ" dirty="0" smtClean="0"/>
              <a:t>Vzorec </a:t>
            </a:r>
            <a:r>
              <a:rPr lang="cs-CZ" smtClean="0"/>
              <a:t>(rovnici) funkce </a:t>
            </a:r>
            <a:r>
              <a:rPr lang="cs-CZ" dirty="0" smtClean="0"/>
              <a:t>neznáme (nemůžeme vypočítat </a:t>
            </a:r>
            <a:r>
              <a:rPr lang="cs-CZ" b="1" dirty="0" smtClean="0"/>
              <a:t>x</a:t>
            </a:r>
            <a:r>
              <a:rPr lang="cs-CZ" dirty="0" smtClean="0"/>
              <a:t> pro </a:t>
            </a:r>
            <a:r>
              <a:rPr lang="cs-CZ" b="1" dirty="0" smtClean="0"/>
              <a:t>y=0</a:t>
            </a:r>
            <a:r>
              <a:rPr lang="cs-CZ" dirty="0" smtClean="0"/>
              <a:t>)</a:t>
            </a:r>
          </a:p>
          <a:p>
            <a:r>
              <a:rPr lang="cs-CZ" dirty="0" smtClean="0"/>
              <a:t>Je právě jeden nulový bod mezi </a:t>
            </a:r>
            <a:r>
              <a:rPr lang="cs-CZ" dirty="0" err="1" smtClean="0"/>
              <a:t>X</a:t>
            </a:r>
            <a:r>
              <a:rPr lang="cs-CZ" baseline="-25000" dirty="0" err="1" smtClean="0"/>
              <a:t>min</a:t>
            </a:r>
            <a:r>
              <a:rPr lang="cs-CZ" dirty="0" smtClean="0"/>
              <a:t> a </a:t>
            </a:r>
            <a:r>
              <a:rPr lang="cs-CZ" dirty="0" err="1" smtClean="0"/>
              <a:t>X</a:t>
            </a:r>
            <a:r>
              <a:rPr lang="cs-CZ" baseline="-25000" dirty="0" err="1" smtClean="0"/>
              <a:t>max</a:t>
            </a:r>
            <a:endParaRPr lang="cs-CZ" baseline="-25000" dirty="0" smtClean="0"/>
          </a:p>
          <a:p>
            <a:endParaRPr lang="cs-CZ" dirty="0" smtClean="0"/>
          </a:p>
          <a:p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4583018" y="5166911"/>
            <a:ext cx="61125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min = 0,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* 1.4;</a:t>
            </a:r>
          </a:p>
          <a:p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static double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(double x)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Math.Cos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7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20106" y="0"/>
            <a:ext cx="7800934" cy="1325562"/>
          </a:xfrm>
        </p:spPr>
        <p:txBody>
          <a:bodyPr/>
          <a:lstStyle/>
          <a:p>
            <a:r>
              <a:rPr lang="cs-CZ" dirty="0" smtClean="0"/>
              <a:t>Metoda separace kořenů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52400" y="1690688"/>
            <a:ext cx="8385810" cy="2190675"/>
          </a:xfrm>
        </p:spPr>
        <p:txBody>
          <a:bodyPr/>
          <a:lstStyle/>
          <a:p>
            <a:r>
              <a:rPr lang="cs-CZ" dirty="0" smtClean="0"/>
              <a:t>Začneme na </a:t>
            </a:r>
            <a:r>
              <a:rPr lang="cs-CZ" dirty="0" err="1" smtClean="0"/>
              <a:t>X</a:t>
            </a:r>
            <a:r>
              <a:rPr lang="cs-CZ" baseline="-25000" dirty="0" err="1" smtClean="0"/>
              <a:t>min</a:t>
            </a:r>
            <a:endParaRPr lang="cs-CZ" baseline="-25000" dirty="0" smtClean="0"/>
          </a:p>
          <a:p>
            <a:r>
              <a:rPr lang="cs-CZ" dirty="0" smtClean="0"/>
              <a:t>Přičítáme H</a:t>
            </a:r>
          </a:p>
          <a:p>
            <a:r>
              <a:rPr lang="cs-CZ" dirty="0" smtClean="0"/>
              <a:t>Testujeme, je-li mezi tím nulový bod: f(x1) * f(x2) &lt;= 0</a:t>
            </a:r>
          </a:p>
          <a:p>
            <a:r>
              <a:rPr lang="cs-CZ" dirty="0" smtClean="0"/>
              <a:t>Výsledek je interval x1 až x2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3"/>
          <a:srcRect b="13293"/>
          <a:stretch/>
        </p:blipFill>
        <p:spPr>
          <a:xfrm>
            <a:off x="0" y="4137566"/>
            <a:ext cx="7692390" cy="2720433"/>
          </a:xfrm>
          <a:prstGeom prst="rect">
            <a:avLst/>
          </a:prstGeom>
        </p:spPr>
      </p:pic>
      <p:pic>
        <p:nvPicPr>
          <p:cNvPr id="5" name="Zástupný symbol pro obsah 4"/>
          <p:cNvPicPr>
            <a:picLocks noChangeAspect="1"/>
          </p:cNvPicPr>
          <p:nvPr/>
        </p:nvPicPr>
        <p:blipFill rotWithShape="1">
          <a:blip r:embed="rId4"/>
          <a:srcRect b="3568"/>
          <a:stretch/>
        </p:blipFill>
        <p:spPr>
          <a:xfrm>
            <a:off x="8233491" y="1"/>
            <a:ext cx="3958510" cy="6858000"/>
          </a:xfrm>
          <a:prstGeom prst="rect">
            <a:avLst/>
          </a:prstGeom>
        </p:spPr>
      </p:pic>
      <p:sp>
        <p:nvSpPr>
          <p:cNvPr id="6" name="TextovéPole 5"/>
          <p:cNvSpPr txBox="1"/>
          <p:nvPr/>
        </p:nvSpPr>
        <p:spPr>
          <a:xfrm>
            <a:off x="9073514" y="1244439"/>
            <a:ext cx="157543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/>
              <a:t>h=(</a:t>
            </a:r>
            <a:r>
              <a:rPr lang="cs-CZ" sz="1600" dirty="0" err="1"/>
              <a:t>x</a:t>
            </a:r>
            <a:r>
              <a:rPr lang="cs-CZ" sz="1600" baseline="-25000" dirty="0" err="1"/>
              <a:t>max</a:t>
            </a:r>
            <a:r>
              <a:rPr lang="cs-CZ" sz="1600" dirty="0" err="1"/>
              <a:t>-x</a:t>
            </a:r>
            <a:r>
              <a:rPr lang="cs-CZ" sz="1600" baseline="-25000" dirty="0" err="1"/>
              <a:t>min</a:t>
            </a:r>
            <a:r>
              <a:rPr lang="cs-CZ" sz="1600" dirty="0"/>
              <a:t>)/</a:t>
            </a:r>
            <a:r>
              <a:rPr lang="cs-CZ" sz="1600" dirty="0" smtClean="0"/>
              <a:t>n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45539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>
          <a:xfrm>
            <a:off x="297180" y="388620"/>
            <a:ext cx="8225497" cy="632079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SeparaceKorenu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double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n,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double x1,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double x2)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h =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 / 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 =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Ynew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Yold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Ynew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Ynew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Yold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0 &amp;&amp; x &lt;=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Yold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Ynew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+= h;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Ynew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x1 = x - h;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x2 =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&lt;=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Zástupný symbol pro obsah 4"/>
          <p:cNvPicPr>
            <a:picLocks noChangeAspect="1"/>
          </p:cNvPicPr>
          <p:nvPr/>
        </p:nvPicPr>
        <p:blipFill rotWithShape="1">
          <a:blip r:embed="rId2"/>
          <a:srcRect b="3568"/>
          <a:stretch/>
        </p:blipFill>
        <p:spPr>
          <a:xfrm>
            <a:off x="8233491" y="1"/>
            <a:ext cx="3958510" cy="6858000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9073514" y="1244439"/>
            <a:ext cx="157543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/>
              <a:t>h=(</a:t>
            </a:r>
            <a:r>
              <a:rPr lang="cs-CZ" sz="1600" dirty="0" err="1"/>
              <a:t>x</a:t>
            </a:r>
            <a:r>
              <a:rPr lang="cs-CZ" sz="1600" baseline="-25000" dirty="0" err="1"/>
              <a:t>max</a:t>
            </a:r>
            <a:r>
              <a:rPr lang="cs-CZ" sz="1600" dirty="0" err="1"/>
              <a:t>-x</a:t>
            </a:r>
            <a:r>
              <a:rPr lang="cs-CZ" sz="1600" baseline="-25000" dirty="0" err="1"/>
              <a:t>min</a:t>
            </a:r>
            <a:r>
              <a:rPr lang="cs-CZ" sz="1600" dirty="0"/>
              <a:t>)/</a:t>
            </a:r>
            <a:r>
              <a:rPr lang="cs-CZ" sz="1600" dirty="0" smtClean="0"/>
              <a:t>n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34546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37160"/>
            <a:ext cx="7998424" cy="943495"/>
          </a:xfrm>
        </p:spPr>
        <p:txBody>
          <a:bodyPr/>
          <a:lstStyle/>
          <a:p>
            <a:r>
              <a:rPr lang="cs-CZ" dirty="0"/>
              <a:t>Metoda půlení intervalu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891790" y="1828800"/>
            <a:ext cx="5132070" cy="4351337"/>
          </a:xfrm>
        </p:spPr>
        <p:txBody>
          <a:bodyPr/>
          <a:lstStyle/>
          <a:p>
            <a:r>
              <a:rPr lang="cs-CZ" dirty="0" smtClean="0"/>
              <a:t>Interval </a:t>
            </a:r>
            <a:r>
              <a:rPr lang="cs-CZ" dirty="0" err="1"/>
              <a:t>X</a:t>
            </a:r>
            <a:r>
              <a:rPr lang="cs-CZ" baseline="-25000" dirty="0" err="1"/>
              <a:t>min</a:t>
            </a:r>
            <a:r>
              <a:rPr lang="cs-CZ" dirty="0"/>
              <a:t> a </a:t>
            </a:r>
            <a:r>
              <a:rPr lang="cs-CZ" dirty="0" err="1" smtClean="0"/>
              <a:t>X</a:t>
            </a:r>
            <a:r>
              <a:rPr lang="cs-CZ" baseline="-25000" dirty="0" err="1" smtClean="0"/>
              <a:t>max</a:t>
            </a:r>
            <a:r>
              <a:rPr lang="cs-CZ" dirty="0" smtClean="0"/>
              <a:t> rozpůlíme</a:t>
            </a:r>
          </a:p>
          <a:p>
            <a:r>
              <a:rPr lang="cs-CZ" dirty="0" smtClean="0"/>
              <a:t>Zjistíme ve které polovině je nulový bod</a:t>
            </a:r>
          </a:p>
          <a:p>
            <a:r>
              <a:rPr lang="cs-CZ" dirty="0" smtClean="0"/>
              <a:t>V této polovině proces opakujeme (rekurze)</a:t>
            </a:r>
          </a:p>
          <a:p>
            <a:r>
              <a:rPr lang="cs-CZ" dirty="0" smtClean="0"/>
              <a:t>Konec nastane, když je rozsah intervalu menší než povolená odchylka </a:t>
            </a:r>
            <a:r>
              <a:rPr lang="el-GR" dirty="0" smtClean="0"/>
              <a:t>ε</a:t>
            </a:r>
            <a:endParaRPr lang="cs-CZ" dirty="0" smtClean="0"/>
          </a:p>
          <a:p>
            <a:r>
              <a:rPr lang="cs-CZ" dirty="0" smtClean="0"/>
              <a:t>Výsledkem je střed tohoto intervalu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/>
          <a:srcRect b="6432"/>
          <a:stretch/>
        </p:blipFill>
        <p:spPr>
          <a:xfrm>
            <a:off x="81280" y="3034095"/>
            <a:ext cx="2638793" cy="3823905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 rotWithShape="1">
          <a:blip r:embed="rId3"/>
          <a:srcRect b="5500"/>
          <a:stretch/>
        </p:blipFill>
        <p:spPr>
          <a:xfrm>
            <a:off x="8163016" y="-1"/>
            <a:ext cx="3993655" cy="690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11015" y="958466"/>
            <a:ext cx="7737231" cy="589953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PuleniIntervalu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cs-CZ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double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 =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 / 2.0;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Math.Abs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 &lt;= 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(x) &lt;=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=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=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PuleniIntervalu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 rotWithShape="1">
          <a:blip r:embed="rId2"/>
          <a:srcRect b="5500"/>
          <a:stretch/>
        </p:blipFill>
        <p:spPr>
          <a:xfrm>
            <a:off x="8163016" y="-1"/>
            <a:ext cx="3993655" cy="690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9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1539" y="299659"/>
            <a:ext cx="6317733" cy="835079"/>
          </a:xfrm>
        </p:spPr>
        <p:txBody>
          <a:bodyPr/>
          <a:lstStyle/>
          <a:p>
            <a:r>
              <a:rPr lang="cs-CZ" dirty="0" smtClean="0"/>
              <a:t>Metoda </a:t>
            </a:r>
            <a:r>
              <a:rPr lang="cs-CZ" dirty="0"/>
              <a:t>sečen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1539" y="1476260"/>
            <a:ext cx="8595360" cy="2919469"/>
          </a:xfrm>
        </p:spPr>
        <p:txBody>
          <a:bodyPr>
            <a:normAutofit/>
          </a:bodyPr>
          <a:lstStyle/>
          <a:p>
            <a:r>
              <a:rPr lang="cs-CZ" dirty="0" smtClean="0"/>
              <a:t>Spojíme body funkce v </a:t>
            </a:r>
            <a:r>
              <a:rPr lang="cs-CZ" dirty="0" err="1"/>
              <a:t>X</a:t>
            </a:r>
            <a:r>
              <a:rPr lang="cs-CZ" baseline="-25000" dirty="0" err="1"/>
              <a:t>min</a:t>
            </a:r>
            <a:r>
              <a:rPr lang="cs-CZ" dirty="0"/>
              <a:t> a </a:t>
            </a:r>
            <a:r>
              <a:rPr lang="cs-CZ" dirty="0" err="1"/>
              <a:t>X</a:t>
            </a:r>
            <a:r>
              <a:rPr lang="cs-CZ" baseline="-25000" dirty="0" err="1"/>
              <a:t>max</a:t>
            </a:r>
            <a:r>
              <a:rPr lang="cs-CZ" dirty="0"/>
              <a:t> </a:t>
            </a:r>
            <a:r>
              <a:rPr lang="cs-CZ" dirty="0" smtClean="0"/>
              <a:t>úsečkou</a:t>
            </a:r>
          </a:p>
          <a:p>
            <a:r>
              <a:rPr lang="cs-CZ" dirty="0" smtClean="0"/>
              <a:t>Rozdělíme interval na dvě části, podle místa, kde tato úsečka protne osu X</a:t>
            </a:r>
          </a:p>
          <a:p>
            <a:r>
              <a:rPr lang="cs-CZ" dirty="0" smtClean="0"/>
              <a:t>Zjistíme, v které části je nulový bod</a:t>
            </a:r>
          </a:p>
          <a:p>
            <a:r>
              <a:rPr lang="cs-CZ" dirty="0" smtClean="0"/>
              <a:t>V této části proces opakujeme</a:t>
            </a:r>
          </a:p>
          <a:p>
            <a:r>
              <a:rPr lang="cs-CZ" dirty="0"/>
              <a:t>Konec nastane, když je rozsah intervalu menší než povolená odchylka </a:t>
            </a:r>
            <a:r>
              <a:rPr lang="el-GR" dirty="0"/>
              <a:t>ε</a:t>
            </a:r>
            <a:endParaRPr lang="cs-CZ" dirty="0"/>
          </a:p>
          <a:p>
            <a:r>
              <a:rPr lang="cs-CZ" dirty="0"/>
              <a:t>Výsledkem je střed tohoto </a:t>
            </a:r>
            <a:r>
              <a:rPr lang="cs-CZ" dirty="0" smtClean="0"/>
              <a:t>intervalu</a:t>
            </a:r>
          </a:p>
          <a:p>
            <a:endParaRPr lang="cs-CZ" dirty="0" smtClean="0"/>
          </a:p>
          <a:p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/>
          <a:srcRect b="9314"/>
          <a:stretch/>
        </p:blipFill>
        <p:spPr>
          <a:xfrm>
            <a:off x="215281" y="4693187"/>
            <a:ext cx="6059724" cy="2164814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 rotWithShape="1">
          <a:blip r:embed="rId3"/>
          <a:srcRect b="5048"/>
          <a:stretch/>
        </p:blipFill>
        <p:spPr>
          <a:xfrm>
            <a:off x="9408404" y="0"/>
            <a:ext cx="2728511" cy="687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2029" y="385590"/>
            <a:ext cx="9199084" cy="634571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static double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MetodaSecen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double x2, double 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y1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(x1);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y2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(x2);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 = x1;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Math.Abs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(x1 - x2) &gt; 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(x1 * y2 - x2 * y1) / (y2 - y1);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yx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(y1 *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yx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&lt;=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x2 =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y2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yx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x1 =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y1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yx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x = (x1 * y2 - x2 * y1) / (y2 - y1);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 rotWithShape="1">
          <a:blip r:embed="rId2"/>
          <a:srcRect b="5048"/>
          <a:stretch/>
        </p:blipFill>
        <p:spPr>
          <a:xfrm>
            <a:off x="9408404" y="0"/>
            <a:ext cx="2728511" cy="687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8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TC103457515[[fn=Zobrazení]]</Template>
  <TotalTime>185</TotalTime>
  <Words>370</Words>
  <Application>Microsoft Office PowerPoint</Application>
  <PresentationFormat>Vlastní</PresentationFormat>
  <Paragraphs>106</Paragraphs>
  <Slides>10</Slides>
  <Notes>1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1" baseType="lpstr">
      <vt:lpstr>View</vt:lpstr>
      <vt:lpstr>Hledání nulových bodů funkce</vt:lpstr>
      <vt:lpstr>Nulový bod funkce</vt:lpstr>
      <vt:lpstr>Předpoklady</vt:lpstr>
      <vt:lpstr>Metoda separace kořenů</vt:lpstr>
      <vt:lpstr>Prezentace aplikace PowerPoint</vt:lpstr>
      <vt:lpstr>Metoda půlení intervalu</vt:lpstr>
      <vt:lpstr>Prezentace aplikace PowerPoint</vt:lpstr>
      <vt:lpstr>Metoda sečen</vt:lpstr>
      <vt:lpstr>Prezentace aplikace PowerPoint</vt:lpstr>
      <vt:lpstr>Porovnání funkcí – diagnostika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Hledání nulových bodů funkce</dc:title>
  <dc:creator>Petr Voborník</dc:creator>
  <cp:lastModifiedBy>Voborník Petr</cp:lastModifiedBy>
  <cp:revision>14</cp:revision>
  <dcterms:created xsi:type="dcterms:W3CDTF">2013-11-01T09:40:11Z</dcterms:created>
  <dcterms:modified xsi:type="dcterms:W3CDTF">2014-10-07T14:15:03Z</dcterms:modified>
</cp:coreProperties>
</file>