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215F-D522-47C5-ADC9-EBEF8C3E03C0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706A-938A-403C-839E-9ACA9C70D6D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0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706A-938A-403C-839E-9ACA9C70D6D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69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35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6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03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32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0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8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6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6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30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53AEAF7-AF12-4BC8-9EB5-4A8328A7B733}" type="datetimeFigureOut">
              <a:rPr lang="cs-CZ" smtClean="0"/>
              <a:t>14.10.2014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0A2765-1FA4-4842-8F27-E2C942906F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09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Hledání </a:t>
            </a:r>
            <a:r>
              <a:rPr lang="cs-CZ" dirty="0" smtClean="0"/>
              <a:t>extrému funkce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62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15" y="0"/>
            <a:ext cx="10327445" cy="685799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MetodaFibonaccihoRady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m =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long f0 = 1, f1 = 1, f2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(f2 &lt; 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f0 =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 = f2;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f2 = f0 +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 =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/ f2;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 d *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(f2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 = -d;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f2 = f1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f1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 f0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f0 = f2 -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x = x + d *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4" descr="http://lide.uhk.cz/pdf/ucitel/jehlivl1/vyuka/programovani/algoritmy/hledan70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1"/>
          <a:stretch/>
        </p:blipFill>
        <p:spPr bwMode="auto">
          <a:xfrm>
            <a:off x="4485979" y="1017271"/>
            <a:ext cx="7603151" cy="566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Porovnání funkcí – diagnostika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Počet cyklů potřebných pro nalezení minima</a:t>
            </a:r>
          </a:p>
          <a:p>
            <a:r>
              <a:rPr lang="cs-CZ" dirty="0" smtClean="0"/>
              <a:t>Čas potřebný pro výpočet</a:t>
            </a:r>
          </a:p>
          <a:p>
            <a:r>
              <a:rPr lang="cs-CZ" dirty="0" smtClean="0"/>
              <a:t>Přesnost výsledku</a:t>
            </a:r>
          </a:p>
          <a:p>
            <a:endParaRPr lang="cs-CZ" dirty="0"/>
          </a:p>
          <a:p>
            <a:r>
              <a:rPr lang="cs-CZ" dirty="0" err="1" smtClean="0"/>
              <a:t>Debug.WriteLine</a:t>
            </a:r>
            <a:r>
              <a:rPr lang="cs-CZ" dirty="0" smtClean="0"/>
              <a:t>();</a:t>
            </a:r>
          </a:p>
          <a:p>
            <a:r>
              <a:rPr lang="cs-CZ" dirty="0" err="1"/>
              <a:t>Stopwatch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63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Přímá spojnice 2"/>
          <p:cNvCxnSpPr/>
          <p:nvPr/>
        </p:nvCxnSpPr>
        <p:spPr>
          <a:xfrm flipV="1">
            <a:off x="7155859" y="3906982"/>
            <a:ext cx="0" cy="160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Extrém funkce</a:t>
            </a:r>
            <a:endParaRPr lang="cs-CZ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1205346" y="2317173"/>
            <a:ext cx="0" cy="3210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838200" y="3917373"/>
            <a:ext cx="87526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Volný tvar 10"/>
          <p:cNvSpPr/>
          <p:nvPr/>
        </p:nvSpPr>
        <p:spPr>
          <a:xfrm>
            <a:off x="1205346" y="2420992"/>
            <a:ext cx="8188036" cy="3091625"/>
          </a:xfrm>
          <a:custGeom>
            <a:avLst/>
            <a:gdLst>
              <a:gd name="connsiteX0" fmla="*/ 0 w 8572500"/>
              <a:gd name="connsiteY0" fmla="*/ 109185 h 3081637"/>
              <a:gd name="connsiteX1" fmla="*/ 1839191 w 8572500"/>
              <a:gd name="connsiteY1" fmla="*/ 129967 h 3081637"/>
              <a:gd name="connsiteX2" fmla="*/ 3241964 w 8572500"/>
              <a:gd name="connsiteY2" fmla="*/ 1408049 h 3081637"/>
              <a:gd name="connsiteX3" fmla="*/ 4270664 w 8572500"/>
              <a:gd name="connsiteY3" fmla="*/ 3070594 h 3081637"/>
              <a:gd name="connsiteX4" fmla="*/ 8572500 w 8572500"/>
              <a:gd name="connsiteY4" fmla="*/ 2145803 h 3081637"/>
              <a:gd name="connsiteX0" fmla="*/ 0 w 8572500"/>
              <a:gd name="connsiteY0" fmla="*/ 109185 h 3020004"/>
              <a:gd name="connsiteX1" fmla="*/ 1839191 w 8572500"/>
              <a:gd name="connsiteY1" fmla="*/ 129967 h 3020004"/>
              <a:gd name="connsiteX2" fmla="*/ 3241964 w 8572500"/>
              <a:gd name="connsiteY2" fmla="*/ 1408049 h 3020004"/>
              <a:gd name="connsiteX3" fmla="*/ 5309755 w 8572500"/>
              <a:gd name="connsiteY3" fmla="*/ 3008249 h 3020004"/>
              <a:gd name="connsiteX4" fmla="*/ 8572500 w 8572500"/>
              <a:gd name="connsiteY4" fmla="*/ 2145803 h 3020004"/>
              <a:gd name="connsiteX0" fmla="*/ 0 w 8572500"/>
              <a:gd name="connsiteY0" fmla="*/ 109185 h 3008251"/>
              <a:gd name="connsiteX1" fmla="*/ 1839191 w 8572500"/>
              <a:gd name="connsiteY1" fmla="*/ 129967 h 3008251"/>
              <a:gd name="connsiteX2" fmla="*/ 3241964 w 8572500"/>
              <a:gd name="connsiteY2" fmla="*/ 1408049 h 3008251"/>
              <a:gd name="connsiteX3" fmla="*/ 5309755 w 8572500"/>
              <a:gd name="connsiteY3" fmla="*/ 3008249 h 3008251"/>
              <a:gd name="connsiteX4" fmla="*/ 8572500 w 8572500"/>
              <a:gd name="connsiteY4" fmla="*/ 2145803 h 3008251"/>
              <a:gd name="connsiteX0" fmla="*/ 0 w 8291945"/>
              <a:gd name="connsiteY0" fmla="*/ 109185 h 3011431"/>
              <a:gd name="connsiteX1" fmla="*/ 1839191 w 8291945"/>
              <a:gd name="connsiteY1" fmla="*/ 129967 h 3011431"/>
              <a:gd name="connsiteX2" fmla="*/ 3241964 w 8291945"/>
              <a:gd name="connsiteY2" fmla="*/ 1408049 h 3011431"/>
              <a:gd name="connsiteX3" fmla="*/ 5309755 w 8291945"/>
              <a:gd name="connsiteY3" fmla="*/ 3008249 h 3011431"/>
              <a:gd name="connsiteX4" fmla="*/ 8291945 w 8291945"/>
              <a:gd name="connsiteY4" fmla="*/ 1834076 h 3011431"/>
              <a:gd name="connsiteX0" fmla="*/ 0 w 8291945"/>
              <a:gd name="connsiteY0" fmla="*/ 109185 h 3020967"/>
              <a:gd name="connsiteX1" fmla="*/ 1839191 w 8291945"/>
              <a:gd name="connsiteY1" fmla="*/ 129967 h 3020967"/>
              <a:gd name="connsiteX2" fmla="*/ 3241964 w 8291945"/>
              <a:gd name="connsiteY2" fmla="*/ 1408049 h 3020967"/>
              <a:gd name="connsiteX3" fmla="*/ 5309755 w 8291945"/>
              <a:gd name="connsiteY3" fmla="*/ 3008249 h 3020967"/>
              <a:gd name="connsiteX4" fmla="*/ 8291945 w 8291945"/>
              <a:gd name="connsiteY4" fmla="*/ 1834076 h 3020967"/>
              <a:gd name="connsiteX0" fmla="*/ 0 w 8239990"/>
              <a:gd name="connsiteY0" fmla="*/ 41404 h 3161004"/>
              <a:gd name="connsiteX1" fmla="*/ 1787236 w 8239990"/>
              <a:gd name="connsiteY1" fmla="*/ 270004 h 3161004"/>
              <a:gd name="connsiteX2" fmla="*/ 3190009 w 8239990"/>
              <a:gd name="connsiteY2" fmla="*/ 1548086 h 3161004"/>
              <a:gd name="connsiteX3" fmla="*/ 5257800 w 8239990"/>
              <a:gd name="connsiteY3" fmla="*/ 3148286 h 3161004"/>
              <a:gd name="connsiteX4" fmla="*/ 8239990 w 8239990"/>
              <a:gd name="connsiteY4" fmla="*/ 1974113 h 3161004"/>
              <a:gd name="connsiteX0" fmla="*/ 0 w 8239990"/>
              <a:gd name="connsiteY0" fmla="*/ 6031 h 3125631"/>
              <a:gd name="connsiteX1" fmla="*/ 1787236 w 8239990"/>
              <a:gd name="connsiteY1" fmla="*/ 234631 h 3125631"/>
              <a:gd name="connsiteX2" fmla="*/ 3190009 w 8239990"/>
              <a:gd name="connsiteY2" fmla="*/ 1512713 h 3125631"/>
              <a:gd name="connsiteX3" fmla="*/ 5257800 w 8239990"/>
              <a:gd name="connsiteY3" fmla="*/ 3112913 h 3125631"/>
              <a:gd name="connsiteX4" fmla="*/ 8239990 w 8239990"/>
              <a:gd name="connsiteY4" fmla="*/ 1938740 h 3125631"/>
              <a:gd name="connsiteX0" fmla="*/ 0 w 8239990"/>
              <a:gd name="connsiteY0" fmla="*/ 893 h 3120493"/>
              <a:gd name="connsiteX1" fmla="*/ 2369127 w 8239990"/>
              <a:gd name="connsiteY1" fmla="*/ 406138 h 3120493"/>
              <a:gd name="connsiteX2" fmla="*/ 3190009 w 8239990"/>
              <a:gd name="connsiteY2" fmla="*/ 1507575 h 3120493"/>
              <a:gd name="connsiteX3" fmla="*/ 5257800 w 8239990"/>
              <a:gd name="connsiteY3" fmla="*/ 3107775 h 3120493"/>
              <a:gd name="connsiteX4" fmla="*/ 8239990 w 8239990"/>
              <a:gd name="connsiteY4" fmla="*/ 1933602 h 3120493"/>
              <a:gd name="connsiteX0" fmla="*/ 0 w 8239990"/>
              <a:gd name="connsiteY0" fmla="*/ 846 h 3120446"/>
              <a:gd name="connsiteX1" fmla="*/ 2369127 w 8239990"/>
              <a:gd name="connsiteY1" fmla="*/ 406091 h 3120446"/>
              <a:gd name="connsiteX2" fmla="*/ 3190009 w 8239990"/>
              <a:gd name="connsiteY2" fmla="*/ 1507528 h 3120446"/>
              <a:gd name="connsiteX3" fmla="*/ 5257800 w 8239990"/>
              <a:gd name="connsiteY3" fmla="*/ 3107728 h 3120446"/>
              <a:gd name="connsiteX4" fmla="*/ 8239990 w 8239990"/>
              <a:gd name="connsiteY4" fmla="*/ 1933555 h 3120446"/>
              <a:gd name="connsiteX0" fmla="*/ 0 w 8239990"/>
              <a:gd name="connsiteY0" fmla="*/ 398 h 3119998"/>
              <a:gd name="connsiteX1" fmla="*/ 1974272 w 8239990"/>
              <a:gd name="connsiteY1" fmla="*/ 623852 h 3119998"/>
              <a:gd name="connsiteX2" fmla="*/ 3190009 w 8239990"/>
              <a:gd name="connsiteY2" fmla="*/ 1507080 h 3119998"/>
              <a:gd name="connsiteX3" fmla="*/ 5257800 w 8239990"/>
              <a:gd name="connsiteY3" fmla="*/ 3107280 h 3119998"/>
              <a:gd name="connsiteX4" fmla="*/ 8239990 w 8239990"/>
              <a:gd name="connsiteY4" fmla="*/ 1933107 h 3119998"/>
              <a:gd name="connsiteX0" fmla="*/ 0 w 8239990"/>
              <a:gd name="connsiteY0" fmla="*/ 37 h 3119637"/>
              <a:gd name="connsiteX1" fmla="*/ 1974272 w 8239990"/>
              <a:gd name="connsiteY1" fmla="*/ 623491 h 3119637"/>
              <a:gd name="connsiteX2" fmla="*/ 3190009 w 8239990"/>
              <a:gd name="connsiteY2" fmla="*/ 1506719 h 3119637"/>
              <a:gd name="connsiteX3" fmla="*/ 5257800 w 8239990"/>
              <a:gd name="connsiteY3" fmla="*/ 3106919 h 3119637"/>
              <a:gd name="connsiteX4" fmla="*/ 8239990 w 8239990"/>
              <a:gd name="connsiteY4" fmla="*/ 1932746 h 3119637"/>
              <a:gd name="connsiteX0" fmla="*/ 0 w 8239990"/>
              <a:gd name="connsiteY0" fmla="*/ 28 h 3119628"/>
              <a:gd name="connsiteX1" fmla="*/ 1974272 w 8239990"/>
              <a:gd name="connsiteY1" fmla="*/ 623482 h 3119628"/>
              <a:gd name="connsiteX2" fmla="*/ 3190009 w 8239990"/>
              <a:gd name="connsiteY2" fmla="*/ 1506710 h 3119628"/>
              <a:gd name="connsiteX3" fmla="*/ 5257800 w 8239990"/>
              <a:gd name="connsiteY3" fmla="*/ 3106910 h 3119628"/>
              <a:gd name="connsiteX4" fmla="*/ 8239990 w 8239990"/>
              <a:gd name="connsiteY4" fmla="*/ 1932737 h 3119628"/>
              <a:gd name="connsiteX0" fmla="*/ 0 w 8239990"/>
              <a:gd name="connsiteY0" fmla="*/ 49 h 3119649"/>
              <a:gd name="connsiteX1" fmla="*/ 2015836 w 8239990"/>
              <a:gd name="connsiteY1" fmla="*/ 394903 h 3119649"/>
              <a:gd name="connsiteX2" fmla="*/ 3190009 w 8239990"/>
              <a:gd name="connsiteY2" fmla="*/ 1506731 h 3119649"/>
              <a:gd name="connsiteX3" fmla="*/ 5257800 w 8239990"/>
              <a:gd name="connsiteY3" fmla="*/ 3106931 h 3119649"/>
              <a:gd name="connsiteX4" fmla="*/ 8239990 w 8239990"/>
              <a:gd name="connsiteY4" fmla="*/ 1932758 h 3119649"/>
              <a:gd name="connsiteX0" fmla="*/ 0 w 8239990"/>
              <a:gd name="connsiteY0" fmla="*/ 997 h 3120597"/>
              <a:gd name="connsiteX1" fmla="*/ 2015836 w 8239990"/>
              <a:gd name="connsiteY1" fmla="*/ 395851 h 3120597"/>
              <a:gd name="connsiteX2" fmla="*/ 3190009 w 8239990"/>
              <a:gd name="connsiteY2" fmla="*/ 1507679 h 3120597"/>
              <a:gd name="connsiteX3" fmla="*/ 5257800 w 8239990"/>
              <a:gd name="connsiteY3" fmla="*/ 3107879 h 3120597"/>
              <a:gd name="connsiteX4" fmla="*/ 8239990 w 8239990"/>
              <a:gd name="connsiteY4" fmla="*/ 1933706 h 3120597"/>
              <a:gd name="connsiteX0" fmla="*/ 0 w 8239990"/>
              <a:gd name="connsiteY0" fmla="*/ 91 h 3120638"/>
              <a:gd name="connsiteX1" fmla="*/ 2015836 w 8239990"/>
              <a:gd name="connsiteY1" fmla="*/ 394945 h 3120638"/>
              <a:gd name="connsiteX2" fmla="*/ 3657600 w 8239990"/>
              <a:gd name="connsiteY2" fmla="*/ 1485991 h 3120638"/>
              <a:gd name="connsiteX3" fmla="*/ 5257800 w 8239990"/>
              <a:gd name="connsiteY3" fmla="*/ 3106973 h 3120638"/>
              <a:gd name="connsiteX4" fmla="*/ 8239990 w 8239990"/>
              <a:gd name="connsiteY4" fmla="*/ 1932800 h 3120638"/>
              <a:gd name="connsiteX0" fmla="*/ 0 w 8239990"/>
              <a:gd name="connsiteY0" fmla="*/ 91 h 3100701"/>
              <a:gd name="connsiteX1" fmla="*/ 2015836 w 8239990"/>
              <a:gd name="connsiteY1" fmla="*/ 394945 h 3100701"/>
              <a:gd name="connsiteX2" fmla="*/ 3657600 w 8239990"/>
              <a:gd name="connsiteY2" fmla="*/ 1485991 h 3100701"/>
              <a:gd name="connsiteX3" fmla="*/ 5766955 w 8239990"/>
              <a:gd name="connsiteY3" fmla="*/ 3086191 h 3100701"/>
              <a:gd name="connsiteX4" fmla="*/ 8239990 w 8239990"/>
              <a:gd name="connsiteY4" fmla="*/ 1932800 h 3100701"/>
              <a:gd name="connsiteX0" fmla="*/ 0 w 8239990"/>
              <a:gd name="connsiteY0" fmla="*/ 91 h 3086420"/>
              <a:gd name="connsiteX1" fmla="*/ 2015836 w 8239990"/>
              <a:gd name="connsiteY1" fmla="*/ 394945 h 3086420"/>
              <a:gd name="connsiteX2" fmla="*/ 3657600 w 8239990"/>
              <a:gd name="connsiteY2" fmla="*/ 1485991 h 3086420"/>
              <a:gd name="connsiteX3" fmla="*/ 5766955 w 8239990"/>
              <a:gd name="connsiteY3" fmla="*/ 3086191 h 3086420"/>
              <a:gd name="connsiteX4" fmla="*/ 8239990 w 8239990"/>
              <a:gd name="connsiteY4" fmla="*/ 1932800 h 3086420"/>
              <a:gd name="connsiteX0" fmla="*/ 0 w 7990608"/>
              <a:gd name="connsiteY0" fmla="*/ 91 h 3088077"/>
              <a:gd name="connsiteX1" fmla="*/ 2015836 w 7990608"/>
              <a:gd name="connsiteY1" fmla="*/ 394945 h 3088077"/>
              <a:gd name="connsiteX2" fmla="*/ 3657600 w 7990608"/>
              <a:gd name="connsiteY2" fmla="*/ 1485991 h 3088077"/>
              <a:gd name="connsiteX3" fmla="*/ 5766955 w 7990608"/>
              <a:gd name="connsiteY3" fmla="*/ 3086191 h 3088077"/>
              <a:gd name="connsiteX4" fmla="*/ 7990608 w 7990608"/>
              <a:gd name="connsiteY4" fmla="*/ 1683418 h 3088077"/>
              <a:gd name="connsiteX0" fmla="*/ 0 w 7990608"/>
              <a:gd name="connsiteY0" fmla="*/ 91 h 3088564"/>
              <a:gd name="connsiteX1" fmla="*/ 2015836 w 7990608"/>
              <a:gd name="connsiteY1" fmla="*/ 394945 h 3088564"/>
              <a:gd name="connsiteX2" fmla="*/ 3657600 w 7990608"/>
              <a:gd name="connsiteY2" fmla="*/ 1485991 h 3088564"/>
              <a:gd name="connsiteX3" fmla="*/ 5766955 w 7990608"/>
              <a:gd name="connsiteY3" fmla="*/ 3086191 h 3088564"/>
              <a:gd name="connsiteX4" fmla="*/ 7990608 w 7990608"/>
              <a:gd name="connsiteY4" fmla="*/ 1683418 h 3088564"/>
              <a:gd name="connsiteX0" fmla="*/ 0 w 8188036"/>
              <a:gd name="connsiteY0" fmla="*/ 91 h 3092853"/>
              <a:gd name="connsiteX1" fmla="*/ 2015836 w 8188036"/>
              <a:gd name="connsiteY1" fmla="*/ 394945 h 3092853"/>
              <a:gd name="connsiteX2" fmla="*/ 3657600 w 8188036"/>
              <a:gd name="connsiteY2" fmla="*/ 1485991 h 3092853"/>
              <a:gd name="connsiteX3" fmla="*/ 5766955 w 8188036"/>
              <a:gd name="connsiteY3" fmla="*/ 3086191 h 3092853"/>
              <a:gd name="connsiteX4" fmla="*/ 8188036 w 8188036"/>
              <a:gd name="connsiteY4" fmla="*/ 1787327 h 3092853"/>
              <a:gd name="connsiteX0" fmla="*/ 0 w 8188036"/>
              <a:gd name="connsiteY0" fmla="*/ 91 h 3091625"/>
              <a:gd name="connsiteX1" fmla="*/ 2015836 w 8188036"/>
              <a:gd name="connsiteY1" fmla="*/ 394945 h 3091625"/>
              <a:gd name="connsiteX2" fmla="*/ 3657600 w 8188036"/>
              <a:gd name="connsiteY2" fmla="*/ 1485991 h 3091625"/>
              <a:gd name="connsiteX3" fmla="*/ 5766955 w 8188036"/>
              <a:gd name="connsiteY3" fmla="*/ 3086191 h 3091625"/>
              <a:gd name="connsiteX4" fmla="*/ 8188036 w 8188036"/>
              <a:gd name="connsiteY4" fmla="*/ 1787327 h 309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036" h="3091625">
                <a:moveTo>
                  <a:pt x="0" y="91"/>
                </a:moveTo>
                <a:cubicBezTo>
                  <a:pt x="441613" y="-4239"/>
                  <a:pt x="1406236" y="147295"/>
                  <a:pt x="2015836" y="394945"/>
                </a:cubicBezTo>
                <a:cubicBezTo>
                  <a:pt x="2625436" y="642595"/>
                  <a:pt x="3032414" y="1037450"/>
                  <a:pt x="3657600" y="1485991"/>
                </a:cubicBezTo>
                <a:cubicBezTo>
                  <a:pt x="4282786" y="1934532"/>
                  <a:pt x="5011882" y="3035968"/>
                  <a:pt x="5766955" y="3086191"/>
                </a:cubicBezTo>
                <a:cubicBezTo>
                  <a:pt x="6522028" y="3136414"/>
                  <a:pt x="7166263" y="2848932"/>
                  <a:pt x="8188036" y="178732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526440" y="37223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848591" y="52290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9342984" y="434566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chemeClr val="tx2"/>
                </a:solidFill>
              </a:rPr>
              <a:t>f(x)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5" name="Ovál 14"/>
          <p:cNvSpPr/>
          <p:nvPr/>
        </p:nvSpPr>
        <p:spPr>
          <a:xfrm>
            <a:off x="6926480" y="5290912"/>
            <a:ext cx="458758" cy="458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ový bublinový popisek 15"/>
          <p:cNvSpPr/>
          <p:nvPr/>
        </p:nvSpPr>
        <p:spPr>
          <a:xfrm>
            <a:off x="5214504" y="5722059"/>
            <a:ext cx="1380238" cy="670423"/>
          </a:xfrm>
          <a:prstGeom prst="wedgeRectCallout">
            <a:avLst>
              <a:gd name="adj1" fmla="val 74948"/>
              <a:gd name="adj2" fmla="val -647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Extrém (minimum)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7385238" y="5569761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y je minimální</a:t>
            </a:r>
          </a:p>
          <a:p>
            <a:r>
              <a:rPr lang="cs-CZ" dirty="0" smtClean="0"/>
              <a:t>x = ?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7001810" y="35128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32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Předpoklady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y = f(x)</a:t>
            </a:r>
          </a:p>
          <a:p>
            <a:r>
              <a:rPr lang="cs-CZ" dirty="0" smtClean="0"/>
              <a:t>Vzorec (rovnici) funkce neznáme (nemůžeme určit její derivaci)</a:t>
            </a:r>
          </a:p>
          <a:p>
            <a:r>
              <a:rPr lang="cs-CZ" dirty="0" smtClean="0"/>
              <a:t>Je právě jedno minimum mezi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r>
              <a:rPr lang="cs-CZ" dirty="0" smtClean="0"/>
              <a:t> 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max</a:t>
            </a:r>
            <a:endParaRPr lang="cs-CZ" dirty="0"/>
          </a:p>
          <a:p>
            <a:r>
              <a:rPr lang="cs-CZ" dirty="0" smtClean="0"/>
              <a:t>Minimum není v </a:t>
            </a:r>
            <a:r>
              <a:rPr lang="cs-CZ" dirty="0" err="1"/>
              <a:t>X</a:t>
            </a:r>
            <a:r>
              <a:rPr lang="cs-CZ" baseline="-25000" dirty="0" err="1"/>
              <a:t>min</a:t>
            </a:r>
            <a:r>
              <a:rPr lang="cs-CZ" dirty="0"/>
              <a:t> </a:t>
            </a:r>
            <a:r>
              <a:rPr lang="cs-CZ" dirty="0" smtClean="0"/>
              <a:t>ani </a:t>
            </a:r>
            <a:r>
              <a:rPr lang="cs-CZ" dirty="0" err="1"/>
              <a:t>X</a:t>
            </a:r>
            <a:r>
              <a:rPr lang="cs-CZ" baseline="-25000" dirty="0" err="1"/>
              <a:t>max</a:t>
            </a:r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583018" y="5166911"/>
            <a:ext cx="6388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min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1.9;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(double x)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0106" y="0"/>
            <a:ext cx="7800934" cy="1325562"/>
          </a:xfrm>
        </p:spPr>
        <p:txBody>
          <a:bodyPr/>
          <a:lstStyle/>
          <a:p>
            <a:r>
              <a:rPr lang="cs-CZ" dirty="0" smtClean="0"/>
              <a:t>Metoda zpětného kroku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2401" y="1690688"/>
            <a:ext cx="3064524" cy="4897399"/>
          </a:xfrm>
        </p:spPr>
        <p:txBody>
          <a:bodyPr>
            <a:normAutofit/>
          </a:bodyPr>
          <a:lstStyle/>
          <a:p>
            <a:r>
              <a:rPr lang="cs-CZ" dirty="0" smtClean="0"/>
              <a:t>Začneme na 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min</a:t>
            </a:r>
            <a:endParaRPr lang="cs-CZ" baseline="-25000" dirty="0" smtClean="0"/>
          </a:p>
          <a:p>
            <a:r>
              <a:rPr lang="cs-CZ" dirty="0" smtClean="0"/>
              <a:t>Přičítáme </a:t>
            </a:r>
            <a:r>
              <a:rPr lang="el-GR" dirty="0" smtClean="0"/>
              <a:t>δ</a:t>
            </a:r>
            <a:r>
              <a:rPr lang="cs-CZ" dirty="0" smtClean="0"/>
              <a:t> (40% intervalu) dokud není menší než </a:t>
            </a:r>
            <a:r>
              <a:rPr lang="el-GR" dirty="0" smtClean="0"/>
              <a:t>ε</a:t>
            </a:r>
            <a:endParaRPr lang="cs-CZ" dirty="0" smtClean="0"/>
          </a:p>
          <a:p>
            <a:r>
              <a:rPr lang="cs-CZ" dirty="0" smtClean="0"/>
              <a:t>Testujeme, je-li mezi tím zlom: f(x1) &gt;= f(x2)</a:t>
            </a:r>
          </a:p>
          <a:p>
            <a:r>
              <a:rPr lang="cs-CZ" dirty="0" smtClean="0"/>
              <a:t>Pokud ano, obrátíme směr a </a:t>
            </a:r>
            <a:r>
              <a:rPr lang="el-GR" dirty="0" smtClean="0"/>
              <a:t>δ</a:t>
            </a:r>
            <a:r>
              <a:rPr lang="cs-CZ" dirty="0" smtClean="0"/>
              <a:t> zmenšíme na třetinu</a:t>
            </a:r>
            <a:endParaRPr lang="cs-CZ" dirty="0"/>
          </a:p>
        </p:txBody>
      </p:sp>
      <p:pic>
        <p:nvPicPr>
          <p:cNvPr id="1028" name="Picture 4" descr="http://lide.uhk.cz/pdf/ucitel/jehlivl1/vyuka/programovani/algoritmy/hledan4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2"/>
          <a:stretch/>
        </p:blipFill>
        <p:spPr bwMode="auto">
          <a:xfrm>
            <a:off x="5464365" y="1944001"/>
            <a:ext cx="5514975" cy="49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de.uhk.cz/pdf/ucitel/jehlivl1/vyuka/programovani/algoritmy/hledan44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8"/>
          <a:stretch/>
        </p:blipFill>
        <p:spPr bwMode="auto">
          <a:xfrm>
            <a:off x="9172574" y="662781"/>
            <a:ext cx="3019425" cy="53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1709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97181" y="388620"/>
            <a:ext cx="7117172" cy="63207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MetodaZpetnehoKroku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d = 0.4 *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yk0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 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(d) &gt;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yk0)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 = -d / 3.0;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yk0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+= 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6" descr="http://lide.uhk.cz/pdf/ucitel/jehlivl1/vyuka/programovani/algoritmy/hledan4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8"/>
          <a:stretch/>
        </p:blipFill>
        <p:spPr bwMode="auto">
          <a:xfrm>
            <a:off x="8009262" y="98538"/>
            <a:ext cx="3830197" cy="67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5819" y="116318"/>
            <a:ext cx="6569331" cy="835079"/>
          </a:xfrm>
        </p:spPr>
        <p:txBody>
          <a:bodyPr/>
          <a:lstStyle/>
          <a:p>
            <a:r>
              <a:rPr lang="cs-CZ" dirty="0"/>
              <a:t>Metoda půlení intervalu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" y="1476260"/>
            <a:ext cx="2943225" cy="5221720"/>
          </a:xfrm>
        </p:spPr>
        <p:txBody>
          <a:bodyPr>
            <a:normAutofit/>
          </a:bodyPr>
          <a:lstStyle/>
          <a:p>
            <a:r>
              <a:rPr lang="cs-CZ" dirty="0" smtClean="0"/>
              <a:t>Interval rozdělíme na stejných 5 částí, pro které určíme x</a:t>
            </a:r>
            <a:r>
              <a:rPr lang="cs-CZ" baseline="-25000" dirty="0" smtClean="0"/>
              <a:t>0</a:t>
            </a:r>
            <a:r>
              <a:rPr lang="cs-CZ" dirty="0" smtClean="0"/>
              <a:t> až x</a:t>
            </a:r>
            <a:r>
              <a:rPr lang="cs-CZ" baseline="-25000" dirty="0" smtClean="0"/>
              <a:t>5</a:t>
            </a:r>
          </a:p>
          <a:p>
            <a:r>
              <a:rPr lang="cs-CZ" dirty="0" smtClean="0"/>
              <a:t>Z nich vybereme ten, ve kterém je hodnota funkce nejmenší (</a:t>
            </a:r>
            <a:r>
              <a:rPr lang="cs-CZ" dirty="0" err="1" smtClean="0"/>
              <a:t>x</a:t>
            </a:r>
            <a:r>
              <a:rPr lang="cs-CZ" baseline="-25000" dirty="0" err="1" smtClean="0"/>
              <a:t>m</a:t>
            </a:r>
            <a:r>
              <a:rPr lang="cs-CZ" dirty="0" smtClean="0"/>
              <a:t>)</a:t>
            </a:r>
          </a:p>
          <a:p>
            <a:r>
              <a:rPr lang="cs-CZ" dirty="0" smtClean="0"/>
              <a:t>Prohledávaný interval změníme na x</a:t>
            </a:r>
            <a:r>
              <a:rPr lang="cs-CZ" baseline="-25000" dirty="0" smtClean="0"/>
              <a:t>m-1</a:t>
            </a:r>
            <a:r>
              <a:rPr lang="cs-CZ" dirty="0" smtClean="0"/>
              <a:t> až x</a:t>
            </a:r>
            <a:r>
              <a:rPr lang="cs-CZ" baseline="-25000" dirty="0" smtClean="0"/>
              <a:t>m+1</a:t>
            </a:r>
          </a:p>
          <a:p>
            <a:r>
              <a:rPr lang="cs-CZ" dirty="0" smtClean="0"/>
              <a:t>Celý postup opakujeme, dokud polovina intervalu není menší než </a:t>
            </a:r>
            <a:r>
              <a:rPr lang="el-GR" dirty="0"/>
              <a:t>ε</a:t>
            </a:r>
            <a:endParaRPr lang="cs-CZ" dirty="0"/>
          </a:p>
        </p:txBody>
      </p:sp>
      <p:pic>
        <p:nvPicPr>
          <p:cNvPr id="4098" name="Picture 2" descr="http://lide.uhk.cz/pdf/ucitel/jehlivl1/vyuka/programovani/algoritmy/hledan4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4"/>
          <a:stretch/>
        </p:blipFill>
        <p:spPr bwMode="auto">
          <a:xfrm>
            <a:off x="5023485" y="1476260"/>
            <a:ext cx="5514975" cy="48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lide.uhk.cz/pdf/ucitel/jehlivl1/vyuka/programovani/algoritmy/hledan47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"/>
          <a:stretch/>
        </p:blipFill>
        <p:spPr bwMode="auto">
          <a:xfrm>
            <a:off x="6454140" y="1221678"/>
            <a:ext cx="5715000" cy="57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022E-16 L -0.21068 -0.182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-91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556" y="134130"/>
            <a:ext cx="9199084" cy="672387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static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MetodaPuleniIntervalu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XY[] body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XY[5];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XY.NastavBody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body,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XY.NajdiIndexMinima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(body[1].X - body[3].X) &gt;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XY.NastavBody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body, body[iMin-1].X,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body[iMin+1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].X);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XY.NajdiIndexMinima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(body);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body[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].X;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pokračování...</a:t>
            </a:r>
            <a:endParaRPr lang="cs-CZ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6" descr="http://lide.uhk.cz/pdf/ucitel/jehlivl1/vyuka/programovani/algoritmy/hledan4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"/>
          <a:stretch/>
        </p:blipFill>
        <p:spPr bwMode="auto">
          <a:xfrm>
            <a:off x="6454140" y="1221678"/>
            <a:ext cx="5715000" cy="57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2556" y="76980"/>
            <a:ext cx="10105864" cy="672387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XY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double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x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 Y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Y {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set;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NastavBody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XY[] body,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body[0].X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body[4].X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body[2].X = (body[0].X + body[4].X) /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body[1].X = (body[0].X + body[2].X) /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body[3].X = (body[2].X + body[4].X) /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NajdiIndexMinima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(XY[] body)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body.Length-1;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(body[i].Y &lt; body[min].Y)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min =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min;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6" descr="http://lide.uhk.cz/pdf/ucitel/jehlivl1/vyuka/programovani/algoritmy/hledan4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"/>
          <a:stretch/>
        </p:blipFill>
        <p:spPr bwMode="auto">
          <a:xfrm>
            <a:off x="6454140" y="1175958"/>
            <a:ext cx="5715000" cy="573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501" y="262090"/>
            <a:ext cx="5839601" cy="943495"/>
          </a:xfrm>
        </p:spPr>
        <p:txBody>
          <a:bodyPr>
            <a:normAutofit fontScale="90000"/>
          </a:bodyPr>
          <a:lstStyle/>
          <a:p>
            <a:r>
              <a:rPr lang="cs-CZ" dirty="0"/>
              <a:t>Metoda s </a:t>
            </a:r>
            <a:r>
              <a:rPr lang="cs-CZ" dirty="0" smtClean="0"/>
              <a:t>použitím </a:t>
            </a:r>
            <a:r>
              <a:rPr lang="cs-CZ" dirty="0"/>
              <a:t>čísel </a:t>
            </a:r>
            <a:r>
              <a:rPr lang="cs-CZ" dirty="0" err="1"/>
              <a:t>Fibonacciho</a:t>
            </a:r>
            <a:r>
              <a:rPr lang="cs-CZ" dirty="0"/>
              <a:t> řady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77118" y="1553379"/>
                <a:ext cx="5706737" cy="4351337"/>
              </a:xfrm>
            </p:spPr>
            <p:txBody>
              <a:bodyPr>
                <a:normAutofit/>
              </a:bodyPr>
              <a:lstStyle/>
              <a:p>
                <a:r>
                  <a:rPr lang="cs-CZ" dirty="0" smtClean="0"/>
                  <a:t>Vypočteme si </a:t>
                </a:r>
                <a:r>
                  <a:rPr lang="cs-CZ" dirty="0" err="1" smtClean="0"/>
                  <a:t>Fibonacciho</a:t>
                </a:r>
                <a:r>
                  <a:rPr lang="cs-CZ" dirty="0" smtClean="0"/>
                  <a:t> posloupnost (F) až do člena S, který </a:t>
                </a:r>
                <a:r>
                  <a:rPr lang="cs-CZ" dirty="0"/>
                  <a:t>má </a:t>
                </a:r>
                <a:r>
                  <a:rPr lang="cs-CZ" dirty="0" smtClean="0"/>
                  <a:t>hodnotu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cs-CZ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cs-CZ" dirty="0"/>
              </a:p>
              <a:p>
                <a:r>
                  <a:rPr lang="cs-CZ" dirty="0"/>
                  <a:t>Začneme na </a:t>
                </a:r>
                <a:r>
                  <a:rPr lang="cs-CZ" dirty="0" err="1" smtClean="0"/>
                  <a:t>X</a:t>
                </a:r>
                <a:r>
                  <a:rPr lang="cs-CZ" baseline="-25000" dirty="0" err="1" smtClean="0"/>
                  <a:t>min</a:t>
                </a:r>
                <a:endParaRPr lang="cs-CZ" dirty="0" smtClean="0"/>
              </a:p>
              <a:p>
                <a:r>
                  <a:rPr lang="cs-CZ" dirty="0" smtClean="0"/>
                  <a:t>Přičítáme </a:t>
                </a:r>
                <a:r>
                  <a:rPr lang="el-GR" dirty="0" smtClean="0"/>
                  <a:t>δ•</a:t>
                </a:r>
                <a:r>
                  <a:rPr lang="cs-CZ" dirty="0" smtClean="0"/>
                  <a:t>F</a:t>
                </a:r>
                <a:r>
                  <a:rPr lang="cs-CZ" baseline="-25000" dirty="0" smtClean="0"/>
                  <a:t>L-1</a:t>
                </a:r>
                <a:r>
                  <a:rPr lang="cs-CZ" dirty="0" smtClean="0"/>
                  <a:t>, kde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cs-CZ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cs-CZ" dirty="0" smtClean="0"/>
              </a:p>
              <a:p>
                <a:pPr lvl="1"/>
                <a:r>
                  <a:rPr lang="cs-CZ" dirty="0" smtClean="0"/>
                  <a:t>a F</a:t>
                </a:r>
                <a:r>
                  <a:rPr lang="cs-CZ" baseline="-25000" dirty="0" smtClean="0"/>
                  <a:t>L-1</a:t>
                </a:r>
                <a:r>
                  <a:rPr lang="cs-CZ" dirty="0" smtClean="0"/>
                  <a:t> je předposlední člen připravené řady </a:t>
                </a:r>
                <a:br>
                  <a:rPr lang="cs-CZ" dirty="0" smtClean="0"/>
                </a:br>
                <a:r>
                  <a:rPr lang="cs-CZ" dirty="0" smtClean="0"/>
                  <a:t>(na začátku L = S)</a:t>
                </a:r>
              </a:p>
              <a:p>
                <a:r>
                  <a:rPr lang="cs-CZ" dirty="0" smtClean="0"/>
                  <a:t>Pokud je mezi tím zlom, </a:t>
                </a:r>
                <a:r>
                  <a:rPr lang="cs-CZ" dirty="0"/>
                  <a:t>obrátíme </a:t>
                </a:r>
                <a:r>
                  <a:rPr lang="cs-CZ" dirty="0" smtClean="0"/>
                  <a:t>směr </a:t>
                </a:r>
                <a:r>
                  <a:rPr lang="el-GR" dirty="0" smtClean="0"/>
                  <a:t>δ</a:t>
                </a:r>
                <a:endParaRPr lang="cs-CZ" dirty="0"/>
              </a:p>
              <a:p>
                <a:r>
                  <a:rPr lang="cs-CZ" dirty="0" smtClean="0"/>
                  <a:t>Postupujeme zpětně v posloupnosti (L = L – 1)</a:t>
                </a:r>
              </a:p>
              <a:p>
                <a:r>
                  <a:rPr lang="cs-CZ" dirty="0" smtClean="0"/>
                  <a:t>Výsledek získáme, když dojdeme zpět k prvnímu členu posloupnosti (L=1)</a:t>
                </a:r>
                <a:endParaRPr lang="cs-CZ" dirty="0"/>
              </a:p>
              <a:p>
                <a:endParaRPr lang="cs-CZ" baseline="-25000" dirty="0"/>
              </a:p>
              <a:p>
                <a:endParaRPr lang="cs-CZ" dirty="0" smtClean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18" y="1553379"/>
                <a:ext cx="5706737" cy="4351337"/>
              </a:xfrm>
              <a:blipFill rotWithShape="1">
                <a:blip r:embed="rId2"/>
                <a:stretch>
                  <a:fillRect l="-214" t="-98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lide.uhk.cz/pdf/ucitel/jehlivl1/vyuka/programovani/algoritmy/hledan68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9"/>
          <a:stretch/>
        </p:blipFill>
        <p:spPr bwMode="auto">
          <a:xfrm>
            <a:off x="6437634" y="2281218"/>
            <a:ext cx="5505450" cy="457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de.uhk.cz/pdf/ucitel/jehlivl1/vyuka/programovani/algoritmy/hledan70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1"/>
          <a:stretch/>
        </p:blipFill>
        <p:spPr bwMode="auto">
          <a:xfrm>
            <a:off x="6534150" y="101771"/>
            <a:ext cx="5657850" cy="42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3.95833E-6 0.11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1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TC103457515[[fn=Zobrazení]]</Template>
  <TotalTime>307</TotalTime>
  <Words>726</Words>
  <Application>Microsoft Office PowerPoint</Application>
  <PresentationFormat>Širokoúhlá obrazovka</PresentationFormat>
  <Paragraphs>143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Hledání extrému funkce</vt:lpstr>
      <vt:lpstr>Extrém funkce</vt:lpstr>
      <vt:lpstr>Předpoklady</vt:lpstr>
      <vt:lpstr>Metoda zpětného kroku</vt:lpstr>
      <vt:lpstr>Prezentace aplikace PowerPoint</vt:lpstr>
      <vt:lpstr>Metoda půlení intervalu</vt:lpstr>
      <vt:lpstr>Prezentace aplikace PowerPoint</vt:lpstr>
      <vt:lpstr>Prezentace aplikace PowerPoint</vt:lpstr>
      <vt:lpstr>Metoda s použitím čísel Fibonacciho řady</vt:lpstr>
      <vt:lpstr>Prezentace aplikace PowerPoint</vt:lpstr>
      <vt:lpstr>Porovnání funkcí – diagnostika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Hledání nulových bodů funkce</dc:title>
  <dc:creator>Petr Voborník</dc:creator>
  <cp:lastModifiedBy>Petr Voborník</cp:lastModifiedBy>
  <cp:revision>31</cp:revision>
  <dcterms:created xsi:type="dcterms:W3CDTF">2013-11-01T09:40:11Z</dcterms:created>
  <dcterms:modified xsi:type="dcterms:W3CDTF">2014-10-14T11:15:53Z</dcterms:modified>
</cp:coreProperties>
</file>