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71" r:id="rId6"/>
    <p:sldId id="268" r:id="rId7"/>
    <p:sldId id="272" r:id="rId8"/>
    <p:sldId id="269" r:id="rId9"/>
    <p:sldId id="273" r:id="rId10"/>
    <p:sldId id="270" r:id="rId11"/>
    <p:sldId id="274" r:id="rId12"/>
    <p:sldId id="265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108" y="4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D215F-D522-47C5-ADC9-EBEF8C3E03C0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706A-938A-403C-839E-9ACA9C70D6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40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706A-938A-403C-839E-9ACA9C70D6D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712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706A-938A-403C-839E-9ACA9C70D6D8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037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35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6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03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32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0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087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6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362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230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53AEAF7-AF12-4BC8-9EB5-4A8328A7B733}" type="datetimeFigureOut">
              <a:rPr lang="cs-CZ" smtClean="0"/>
              <a:t>20.10.2014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9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Výpočet hodnot integrálů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62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977" y="365760"/>
            <a:ext cx="9692640" cy="1325562"/>
          </a:xfrm>
        </p:spPr>
        <p:txBody>
          <a:bodyPr/>
          <a:lstStyle/>
          <a:p>
            <a:r>
              <a:rPr lang="cs-CZ" dirty="0"/>
              <a:t>Výpočet hodnoty integrálu s požadovanou "přesností"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0977" y="1828800"/>
            <a:ext cx="5169925" cy="4351337"/>
          </a:xfrm>
        </p:spPr>
        <p:txBody>
          <a:bodyPr/>
          <a:lstStyle/>
          <a:p>
            <a:r>
              <a:rPr lang="cs-CZ" dirty="0" smtClean="0"/>
              <a:t>Některá z předchozích metod se s postupně zdvojnásobovaným </a:t>
            </a:r>
            <a:r>
              <a:rPr lang="cs-CZ" b="1" dirty="0" smtClean="0"/>
              <a:t>n</a:t>
            </a:r>
            <a:r>
              <a:rPr lang="cs-CZ" dirty="0" smtClean="0"/>
              <a:t> opakuje tak dlouho, dokud rozdíl výsledku posledního a předposledního není menší než požadovaná odchylka </a:t>
            </a:r>
            <a:r>
              <a:rPr lang="el-GR" dirty="0"/>
              <a:t>ε</a:t>
            </a:r>
            <a:endParaRPr lang="cs-CZ" dirty="0"/>
          </a:p>
          <a:p>
            <a:endParaRPr lang="cs-CZ" dirty="0"/>
          </a:p>
        </p:txBody>
      </p:sp>
      <p:pic>
        <p:nvPicPr>
          <p:cNvPr id="3074" name="Picture 2" descr="http://lide.uhk.cz/pdf/ucitel/jehlivl1/vyuka/programovani/algoritmy/vypoce3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8"/>
          <a:stretch/>
        </p:blipFill>
        <p:spPr bwMode="auto">
          <a:xfrm>
            <a:off x="5882199" y="1828800"/>
            <a:ext cx="5172075" cy="485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297180" y="294468"/>
            <a:ext cx="9652731" cy="64149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PozadovanaPresnost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n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2*e;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LichobeznikovaMetoda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*=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2" descr="http://lide.uhk.cz/pdf/ucitel/jehlivl1/vyuka/programovani/algoritmy/vypoce3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8"/>
          <a:stretch/>
        </p:blipFill>
        <p:spPr bwMode="auto">
          <a:xfrm>
            <a:off x="7981697" y="2836190"/>
            <a:ext cx="4041221" cy="379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Porovnání funkcí – diagnostika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Počet cyklů potřebných pro výpočet integrálu</a:t>
            </a:r>
          </a:p>
          <a:p>
            <a:r>
              <a:rPr lang="cs-CZ" dirty="0" smtClean="0"/>
              <a:t>Čas potřebný pro výpočet</a:t>
            </a:r>
          </a:p>
          <a:p>
            <a:r>
              <a:rPr lang="cs-CZ" dirty="0" smtClean="0"/>
              <a:t>Přesnost výsledku</a:t>
            </a:r>
          </a:p>
          <a:p>
            <a:endParaRPr lang="cs-CZ" dirty="0"/>
          </a:p>
          <a:p>
            <a:r>
              <a:rPr lang="cs-CZ" dirty="0" err="1" smtClean="0"/>
              <a:t>Debug.WriteLine</a:t>
            </a:r>
            <a:r>
              <a:rPr lang="cs-CZ" dirty="0" smtClean="0"/>
              <a:t>();</a:t>
            </a:r>
          </a:p>
          <a:p>
            <a:r>
              <a:rPr lang="cs-CZ" dirty="0" err="1"/>
              <a:t>Stopwatch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63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Volný tvar 28"/>
          <p:cNvSpPr/>
          <p:nvPr/>
        </p:nvSpPr>
        <p:spPr>
          <a:xfrm>
            <a:off x="3343068" y="2471214"/>
            <a:ext cx="2677099" cy="1419736"/>
          </a:xfrm>
          <a:custGeom>
            <a:avLst/>
            <a:gdLst>
              <a:gd name="connsiteX0" fmla="*/ 1519847 w 2677099"/>
              <a:gd name="connsiteY0" fmla="*/ 1271 h 1419736"/>
              <a:gd name="connsiteX1" fmla="*/ 2084996 w 2677099"/>
              <a:gd name="connsiteY1" fmla="*/ 97712 h 1419736"/>
              <a:gd name="connsiteX2" fmla="*/ 2651495 w 2677099"/>
              <a:gd name="connsiteY2" fmla="*/ 576258 h 1419736"/>
              <a:gd name="connsiteX3" fmla="*/ 2677099 w 2677099"/>
              <a:gd name="connsiteY3" fmla="*/ 606913 h 1419736"/>
              <a:gd name="connsiteX4" fmla="*/ 2677099 w 2677099"/>
              <a:gd name="connsiteY4" fmla="*/ 1419736 h 1419736"/>
              <a:gd name="connsiteX5" fmla="*/ 0 w 2677099"/>
              <a:gd name="connsiteY5" fmla="*/ 1419736 h 1419736"/>
              <a:gd name="connsiteX6" fmla="*/ 0 w 2677099"/>
              <a:gd name="connsiteY6" fmla="*/ 607079 h 1419736"/>
              <a:gd name="connsiteX7" fmla="*/ 45867 w 2677099"/>
              <a:gd name="connsiteY7" fmla="*/ 554223 h 1419736"/>
              <a:gd name="connsiteX8" fmla="*/ 550923 w 2677099"/>
              <a:gd name="connsiteY8" fmla="*/ 141779 h 1419736"/>
              <a:gd name="connsiteX9" fmla="*/ 1519847 w 2677099"/>
              <a:gd name="connsiteY9" fmla="*/ 1271 h 141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7099" h="1419736">
                <a:moveTo>
                  <a:pt x="1519847" y="1271"/>
                </a:moveTo>
                <a:cubicBezTo>
                  <a:pt x="1724182" y="7597"/>
                  <a:pt x="1920920" y="37808"/>
                  <a:pt x="2084996" y="97712"/>
                </a:cubicBezTo>
                <a:cubicBezTo>
                  <a:pt x="2303764" y="177585"/>
                  <a:pt x="2481118" y="373134"/>
                  <a:pt x="2651495" y="576258"/>
                </a:cubicBezTo>
                <a:lnTo>
                  <a:pt x="2677099" y="606913"/>
                </a:lnTo>
                <a:lnTo>
                  <a:pt x="2677099" y="1419736"/>
                </a:lnTo>
                <a:lnTo>
                  <a:pt x="0" y="1419736"/>
                </a:lnTo>
                <a:lnTo>
                  <a:pt x="0" y="607079"/>
                </a:lnTo>
                <a:lnTo>
                  <a:pt x="45867" y="554223"/>
                </a:lnTo>
                <a:cubicBezTo>
                  <a:pt x="193062" y="382314"/>
                  <a:pt x="337557" y="217979"/>
                  <a:pt x="550923" y="141779"/>
                </a:cubicBezTo>
                <a:cubicBezTo>
                  <a:pt x="817630" y="46529"/>
                  <a:pt x="1179289" y="-9273"/>
                  <a:pt x="1519847" y="1271"/>
                </a:cubicBezTo>
                <a:close/>
              </a:path>
            </a:pathLst>
          </a:cu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Volný tvar 21"/>
          <p:cNvSpPr/>
          <p:nvPr/>
        </p:nvSpPr>
        <p:spPr>
          <a:xfrm>
            <a:off x="3343069" y="2500984"/>
            <a:ext cx="2677099" cy="1419736"/>
          </a:xfrm>
          <a:custGeom>
            <a:avLst/>
            <a:gdLst>
              <a:gd name="connsiteX0" fmla="*/ 1519847 w 2677099"/>
              <a:gd name="connsiteY0" fmla="*/ 1271 h 1419736"/>
              <a:gd name="connsiteX1" fmla="*/ 2084996 w 2677099"/>
              <a:gd name="connsiteY1" fmla="*/ 97712 h 1419736"/>
              <a:gd name="connsiteX2" fmla="*/ 2651495 w 2677099"/>
              <a:gd name="connsiteY2" fmla="*/ 576258 h 1419736"/>
              <a:gd name="connsiteX3" fmla="*/ 2677099 w 2677099"/>
              <a:gd name="connsiteY3" fmla="*/ 606913 h 1419736"/>
              <a:gd name="connsiteX4" fmla="*/ 2677099 w 2677099"/>
              <a:gd name="connsiteY4" fmla="*/ 1419736 h 1419736"/>
              <a:gd name="connsiteX5" fmla="*/ 0 w 2677099"/>
              <a:gd name="connsiteY5" fmla="*/ 1419736 h 1419736"/>
              <a:gd name="connsiteX6" fmla="*/ 0 w 2677099"/>
              <a:gd name="connsiteY6" fmla="*/ 607079 h 1419736"/>
              <a:gd name="connsiteX7" fmla="*/ 45867 w 2677099"/>
              <a:gd name="connsiteY7" fmla="*/ 554223 h 1419736"/>
              <a:gd name="connsiteX8" fmla="*/ 550923 w 2677099"/>
              <a:gd name="connsiteY8" fmla="*/ 141779 h 1419736"/>
              <a:gd name="connsiteX9" fmla="*/ 1519847 w 2677099"/>
              <a:gd name="connsiteY9" fmla="*/ 1271 h 141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7099" h="1419736">
                <a:moveTo>
                  <a:pt x="1519847" y="1271"/>
                </a:moveTo>
                <a:cubicBezTo>
                  <a:pt x="1724182" y="7597"/>
                  <a:pt x="1920920" y="37808"/>
                  <a:pt x="2084996" y="97712"/>
                </a:cubicBezTo>
                <a:cubicBezTo>
                  <a:pt x="2303764" y="177585"/>
                  <a:pt x="2481118" y="373134"/>
                  <a:pt x="2651495" y="576258"/>
                </a:cubicBezTo>
                <a:lnTo>
                  <a:pt x="2677099" y="606913"/>
                </a:lnTo>
                <a:lnTo>
                  <a:pt x="2677099" y="1419736"/>
                </a:lnTo>
                <a:lnTo>
                  <a:pt x="0" y="1419736"/>
                </a:lnTo>
                <a:lnTo>
                  <a:pt x="0" y="607079"/>
                </a:lnTo>
                <a:lnTo>
                  <a:pt x="45867" y="554223"/>
                </a:lnTo>
                <a:cubicBezTo>
                  <a:pt x="193062" y="382314"/>
                  <a:pt x="337557" y="217979"/>
                  <a:pt x="550923" y="141779"/>
                </a:cubicBezTo>
                <a:cubicBezTo>
                  <a:pt x="817630" y="46529"/>
                  <a:pt x="1179289" y="-9273"/>
                  <a:pt x="1519847" y="1271"/>
                </a:cubicBezTo>
                <a:close/>
              </a:path>
            </a:pathLst>
          </a:cu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" name="Přímá spojnice 2"/>
          <p:cNvCxnSpPr/>
          <p:nvPr/>
        </p:nvCxnSpPr>
        <p:spPr>
          <a:xfrm flipV="1">
            <a:off x="3343069" y="3114556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Integrál funkce</a:t>
            </a:r>
            <a:endParaRPr lang="cs-CZ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1205346" y="2317173"/>
            <a:ext cx="0" cy="3210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526440" y="37223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848591" y="52290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y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709918" y="333129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chemeClr val="tx2"/>
                </a:solidFill>
              </a:rPr>
              <a:t>f(x)</a:t>
            </a:r>
            <a:endParaRPr lang="cs-CZ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/>
              <p:cNvSpPr txBox="1"/>
              <p:nvPr/>
            </p:nvSpPr>
            <p:spPr>
              <a:xfrm>
                <a:off x="6019962" y="4873517"/>
                <a:ext cx="1325042" cy="937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7" name="TextovéPol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62" y="4873517"/>
                <a:ext cx="1325042" cy="9371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ovéPole 17"/>
          <p:cNvSpPr txBox="1"/>
          <p:nvPr/>
        </p:nvSpPr>
        <p:spPr>
          <a:xfrm>
            <a:off x="3034765" y="3970221"/>
            <a:ext cx="6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x</a:t>
            </a:r>
            <a:r>
              <a:rPr lang="cs-CZ" baseline="-25000" dirty="0" err="1" smtClean="0"/>
              <a:t>min</a:t>
            </a:r>
            <a:endParaRPr lang="cs-CZ" baseline="-25000" dirty="0"/>
          </a:p>
        </p:txBody>
      </p:sp>
      <p:sp>
        <p:nvSpPr>
          <p:cNvPr id="20" name="Volný tvar 19"/>
          <p:cNvSpPr/>
          <p:nvPr/>
        </p:nvSpPr>
        <p:spPr>
          <a:xfrm>
            <a:off x="1200839" y="2492601"/>
            <a:ext cx="6514411" cy="1424772"/>
          </a:xfrm>
          <a:custGeom>
            <a:avLst/>
            <a:gdLst>
              <a:gd name="connsiteX0" fmla="*/ 0 w 6643171"/>
              <a:gd name="connsiteY0" fmla="*/ 1419735 h 1424772"/>
              <a:gd name="connsiteX1" fmla="*/ 1696597 w 6643171"/>
              <a:gd name="connsiteY1" fmla="*/ 1012111 h 1424772"/>
              <a:gd name="connsiteX2" fmla="*/ 2743200 w 6643171"/>
              <a:gd name="connsiteY2" fmla="*/ 141778 h 1424772"/>
              <a:gd name="connsiteX3" fmla="*/ 4307595 w 6643171"/>
              <a:gd name="connsiteY3" fmla="*/ 97711 h 1424772"/>
              <a:gd name="connsiteX4" fmla="*/ 5420298 w 6643171"/>
              <a:gd name="connsiteY4" fmla="*/ 1100246 h 1424772"/>
              <a:gd name="connsiteX5" fmla="*/ 6643171 w 6643171"/>
              <a:gd name="connsiteY5" fmla="*/ 1419735 h 142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3171" h="1424772">
                <a:moveTo>
                  <a:pt x="0" y="1419735"/>
                </a:moveTo>
                <a:cubicBezTo>
                  <a:pt x="619698" y="1322419"/>
                  <a:pt x="1239397" y="1225104"/>
                  <a:pt x="1696597" y="1012111"/>
                </a:cubicBezTo>
                <a:cubicBezTo>
                  <a:pt x="2153797" y="799118"/>
                  <a:pt x="2308034" y="294178"/>
                  <a:pt x="2743200" y="141778"/>
                </a:cubicBezTo>
                <a:cubicBezTo>
                  <a:pt x="3178366" y="-10622"/>
                  <a:pt x="3861412" y="-62034"/>
                  <a:pt x="4307595" y="97711"/>
                </a:cubicBezTo>
                <a:cubicBezTo>
                  <a:pt x="4753778" y="257456"/>
                  <a:pt x="5031035" y="879909"/>
                  <a:pt x="5420298" y="1100246"/>
                </a:cubicBezTo>
                <a:cubicBezTo>
                  <a:pt x="5809561" y="1320583"/>
                  <a:pt x="6250236" y="1452786"/>
                  <a:pt x="6643171" y="1419735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" name="Přímá spojnice 7"/>
          <p:cNvCxnSpPr/>
          <p:nvPr/>
        </p:nvCxnSpPr>
        <p:spPr>
          <a:xfrm>
            <a:off x="838200" y="3917373"/>
            <a:ext cx="8752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 flipV="1">
            <a:off x="6019962" y="3114556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5678313" y="3970221"/>
            <a:ext cx="6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x</a:t>
            </a:r>
            <a:r>
              <a:rPr lang="cs-CZ" baseline="-25000" dirty="0" err="1" smtClean="0"/>
              <a:t>max</a:t>
            </a:r>
            <a:endParaRPr lang="cs-CZ" baseline="-25000" dirty="0"/>
          </a:p>
        </p:txBody>
      </p:sp>
      <p:cxnSp>
        <p:nvCxnSpPr>
          <p:cNvPr id="26" name="Přímá spojnice 25"/>
          <p:cNvCxnSpPr/>
          <p:nvPr/>
        </p:nvCxnSpPr>
        <p:spPr>
          <a:xfrm flipV="1">
            <a:off x="3343069" y="3762375"/>
            <a:ext cx="0" cy="30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 flipV="1">
            <a:off x="6019962" y="3762375"/>
            <a:ext cx="0" cy="30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ový bublinový popisek 15"/>
          <p:cNvSpPr/>
          <p:nvPr/>
        </p:nvSpPr>
        <p:spPr>
          <a:xfrm>
            <a:off x="3762536" y="4387456"/>
            <a:ext cx="1838164" cy="670423"/>
          </a:xfrm>
          <a:prstGeom prst="wedgeRectCallout">
            <a:avLst>
              <a:gd name="adj1" fmla="val 2537"/>
              <a:gd name="adj2" fmla="val -1499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Integrál</a:t>
            </a:r>
          </a:p>
          <a:p>
            <a:pPr algn="ctr"/>
            <a:r>
              <a:rPr lang="cs-CZ" i="1" dirty="0" smtClean="0"/>
              <a:t>obsah plochy S</a:t>
            </a:r>
            <a:endParaRPr lang="cs-CZ" i="1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8467725" y="495924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S = ?</a:t>
            </a:r>
            <a:endParaRPr lang="cs-CZ" dirty="0"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2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25000" decel="2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17045 1.11111E-6 C 0.24675 1.11111E-6 0.34089 0.07546 0.34089 0.1368 L 0.34089 0.27361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2" grpId="0" animBg="1"/>
      <p:bldP spid="14" grpId="0"/>
      <p:bldP spid="17" grpId="0"/>
      <p:bldP spid="18" grpId="0"/>
      <p:bldP spid="20" grpId="0" animBg="1"/>
      <p:bldP spid="25" grpId="0"/>
      <p:bldP spid="16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61872" y="51833"/>
            <a:ext cx="9692640" cy="1325562"/>
          </a:xfrm>
        </p:spPr>
        <p:txBody>
          <a:bodyPr/>
          <a:lstStyle/>
          <a:p>
            <a:r>
              <a:rPr lang="cs-CZ" dirty="0" smtClean="0"/>
              <a:t>Předpoklady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/>
          <a:lstStyle/>
          <a:p>
            <a:r>
              <a:rPr lang="cs-CZ" dirty="0" smtClean="0"/>
              <a:t>y = f(x)</a:t>
            </a:r>
          </a:p>
          <a:p>
            <a:r>
              <a:rPr lang="cs-CZ" dirty="0" smtClean="0"/>
              <a:t>Vzorec (rovnici) funkce neznáme (nemůžeme vypočítat její integrál matematicky)</a:t>
            </a:r>
          </a:p>
          <a:p>
            <a:r>
              <a:rPr lang="cs-CZ" dirty="0" smtClean="0"/>
              <a:t>Funkce je kladná (f(x) &gt;= 0) mezi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min</a:t>
            </a:r>
            <a:r>
              <a:rPr lang="cs-CZ" dirty="0" smtClean="0"/>
              <a:t> a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max</a:t>
            </a:r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583018" y="4929266"/>
            <a:ext cx="5836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min =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static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(double x)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>
              <a:xfrm>
                <a:off x="9704619" y="5955188"/>
                <a:ext cx="1249893" cy="90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cs-C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cs-CZ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cs-CZ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619" y="5955188"/>
                <a:ext cx="1249893" cy="9028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8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9409" y="287384"/>
            <a:ext cx="9692640" cy="821176"/>
          </a:xfrm>
        </p:spPr>
        <p:txBody>
          <a:bodyPr/>
          <a:lstStyle/>
          <a:p>
            <a:r>
              <a:rPr lang="cs-CZ" dirty="0" smtClean="0"/>
              <a:t>Lichoběžníková metoda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828800"/>
                <a:ext cx="4670424" cy="4847422"/>
              </a:xfrm>
            </p:spPr>
            <p:txBody>
              <a:bodyPr>
                <a:normAutofit/>
              </a:bodyPr>
              <a:lstStyle/>
              <a:p>
                <a:r>
                  <a:rPr lang="cs-CZ" b="0" dirty="0" smtClean="0"/>
                  <a:t>Přesnost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cs-CZ" dirty="0" smtClean="0"/>
              </a:p>
              <a:p>
                <a:r>
                  <a:rPr lang="cs-CZ" dirty="0" smtClean="0"/>
                  <a:t>Sčítáme plochy jednotlivých lichoběžníků vymezených body </a:t>
                </a:r>
                <a:br>
                  <a:rPr lang="cs-CZ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cs-CZ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cs-CZ" dirty="0" smtClean="0"/>
                  <a:t/>
                </a:r>
                <a:br>
                  <a:rPr lang="cs-CZ" dirty="0" smtClean="0"/>
                </a:br>
                <a:endParaRPr lang="cs-CZ" dirty="0" smtClean="0"/>
              </a:p>
              <a:p>
                <a:r>
                  <a:rPr lang="cs-CZ" dirty="0" smtClean="0"/>
                  <a:t>Plochu lichoběžníku s jednou šikmou stranou lze také vypočítat jako obdélník se stranami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cs-CZ" dirty="0" smtClean="0"/>
                  <a:t>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cs-CZ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cs-CZ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cs-CZ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cs-CZ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num>
                      <m:den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cs-CZ" b="1" dirty="0" smtClean="0"/>
              </a:p>
              <a:p>
                <a:r>
                  <a:rPr lang="cs-CZ" dirty="0" smtClean="0"/>
                  <a:t>Lze také posčítat pouze jednotlivé výšky těchto obdélníčků a až pak je najednou vynásobit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cs-CZ" b="1" dirty="0" smtClean="0"/>
              </a:p>
              <a:p>
                <a:r>
                  <a:rPr lang="cs-CZ" dirty="0" smtClean="0"/>
                  <a:t>Každá z výšek těchto obdélníčků, kromě krajních (v </a:t>
                </a:r>
                <a:r>
                  <a:rPr lang="cs-CZ" dirty="0" err="1" smtClean="0"/>
                  <a:t>x</a:t>
                </a:r>
                <a:r>
                  <a:rPr lang="cs-CZ" baseline="-25000" dirty="0" err="1" smtClean="0"/>
                  <a:t>min</a:t>
                </a:r>
                <a:r>
                  <a:rPr lang="cs-CZ" dirty="0" smtClean="0"/>
                  <a:t> a </a:t>
                </a:r>
                <a:r>
                  <a:rPr lang="cs-CZ" dirty="0" err="1" smtClean="0"/>
                  <a:t>x</a:t>
                </a:r>
                <a:r>
                  <a:rPr lang="cs-CZ" baseline="-25000" dirty="0" err="1" smtClean="0"/>
                  <a:t>max</a:t>
                </a:r>
                <a:r>
                  <a:rPr lang="cs-CZ" dirty="0" smtClean="0"/>
                  <a:t>), bude v tomto součtu 2x (vykrátí u nich zlomek ½)</a:t>
                </a:r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828800"/>
                <a:ext cx="4670424" cy="4847422"/>
              </a:xfrm>
              <a:blipFill rotWithShape="0">
                <a:blip r:embed="rId3"/>
                <a:stretch>
                  <a:fillRect l="-261" t="-377" r="-221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lide.uhk.cz/pdf/ucitel/jehlivl1/vyuka/programovani/algoritmy/vypoce10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5"/>
          <a:stretch/>
        </p:blipFill>
        <p:spPr bwMode="auto">
          <a:xfrm>
            <a:off x="5218112" y="1881266"/>
            <a:ext cx="3619500" cy="24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de.uhk.cz/pdf/ucitel/jehlivl1/vyuka/programovani/algoritmy/vypoce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7" y="4567349"/>
            <a:ext cx="341947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Skupina 4"/>
          <p:cNvGrpSpPr/>
          <p:nvPr/>
        </p:nvGrpSpPr>
        <p:grpSpPr>
          <a:xfrm>
            <a:off x="9354085" y="650872"/>
            <a:ext cx="1638300" cy="4906963"/>
            <a:chOff x="9232900" y="893762"/>
            <a:chExt cx="1638300" cy="4906963"/>
          </a:xfrm>
        </p:grpSpPr>
        <p:pic>
          <p:nvPicPr>
            <p:cNvPr id="1028" name="Picture 4" descr="http://lide.uhk.cz/pdf/ucitel/jehlivl1/vyuka/programovani/algoritmy/vypoce11.gif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 bwMode="auto">
            <a:xfrm>
              <a:off x="9232900" y="893762"/>
              <a:ext cx="1638300" cy="4906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ovéPole 3"/>
            <p:cNvSpPr txBox="1"/>
            <p:nvPr/>
          </p:nvSpPr>
          <p:spPr>
            <a:xfrm>
              <a:off x="9694580" y="3622197"/>
              <a:ext cx="714939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cs-CZ" sz="1100" dirty="0" smtClean="0"/>
                <a:t>S = S + f(x)</a:t>
              </a:r>
              <a:endParaRPr lang="cs-CZ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4822824" y="5701083"/>
                <a:ext cx="6309035" cy="975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cs-CZ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24" y="5701083"/>
                <a:ext cx="6309035" cy="9751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ál 6"/>
          <p:cNvSpPr/>
          <p:nvPr/>
        </p:nvSpPr>
        <p:spPr>
          <a:xfrm>
            <a:off x="5576890" y="3692401"/>
            <a:ext cx="185536" cy="185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/>
          <p:cNvSpPr/>
          <p:nvPr/>
        </p:nvSpPr>
        <p:spPr>
          <a:xfrm>
            <a:off x="6121204" y="3692401"/>
            <a:ext cx="185536" cy="185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/>
          <p:cNvSpPr/>
          <p:nvPr/>
        </p:nvSpPr>
        <p:spPr>
          <a:xfrm>
            <a:off x="6121204" y="2370807"/>
            <a:ext cx="185536" cy="185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ál 12"/>
          <p:cNvSpPr/>
          <p:nvPr/>
        </p:nvSpPr>
        <p:spPr>
          <a:xfrm>
            <a:off x="5576890" y="2839666"/>
            <a:ext cx="185536" cy="185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" name="Přímá spojnice 8"/>
          <p:cNvCxnSpPr/>
          <p:nvPr/>
        </p:nvCxnSpPr>
        <p:spPr>
          <a:xfrm>
            <a:off x="5946775" y="2689225"/>
            <a:ext cx="0" cy="10959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>
            <a:off x="5669658" y="3788344"/>
            <a:ext cx="5443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5669658" y="2932434"/>
            <a:ext cx="0" cy="8527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6213972" y="2463575"/>
            <a:ext cx="0" cy="13215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Skupina 31"/>
          <p:cNvGrpSpPr/>
          <p:nvPr/>
        </p:nvGrpSpPr>
        <p:grpSpPr>
          <a:xfrm>
            <a:off x="5668069" y="1622420"/>
            <a:ext cx="0" cy="2168722"/>
            <a:chOff x="5668069" y="1622420"/>
            <a:chExt cx="0" cy="2168722"/>
          </a:xfrm>
        </p:grpSpPr>
        <p:cxnSp>
          <p:nvCxnSpPr>
            <p:cNvPr id="35" name="Přímá spojnice 34"/>
            <p:cNvCxnSpPr/>
            <p:nvPr/>
          </p:nvCxnSpPr>
          <p:spPr>
            <a:xfrm>
              <a:off x="5668069" y="1622420"/>
              <a:ext cx="0" cy="109594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/>
            <p:cNvCxnSpPr/>
            <p:nvPr/>
          </p:nvCxnSpPr>
          <p:spPr>
            <a:xfrm>
              <a:off x="5668069" y="2695198"/>
              <a:ext cx="0" cy="1095944"/>
            </a:xfrm>
            <a:prstGeom prst="line">
              <a:avLst/>
            </a:prstGeom>
            <a:ln w="19050">
              <a:solidFill>
                <a:srgbClr val="FFFFFF">
                  <a:alpha val="117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Přímá spojnice 37"/>
          <p:cNvCxnSpPr/>
          <p:nvPr/>
        </p:nvCxnSpPr>
        <p:spPr>
          <a:xfrm>
            <a:off x="5666481" y="2689225"/>
            <a:ext cx="0" cy="10959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délník 36"/>
          <p:cNvSpPr/>
          <p:nvPr/>
        </p:nvSpPr>
        <p:spPr>
          <a:xfrm>
            <a:off x="5666481" y="2689225"/>
            <a:ext cx="547491" cy="1095944"/>
          </a:xfrm>
          <a:prstGeom prst="rect">
            <a:avLst/>
          </a:prstGeom>
          <a:solidFill>
            <a:srgbClr val="00FFFF">
              <a:alpha val="50196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2" name="Přímá spojnice 41"/>
          <p:cNvCxnSpPr/>
          <p:nvPr/>
        </p:nvCxnSpPr>
        <p:spPr>
          <a:xfrm>
            <a:off x="6754515" y="2188369"/>
            <a:ext cx="0" cy="1596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>
            <a:off x="7297440" y="2028825"/>
            <a:ext cx="0" cy="175634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45"/>
          <p:cNvCxnSpPr/>
          <p:nvPr/>
        </p:nvCxnSpPr>
        <p:spPr>
          <a:xfrm>
            <a:off x="7840365" y="1924050"/>
            <a:ext cx="0" cy="186111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/>
          <p:cNvCxnSpPr/>
          <p:nvPr/>
        </p:nvCxnSpPr>
        <p:spPr>
          <a:xfrm>
            <a:off x="8383290" y="1902619"/>
            <a:ext cx="0" cy="18825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/>
          <p:nvPr/>
        </p:nvCxnSpPr>
        <p:spPr>
          <a:xfrm>
            <a:off x="6215263" y="2464985"/>
            <a:ext cx="0" cy="13215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délník 50"/>
          <p:cNvSpPr/>
          <p:nvPr/>
        </p:nvSpPr>
        <p:spPr>
          <a:xfrm>
            <a:off x="6213573" y="2309813"/>
            <a:ext cx="538561" cy="1475356"/>
          </a:xfrm>
          <a:prstGeom prst="rect">
            <a:avLst/>
          </a:prstGeom>
          <a:solidFill>
            <a:srgbClr val="00FFFF">
              <a:alpha val="50196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09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4467 -0.1231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02305 -7.40741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37" grpId="0" animBg="1"/>
      <p:bldP spid="37" grpId="3" animBg="1"/>
      <p:bldP spid="37" grpId="4" animBg="1"/>
      <p:bldP spid="37" grpId="5" animBg="1"/>
      <p:bldP spid="51" grpId="0" animBg="1"/>
      <p:bldP spid="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297181" y="294468"/>
            <a:ext cx="8800324" cy="64149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LichobeznikovaMetoda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h =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/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)) /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(long i = 1; i &lt; n;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+=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+ h * i);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 *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9885953" y="178174"/>
            <a:ext cx="2137070" cy="6400857"/>
            <a:chOff x="9232900" y="893762"/>
            <a:chExt cx="1638300" cy="4906963"/>
          </a:xfrm>
        </p:grpSpPr>
        <p:pic>
          <p:nvPicPr>
            <p:cNvPr id="7" name="Picture 4" descr="http://lide.uhk.cz/pdf/ucitel/jehlivl1/vyuka/programovani/algoritmy/vypoce11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 bwMode="auto">
            <a:xfrm>
              <a:off x="9232900" y="893762"/>
              <a:ext cx="1638300" cy="4906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ovéPole 7"/>
            <p:cNvSpPr txBox="1"/>
            <p:nvPr/>
          </p:nvSpPr>
          <p:spPr>
            <a:xfrm>
              <a:off x="9778010" y="3645928"/>
              <a:ext cx="548080" cy="129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cs-CZ" sz="1100" dirty="0" smtClean="0"/>
                <a:t>S = S + f(x)</a:t>
              </a:r>
              <a:endParaRPr lang="cs-CZ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9966" y="365760"/>
            <a:ext cx="9082007" cy="1325562"/>
          </a:xfrm>
        </p:spPr>
        <p:txBody>
          <a:bodyPr>
            <a:normAutofit/>
          </a:bodyPr>
          <a:lstStyle/>
          <a:p>
            <a:r>
              <a:rPr lang="cs-CZ" dirty="0" err="1" smtClean="0"/>
              <a:t>Simpsonovo</a:t>
            </a:r>
            <a:r>
              <a:rPr lang="cs-CZ" dirty="0" smtClean="0"/>
              <a:t> pravidlo </a:t>
            </a:r>
            <a:br>
              <a:rPr lang="cs-CZ" dirty="0" smtClean="0"/>
            </a:br>
            <a:r>
              <a:rPr lang="cs-CZ" dirty="0" smtClean="0"/>
              <a:t>(parabolická metoda)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9966" y="1828800"/>
            <a:ext cx="5526386" cy="4351337"/>
          </a:xfrm>
        </p:spPr>
        <p:txBody>
          <a:bodyPr/>
          <a:lstStyle/>
          <a:p>
            <a:r>
              <a:rPr lang="cs-CZ" dirty="0" smtClean="0"/>
              <a:t>Sčítá obdélníčky funkce – normalizovaný součet všech jejich výšek vynásobený jednotnou základnou</a:t>
            </a:r>
          </a:p>
          <a:p>
            <a:r>
              <a:rPr lang="cs-CZ" dirty="0" smtClean="0"/>
              <a:t>Krajní hodnoty funkcí (</a:t>
            </a:r>
            <a:r>
              <a:rPr lang="cs-CZ" b="1" dirty="0" smtClean="0"/>
              <a:t>y</a:t>
            </a:r>
            <a:r>
              <a:rPr lang="cs-CZ" dirty="0" smtClean="0"/>
              <a:t> pro </a:t>
            </a:r>
            <a:r>
              <a:rPr lang="cs-CZ" b="1" dirty="0" err="1" smtClean="0"/>
              <a:t>x</a:t>
            </a:r>
            <a:r>
              <a:rPr lang="cs-CZ" b="1" baseline="-25000" dirty="0" err="1" smtClean="0"/>
              <a:t>min</a:t>
            </a:r>
            <a:r>
              <a:rPr lang="cs-CZ" dirty="0" smtClean="0"/>
              <a:t> </a:t>
            </a:r>
            <a:r>
              <a:rPr lang="cs-CZ" dirty="0"/>
              <a:t>a </a:t>
            </a:r>
            <a:r>
              <a:rPr lang="cs-CZ" b="1" dirty="0" err="1"/>
              <a:t>x</a:t>
            </a:r>
            <a:r>
              <a:rPr lang="cs-CZ" b="1" baseline="-25000" dirty="0" err="1"/>
              <a:t>max</a:t>
            </a:r>
            <a:r>
              <a:rPr lang="cs-CZ" dirty="0" smtClean="0"/>
              <a:t>) se započítají jednou</a:t>
            </a:r>
          </a:p>
          <a:p>
            <a:r>
              <a:rPr lang="cs-CZ" dirty="0" smtClean="0"/>
              <a:t>Vnitřní hodnoty funkcí (</a:t>
            </a:r>
            <a:r>
              <a:rPr lang="cs-CZ" b="1" dirty="0" smtClean="0"/>
              <a:t>y</a:t>
            </a:r>
            <a:r>
              <a:rPr lang="cs-CZ" dirty="0" smtClean="0"/>
              <a:t> pro </a:t>
            </a:r>
            <a:r>
              <a:rPr lang="cs-CZ" b="1" dirty="0" smtClean="0"/>
              <a:t>x</a:t>
            </a:r>
            <a:r>
              <a:rPr lang="cs-CZ" b="1" baseline="-25000" dirty="0" smtClean="0"/>
              <a:t>1</a:t>
            </a:r>
            <a:r>
              <a:rPr lang="cs-CZ" dirty="0" smtClean="0"/>
              <a:t> až </a:t>
            </a:r>
            <a:r>
              <a:rPr lang="cs-CZ" b="1" dirty="0" smtClean="0"/>
              <a:t>x</a:t>
            </a:r>
            <a:r>
              <a:rPr lang="cs-CZ" b="1" baseline="-25000" dirty="0" smtClean="0"/>
              <a:t>n-1</a:t>
            </a:r>
            <a:r>
              <a:rPr lang="cs-CZ" dirty="0" smtClean="0"/>
              <a:t>) se započítají střídavě 4-násobnou a 2-násobnou hodnotou</a:t>
            </a:r>
          </a:p>
          <a:p>
            <a:r>
              <a:rPr lang="cs-CZ" dirty="0" smtClean="0"/>
              <a:t>Výsledný součet je vydělen 3 a vynásoben základnou (</a:t>
            </a:r>
            <a:r>
              <a:rPr lang="cs-CZ" b="1" dirty="0" smtClean="0"/>
              <a:t>h</a:t>
            </a:r>
            <a:r>
              <a:rPr lang="cs-CZ" dirty="0" smtClean="0"/>
              <a:t>), tj. mezerou mezi jednotlivými měřenými hodnotami funkce</a:t>
            </a:r>
            <a:endParaRPr lang="cs-CZ" dirty="0"/>
          </a:p>
        </p:txBody>
      </p:sp>
      <p:pic>
        <p:nvPicPr>
          <p:cNvPr id="1026" name="Picture 2" descr="http://lide.uhk.cz/pdf/ucitel/jehlivl1/vyuka/programovani/algoritmy/vypoce36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 bwMode="auto">
          <a:xfrm>
            <a:off x="9493303" y="455182"/>
            <a:ext cx="1638300" cy="604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de.uhk.cz/pdf/ucitel/jehlivl1/vyuka/programovani/algoritmy/vypoce3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27" y="5932486"/>
            <a:ext cx="31242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297181" y="294468"/>
            <a:ext cx="9443504" cy="64149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ParabolickaMetoda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h =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/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m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(long i = 1; i &lt; n;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+= (3 + m) *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+ h * i);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m = -m;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 *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/ (3 *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2" descr="http://lide.uhk.cz/pdf/ucitel/jehlivl1/vyuka/programovani/algoritmy/vypoce36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 bwMode="auto">
          <a:xfrm>
            <a:off x="10113235" y="222708"/>
            <a:ext cx="1638300" cy="604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84" y="365760"/>
            <a:ext cx="9692640" cy="881854"/>
          </a:xfrm>
        </p:spPr>
        <p:txBody>
          <a:bodyPr/>
          <a:lstStyle/>
          <a:p>
            <a:r>
              <a:rPr lang="cs-CZ" dirty="0" smtClean="0"/>
              <a:t>Tečnová metoda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8984" y="1828800"/>
            <a:ext cx="4883206" cy="4351337"/>
          </a:xfrm>
        </p:spPr>
        <p:txBody>
          <a:bodyPr/>
          <a:lstStyle/>
          <a:p>
            <a:r>
              <a:rPr lang="cs-CZ" dirty="0" smtClean="0"/>
              <a:t>Sčítání ploch obdélníčků metodou součtu všech </a:t>
            </a:r>
            <a:r>
              <a:rPr lang="cs-CZ" dirty="0"/>
              <a:t>jejich výšek </a:t>
            </a:r>
            <a:r>
              <a:rPr lang="cs-CZ" dirty="0" smtClean="0"/>
              <a:t>vynásobeným </a:t>
            </a:r>
            <a:r>
              <a:rPr lang="cs-CZ" dirty="0"/>
              <a:t>jednotnou </a:t>
            </a:r>
            <a:r>
              <a:rPr lang="cs-CZ" dirty="0" smtClean="0"/>
              <a:t>základnou</a:t>
            </a:r>
          </a:p>
          <a:p>
            <a:r>
              <a:rPr lang="cs-CZ" dirty="0" smtClean="0"/>
              <a:t>Základna je tentokrát dvojnásobná </a:t>
            </a:r>
            <a:br>
              <a:rPr lang="cs-CZ" dirty="0" smtClean="0"/>
            </a:br>
            <a:r>
              <a:rPr lang="cs-CZ" dirty="0" smtClean="0"/>
              <a:t>=&gt; obdélníčků je jen polovina</a:t>
            </a:r>
          </a:p>
          <a:p>
            <a:r>
              <a:rPr lang="cs-CZ" dirty="0" smtClean="0"/>
              <a:t>Výšku obdélníka určuje vždy prostřední hodnota funkce (x</a:t>
            </a:r>
            <a:r>
              <a:rPr lang="cs-CZ" baseline="-25000" dirty="0" smtClean="0"/>
              <a:t>1</a:t>
            </a:r>
            <a:r>
              <a:rPr lang="cs-CZ" dirty="0" smtClean="0"/>
              <a:t>, x</a:t>
            </a:r>
            <a:r>
              <a:rPr lang="cs-CZ" baseline="-25000" dirty="0" smtClean="0"/>
              <a:t>3</a:t>
            </a:r>
            <a:r>
              <a:rPr lang="cs-CZ" dirty="0" smtClean="0"/>
              <a:t>, x</a:t>
            </a:r>
            <a:r>
              <a:rPr lang="cs-CZ" baseline="-25000" dirty="0" smtClean="0"/>
              <a:t>5</a:t>
            </a:r>
            <a:r>
              <a:rPr lang="cs-CZ" dirty="0" smtClean="0"/>
              <a:t>, …, x</a:t>
            </a:r>
            <a:r>
              <a:rPr lang="cs-CZ" baseline="-25000" dirty="0" smtClean="0"/>
              <a:t>n-1</a:t>
            </a:r>
            <a:r>
              <a:rPr lang="cs-CZ" dirty="0" smtClean="0"/>
              <a:t>) </a:t>
            </a:r>
            <a:br>
              <a:rPr lang="cs-CZ" dirty="0" smtClean="0"/>
            </a:br>
            <a:r>
              <a:rPr lang="cs-CZ" dirty="0" smtClean="0"/>
              <a:t>=&gt; </a:t>
            </a:r>
            <a:r>
              <a:rPr lang="cs-CZ" b="1" dirty="0" smtClean="0"/>
              <a:t>n</a:t>
            </a:r>
            <a:r>
              <a:rPr lang="cs-CZ" dirty="0" smtClean="0"/>
              <a:t> musí být sudé</a:t>
            </a:r>
            <a:endParaRPr lang="cs-CZ" dirty="0"/>
          </a:p>
        </p:txBody>
      </p:sp>
      <p:pic>
        <p:nvPicPr>
          <p:cNvPr id="2050" name="Picture 2" descr="http://lide.uhk.cz/pdf/ucitel/jehlivl1/vyuka/programovani/algoritmy/vypoce3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 bwMode="auto">
          <a:xfrm>
            <a:off x="5285514" y="1828800"/>
            <a:ext cx="3619500" cy="255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de.uhk.cz/pdf/ucitel/jehlivl1/vyuka/programovani/algoritmy/vypoce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36" y="4967206"/>
            <a:ext cx="27527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lide.uhk.cz/pdf/ucitel/jehlivl1/vyuka/programovani/algoritmy/vypoce39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8"/>
          <a:stretch/>
        </p:blipFill>
        <p:spPr bwMode="auto">
          <a:xfrm>
            <a:off x="9229008" y="941064"/>
            <a:ext cx="1638300" cy="49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5737888" y="2537842"/>
            <a:ext cx="1086775" cy="1329308"/>
          </a:xfrm>
          <a:prstGeom prst="rect">
            <a:avLst/>
          </a:prstGeom>
          <a:solidFill>
            <a:srgbClr val="00FFFF">
              <a:alpha val="50196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7364413" y="2009775"/>
            <a:ext cx="1086775" cy="1857375"/>
          </a:xfrm>
          <a:prstGeom prst="rect">
            <a:avLst/>
          </a:prstGeom>
          <a:solidFill>
            <a:srgbClr val="00FFFF">
              <a:alpha val="50196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5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297181" y="294468"/>
            <a:ext cx="9443504" cy="64149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TecnovaMetoda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% 2 == 1) n++;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h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 / 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+= Function(x);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+= 2 *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 * 2 *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6" descr="http://lide.uhk.cz/pdf/ucitel/jehlivl1/vyuka/programovani/algoritmy/vypoce39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8"/>
          <a:stretch/>
        </p:blipFill>
        <p:spPr bwMode="auto">
          <a:xfrm>
            <a:off x="10097146" y="483863"/>
            <a:ext cx="1955783" cy="58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TC103457515[[fn=Zobrazení]]</Template>
  <TotalTime>1519</TotalTime>
  <Words>541</Words>
  <Application>Microsoft Office PowerPoint</Application>
  <PresentationFormat>Širokoúhlá obrazovka</PresentationFormat>
  <Paragraphs>104</Paragraphs>
  <Slides>12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Schoolbook</vt:lpstr>
      <vt:lpstr>Courier New</vt:lpstr>
      <vt:lpstr>Wingdings 2</vt:lpstr>
      <vt:lpstr>View</vt:lpstr>
      <vt:lpstr>Výpočet hodnot integrálů</vt:lpstr>
      <vt:lpstr>Integrál funkce</vt:lpstr>
      <vt:lpstr>Předpoklady</vt:lpstr>
      <vt:lpstr>Lichoběžníková metoda</vt:lpstr>
      <vt:lpstr>Prezentace aplikace PowerPoint</vt:lpstr>
      <vt:lpstr>Simpsonovo pravidlo  (parabolická metoda)</vt:lpstr>
      <vt:lpstr>Prezentace aplikace PowerPoint</vt:lpstr>
      <vt:lpstr>Tečnová metoda</vt:lpstr>
      <vt:lpstr>Prezentace aplikace PowerPoint</vt:lpstr>
      <vt:lpstr>Výpočet hodnoty integrálu s požadovanou "přesností"</vt:lpstr>
      <vt:lpstr>Prezentace aplikace PowerPoint</vt:lpstr>
      <vt:lpstr>Porovnání funkcí – diagnostika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Hledání nulových bodů funkce</dc:title>
  <dc:creator>Petr Voborník</dc:creator>
  <cp:lastModifiedBy>Petr Voborník</cp:lastModifiedBy>
  <cp:revision>61</cp:revision>
  <dcterms:created xsi:type="dcterms:W3CDTF">2013-11-01T09:40:11Z</dcterms:created>
  <dcterms:modified xsi:type="dcterms:W3CDTF">2014-10-20T20:05:51Z</dcterms:modified>
</cp:coreProperties>
</file>