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63" r:id="rId4"/>
    <p:sldId id="307" r:id="rId5"/>
    <p:sldId id="265" r:id="rId6"/>
    <p:sldId id="273" r:id="rId7"/>
    <p:sldId id="281" r:id="rId8"/>
    <p:sldId id="311" r:id="rId9"/>
    <p:sldId id="284" r:id="rId10"/>
    <p:sldId id="285" r:id="rId11"/>
    <p:sldId id="297" r:id="rId12"/>
    <p:sldId id="286" r:id="rId13"/>
    <p:sldId id="312" r:id="rId14"/>
    <p:sldId id="287" r:id="rId15"/>
    <p:sldId id="313" r:id="rId16"/>
    <p:sldId id="288" r:id="rId17"/>
    <p:sldId id="314" r:id="rId18"/>
    <p:sldId id="289" r:id="rId19"/>
    <p:sldId id="290" r:id="rId20"/>
    <p:sldId id="291" r:id="rId21"/>
    <p:sldId id="315" r:id="rId22"/>
    <p:sldId id="316" r:id="rId23"/>
    <p:sldId id="317" r:id="rId24"/>
    <p:sldId id="318" r:id="rId25"/>
    <p:sldId id="319" r:id="rId26"/>
  </p:sldIdLst>
  <p:sldSz cx="9144000" cy="6858000" type="screen4x3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6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50"/>
        <p:guide pos="2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>
                <a:latin typeface="仿宋" panose="02010609060101010101" charset="-122"/>
                <a:ea typeface="仿宋" panose="02010609060101010101" charset="-122"/>
              </a:rPr>
            </a:fld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>
                <a:latin typeface="仿宋" panose="02010609060101010101" charset="-122"/>
                <a:ea typeface="仿宋" panose="02010609060101010101" charset="-122"/>
              </a:rPr>
            </a:fld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仿宋" panose="02010609060101010101" charset="-122"/>
        <a:ea typeface="仿宋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24.png"/><Relationship Id="rId7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tags" Target="../tags/tag5.xml"/><Relationship Id="rId4" Type="http://schemas.openxmlformats.org/officeDocument/2006/relationships/image" Target="../media/image23.png"/><Relationship Id="rId3" Type="http://schemas.openxmlformats.org/officeDocument/2006/relationships/tags" Target="../tags/tag4.xml"/><Relationship Id="rId2" Type="http://schemas.openxmlformats.org/officeDocument/2006/relationships/image" Target="../media/image1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tags" Target="../tags/tag1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11.sv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Relationship Id="rId3" Type="http://schemas.openxmlformats.org/officeDocument/2006/relationships/image" Target="../media/image47.jpeg"/><Relationship Id="rId2" Type="http://schemas.openxmlformats.org/officeDocument/2006/relationships/image" Target="../media/image11.sv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1.sv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jpeg"/><Relationship Id="rId8" Type="http://schemas.openxmlformats.org/officeDocument/2006/relationships/image" Target="../media/image25.png"/><Relationship Id="rId7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tags" Target="../tags/tag2.xml"/><Relationship Id="rId4" Type="http://schemas.openxmlformats.org/officeDocument/2006/relationships/image" Target="../media/image23.png"/><Relationship Id="rId3" Type="http://schemas.openxmlformats.org/officeDocument/2006/relationships/tags" Target="../tags/tag1.xml"/><Relationship Id="rId2" Type="http://schemas.openxmlformats.org/officeDocument/2006/relationships/image" Target="../media/image11.sv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498" y="1605280"/>
            <a:ext cx="8803005" cy="13900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3600">
                <a:latin typeface="仿宋" panose="02010609060101010101" charset="-122"/>
                <a:ea typeface="仿宋" panose="02010609060101010101" charset="-122"/>
              </a:rPr>
              <a:t>地震波层析成像测试算例</a:t>
            </a:r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7590" y="3830955"/>
            <a:ext cx="487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汇报人：黄子睿</a:t>
            </a:r>
            <a:r>
              <a:rPr lang="en-US" altLang="zh-CN"/>
              <a:t>   </a:t>
            </a:r>
            <a:r>
              <a:rPr lang="zh-CN" altLang="en-US"/>
              <a:t>朱延坤</a:t>
            </a:r>
            <a:r>
              <a:rPr lang="en-US" altLang="zh-CN"/>
              <a:t>   </a:t>
            </a:r>
            <a:r>
              <a:rPr lang="zh-CN" altLang="en-US"/>
              <a:t>邬嘉恺</a:t>
            </a:r>
            <a:r>
              <a:rPr lang="en-US" altLang="zh-CN"/>
              <a:t>  </a:t>
            </a:r>
            <a:r>
              <a:rPr lang="zh-CN" altLang="en-US"/>
              <a:t>秦加俊</a:t>
            </a:r>
            <a:endParaRPr lang="zh-CN" altLang="en-US"/>
          </a:p>
          <a:p>
            <a:pPr indent="1464945" fontAlgn="auto"/>
            <a:r>
              <a:rPr lang="zh-CN" altLang="en-US"/>
              <a:t>曾炳荣</a:t>
            </a:r>
            <a:r>
              <a:rPr lang="en-US" altLang="zh-CN"/>
              <a:t>  </a:t>
            </a:r>
            <a:r>
              <a:rPr lang="zh-CN" altLang="en-US"/>
              <a:t>解淑涵</a:t>
            </a:r>
            <a:r>
              <a:rPr lang="en-US" altLang="zh-CN"/>
              <a:t>  </a:t>
            </a:r>
            <a:r>
              <a:rPr lang="zh-CN" altLang="en-US"/>
              <a:t>陈久威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7435" y="4816475"/>
            <a:ext cx="1964690" cy="3067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400"/>
              <a:t>同济大学数学科学学院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409315" y="5266373"/>
            <a:ext cx="2484120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2000">
                <a:latin typeface="+mn-ea"/>
                <a:cs typeface="+mn-ea"/>
              </a:rPr>
              <a:t>2024 </a:t>
            </a:r>
            <a:r>
              <a:rPr lang="zh-CN" altLang="en-US" sz="2000">
                <a:latin typeface="+mn-ea"/>
                <a:cs typeface="+mn-ea"/>
              </a:rPr>
              <a:t>年</a:t>
            </a:r>
            <a:r>
              <a:rPr lang="en-US" altLang="zh-CN" sz="2000">
                <a:latin typeface="+mn-ea"/>
                <a:cs typeface="+mn-ea"/>
              </a:rPr>
              <a:t> 3 </a:t>
            </a:r>
            <a:r>
              <a:rPr lang="zh-CN" altLang="en-US" sz="2000">
                <a:latin typeface="+mn-ea"/>
                <a:cs typeface="+mn-ea"/>
              </a:rPr>
              <a:t>月</a:t>
            </a:r>
            <a:r>
              <a:rPr lang="en-US" altLang="zh-CN" sz="2000">
                <a:latin typeface="+mn-ea"/>
                <a:cs typeface="+mn-ea"/>
              </a:rPr>
              <a:t> 12 </a:t>
            </a:r>
            <a:r>
              <a:rPr lang="zh-CN" altLang="en-US" sz="2000">
                <a:latin typeface="+mn-ea"/>
                <a:cs typeface="+mn-ea"/>
              </a:rPr>
              <a:t>日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46374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>
                <a:sym typeface="+mn-ea"/>
              </a:rPr>
              <a:t>无预处理CGLS、</a:t>
            </a:r>
            <a:r>
              <a:rPr lang="en-US" altLang="zh-CN" sz="2400">
                <a:sym typeface="+mn-ea"/>
              </a:rPr>
              <a:t>RK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GK</a:t>
            </a:r>
            <a:endParaRPr lang="en-US" altLang="zh-CN" sz="2400">
              <a:sym typeface="+mn-ea"/>
            </a:endParaRPr>
          </a:p>
        </p:txBody>
      </p:sp>
      <p:pic>
        <p:nvPicPr>
          <p:cNvPr id="7" name="图片 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1705" y="1685290"/>
            <a:ext cx="216000" cy="216000"/>
          </a:xfrm>
          <a:prstGeom prst="rect">
            <a:avLst/>
          </a:prstGeom>
        </p:spPr>
      </p:pic>
      <p:pic>
        <p:nvPicPr>
          <p:cNvPr id="9" name="图片 8" descr="0四种_无1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870" t="2688" r="3386" b="9143"/>
          <a:stretch>
            <a:fillRect/>
          </a:stretch>
        </p:blipFill>
        <p:spPr>
          <a:xfrm>
            <a:off x="1280795" y="1064895"/>
            <a:ext cx="3663315" cy="2731135"/>
          </a:xfrm>
          <a:prstGeom prst="rect">
            <a:avLst/>
          </a:prstGeom>
        </p:spPr>
      </p:pic>
      <p:pic>
        <p:nvPicPr>
          <p:cNvPr id="10" name="图片 9" descr="0四种_有100_0.00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015" t="3492" r="5126" b="10159"/>
          <a:stretch>
            <a:fillRect/>
          </a:stretch>
        </p:blipFill>
        <p:spPr>
          <a:xfrm>
            <a:off x="4665980" y="1066800"/>
            <a:ext cx="3662680" cy="2731135"/>
          </a:xfrm>
          <a:prstGeom prst="rect">
            <a:avLst/>
          </a:prstGeom>
        </p:spPr>
      </p:pic>
      <p:pic>
        <p:nvPicPr>
          <p:cNvPr id="11" name="图片 10" descr="0四种_有100_0.0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8696" t="3598" r="4934" b="10540"/>
          <a:stretch>
            <a:fillRect/>
          </a:stretch>
        </p:blipFill>
        <p:spPr>
          <a:xfrm>
            <a:off x="1280160" y="3803650"/>
            <a:ext cx="3663950" cy="2799080"/>
          </a:xfrm>
          <a:prstGeom prst="rect">
            <a:avLst/>
          </a:prstGeom>
        </p:spPr>
      </p:pic>
      <p:pic>
        <p:nvPicPr>
          <p:cNvPr id="12" name="图片 11" descr="0四种_SN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710" t="4233" r="2959"/>
          <a:stretch>
            <a:fillRect/>
          </a:stretch>
        </p:blipFill>
        <p:spPr>
          <a:xfrm>
            <a:off x="4727575" y="3859530"/>
            <a:ext cx="3536950" cy="28092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2950" y="2230120"/>
            <a:ext cx="79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2</a:t>
            </a:r>
            <a:r>
              <a:rPr lang="zh-CN" altLang="en-US" sz="1200"/>
              <a:t>: 三种迭代无噪声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8082280" y="2230120"/>
            <a:ext cx="869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3</a:t>
            </a:r>
            <a:r>
              <a:rPr lang="zh-CN" altLang="en-US" sz="1200"/>
              <a:t>: 三种迭代噪声eta=0.005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793750" y="4563110"/>
            <a:ext cx="869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4</a:t>
            </a:r>
            <a:r>
              <a:rPr lang="zh-CN" altLang="en-US" sz="1200"/>
              <a:t>: 三种迭代噪声eta=0.01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8082280" y="4643120"/>
            <a:ext cx="86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5</a:t>
            </a:r>
            <a:r>
              <a:rPr lang="zh-CN" altLang="en-US" sz="1200"/>
              <a:t>: 三种迭代信噪比随噪声等级变化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CGLS共轭梯度法</a:t>
            </a:r>
            <a:endParaRPr lang="zh-CN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43125" y="1677035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9675" y="1616075"/>
            <a:ext cx="371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 b="1"/>
              <a:t>表</a:t>
            </a:r>
            <a:r>
              <a:rPr lang="en-US" altLang="zh-CN" sz="1600" b="1"/>
              <a:t>2</a:t>
            </a:r>
            <a:r>
              <a:rPr lang="zh-CN" altLang="en-US" sz="1600" b="1"/>
              <a:t>: CGLS共轭梯度法恢复地震波图像</a:t>
            </a:r>
            <a:endParaRPr lang="zh-CN" altLang="en-US" sz="1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645" y="2153285"/>
            <a:ext cx="7866380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CGLS共轭梯度法</a:t>
            </a:r>
            <a:endParaRPr lang="zh-CN" sz="2400">
              <a:sym typeface="+mn-ea"/>
            </a:endParaRPr>
          </a:p>
        </p:txBody>
      </p:sp>
      <p:pic>
        <p:nvPicPr>
          <p:cNvPr id="7" name="图片 6" descr="点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415" y="1894205"/>
            <a:ext cx="235585" cy="2159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869315" y="2344420"/>
            <a:ext cx="79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6</a:t>
            </a:r>
            <a:r>
              <a:rPr lang="zh-CN" altLang="en-US" sz="1200"/>
              <a:t>: 共轭梯度法无噪声</a:t>
            </a:r>
            <a:endParaRPr lang="zh-CN" altLang="en-US" sz="1200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7734935" y="2344420"/>
            <a:ext cx="96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7</a:t>
            </a:r>
            <a:r>
              <a:rPr lang="zh-CN" altLang="en-US" sz="1200"/>
              <a:t>: 共轭梯度法噪声eta=0.005</a:t>
            </a:r>
            <a:endParaRPr lang="zh-CN" altLang="en-US" sz="1200"/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678815" y="4631055"/>
            <a:ext cx="96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8</a:t>
            </a:r>
            <a:r>
              <a:rPr lang="zh-CN" altLang="en-US" sz="1200"/>
              <a:t>: 共轭梯度法噪声eta=0.01</a:t>
            </a:r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7948930" y="4631055"/>
            <a:ext cx="869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9</a:t>
            </a:r>
            <a:r>
              <a:rPr lang="zh-CN" altLang="en-US" sz="1200"/>
              <a:t>: （CG）信噪比随噪声等级变化</a:t>
            </a:r>
            <a:endParaRPr lang="zh-CN" altLang="en-US" sz="1200"/>
          </a:p>
        </p:txBody>
      </p:sp>
      <p:pic>
        <p:nvPicPr>
          <p:cNvPr id="13" name="图片 12" descr="2CG_无"/>
          <p:cNvPicPr>
            <a:picLocks noChangeAspect="1"/>
          </p:cNvPicPr>
          <p:nvPr/>
        </p:nvPicPr>
        <p:blipFill>
          <a:blip r:embed="rId8"/>
          <a:srcRect l="12643" t="2148" r="4484" b="8540"/>
          <a:stretch>
            <a:fillRect/>
          </a:stretch>
        </p:blipFill>
        <p:spPr>
          <a:xfrm>
            <a:off x="1703070" y="1236345"/>
            <a:ext cx="2876550" cy="2326640"/>
          </a:xfrm>
          <a:prstGeom prst="rect">
            <a:avLst/>
          </a:prstGeom>
        </p:spPr>
      </p:pic>
      <p:pic>
        <p:nvPicPr>
          <p:cNvPr id="14" name="图片 13" descr="2CG_有_0.005"/>
          <p:cNvPicPr>
            <a:picLocks noChangeAspect="1"/>
          </p:cNvPicPr>
          <p:nvPr/>
        </p:nvPicPr>
        <p:blipFill>
          <a:blip r:embed="rId9"/>
          <a:srcRect l="10754" t="3005" r="2437" b="9333"/>
          <a:stretch>
            <a:fillRect/>
          </a:stretch>
        </p:blipFill>
        <p:spPr>
          <a:xfrm>
            <a:off x="4718050" y="1236345"/>
            <a:ext cx="3119120" cy="2363470"/>
          </a:xfrm>
          <a:prstGeom prst="rect">
            <a:avLst/>
          </a:prstGeom>
        </p:spPr>
      </p:pic>
      <p:pic>
        <p:nvPicPr>
          <p:cNvPr id="15" name="图片 14" descr="2CG_有_0.01"/>
          <p:cNvPicPr>
            <a:picLocks noChangeAspect="1"/>
          </p:cNvPicPr>
          <p:nvPr/>
        </p:nvPicPr>
        <p:blipFill>
          <a:blip r:embed="rId10"/>
          <a:srcRect l="12778" t="3249" r="4873" b="9365"/>
          <a:stretch>
            <a:fillRect/>
          </a:stretch>
        </p:blipFill>
        <p:spPr>
          <a:xfrm>
            <a:off x="1676400" y="3846195"/>
            <a:ext cx="3014980" cy="2400300"/>
          </a:xfrm>
          <a:prstGeom prst="rect">
            <a:avLst/>
          </a:prstGeom>
        </p:spPr>
      </p:pic>
      <p:pic>
        <p:nvPicPr>
          <p:cNvPr id="16" name="图片 15" descr="2CG_SNR"/>
          <p:cNvPicPr>
            <a:picLocks noChangeAspect="1"/>
          </p:cNvPicPr>
          <p:nvPr/>
        </p:nvPicPr>
        <p:blipFill>
          <a:blip r:embed="rId11"/>
          <a:srcRect l="3111" t="6804" r="7556" b="-21"/>
          <a:stretch>
            <a:fillRect/>
          </a:stretch>
        </p:blipFill>
        <p:spPr>
          <a:xfrm>
            <a:off x="4723130" y="3883025"/>
            <a:ext cx="3079115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贪婪Kaczmarz方法</a:t>
            </a:r>
            <a:endParaRPr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58060" y="1665605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9070" y="1605280"/>
            <a:ext cx="4204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 b="1"/>
              <a:t>表</a:t>
            </a:r>
            <a:r>
              <a:rPr lang="en-US" altLang="zh-CN" sz="1600" b="1"/>
              <a:t>3</a:t>
            </a:r>
            <a:r>
              <a:rPr lang="zh-CN" altLang="en-US" sz="1600" b="1"/>
              <a:t>: 贪婪Kaczmarz方法恢复地震波图像</a:t>
            </a:r>
            <a:endParaRPr lang="zh-CN" altLang="en-US" sz="1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215" y="2221230"/>
            <a:ext cx="7680325" cy="2270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3GK_有100_0.005"/>
          <p:cNvPicPr>
            <a:picLocks noChangeAspect="1"/>
          </p:cNvPicPr>
          <p:nvPr/>
        </p:nvPicPr>
        <p:blipFill>
          <a:blip r:embed="rId1"/>
          <a:srcRect l="10278" t="2603" r="2087" b="9418"/>
          <a:stretch>
            <a:fillRect/>
          </a:stretch>
        </p:blipFill>
        <p:spPr>
          <a:xfrm>
            <a:off x="4659630" y="1495425"/>
            <a:ext cx="3268980" cy="2455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贪婪Kaczmarz方法</a:t>
            </a:r>
            <a:endParaRPr sz="2400">
              <a:sym typeface="+mn-ea"/>
            </a:endParaRPr>
          </a:p>
        </p:txBody>
      </p:sp>
      <p:pic>
        <p:nvPicPr>
          <p:cNvPr id="7" name="图片 6" descr="点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380" y="1736090"/>
            <a:ext cx="216000" cy="216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368935" y="2537460"/>
            <a:ext cx="95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10</a:t>
            </a:r>
            <a:r>
              <a:rPr lang="zh-CN" altLang="en-US" sz="1200"/>
              <a:t>: </a:t>
            </a:r>
            <a:r>
              <a:rPr lang="zh-CN" altLang="en-US" sz="1200">
                <a:sym typeface="+mn-ea"/>
              </a:rPr>
              <a:t>贪婪Kaczmarz</a:t>
            </a:r>
            <a:r>
              <a:rPr lang="zh-CN" altLang="en-US" sz="1200"/>
              <a:t>无噪声</a:t>
            </a:r>
            <a:endParaRPr lang="zh-CN" altLang="en-US" sz="1200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681595" y="2400935"/>
            <a:ext cx="96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11</a:t>
            </a:r>
            <a:r>
              <a:rPr lang="zh-CN" altLang="en-US" sz="1200"/>
              <a:t>: 贪婪Kaczmarz噪声eta=0.005</a:t>
            </a:r>
            <a:endParaRPr lang="zh-CN" altLang="en-US" sz="1200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292100" y="4766945"/>
            <a:ext cx="96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12</a:t>
            </a:r>
            <a:r>
              <a:rPr lang="zh-CN" altLang="en-US" sz="1200"/>
              <a:t>: 贪婪Kaczmarz噪声eta=0.01</a:t>
            </a:r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7755255" y="4766945"/>
            <a:ext cx="98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13</a:t>
            </a:r>
            <a:r>
              <a:rPr lang="zh-CN" altLang="en-US" sz="1200"/>
              <a:t>: （GK）信噪比随噪声等级变化</a:t>
            </a:r>
            <a:endParaRPr lang="zh-CN" altLang="en-US" sz="1200"/>
          </a:p>
        </p:txBody>
      </p:sp>
      <p:pic>
        <p:nvPicPr>
          <p:cNvPr id="9" name="图片 8" descr="3GK_无10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0333" t="2286" r="2587" b="10032"/>
          <a:stretch>
            <a:fillRect/>
          </a:stretch>
        </p:blipFill>
        <p:spPr>
          <a:xfrm>
            <a:off x="1418590" y="1503045"/>
            <a:ext cx="3145155" cy="2376170"/>
          </a:xfrm>
          <a:prstGeom prst="rect">
            <a:avLst/>
          </a:prstGeom>
        </p:spPr>
      </p:pic>
      <p:pic>
        <p:nvPicPr>
          <p:cNvPr id="11" name="图片 10" descr="3GK_有100_0.01"/>
          <p:cNvPicPr>
            <a:picLocks noChangeAspect="1"/>
          </p:cNvPicPr>
          <p:nvPr/>
        </p:nvPicPr>
        <p:blipFill>
          <a:blip r:embed="rId11"/>
          <a:srcRect l="10175" t="3598" r="2492" b="10328"/>
          <a:stretch>
            <a:fillRect/>
          </a:stretch>
        </p:blipFill>
        <p:spPr>
          <a:xfrm>
            <a:off x="1418590" y="3950970"/>
            <a:ext cx="3278505" cy="2423795"/>
          </a:xfrm>
          <a:prstGeom prst="rect">
            <a:avLst/>
          </a:prstGeom>
        </p:spPr>
      </p:pic>
      <p:pic>
        <p:nvPicPr>
          <p:cNvPr id="12" name="图片 11" descr="3GK_SNR"/>
          <p:cNvPicPr>
            <a:picLocks noChangeAspect="1"/>
          </p:cNvPicPr>
          <p:nvPr/>
        </p:nvPicPr>
        <p:blipFill>
          <a:blip r:embed="rId12"/>
          <a:srcRect l="5492" t="7143" r="7127" b="317"/>
          <a:stretch>
            <a:fillRect/>
          </a:stretch>
        </p:blipFill>
        <p:spPr>
          <a:xfrm>
            <a:off x="4693285" y="4005580"/>
            <a:ext cx="2988310" cy="2374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随机Kaczmarz方法</a:t>
            </a:r>
            <a:endParaRPr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89810" y="1600200"/>
            <a:ext cx="215900" cy="252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1595" y="1515110"/>
            <a:ext cx="434340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zh-CN" altLang="en-US" b="1"/>
              <a:t>表</a:t>
            </a:r>
            <a:r>
              <a:rPr lang="en-US" altLang="zh-CN" b="1"/>
              <a:t>4</a:t>
            </a:r>
            <a:r>
              <a:rPr lang="zh-CN" altLang="en-US" b="1"/>
              <a:t>: 随机Kaczmarz方法恢复地震波图像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105" y="2060575"/>
            <a:ext cx="721042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4RK_有100_0.005"/>
          <p:cNvPicPr>
            <a:picLocks noChangeAspect="1"/>
          </p:cNvPicPr>
          <p:nvPr/>
        </p:nvPicPr>
        <p:blipFill>
          <a:blip r:embed="rId1"/>
          <a:srcRect l="10794" t="3577" r="2659" b="10360"/>
          <a:stretch>
            <a:fillRect/>
          </a:stretch>
        </p:blipFill>
        <p:spPr>
          <a:xfrm>
            <a:off x="4599940" y="1271270"/>
            <a:ext cx="3352800" cy="2501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sz="2400">
                <a:sym typeface="+mn-ea"/>
              </a:rPr>
              <a:t>随机Kaczmarz方法</a:t>
            </a:r>
            <a:endParaRPr sz="2400">
              <a:sym typeface="+mn-ea"/>
            </a:endParaRPr>
          </a:p>
        </p:txBody>
      </p:sp>
      <p:pic>
        <p:nvPicPr>
          <p:cNvPr id="7" name="图片 6" descr="点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380" y="1684020"/>
            <a:ext cx="216000" cy="216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448945" y="2350770"/>
            <a:ext cx="894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14</a:t>
            </a:r>
            <a:r>
              <a:rPr lang="zh-CN" altLang="en-US" sz="1200"/>
              <a:t>: </a:t>
            </a:r>
            <a:r>
              <a:rPr lang="zh-CN" altLang="en-US" sz="1200">
                <a:sym typeface="+mn-ea"/>
              </a:rPr>
              <a:t>随机Kaczmarz</a:t>
            </a:r>
            <a:r>
              <a:rPr lang="zh-CN" altLang="en-US" sz="1200"/>
              <a:t>无噪声</a:t>
            </a:r>
            <a:endParaRPr lang="zh-CN" altLang="en-US" sz="1200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620000" y="2350770"/>
            <a:ext cx="96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 </a:t>
            </a:r>
            <a:r>
              <a:rPr lang="en-US" altLang="zh-CN" sz="1200"/>
              <a:t>15</a:t>
            </a:r>
            <a:r>
              <a:rPr lang="zh-CN" altLang="en-US" sz="1200"/>
              <a:t>: </a:t>
            </a:r>
            <a:r>
              <a:rPr lang="zh-CN" altLang="en-US" sz="1200"/>
              <a:t>随机Kaczmarz噪声eta=0.005</a:t>
            </a:r>
            <a:endParaRPr lang="zh-CN" altLang="en-US" sz="1200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377190" y="4926965"/>
            <a:ext cx="96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16</a:t>
            </a:r>
            <a:r>
              <a:rPr lang="zh-CN" altLang="en-US" sz="1200"/>
              <a:t>: </a:t>
            </a:r>
            <a:r>
              <a:rPr lang="zh-CN" altLang="en-US" sz="1200"/>
              <a:t>随机Kaczmarz噪声eta=0.01</a:t>
            </a:r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7661275" y="4926965"/>
            <a:ext cx="98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图</a:t>
            </a:r>
            <a:r>
              <a:rPr lang="en-US" sz="1200"/>
              <a:t>17</a:t>
            </a:r>
            <a:r>
              <a:rPr lang="zh-CN" altLang="en-US" sz="1200"/>
              <a:t>: （</a:t>
            </a:r>
            <a:r>
              <a:rPr lang="en-US" altLang="zh-CN" sz="1200"/>
              <a:t>R</a:t>
            </a:r>
            <a:r>
              <a:rPr lang="zh-CN" altLang="en-US" sz="1200"/>
              <a:t>K）信噪比随噪声等级变化</a:t>
            </a:r>
            <a:endParaRPr lang="zh-CN" altLang="en-US" sz="1200"/>
          </a:p>
        </p:txBody>
      </p:sp>
      <p:pic>
        <p:nvPicPr>
          <p:cNvPr id="13" name="图片 12" descr="4RK_无100"/>
          <p:cNvPicPr>
            <a:picLocks noChangeAspect="1"/>
          </p:cNvPicPr>
          <p:nvPr/>
        </p:nvPicPr>
        <p:blipFill>
          <a:blip r:embed="rId9"/>
          <a:srcRect l="10325" t="3280" r="2889" b="9418"/>
          <a:stretch>
            <a:fillRect/>
          </a:stretch>
        </p:blipFill>
        <p:spPr>
          <a:xfrm>
            <a:off x="1343025" y="1313180"/>
            <a:ext cx="3333750" cy="2517140"/>
          </a:xfrm>
          <a:prstGeom prst="rect">
            <a:avLst/>
          </a:prstGeom>
        </p:spPr>
      </p:pic>
      <p:pic>
        <p:nvPicPr>
          <p:cNvPr id="15" name="图片 14" descr="4RK_有100_0.01"/>
          <p:cNvPicPr>
            <a:picLocks noChangeAspect="1"/>
          </p:cNvPicPr>
          <p:nvPr/>
        </p:nvPicPr>
        <p:blipFill>
          <a:blip r:embed="rId10"/>
          <a:srcRect l="10317" t="3492" r="2897" b="10243"/>
          <a:stretch>
            <a:fillRect/>
          </a:stretch>
        </p:blipFill>
        <p:spPr>
          <a:xfrm>
            <a:off x="1343025" y="4038600"/>
            <a:ext cx="3381375" cy="2459355"/>
          </a:xfrm>
          <a:prstGeom prst="rect">
            <a:avLst/>
          </a:prstGeom>
        </p:spPr>
      </p:pic>
      <p:pic>
        <p:nvPicPr>
          <p:cNvPr id="16" name="图片 15" descr="4RK_SNR"/>
          <p:cNvPicPr>
            <a:picLocks noChangeAspect="1"/>
          </p:cNvPicPr>
          <p:nvPr/>
        </p:nvPicPr>
        <p:blipFill>
          <a:blip r:embed="rId11"/>
          <a:srcRect l="4183" t="5069" r="7254" b="635"/>
          <a:stretch>
            <a:fillRect/>
          </a:stretch>
        </p:blipFill>
        <p:spPr>
          <a:xfrm>
            <a:off x="4629785" y="4038600"/>
            <a:ext cx="3031490" cy="2421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sz="2400">
                <a:sym typeface="+mn-ea"/>
              </a:rPr>
              <a:t>数据</a:t>
            </a:r>
            <a:r>
              <a:rPr lang="zh-CN" sz="2400">
                <a:sym typeface="+mn-ea"/>
              </a:rPr>
              <a:t>汇总</a:t>
            </a:r>
            <a:endParaRPr lang="zh-CN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376045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1316355"/>
            <a:ext cx="371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/>
              <a:t>表</a:t>
            </a:r>
            <a:r>
              <a:rPr lang="en-US" altLang="zh-CN" sz="1600"/>
              <a:t>5</a:t>
            </a:r>
            <a:r>
              <a:rPr lang="zh-CN" altLang="en-US" sz="1600"/>
              <a:t>: 三种方法复原地震波图像汇总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072" y="1752600"/>
            <a:ext cx="8099675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sz="2400">
                <a:sym typeface="+mn-ea"/>
              </a:rPr>
              <a:t>数据</a:t>
            </a:r>
            <a:r>
              <a:rPr lang="zh-CN" sz="2400">
                <a:sym typeface="+mn-ea"/>
              </a:rPr>
              <a:t>汇总</a:t>
            </a:r>
            <a:endParaRPr lang="zh-CN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099820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1040130"/>
            <a:ext cx="371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18</a:t>
            </a:r>
            <a:r>
              <a:rPr lang="zh-CN" altLang="en-US" sz="1600"/>
              <a:t>: 各方法SNR与CPU时间图</a:t>
            </a:r>
            <a:endParaRPr lang="zh-CN" altLang="en-US" sz="1600"/>
          </a:p>
        </p:txBody>
      </p:sp>
      <p:pic>
        <p:nvPicPr>
          <p:cNvPr id="7" name="图片 6" descr="/Users/Red/Downloads/地震波层析成像测试算例1.jpg地震波层析成像测试算例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4320" y="1347470"/>
            <a:ext cx="6055360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结论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sz="2400">
                <a:sym typeface="+mn-ea"/>
              </a:rPr>
              <a:t>实验总结</a:t>
            </a:r>
            <a:endParaRPr lang="zh-CN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4060" y="2166620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9975" y="1973580"/>
            <a:ext cx="6882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t>基于sketching 的预处理能很好的降低迭代次数，但相同迭代次数情况下需要花更长的时间，且复原效果较未处理的差。在限定迭代次数的情况下，低噪声时，无任何预处理的CGLS方法优势明显，用时少，复原效果好。在噪声较高时则选择无任何预处理的贪婪Kaczmarz方法，其受噪声影响低，且复原效果优于其他方法。基于sketching的预处理未能在限定迭代次数较少时发挥效果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背景介绍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7195" y="1421130"/>
            <a:ext cx="554672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600" b="1"/>
              <a:t>从不同角度发射</a:t>
            </a:r>
            <a:r>
              <a:rPr lang="en-US" altLang="zh-CN" sz="1600" b="1"/>
              <a:t>X-Ray</a:t>
            </a:r>
            <a:r>
              <a:rPr lang="zh-CN" altLang="en-US" sz="1600" b="1"/>
              <a:t>，测量其衰减量，得到线性方程组。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/>
              <a:t>地震波层析成像原理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2085340"/>
            <a:ext cx="488569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实践过程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>
                <a:sym typeface="+mn-ea"/>
              </a:rPr>
              <a:t>遇到的困难</a:t>
            </a:r>
            <a:endParaRPr lang="zh-CN" sz="2400" dirty="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724" y="1382849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5639" y="1217801"/>
            <a:ext cx="763793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在初期阶段，我们对知识方法的掌握不够深刻，一些基础概念没有形成，在与助教老师交流之后，逐渐有了后续思考；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91378"/>
            <a:ext cx="2304661" cy="442753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72" y="2091378"/>
            <a:ext cx="2444592" cy="43919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实践过程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>
                <a:sym typeface="+mn-ea"/>
              </a:rPr>
              <a:t>遇到的困难</a:t>
            </a:r>
            <a:endParaRPr lang="zh-CN" sz="2400" dirty="0">
              <a:sym typeface="+mn-ea"/>
            </a:endParaRPr>
          </a:p>
        </p:txBody>
      </p:sp>
      <p:pic>
        <p:nvPicPr>
          <p:cNvPr id="10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724" y="1383850"/>
            <a:ext cx="216000" cy="21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8809" y="1273971"/>
            <a:ext cx="7923346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中期时候，关于怎么把</a:t>
            </a:r>
            <a:r>
              <a:rPr lang="en-US" altLang="zh-CN" dirty="0"/>
              <a:t>sketch </a:t>
            </a:r>
            <a:r>
              <a:rPr lang="zh-CN" altLang="en-US" dirty="0"/>
              <a:t>和</a:t>
            </a:r>
            <a:r>
              <a:rPr lang="en-US" altLang="zh-CN" dirty="0" err="1"/>
              <a:t>kaczmarz</a:t>
            </a:r>
            <a:r>
              <a:rPr lang="zh-CN" altLang="en-US" dirty="0"/>
              <a:t>结合的问题困扰了我们许久，最后在结合叶老师的</a:t>
            </a:r>
            <a:r>
              <a:rPr lang="en-US" altLang="zh-CN" dirty="0"/>
              <a:t>ppt</a:t>
            </a:r>
            <a:r>
              <a:rPr lang="zh-CN" altLang="en-US" dirty="0"/>
              <a:t>内容与各种资料之后终于写出了代码雏形；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75638" y="5584029"/>
            <a:ext cx="793651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在数据实践时，迭代完成需要的次数过多，设备跟不上，目前只能退而求其次迭代了</a:t>
            </a:r>
            <a:r>
              <a:rPr lang="en-US" altLang="zh-CN" dirty="0"/>
              <a:t>100</a:t>
            </a:r>
            <a:r>
              <a:rPr lang="zh-CN" altLang="en-US" dirty="0"/>
              <a:t>次以求数据结果统一，可用来对比。</a:t>
            </a:r>
            <a:endParaRPr dirty="0"/>
          </a:p>
        </p:txBody>
      </p:sp>
      <p:pic>
        <p:nvPicPr>
          <p:cNvPr id="13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724" y="5700638"/>
            <a:ext cx="216000" cy="2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95" y="2206993"/>
            <a:ext cx="1733258" cy="345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9311" r="3966" b="7745"/>
          <a:stretch>
            <a:fillRect/>
          </a:stretch>
        </p:blipFill>
        <p:spPr>
          <a:xfrm>
            <a:off x="3326464" y="2206479"/>
            <a:ext cx="1863903" cy="34516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55" y="2234097"/>
            <a:ext cx="1863903" cy="34665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引用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>
                <a:sym typeface="+mn-ea"/>
              </a:rPr>
              <a:t>参考文献</a:t>
            </a:r>
            <a:endParaRPr lang="zh-CN" sz="2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37006"/>
            <a:ext cx="8985380" cy="488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[1] </a:t>
            </a:r>
            <a:r>
              <a:rPr lang="zh-CN" altLang="en-US" sz="1400" dirty="0"/>
              <a:t>李晓玲，陈磊，杨春雨，丁虎，马佳伟</a:t>
            </a:r>
            <a:r>
              <a:rPr lang="en-US" altLang="zh-CN" sz="1400" dirty="0"/>
              <a:t>. </a:t>
            </a:r>
            <a:r>
              <a:rPr lang="zh-CN" altLang="en-US" sz="1400" dirty="0"/>
              <a:t>地震波成像专利技术综述</a:t>
            </a:r>
            <a:r>
              <a:rPr lang="en-US" altLang="zh-CN" sz="1400" dirty="0"/>
              <a:t>[J]. China Invention Patent, 2016: 61-64.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[2] </a:t>
            </a:r>
            <a:r>
              <a:rPr lang="zh-CN" altLang="en-US" sz="1400" dirty="0"/>
              <a:t>刘畅</a:t>
            </a:r>
            <a:r>
              <a:rPr lang="en-US" altLang="zh-CN" sz="1400" dirty="0"/>
              <a:t>, </a:t>
            </a:r>
            <a:r>
              <a:rPr lang="zh-CN" altLang="en-US" sz="1400" dirty="0"/>
              <a:t>李振春</a:t>
            </a:r>
            <a:r>
              <a:rPr lang="en-US" altLang="zh-CN" sz="1400" dirty="0"/>
              <a:t>, </a:t>
            </a:r>
            <a:r>
              <a:rPr lang="zh-CN" altLang="en-US" sz="1400" dirty="0"/>
              <a:t>曲英铭</a:t>
            </a:r>
            <a:r>
              <a:rPr lang="en-US" altLang="zh-CN" sz="1400" dirty="0"/>
              <a:t>, </a:t>
            </a:r>
            <a:r>
              <a:rPr lang="zh-CN" altLang="en-US" sz="1400" dirty="0"/>
              <a:t>等</a:t>
            </a:r>
            <a:r>
              <a:rPr lang="en-US" altLang="zh-CN" sz="1400" dirty="0"/>
              <a:t>. </a:t>
            </a:r>
            <a:r>
              <a:rPr lang="zh-CN" altLang="en-US" sz="1400" dirty="0"/>
              <a:t>地震层析成像方法综述</a:t>
            </a:r>
            <a:r>
              <a:rPr lang="en-US" altLang="zh-CN" sz="1400" dirty="0"/>
              <a:t>[J]. </a:t>
            </a:r>
            <a:r>
              <a:rPr lang="zh-CN" altLang="en-US" sz="1400" dirty="0"/>
              <a:t>物探与化探</a:t>
            </a:r>
            <a:r>
              <a:rPr lang="en-US" altLang="zh-CN" sz="1400" dirty="0"/>
              <a:t>, 2020, 44(2): 227-234.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[3] STROHMER T, VERSHYNIN R. A randomized </a:t>
            </a:r>
            <a:r>
              <a:rPr lang="en-US" altLang="zh-CN" sz="1400" dirty="0" err="1"/>
              <a:t>kaczmarz</a:t>
            </a:r>
            <a:r>
              <a:rPr lang="en-US" altLang="zh-CN" sz="1400" dirty="0"/>
              <a:t> algorithm with exponential convergence[J]. Journal of Fourier Analysis and Applications, 2009, 15(2): 262-278.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[4] BAI Z </a:t>
            </a:r>
            <a:r>
              <a:rPr lang="en-US" altLang="zh-CN" sz="1400" dirty="0" err="1"/>
              <a:t>Z</a:t>
            </a:r>
            <a:r>
              <a:rPr lang="en-US" altLang="zh-CN" sz="1400" dirty="0"/>
              <a:t>, WU W T. On greedy randomized </a:t>
            </a:r>
            <a:r>
              <a:rPr lang="en-US" altLang="zh-CN" sz="1400" dirty="0" err="1"/>
              <a:t>kaczmarz</a:t>
            </a:r>
            <a:r>
              <a:rPr lang="en-US" altLang="zh-CN" sz="1400" dirty="0"/>
              <a:t> method for solving large sparse linear systems[J]. SIAM Journal on Scientific Computing, 2018, 40(1): A592-A606.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[5] NEEDELL D. Randomized </a:t>
            </a:r>
            <a:r>
              <a:rPr lang="en-US" altLang="zh-CN" sz="1400" dirty="0" err="1"/>
              <a:t>kaczmarz</a:t>
            </a:r>
            <a:r>
              <a:rPr lang="en-US" altLang="zh-CN" sz="1400" dirty="0"/>
              <a:t> solver for noisy linear systems[J]. BIT Numerical Mathematics, 2010, 50: 395-403.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[6] INDYK P, MOTWANI R. Approximate nearest neighbors: towards removing the curse of dimensionality[C]//Proceedings of the thirtieth annual ACM symposium on Theory of computing. 1998: 604-613.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[7] ALON N, GIBBONS P B, MATIAS Y, et al. Tracking join and self-join sizes in limited storage[C]//Proceedings of the eighteenth ACM SIGMOD-SIGACT-SIGART symposium on Principles of database systems. 1999: 10-20.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引用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 dirty="0">
                <a:sym typeface="+mn-ea"/>
              </a:rPr>
              <a:t>参考文献</a:t>
            </a:r>
            <a:endParaRPr lang="zh-CN" sz="2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18343"/>
            <a:ext cx="8985380" cy="488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[8] BOUTSIDIS C, DRINEAS P, MAGDON-ISMAIL M. Near-optimal column-based matrix reconstruction[J]. SIAM Journal on Computing, 2014, 43(2): 687-717.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[9] ACHLIOPTAS D. Database-friendly random projections: Johnson-</a:t>
            </a:r>
            <a:r>
              <a:rPr lang="en-US" altLang="zh-CN" sz="1400" dirty="0" err="1"/>
              <a:t>lindenstrauss</a:t>
            </a:r>
            <a:r>
              <a:rPr lang="en-US" altLang="zh-CN" sz="1400" dirty="0"/>
              <a:t> with binary coins[J]. Journal of Computer and System Sciences, 2003, 66(4): 671-687.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[10] CHARIKAR M, CHEN K, FARACH-COLTON M. Finding frequent items in data streams[C]//Automata, Languages and Programming. Springer Berlin Heidelberg, 2002: 693-703.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[11] MENG X, MAHONEY M W. Low-distortion subspace embeddings in input-sparsity time and applications to robust linear regression[C]//Proceedings of the Forty-Fifth Annual ACM Symposium on Theory of Computing. Association for Computing Machinery, 2013: 91–100.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[12] WOODRUFF D P. Sketching as a tool for numerical linear algebra[J]. Foundations and Trends® in Theoretical Computer Science, 2014, 10(1–2): 1-157.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[13] KATRUTSA A, OSELEDETS I V. Preconditioning </a:t>
            </a:r>
            <a:r>
              <a:rPr lang="en-US" altLang="zh-CN" sz="1400" dirty="0" err="1"/>
              <a:t>kaczmarz</a:t>
            </a:r>
            <a:r>
              <a:rPr lang="en-US" altLang="zh-CN" sz="1400" dirty="0"/>
              <a:t> method by sketching[J]. </a:t>
            </a:r>
            <a:r>
              <a:rPr lang="en-US" altLang="zh-CN" sz="1400" dirty="0" err="1"/>
              <a:t>CoRR</a:t>
            </a:r>
            <a:r>
              <a:rPr lang="en-US" altLang="zh-CN" sz="1400" dirty="0"/>
              <a:t>, 2019, abs/1903.01806.</a:t>
            </a:r>
            <a:endParaRPr lang="en-US" altLang="zh-CN" sz="1400" dirty="0"/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[14] HANSEN P C, JØRGENSEN J S. Air tools ii: algebraic iterative reconstruction methods, improved implementation[J]. Numerical Algorithms, 2018, 79(1): 107-137.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6414" y="339090"/>
            <a:ext cx="796988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特别致谢</a:t>
            </a:r>
            <a:endParaRPr 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766" y="1777637"/>
            <a:ext cx="6882765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指导老师</a:t>
            </a:r>
            <a:r>
              <a:rPr lang="zh-CN" altLang="en-US" b="1" dirty="0"/>
              <a:t>：殷俊锋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课程助教：</a:t>
            </a:r>
            <a:r>
              <a:rPr lang="zh-CN" altLang="en-US" b="1" dirty="0"/>
              <a:t>叶雨欣、江宇睿、王泽、赵吉辰、高翔宇、肖阿琴</a:t>
            </a:r>
            <a:r>
              <a:rPr lang="zh-CN" altLang="en-US" dirty="0"/>
              <a:t>等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组织人员：</a:t>
            </a:r>
            <a:r>
              <a:rPr lang="zh-CN" altLang="en-US" b="1" dirty="0"/>
              <a:t>毛宇飞等工作人员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背景介绍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41375" y="1268095"/>
            <a:ext cx="698309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b="1"/>
              <a:t>构建模型：设</a:t>
            </a:r>
            <a:r>
              <a:rPr lang="en-US" altLang="zh-CN" b="1"/>
              <a:t>f</a:t>
            </a:r>
            <a:r>
              <a:rPr lang="zh-CN" altLang="en-US" b="1"/>
              <a:t>为衰减系数，则第</a:t>
            </a:r>
            <a:r>
              <a:rPr lang="en-US" altLang="zh-CN" b="1"/>
              <a:t>i</a:t>
            </a:r>
            <a:r>
              <a:rPr lang="zh-CN" altLang="en-US" b="1"/>
              <a:t>个</a:t>
            </a:r>
            <a:r>
              <a:rPr lang="en-US" altLang="zh-CN" b="1"/>
              <a:t>X-Ray</a:t>
            </a:r>
            <a:r>
              <a:rPr lang="zh-CN" altLang="en-US" b="1"/>
              <a:t>的衰减量是一个线积分：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/>
              <a:t>地震波层析成像原理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270" y="1845945"/>
            <a:ext cx="2331720" cy="70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6915" y="2573020"/>
            <a:ext cx="523875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b="1"/>
              <a:t>假设衰减系数</a:t>
            </a:r>
            <a:r>
              <a:rPr lang="en-US" altLang="zh-CN" b="1"/>
              <a:t>f</a:t>
            </a:r>
            <a:r>
              <a:rPr lang="zh-CN" altLang="en-US" b="1"/>
              <a:t>在像素</a:t>
            </a:r>
            <a:r>
              <a:rPr lang="en-US" altLang="zh-CN" b="1"/>
              <a:t>j</a:t>
            </a:r>
            <a:r>
              <a:rPr lang="zh-CN" altLang="en-US" b="1"/>
              <a:t>中是一个常数</a:t>
            </a:r>
            <a:r>
              <a:rPr lang="en-US" altLang="zh-CN" b="1"/>
              <a:t>x</a:t>
            </a:r>
            <a:r>
              <a:rPr lang="en-US" altLang="zh-CN" b="1" baseline="-25000"/>
              <a:t>j</a:t>
            </a:r>
            <a:r>
              <a:rPr lang="en-US" altLang="zh-CN" b="1"/>
              <a:t>,</a:t>
            </a:r>
            <a:r>
              <a:rPr lang="zh-CN" altLang="en-US" b="1"/>
              <a:t>则有：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5" y="3013710"/>
            <a:ext cx="4509770" cy="782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89680" y="4139565"/>
            <a:ext cx="4551680" cy="1191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b="1"/>
              <a:t>这就推出一个满足大而稀疏的系数矩阵的线性方程组：</a:t>
            </a:r>
            <a:endParaRPr lang="zh-CN" b="1"/>
          </a:p>
          <a:p>
            <a:pPr algn="ctr">
              <a:lnSpc>
                <a:spcPct val="150000"/>
              </a:lnSpc>
            </a:pP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5" y="4770755"/>
            <a:ext cx="1089660" cy="504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" y="4003675"/>
            <a:ext cx="2847975" cy="2282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主要计算方法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/>
              <a:t>共轭梯度法</a:t>
            </a:r>
            <a:endParaRPr lang="zh-CN" altLang="en-US" sz="2400"/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215390"/>
            <a:ext cx="216000" cy="216000"/>
          </a:xfrm>
          <a:prstGeom prst="rect">
            <a:avLst/>
          </a:prstGeom>
        </p:spPr>
      </p:pic>
      <p:pic>
        <p:nvPicPr>
          <p:cNvPr id="6" name="图片 5" descr="/Users/Red/Downloads/地震波层析成像测试算例__3_ (1).jpg地震波层析成像测试算例__3_ 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22020" y="1205865"/>
            <a:ext cx="7165340" cy="1762125"/>
          </a:xfrm>
          <a:prstGeom prst="rect">
            <a:avLst/>
          </a:prstGeom>
        </p:spPr>
      </p:pic>
      <p:pic>
        <p:nvPicPr>
          <p:cNvPr id="7" name="图片 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3097530"/>
            <a:ext cx="216000" cy="21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020" y="3003550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算法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图片 8" descr="/Users/Red/Downloads/地震波层.jpg地震波层"/>
          <p:cNvPicPr>
            <a:picLocks noChangeAspect="1"/>
          </p:cNvPicPr>
          <p:nvPr/>
        </p:nvPicPr>
        <p:blipFill>
          <a:blip r:embed="rId4">
            <a:clrChange>
              <a:clrFrom>
                <a:srgbClr val="FAF9F8">
                  <a:alpha val="100000"/>
                </a:srgbClr>
              </a:clrFrom>
              <a:clrTo>
                <a:srgbClr val="FAF9F8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22020" y="3556635"/>
            <a:ext cx="380619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主要计算方法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/>
              <a:t>随机 Kaczmarz算法</a:t>
            </a:r>
            <a:endParaRPr lang="zh-CN" altLang="en-US" sz="2400"/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464310"/>
            <a:ext cx="216000" cy="216000"/>
          </a:xfrm>
          <a:prstGeom prst="rect">
            <a:avLst/>
          </a:prstGeom>
        </p:spPr>
      </p:pic>
      <p:pic>
        <p:nvPicPr>
          <p:cNvPr id="7" name="图片 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3150870"/>
            <a:ext cx="216000" cy="21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020" y="3056890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算法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图片 9" descr="/Users/Red/Downloads/地震波层析成像测试.jpg地震波层析成像测试"/>
          <p:cNvPicPr>
            <a:picLocks noChangeAspect="1"/>
          </p:cNvPicPr>
          <p:nvPr/>
        </p:nvPicPr>
        <p:blipFill>
          <a:blip r:embed="rId3">
            <a:clrChange>
              <a:clrFrom>
                <a:srgbClr val="FBFAF8">
                  <a:alpha val="100000"/>
                </a:srgbClr>
              </a:clrFrom>
              <a:clrTo>
                <a:srgbClr val="FBFAF8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21703" y="3561080"/>
            <a:ext cx="4836160" cy="2377440"/>
          </a:xfrm>
          <a:prstGeom prst="rect">
            <a:avLst/>
          </a:prstGeom>
        </p:spPr>
      </p:pic>
      <p:pic>
        <p:nvPicPr>
          <p:cNvPr id="11" name="图片 10" descr="/Users/Red/Downloads/地震波层析成.jpg地震波层析成"/>
          <p:cNvPicPr>
            <a:picLocks noChangeAspect="1"/>
          </p:cNvPicPr>
          <p:nvPr/>
        </p:nvPicPr>
        <p:blipFill>
          <a:blip r:embed="rId4">
            <a:clrChange>
              <a:clrFrom>
                <a:srgbClr val="FBFAF8">
                  <a:alpha val="100000"/>
                </a:srgbClr>
              </a:clrFrom>
              <a:clrTo>
                <a:srgbClr val="FBFAF8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92480" y="1466215"/>
            <a:ext cx="7981950" cy="107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10985" y="29692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主要计算方法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>
                <a:sym typeface="+mn-ea"/>
              </a:rPr>
              <a:t>贪婪 Kaczmarz算法</a:t>
            </a:r>
            <a:endParaRPr lang="zh-CN" altLang="en-US" sz="2400"/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739900"/>
            <a:ext cx="216000" cy="216000"/>
          </a:xfrm>
          <a:prstGeom prst="rect">
            <a:avLst/>
          </a:prstGeom>
        </p:spPr>
      </p:pic>
      <p:pic>
        <p:nvPicPr>
          <p:cNvPr id="7" name="图片 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2724150"/>
            <a:ext cx="216000" cy="21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020" y="2630170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算法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7255" y="1640205"/>
            <a:ext cx="7216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[McCormick, 1977] </a:t>
            </a:r>
            <a:r>
              <a:rPr lang="zh-CN" altLang="en-US" sz="2000" b="1"/>
              <a:t>在每步迭代选择离当前迭代点距离最远的超平面。</a:t>
            </a:r>
            <a:endParaRPr lang="zh-CN" altLang="en-US" sz="2000" b="1"/>
          </a:p>
        </p:txBody>
      </p:sp>
      <p:pic>
        <p:nvPicPr>
          <p:cNvPr id="6" name="图片 5" descr="/Users/Red/Downloads/地震波层析成像测试算例__3_.jpg地震波层析成像测试算例__3_"/>
          <p:cNvPicPr>
            <a:picLocks noChangeAspect="1"/>
          </p:cNvPicPr>
          <p:nvPr/>
        </p:nvPicPr>
        <p:blipFill>
          <a:blip r:embed="rId3">
            <a:clrChange>
              <a:clrFrom>
                <a:srgbClr val="FAF9F8">
                  <a:alpha val="100000"/>
                </a:srgbClr>
              </a:clrFrom>
              <a:clrTo>
                <a:srgbClr val="FAF9F8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22020" y="3007995"/>
            <a:ext cx="6477000" cy="2783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/>
              <a:t>主要计算方法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31642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2400">
                <a:sym typeface="+mn-ea"/>
              </a:rPr>
              <a:t>预处理法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1250950"/>
            <a:ext cx="216000" cy="216000"/>
          </a:xfrm>
          <a:prstGeom prst="rect">
            <a:avLst/>
          </a:prstGeom>
        </p:spPr>
      </p:pic>
      <p:pic>
        <p:nvPicPr>
          <p:cNvPr id="7" name="图片 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4510" y="3195320"/>
            <a:ext cx="216000" cy="21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020" y="3101340"/>
            <a:ext cx="294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几个经典的Sketching矩阵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0285" y="353568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Gaussian 嵌入：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3389" y="3621405"/>
            <a:ext cx="2852445" cy="58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0285" y="4236720"/>
            <a:ext cx="2947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子采样随机三角变换(SRTT)：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3389" y="4617402"/>
            <a:ext cx="2204010" cy="5495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0285" y="5157470"/>
            <a:ext cx="1672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稀疏符号矩阵：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3389" y="5525770"/>
            <a:ext cx="2503754" cy="606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10285" y="6111240"/>
            <a:ext cx="493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特别的，当ζ=1时，称为Countsketch变换。</a:t>
            </a:r>
            <a:endParaRPr lang="zh-CN" altLang="en-US"/>
          </a:p>
        </p:txBody>
      </p:sp>
      <p:pic>
        <p:nvPicPr>
          <p:cNvPr id="16" name="图片 15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835" y="3608705"/>
            <a:ext cx="144000" cy="144000"/>
          </a:xfrm>
          <a:prstGeom prst="rect">
            <a:avLst/>
          </a:prstGeom>
        </p:spPr>
      </p:pic>
      <p:pic>
        <p:nvPicPr>
          <p:cNvPr id="17" name="图片 16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6140" y="4340225"/>
            <a:ext cx="144000" cy="144000"/>
          </a:xfrm>
          <a:prstGeom prst="rect">
            <a:avLst/>
          </a:prstGeom>
        </p:spPr>
      </p:pic>
      <p:pic>
        <p:nvPicPr>
          <p:cNvPr id="18" name="图片 17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6140" y="5269230"/>
            <a:ext cx="144000" cy="144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44245" y="1216025"/>
            <a:ext cx="7480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latin typeface="+mn-ea"/>
                <a:cs typeface="+mn-ea"/>
              </a:rPr>
              <a:t>可以借助预处理子矩阵</a:t>
            </a:r>
            <a:r>
              <a:rPr lang="en-US" altLang="zh-CN" sz="1600">
                <a:latin typeface="+mn-ea"/>
                <a:cs typeface="+mn-ea"/>
              </a:rPr>
              <a:t>K</a:t>
            </a:r>
            <a:r>
              <a:rPr lang="zh-CN" altLang="en-US" sz="1600">
                <a:latin typeface="+mn-ea"/>
                <a:cs typeface="+mn-ea"/>
              </a:rPr>
              <a:t>，将原始线性方程组转换为具有相同解和更好的谱性质的线性系统。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4245" y="194500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+mn-ea"/>
                <a:cs typeface="+mn-ea"/>
                <a:sym typeface="+mn-ea"/>
              </a:rPr>
              <a:t>矩阵A相应的预处理为：</a:t>
            </a:r>
            <a:endParaRPr lang="zh-CN" altLang="en-US" sz="1600" dirty="0">
              <a:latin typeface="+mn-ea"/>
              <a:cs typeface="+mn-ea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20" y="1907540"/>
            <a:ext cx="2255520" cy="4267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22020" y="2426335"/>
            <a:ext cx="7480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 dirty="0">
                <a:latin typeface="+mn-ea"/>
                <a:cs typeface="+mn-ea"/>
              </a:rPr>
              <a:t>当</a:t>
            </a:r>
            <a:r>
              <a:rPr lang="en-US" altLang="zh-CN" sz="1600" dirty="0">
                <a:latin typeface="+mn-ea"/>
                <a:cs typeface="+mn-ea"/>
              </a:rPr>
              <a:t>K</a:t>
            </a:r>
            <a:r>
              <a:rPr lang="en-US" altLang="zh-CN" sz="1600" baseline="-25000" dirty="0">
                <a:latin typeface="+mn-ea"/>
                <a:cs typeface="+mn-ea"/>
              </a:rPr>
              <a:t>1</a:t>
            </a:r>
            <a:r>
              <a:rPr lang="en-US" altLang="zh-CN" sz="1600" dirty="0">
                <a:latin typeface="+mn-ea"/>
                <a:cs typeface="+mn-ea"/>
              </a:rPr>
              <a:t>=</a:t>
            </a:r>
            <a:r>
              <a:rPr lang="en-US" altLang="zh-CN" sz="1600" b="1" i="1" dirty="0">
                <a:latin typeface="+mn-ea"/>
                <a:cs typeface="+mn-ea"/>
              </a:rPr>
              <a:t>I</a:t>
            </a:r>
            <a:r>
              <a:rPr lang="zh-CN" altLang="en-US" sz="1600" dirty="0">
                <a:latin typeface="+mn-ea"/>
                <a:cs typeface="+mn-ea"/>
              </a:rPr>
              <a:t>，时，称为右预处理；当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K</a:t>
            </a:r>
            <a:r>
              <a:rPr lang="en-US" altLang="zh-CN" sz="1600" baseline="-25000" dirty="0">
                <a:latin typeface="+mn-ea"/>
                <a:cs typeface="+mn-ea"/>
                <a:sym typeface="+mn-ea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=</a:t>
            </a:r>
            <a:r>
              <a:rPr lang="en-US" altLang="zh-CN" sz="1600" b="1" i="1" dirty="0">
                <a:latin typeface="+mn-ea"/>
                <a:cs typeface="+mn-ea"/>
                <a:sym typeface="+mn-ea"/>
              </a:rPr>
              <a:t>I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，时，称为左预处理。</a:t>
            </a:r>
            <a:endParaRPr lang="zh-CN" altLang="en-US" sz="16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46374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>
                <a:sym typeface="+mn-ea"/>
              </a:rPr>
              <a:t>数值实验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1185" y="3495040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2185" y="3429000"/>
            <a:ext cx="7549515" cy="2175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zh-CN" altLang="en-US"/>
              <a:t>通过数值实验比较在有无噪声的前提下，共轭梯度法（CG）、随机Kaczmarz方法（RK）、贪婪随机Kaczmarz 方法（GK）及三者经过预处理之后的计算效率与图片结果。在所有数值实验中，设置最高迭代步数为K=100；噪声分为三个层次：无噪声，eta=0.005，eta=0.01；这里迭代步数（IT）、计算时间（CPU,单位：秒）和信噪比（SNR）取5次计算结果的中位数。</a:t>
            </a:r>
            <a:endParaRPr lang="zh-CN" altLang="en-US"/>
          </a:p>
        </p:txBody>
      </p:sp>
      <p:pic>
        <p:nvPicPr>
          <p:cNvPr id="131190699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043940"/>
            <a:ext cx="3916680" cy="1082675"/>
          </a:xfrm>
          <a:prstGeom prst="rect">
            <a:avLst/>
          </a:prstGeom>
        </p:spPr>
      </p:pic>
      <p:pic>
        <p:nvPicPr>
          <p:cNvPr id="9" name="图片 8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8185" y="1477010"/>
            <a:ext cx="216000" cy="21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1400810"/>
            <a:ext cx="211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信噪比：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2185" y="2216785"/>
            <a:ext cx="750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信噪比是用来测量图像质量的常用参数。信噪比是值越大代表图像质量越好。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5850" y="-8890"/>
            <a:ext cx="351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/>
              <a:t>数值</a:t>
            </a:r>
            <a:r>
              <a:rPr lang="zh-CN" altLang="en-US" sz="1400"/>
              <a:t>实验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2080" y="339090"/>
            <a:ext cx="4637405" cy="6140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400">
                <a:sym typeface="+mn-ea"/>
              </a:rPr>
              <a:t>无预处理CGLS、</a:t>
            </a:r>
            <a:r>
              <a:rPr lang="en-US" altLang="zh-CN" sz="2400">
                <a:sym typeface="+mn-ea"/>
              </a:rPr>
              <a:t>RK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GK</a:t>
            </a:r>
            <a:endParaRPr lang="en-US" altLang="zh-CN" sz="2400">
              <a:sym typeface="+mn-ea"/>
            </a:endParaRPr>
          </a:p>
        </p:txBody>
      </p:sp>
      <p:pic>
        <p:nvPicPr>
          <p:cNvPr id="2" name="图片 1" descr="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40330" y="1842770"/>
            <a:ext cx="216000" cy="2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6230" y="1782445"/>
            <a:ext cx="3431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r>
              <a:rPr lang="zh-CN" altLang="en-US" sz="1600" b="1"/>
              <a:t>表1: 不同噪声下三种方法的表现</a:t>
            </a:r>
            <a:endParaRPr lang="zh-CN" altLang="en-US" sz="1600" b="1"/>
          </a:p>
        </p:txBody>
      </p:sp>
      <p:pic>
        <p:nvPicPr>
          <p:cNvPr id="9" name="图片 8" descr="0四种_无1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870" t="2688" r="3386" b="9143"/>
          <a:stretch>
            <a:fillRect/>
          </a:stretch>
        </p:blipFill>
        <p:spPr>
          <a:xfrm>
            <a:off x="5608873" y="6544841"/>
            <a:ext cx="114" cy="85"/>
          </a:xfrm>
          <a:prstGeom prst="rect">
            <a:avLst/>
          </a:prstGeom>
        </p:spPr>
      </p:pic>
      <p:pic>
        <p:nvPicPr>
          <p:cNvPr id="11" name="图片 10" descr="0四种_有100_0.0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696" t="3598" r="4934" b="10540"/>
          <a:stretch>
            <a:fillRect/>
          </a:stretch>
        </p:blipFill>
        <p:spPr>
          <a:xfrm>
            <a:off x="5608873" y="6544930"/>
            <a:ext cx="114" cy="85"/>
          </a:xfrm>
          <a:prstGeom prst="rect">
            <a:avLst/>
          </a:prstGeom>
        </p:spPr>
      </p:pic>
      <p:pic>
        <p:nvPicPr>
          <p:cNvPr id="12" name="图片 11" descr="0四种_SN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710" t="4233" r="2959"/>
          <a:stretch>
            <a:fillRect/>
          </a:stretch>
        </p:blipFill>
        <p:spPr>
          <a:xfrm>
            <a:off x="5608991" y="6544930"/>
            <a:ext cx="114" cy="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9465" y="2384425"/>
            <a:ext cx="7544435" cy="2089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34.6456909179688,&quot;width&quot;:3135.8267211914062}"/>
  <p:tag name="KSO_WM_UNIT_PLACING_PICTURE_USER_RELATIVERECTANGLE" val="{&quot;bottom&quot;:0.09142857142857143,&quot;left&quot;:0.15642857142857142,&quot;right&quot;:0.11158730158730158,&quot;top&quot;:0.02687830687830688}"/>
  <p:tag name="KSO_WM_UNIT_PLACING_PICTURE_COLLAGE_RELATIVERECTANGLE" val="{&quot;height&quot;:0.1337338958857179,&quot;width&quot;:0.17936257829185676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10.xml><?xml version="1.0" encoding="utf-8"?>
<p:tagLst xmlns:p="http://schemas.openxmlformats.org/presentationml/2006/main">
  <p:tag name="KSO_WM_DIAGRAM_VIRTUALLY_FRAME" val="{&quot;height&quot;:279.45551181102365,&quot;left&quot;:10.35,&quot;top&quot;:235.9,&quot;width&quot;:499.05}"/>
</p:tagLst>
</file>

<file path=ppt/tags/tag11.xml><?xml version="1.0" encoding="utf-8"?>
<p:tagLst xmlns:p="http://schemas.openxmlformats.org/presentationml/2006/main">
  <p:tag name="KSO_WM_DIAGRAM_VIRTUALLY_FRAME" val="{&quot;height&quot;:279.45551181102365,&quot;left&quot;:10.35,&quot;top&quot;:235.9,&quot;width&quot;:499.05}"/>
</p:tagLst>
</file>

<file path=ppt/tags/tag12.xml><?xml version="1.0" encoding="utf-8"?>
<p:tagLst xmlns:p="http://schemas.openxmlformats.org/presentationml/2006/main">
  <p:tag name="KSO_WM_DIAGRAM_VIRTUALLY_FRAME" val="{&quot;height&quot;:279.45551181102365,&quot;left&quot;:10.35,&quot;top&quot;:235.9,&quot;width&quot;:499.05}"/>
</p:tagLst>
</file>

<file path=ppt/tags/tag13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4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5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6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7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8.xml><?xml version="1.0" encoding="utf-8"?>
<p:tagLst xmlns:p="http://schemas.openxmlformats.org/presentationml/2006/main">
  <p:tag name="KSO_WM_DIAGRAM_VIRTUALLY_FRAME" val="{&quot;height&quot;:279.4791338582677,&quot;left&quot;:10.35,&quot;top&quot;:235.9,&quot;width&quot;:499.05}"/>
</p:tagLst>
</file>

<file path=ppt/tags/tag19.xml><?xml version="1.0" encoding="utf-8"?>
<p:tagLst xmlns:p="http://schemas.openxmlformats.org/presentationml/2006/main">
  <p:tag name="KSO_WM_DIAGRAM_VIRTUALLY_FRAME" val="{&quot;height&quot;:330.0791338582677,&quot;left&quot;:10.35,&quot;top&quot;:191.8,&quot;width&quot;:502.8}"/>
</p:tagLst>
</file>

<file path=ppt/tags/tag2.xml><?xml version="1.0" encoding="utf-8"?>
<p:tagLst xmlns:p="http://schemas.openxmlformats.org/presentationml/2006/main">
  <p:tag name="KSO_WM_UNIT_PLACING_PICTURE_USER_VIEWPORT" val="{&quot;height&quot;:2834.6456909179688,&quot;width&quot;:3123.1271362304688}"/>
  <p:tag name="KSO_WM_UNIT_PLACING_PICTURE_USER_RELATIVERECTANGLE" val="{&quot;bottom&quot;:0.10539682539682539,&quot;left&quot;:0.16404761904761905,&quot;right&quot;:0.12642857142857142,&quot;top&quot;:0.03597883597883598}"/>
  <p:tag name="KSO_WM_UNIT_PLACING_PICTURE_COLLAGE_RELATIVERECTANGLE" val="{&quot;height&quot;:0.1337338958857179,&quot;width&quot;:0.17936257829185676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20.xml><?xml version="1.0" encoding="utf-8"?>
<p:tagLst xmlns:p="http://schemas.openxmlformats.org/presentationml/2006/main">
  <p:tag name="KSO_WM_DIAGRAM_VIRTUALLY_FRAME" val="{&quot;height&quot;:330.0791338582677,&quot;left&quot;:10.35,&quot;top&quot;:191.8,&quot;width&quot;:502.8}"/>
</p:tagLst>
</file>

<file path=ppt/tags/tag21.xml><?xml version="1.0" encoding="utf-8"?>
<p:tagLst xmlns:p="http://schemas.openxmlformats.org/presentationml/2006/main">
  <p:tag name="KSO_WM_DIAGRAM_VIRTUALLY_FRAME" val="{&quot;height&quot;:330.0791338582677,&quot;left&quot;:10.35,&quot;top&quot;:191.8,&quot;width&quot;:502.8}"/>
</p:tagLst>
</file>

<file path=ppt/tags/tag22.xml><?xml version="1.0" encoding="utf-8"?>
<p:tagLst xmlns:p="http://schemas.openxmlformats.org/presentationml/2006/main">
  <p:tag name="KSO_WM_DIAGRAM_VIRTUALLY_FRAME" val="{&quot;height&quot;:330.0791338582677,&quot;left&quot;:10.35,&quot;top&quot;:191.8,&quot;width&quot;:502.8}"/>
</p:tagLst>
</file>

<file path=ppt/tags/tag23.xml><?xml version="1.0" encoding="utf-8"?>
<p:tagLst xmlns:p="http://schemas.openxmlformats.org/presentationml/2006/main">
  <p:tag name="KSO_WM_DIAGRAM_VIRTUALLY_FRAME" val="{&quot;height&quot;:330.0791338582677,&quot;left&quot;:10.35,&quot;top&quot;:191.8,&quot;width&quot;:502.8}"/>
</p:tagLst>
</file>

<file path=ppt/tags/tag24.xml><?xml version="1.0" encoding="utf-8"?>
<p:tagLst xmlns:p="http://schemas.openxmlformats.org/presentationml/2006/main">
  <p:tag name="commondata" val="eyJoZGlkIjoiNjIyN2MyMGMyOWQxNDVjZDJlZmUyZTkwZjM1NjcyZmYifQ=="/>
</p:tagLst>
</file>

<file path=ppt/tags/tag3.xml><?xml version="1.0" encoding="utf-8"?>
<p:tagLst xmlns:p="http://schemas.openxmlformats.org/presentationml/2006/main">
  <p:tag name="KSO_WM_UNIT_PLACING_PICTURE_USER_VIEWPORT" val="{&quot;height&quot;:2777.952880859375,&quot;width&quot;:3447.1173095703125}"/>
  <p:tag name="KSO_WM_UNIT_PLACING_PICTURE_USER_RELATIVERECTANGLE" val="{&quot;bottom&quot;:0,&quot;left&quot;:0.043121693121693117,&quot;right&quot;:0.0656084656084656,&quot;top&quot;:0.042328042328042326}"/>
  <p:tag name="KSO_WM_UNIT_PLACING_PICTURE_COLLAGE_RELATIVERECTANGLE" val="{&quot;height&quot;:0.1337338958857179,&quot;width&quot;:0.17936257829185676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4.xml><?xml version="1.0" encoding="utf-8"?>
<p:tagLst xmlns:p="http://schemas.openxmlformats.org/presentationml/2006/main">
  <p:tag name="KSO_WM_UNIT_PLACING_PICTURE_USER_VIEWPORT" val="{&quot;height&quot;:2834.6456909179688,&quot;width&quot;:3135.8267211914062}"/>
  <p:tag name="KSO_WM_UNIT_PLACING_PICTURE_USER_RELATIVERECTANGLE" val="{&quot;bottom&quot;:0.09142857142857143,&quot;left&quot;:0.15642857142857142,&quot;right&quot;:0.11158730158730158,&quot;top&quot;:0.02687830687830688}"/>
  <p:tag name="KSO_WM_UNIT_PLACING_PICTURE_COLLAGE_RELATIVERECTANGLE" val="{&quot;height&quot;:3158.168343644299,&quot;width&quot;:4235.704142499754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5.xml><?xml version="1.0" encoding="utf-8"?>
<p:tagLst xmlns:p="http://schemas.openxmlformats.org/presentationml/2006/main">
  <p:tag name="KSO_WM_UNIT_PLACING_PICTURE_USER_VIEWPORT" val="{&quot;height&quot;:2834.6456909179688,&quot;width&quot;:3136.8585205078125}"/>
  <p:tag name="KSO_WM_UNIT_PLACING_PICTURE_USER_RELATIVERECTANGLE" val="{&quot;bottom&quot;:0.10158730158730159,&quot;left&quot;:0.15611111111111112,&quot;right&quot;:0.1272222222222222,&quot;top&quot;:0.03492063492063492}"/>
  <p:tag name="KSO_WM_UNIT_PLACING_PICTURE_COLLAGE_RELATIVERECTANGLE" val="{&quot;height&quot;:3158.168343644299,&quot;width&quot;:4235.704142499754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6.xml><?xml version="1.0" encoding="utf-8"?>
<p:tagLst xmlns:p="http://schemas.openxmlformats.org/presentationml/2006/main">
  <p:tag name="KSO_WM_UNIT_PLACING_PICTURE_USER_VIEWPORT" val="{&quot;height&quot;:2834.6456909179688,&quot;width&quot;:3123.1271362304688}"/>
  <p:tag name="KSO_WM_UNIT_PLACING_PICTURE_USER_RELATIVERECTANGLE" val="{&quot;bottom&quot;:0.10539682539682539,&quot;left&quot;:0.16404761904761905,&quot;right&quot;:0.12642857142857142,&quot;top&quot;:0.03597883597883598}"/>
  <p:tag name="KSO_WM_UNIT_PLACING_PICTURE_COLLAGE_RELATIVERECTANGLE" val="{&quot;height&quot;:3158.168343644299,&quot;width&quot;:4235.704142499754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7.xml><?xml version="1.0" encoding="utf-8"?>
<p:tagLst xmlns:p="http://schemas.openxmlformats.org/presentationml/2006/main">
  <p:tag name="KSO_WM_UNIT_PLACING_PICTURE_USER_VIEWPORT" val="{&quot;height&quot;:2777.952880859375,&quot;width&quot;:3447.1173095703125}"/>
  <p:tag name="KSO_WM_UNIT_PLACING_PICTURE_USER_RELATIVERECTANGLE" val="{&quot;bottom&quot;:0,&quot;left&quot;:0.043121693121693117,&quot;right&quot;:0.0656084656084656,&quot;top&quot;:0.042328042328042326}"/>
  <p:tag name="KSO_WM_UNIT_PLACING_PICTURE_COLLAGE_RELATIVERECTANGLE" val="{&quot;height&quot;:3158.168343644299,&quot;width&quot;:4235.704142499754}"/>
  <p:tag name="KSO_WM_UNIT_PLACING_PICTURE_COLLAGE_VIEWPORT" val="{&quot;height&quot;:2545.633147524555,&quot;width&quot;:3414.17753003274}"/>
  <p:tag name="KSO_WM_UNIT_PLACING_PICTURE_INFO" val="{&quot;code&quot;:&quot;bAb[1]&quot;,&quot;full_picture&quot;:false,&quot;last_crop_picture&quot;:&quot;bAb[1]&quot;,&quot;scheme&quot;:&quot;4-1&quot;,&quot;spacing&quot;:5}"/>
  <p:tag name="KSO_WM_UNIT_PLACING_PICTURE" val="205042.993"/>
  <p:tag name="KSO_WM_BEAUTIFY_FLAG" val=""/>
  <p:tag name="KSO_WM_UNIT_INDEX" val=""/>
  <p:tag name="KSO_WM_UNIT_ID" val=""/>
</p:tagLst>
</file>

<file path=ppt/tags/tag8.xml><?xml version="1.0" encoding="utf-8"?>
<p:tagLst xmlns:p="http://schemas.openxmlformats.org/presentationml/2006/main">
  <p:tag name="KSO_WM_DIAGRAM_VIRTUALLY_FRAME" val="{&quot;height&quot;:279.45551181102365,&quot;left&quot;:10.35,&quot;top&quot;:235.9,&quot;width&quot;:499.05}"/>
</p:tagLst>
</file>

<file path=ppt/tags/tag9.xml><?xml version="1.0" encoding="utf-8"?>
<p:tagLst xmlns:p="http://schemas.openxmlformats.org/presentationml/2006/main">
  <p:tag name="KSO_WM_DIAGRAM_VIRTUALLY_FRAME" val="{&quot;height&quot;:279.45551181102365,&quot;left&quot;:10.35,&quot;top&quot;:235.9,&quot;width&quot;:499.0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仿宋"/>
        <a:ea typeface=""/>
        <a:cs typeface=""/>
        <a:font script="Jpan" typeface="メイリオ"/>
        <a:font script="Hang" typeface="맑은 고딕"/>
        <a:font script="Hans" typeface="仿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メイリオ"/>
        <a:font script="Hang" typeface="맑은 고딕"/>
        <a:font script="Hans" typeface="仿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仿宋"/>
        <a:ea typeface=""/>
        <a:cs typeface=""/>
        <a:font script="Jpan" typeface="游ゴシック Light"/>
        <a:font script="Hang" typeface="맑은 고딕"/>
        <a:font script="Hans" typeface="仿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游ゴシック"/>
        <a:font script="Hang" typeface="맑은 고딕"/>
        <a:font script="Hans" typeface="仿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仿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ＭＳ Ｐゴシック"/>
        <a:font script="Hang" typeface="맑은 고딕"/>
        <a:font script="Hans" typeface="仿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3864</Words>
  <Application>WPS 演示</Application>
  <PresentationFormat>宽屏</PresentationFormat>
  <Paragraphs>214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仿宋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rong</cp:lastModifiedBy>
  <cp:revision>99</cp:revision>
  <dcterms:created xsi:type="dcterms:W3CDTF">2024-03-08T06:31:00Z</dcterms:created>
  <dcterms:modified xsi:type="dcterms:W3CDTF">2024-03-12T01:40:48Z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6EB0DE341B331C3247FDE765AD84EE8E</vt:lpwstr>
  </property>
</Properties>
</file>