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8" r:id="rId10"/>
    <p:sldId id="265" r:id="rId11"/>
    <p:sldId id="266" r:id="rId12"/>
    <p:sldId id="262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2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9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4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2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5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8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7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0ECC0A-2D4D-4B21-BA32-9E0DE48117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57E8ED-D08F-43BB-8E17-2CA99F262C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脱发原因探索与识别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                                                          </a:t>
            </a:r>
            <a:r>
              <a:rPr lang="zh-CN" altLang="en-US" dirty="0"/>
              <a:t>陈茗君（</a:t>
            </a:r>
            <a:r>
              <a:rPr lang="en-US" altLang="zh-CN" dirty="0"/>
              <a:t>2341699</a:t>
            </a:r>
            <a:r>
              <a:rPr lang="zh-CN" altLang="en-US" dirty="0"/>
              <a:t>） </a:t>
            </a:r>
            <a:endParaRPr lang="en-US" altLang="zh-CN" dirty="0"/>
          </a:p>
          <a:p>
            <a:pPr algn="r"/>
            <a:r>
              <a:rPr lang="zh-CN" altLang="en-US" dirty="0"/>
              <a:t>邬嘉恺（</a:t>
            </a:r>
            <a:r>
              <a:rPr lang="en-US" altLang="zh-CN" dirty="0"/>
              <a:t>2341689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90494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●通过肘部法则选择聚类类数，并用</a:t>
            </a:r>
            <a:r>
              <a:rPr lang="en-US" altLang="zh-CN" dirty="0"/>
              <a:t>K-Modes</a:t>
            </a:r>
            <a:r>
              <a:rPr lang="zh-CN" altLang="en-US" dirty="0"/>
              <a:t>聚类方法分类不同类型脱发群体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69794"/>
            <a:ext cx="3801005" cy="2543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4357" y="2769794"/>
            <a:ext cx="4616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K-Means</a:t>
            </a:r>
            <a:r>
              <a:rPr lang="zh-CN" altLang="en-US" dirty="0"/>
              <a:t>的作用雷同，</a:t>
            </a:r>
            <a:r>
              <a:rPr lang="en-US" altLang="zh-CN" dirty="0"/>
              <a:t>K-Modes</a:t>
            </a:r>
            <a:r>
              <a:rPr lang="zh-CN" altLang="en-US" dirty="0"/>
              <a:t>能够通过聚类的原理将不同类型的数据样本区分开来。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K-Means</a:t>
            </a:r>
            <a:r>
              <a:rPr lang="zh-CN" altLang="en-US" dirty="0"/>
              <a:t>的聚类主要针对于连续型样本数据，而</a:t>
            </a:r>
            <a:r>
              <a:rPr lang="en-US" altLang="zh-CN" dirty="0"/>
              <a:t>K-Modes</a:t>
            </a:r>
            <a:r>
              <a:rPr lang="zh-CN" altLang="en-US" dirty="0"/>
              <a:t>的聚类主要针对离散型样本数据，聚类前通常需要对数据进行相应的编码。</a:t>
            </a:r>
          </a:p>
        </p:txBody>
      </p:sp>
    </p:spTree>
    <p:extLst>
      <p:ext uri="{BB962C8B-B14F-4D97-AF65-F5344CB8AC3E}">
        <p14:creationId xmlns:p14="http://schemas.microsoft.com/office/powerpoint/2010/main" val="2261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●使用</a:t>
            </a:r>
            <a:r>
              <a:rPr lang="en-US" altLang="zh-CN" dirty="0" err="1"/>
              <a:t>XGBoost</a:t>
            </a:r>
            <a:r>
              <a:rPr lang="zh-CN" altLang="en-US" dirty="0"/>
              <a:t>算法，识别出最能预测脱发的关键因素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0" y="2449359"/>
            <a:ext cx="6653591" cy="35281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81530" y="2555891"/>
            <a:ext cx="3574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结合对样本数据的分析，从左图中不难发现，“激素变化”是最能预测脱发的关键因素；其他诸如“压力”、“可能导致脱发的药物治疗史”以及“可能导致脱发的病史”，都是预测脱发的重要因素。</a:t>
            </a:r>
          </a:p>
        </p:txBody>
      </p:sp>
    </p:spTree>
    <p:extLst>
      <p:ext uri="{BB962C8B-B14F-4D97-AF65-F5344CB8AC3E}">
        <p14:creationId xmlns:p14="http://schemas.microsoft.com/office/powerpoint/2010/main" val="2825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项目经验总结及将来改进分析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                                                                                                 解决思路</a:t>
            </a:r>
            <a:endParaRPr lang="en-US" altLang="zh-CN" dirty="0"/>
          </a:p>
          <a:p>
            <a:r>
              <a:rPr lang="zh-CN" altLang="en-US" dirty="0"/>
              <a:t>●数据集看起来仍不科学                                                        ●调研时更注意方式方法</a:t>
            </a:r>
            <a:endParaRPr lang="en-US" altLang="zh-CN" dirty="0"/>
          </a:p>
          <a:p>
            <a:r>
              <a:rPr lang="zh-CN" altLang="zh-CN" dirty="0"/>
              <a:t>●</a:t>
            </a:r>
            <a:r>
              <a:rPr lang="zh-CN" altLang="en-US" dirty="0"/>
              <a:t>分类模型准确率不理想                                                        ●进一步采用神经网络     </a:t>
            </a:r>
            <a:endParaRPr lang="en-US" altLang="zh-CN" dirty="0"/>
          </a:p>
          <a:p>
            <a:r>
              <a:rPr lang="zh-CN" altLang="zh-CN" dirty="0"/>
              <a:t>●</a:t>
            </a:r>
            <a:r>
              <a:rPr lang="zh-CN" altLang="en-US" dirty="0"/>
              <a:t>聚类分析肘部法则效果一般                                               （如</a:t>
            </a:r>
            <a:r>
              <a:rPr lang="en-US" altLang="zh-CN" dirty="0"/>
              <a:t>CNN</a:t>
            </a:r>
            <a:r>
              <a:rPr lang="zh-CN" altLang="en-US" dirty="0"/>
              <a:t>结合</a:t>
            </a:r>
            <a:r>
              <a:rPr lang="en-US" altLang="zh-CN" dirty="0"/>
              <a:t>PBT</a:t>
            </a:r>
            <a:r>
              <a:rPr lang="zh-CN" altLang="en-US" dirty="0"/>
              <a:t>算法）</a:t>
            </a:r>
            <a:endParaRPr lang="en-US" altLang="zh-CN" dirty="0"/>
          </a:p>
          <a:p>
            <a:r>
              <a:rPr lang="zh-CN" altLang="zh-CN" dirty="0"/>
              <a:t>●</a:t>
            </a:r>
            <a:r>
              <a:rPr lang="zh-CN" altLang="en-US" dirty="0"/>
              <a:t>代码仍需要进一步精简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729" y="4158266"/>
            <a:ext cx="938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通过本项目的实践，进一步了解了脱发这一社会健康问题的影响因素，从中结合一些机器学习的算法，将问题更深层次地剖析到其内在原因。无论如何，守护发质健康，已成为现代人一项愈发不可忽视的议题。让人们重视起来，这并非易事，需要我们一起努力。</a:t>
            </a:r>
          </a:p>
        </p:txBody>
      </p:sp>
    </p:spTree>
    <p:extLst>
      <p:ext uri="{BB962C8B-B14F-4D97-AF65-F5344CB8AC3E}">
        <p14:creationId xmlns:p14="http://schemas.microsoft.com/office/powerpoint/2010/main" val="257841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4458" y="2045612"/>
            <a:ext cx="10058400" cy="1450757"/>
          </a:xfrm>
        </p:spPr>
        <p:txBody>
          <a:bodyPr/>
          <a:lstStyle/>
          <a:p>
            <a:r>
              <a:rPr lang="zh-CN" altLang="en-US" dirty="0"/>
              <a:t>谢谢聆听！</a:t>
            </a:r>
          </a:p>
        </p:txBody>
      </p:sp>
    </p:spTree>
    <p:extLst>
      <p:ext uri="{BB962C8B-B14F-4D97-AF65-F5344CB8AC3E}">
        <p14:creationId xmlns:p14="http://schemas.microsoft.com/office/powerpoint/2010/main" val="42977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24" y="2135570"/>
            <a:ext cx="5588656" cy="3710723"/>
          </a:xfrm>
        </p:spPr>
      </p:pic>
      <p:sp>
        <p:nvSpPr>
          <p:cNvPr id="6" name="文本框 5"/>
          <p:cNvSpPr txBox="1"/>
          <p:nvPr/>
        </p:nvSpPr>
        <p:spPr>
          <a:xfrm>
            <a:off x="1097280" y="1855576"/>
            <a:ext cx="42737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sz="1600" dirty="0"/>
              <a:t>我国受脱发影响人群数量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                                          </a:t>
            </a:r>
          </a:p>
          <a:p>
            <a:r>
              <a:rPr lang="en-US" altLang="zh-CN" sz="1600" dirty="0"/>
              <a:t>    </a:t>
            </a:r>
          </a:p>
        </p:txBody>
      </p:sp>
      <p:sp>
        <p:nvSpPr>
          <p:cNvPr id="4" name="椭圆 3"/>
          <p:cNvSpPr/>
          <p:nvPr/>
        </p:nvSpPr>
        <p:spPr>
          <a:xfrm>
            <a:off x="1464816" y="1979720"/>
            <a:ext cx="1260629" cy="1260629"/>
          </a:xfrm>
          <a:prstGeom prst="ellipse">
            <a:avLst/>
          </a:prstGeom>
          <a:noFill/>
          <a:ln w="190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1464816" y="1979720"/>
            <a:ext cx="1260630" cy="1260630"/>
          </a:xfrm>
          <a:prstGeom prst="arc">
            <a:avLst>
              <a:gd name="adj1" fmla="val 16200000"/>
              <a:gd name="adj2" fmla="val 19833268"/>
            </a:avLst>
          </a:prstGeom>
          <a:ln w="203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56534" y="242223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大于</a:t>
            </a:r>
            <a:r>
              <a:rPr lang="en-US" altLang="zh-CN" dirty="0"/>
              <a:t>2.5</a:t>
            </a:r>
            <a:r>
              <a:rPr lang="zh-CN" altLang="en-US" dirty="0"/>
              <a:t>亿</a:t>
            </a:r>
          </a:p>
        </p:txBody>
      </p:sp>
      <p:sp>
        <p:nvSpPr>
          <p:cNvPr id="10" name="椭圆 9"/>
          <p:cNvSpPr/>
          <p:nvPr/>
        </p:nvSpPr>
        <p:spPr>
          <a:xfrm>
            <a:off x="1464815" y="3489493"/>
            <a:ext cx="1260629" cy="1260629"/>
          </a:xfrm>
          <a:prstGeom prst="ellipse">
            <a:avLst/>
          </a:prstGeom>
          <a:noFill/>
          <a:ln w="190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>
            <a:off x="1464815" y="3514804"/>
            <a:ext cx="1260630" cy="1260630"/>
          </a:xfrm>
          <a:prstGeom prst="arc">
            <a:avLst>
              <a:gd name="adj1" fmla="val 16200000"/>
              <a:gd name="adj2" fmla="val 12777489"/>
            </a:avLst>
          </a:prstGeom>
          <a:ln w="203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64815" y="5023102"/>
            <a:ext cx="1260629" cy="1260629"/>
          </a:xfrm>
          <a:prstGeom prst="ellipse">
            <a:avLst/>
          </a:prstGeom>
          <a:noFill/>
          <a:ln w="190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>
            <a:off x="1464815" y="5023102"/>
            <a:ext cx="1260630" cy="1260630"/>
          </a:xfrm>
          <a:prstGeom prst="arc">
            <a:avLst>
              <a:gd name="adj1" fmla="val 16200000"/>
              <a:gd name="adj2" fmla="val 10501374"/>
            </a:avLst>
          </a:prstGeom>
          <a:ln w="203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03222" y="39909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84%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835" y="3207634"/>
            <a:ext cx="22185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sz="1600" dirty="0"/>
              <a:t>             </a:t>
            </a:r>
            <a:r>
              <a:rPr lang="en-US" altLang="zh-CN" sz="1600" dirty="0"/>
              <a:t>30</a:t>
            </a:r>
            <a:r>
              <a:rPr lang="zh-CN" altLang="en-US" sz="1600" dirty="0"/>
              <a:t>岁前脱发比例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                                          </a:t>
            </a:r>
          </a:p>
          <a:p>
            <a:r>
              <a:rPr lang="en-US" altLang="zh-CN" sz="1600" dirty="0"/>
              <a:t>  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69221" y="4407963"/>
            <a:ext cx="22302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sz="1600" dirty="0"/>
              <a:t>     出生于</a:t>
            </a:r>
            <a:r>
              <a:rPr lang="en-US" altLang="zh-CN" sz="1600" dirty="0"/>
              <a:t>1980</a:t>
            </a:r>
            <a:r>
              <a:rPr lang="zh-CN" altLang="en-US" sz="1600" dirty="0"/>
              <a:t>至</a:t>
            </a:r>
            <a:r>
              <a:rPr lang="en-US" altLang="zh-CN" sz="1600" dirty="0"/>
              <a:t>2000</a:t>
            </a:r>
            <a:r>
              <a:rPr lang="zh-CN" altLang="en-US" sz="1600" dirty="0"/>
              <a:t>年间         </a:t>
            </a:r>
            <a:endParaRPr lang="en-US" altLang="zh-CN" sz="1600" dirty="0"/>
          </a:p>
          <a:p>
            <a:r>
              <a:rPr lang="en-US" altLang="zh-CN" sz="1600" dirty="0"/>
              <a:t>                                                                    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zh-CN" altLang="en-US" sz="1600" dirty="0"/>
              <a:t>脱发比例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                                          </a:t>
            </a:r>
          </a:p>
          <a:p>
            <a:r>
              <a:rPr lang="en-US" altLang="zh-CN" sz="1600" dirty="0"/>
              <a:t>   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61718" y="54687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74.6%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52244" y="5977623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*</a:t>
            </a:r>
            <a:r>
              <a:rPr lang="zh-CN" altLang="en-US" sz="1000" dirty="0"/>
              <a:t>数据由阿里健康信息技术公司</a:t>
            </a:r>
            <a:r>
              <a:rPr lang="en-US" altLang="zh-CN" sz="1000" dirty="0"/>
              <a:t>2023</a:t>
            </a:r>
            <a:r>
              <a:rPr lang="zh-CN" altLang="en-US" sz="1000" dirty="0"/>
              <a:t>年发布</a:t>
            </a:r>
          </a:p>
        </p:txBody>
      </p:sp>
    </p:spTree>
    <p:extLst>
      <p:ext uri="{BB962C8B-B14F-4D97-AF65-F5344CB8AC3E}">
        <p14:creationId xmlns:p14="http://schemas.microsoft.com/office/powerpoint/2010/main" val="18225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●非概率抽样，得到</a:t>
            </a:r>
            <a:r>
              <a:rPr lang="en-US" altLang="zh-CN" dirty="0"/>
              <a:t>999</a:t>
            </a:r>
            <a:r>
              <a:rPr lang="zh-CN" altLang="en-US" dirty="0"/>
              <a:t>份样本</a:t>
            </a:r>
            <a:endParaRPr lang="en-US" altLang="zh-CN" dirty="0"/>
          </a:p>
          <a:p>
            <a:r>
              <a:rPr lang="zh-CN" altLang="zh-CN" dirty="0"/>
              <a:t>●</a:t>
            </a:r>
            <a:r>
              <a:rPr lang="zh-CN" altLang="en-US" dirty="0"/>
              <a:t>通过“是否遗传因素”、“是否吸烟”等定类数据及“压力大小”等定序数据作自变量；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通过“是否脱发”作因变量，研究自变量与因变量间的关系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●</a:t>
            </a:r>
            <a:r>
              <a:rPr lang="zh-CN" altLang="en-US" dirty="0"/>
              <a:t>数据集如右所示：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8" y="3192061"/>
            <a:ext cx="7235225" cy="26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数据探讨问题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7026" y="2494260"/>
            <a:ext cx="281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研究对象年龄分布情况？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56612" y="2095989"/>
            <a:ext cx="281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不同年龄段患者脱发比例？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84461" y="2487655"/>
            <a:ext cx="41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样本个体营养缺乏种类及出现频率？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7958" y="36413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与脱发相关的因素相关性大小？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17202" y="3643411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不同压力水平下脱发情况分析？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82520" y="505980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给定特定因素训练分类模型预测个体是否脱发？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08528" y="471434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聚类分析分类不同类型脱发群体？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2191" y="472000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算法识别最能预测脱发的关键因素？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25166" y="5397388"/>
            <a:ext cx="814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●工具：</a:t>
            </a:r>
            <a:r>
              <a:rPr lang="en-US" altLang="zh-CN" dirty="0" err="1"/>
              <a:t>Jupyter</a:t>
            </a:r>
            <a:r>
              <a:rPr lang="en-US" altLang="zh-CN" dirty="0"/>
              <a:t> (Python 3)</a:t>
            </a:r>
            <a:r>
              <a:rPr lang="zh-CN" altLang="en-US" dirty="0"/>
              <a:t>，处理问题前先清洗数据，检查有无缺失值、重复值</a:t>
            </a:r>
          </a:p>
        </p:txBody>
      </p:sp>
      <p:pic>
        <p:nvPicPr>
          <p:cNvPr id="1026" name="Picture 2" descr="https://img1.baidu.com/it/u=3491448392,222443961&amp;fm=253&amp;fmt=auto&amp;app=138&amp;f=JPEG?w=1169&amp;h=5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94" y="2892007"/>
            <a:ext cx="3963664" cy="169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8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描述统计及可视化部分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6" y="1828053"/>
            <a:ext cx="2673790" cy="22271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88" y="1828053"/>
            <a:ext cx="3613709" cy="2618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949" y="1828053"/>
            <a:ext cx="3167116" cy="24541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639" y="4446265"/>
            <a:ext cx="2448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从饼图中可观察到，各年龄段的样本分布都较为均匀，每段占比都在</a:t>
            </a:r>
            <a:r>
              <a:rPr lang="en-US" altLang="zh-CN" dirty="0"/>
              <a:t>30%</a:t>
            </a:r>
            <a:r>
              <a:rPr lang="zh-CN" altLang="en-US" dirty="0"/>
              <a:t>左右。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60793" y="4446266"/>
            <a:ext cx="2448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有斑秃、银屑病、皮脂溢出性皮炎 等病史的样本在脱发人群中较为常见。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19358" y="4446265"/>
            <a:ext cx="244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样本人群中任意年龄段脱发人群总占该区间的约一半左右。</a:t>
            </a:r>
          </a:p>
        </p:txBody>
      </p:sp>
    </p:spTree>
    <p:extLst>
      <p:ext uri="{BB962C8B-B14F-4D97-AF65-F5344CB8AC3E}">
        <p14:creationId xmlns:p14="http://schemas.microsoft.com/office/powerpoint/2010/main" val="375252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描述统计及可视化部分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36" y="1974496"/>
            <a:ext cx="7583952" cy="4022725"/>
          </a:xfrm>
        </p:spPr>
      </p:pic>
      <p:sp>
        <p:nvSpPr>
          <p:cNvPr id="3" name="文本框 2"/>
          <p:cNvSpPr txBox="1"/>
          <p:nvPr/>
        </p:nvSpPr>
        <p:spPr>
          <a:xfrm>
            <a:off x="1097280" y="1974496"/>
            <a:ext cx="3261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●鉴于列联分析卡方检验</a:t>
            </a:r>
            <a:r>
              <a:rPr lang="en-US" altLang="zh-CN" dirty="0"/>
              <a:t>p</a:t>
            </a:r>
            <a:r>
              <a:rPr lang="zh-CN" altLang="en-US" dirty="0"/>
              <a:t>值不显著，采用多元逻辑回归方法确定系数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●</a:t>
            </a:r>
            <a:r>
              <a:rPr lang="zh-CN" altLang="en-US" dirty="0"/>
              <a:t>系数的正负，代表该自变量对因变量影响的方向性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●</a:t>
            </a:r>
            <a:r>
              <a:rPr lang="zh-CN" altLang="en-US" dirty="0"/>
              <a:t>系数的绝对值大小，代表</a:t>
            </a:r>
            <a:endParaRPr lang="en-US" altLang="zh-CN" dirty="0"/>
          </a:p>
          <a:p>
            <a:r>
              <a:rPr lang="zh-CN" altLang="en-US" dirty="0"/>
              <a:t>该自变量对因变量影响的大小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●</a:t>
            </a:r>
            <a:r>
              <a:rPr lang="zh-CN" altLang="en-US" dirty="0"/>
              <a:t>根据不同的系数值，绘出相应的热力图，表明相关性</a:t>
            </a:r>
          </a:p>
        </p:txBody>
      </p:sp>
    </p:spTree>
    <p:extLst>
      <p:ext uri="{BB962C8B-B14F-4D97-AF65-F5344CB8AC3E}">
        <p14:creationId xmlns:p14="http://schemas.microsoft.com/office/powerpoint/2010/main" val="71733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描述统计及可视化部分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4" y="1979428"/>
            <a:ext cx="4401140" cy="4022725"/>
          </a:xfrm>
        </p:spPr>
      </p:pic>
      <p:sp>
        <p:nvSpPr>
          <p:cNvPr id="3" name="文本框 2"/>
          <p:cNvSpPr txBox="1"/>
          <p:nvPr/>
        </p:nvSpPr>
        <p:spPr>
          <a:xfrm>
            <a:off x="5397623" y="2148396"/>
            <a:ext cx="5397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针对脱发样本，在不同等级的压力水平下绘制的箱线图与左图类似。从样本的角度而言，并没有明显伴随压力的岁数分布改变。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值得一提的是，在不同等级的压力水平下，样本岁数分布中位数都在</a:t>
            </a:r>
            <a:r>
              <a:rPr lang="en-US" altLang="zh-CN" dirty="0"/>
              <a:t>30~35</a:t>
            </a:r>
            <a:r>
              <a:rPr lang="zh-CN" altLang="en-US" dirty="0"/>
              <a:t>岁的区间内。</a:t>
            </a:r>
          </a:p>
        </p:txBody>
      </p:sp>
    </p:spTree>
    <p:extLst>
      <p:ext uri="{BB962C8B-B14F-4D97-AF65-F5344CB8AC3E}">
        <p14:creationId xmlns:p14="http://schemas.microsoft.com/office/powerpoint/2010/main" val="325524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●分别使用三种机器学习方法训练分类模型（</a:t>
            </a:r>
            <a:r>
              <a:rPr lang="en-US" altLang="zh-CN" dirty="0"/>
              <a:t>SVM/</a:t>
            </a:r>
            <a:r>
              <a:rPr lang="zh-CN" altLang="en-US" dirty="0"/>
              <a:t>随机森林</a:t>
            </a:r>
            <a:r>
              <a:rPr lang="en-US" altLang="zh-CN" dirty="0"/>
              <a:t>/</a:t>
            </a:r>
            <a:r>
              <a:rPr lang="en-US" altLang="zh-CN" dirty="0" err="1"/>
              <a:t>XGBoost</a:t>
            </a:r>
            <a:r>
              <a:rPr lang="zh-CN" altLang="en-US" dirty="0"/>
              <a:t>）并预测脱发分类</a:t>
            </a:r>
          </a:p>
        </p:txBody>
      </p:sp>
      <p:sp>
        <p:nvSpPr>
          <p:cNvPr id="5" name="弧形 4"/>
          <p:cNvSpPr/>
          <p:nvPr/>
        </p:nvSpPr>
        <p:spPr>
          <a:xfrm>
            <a:off x="1827006" y="2650140"/>
            <a:ext cx="1260630" cy="1260630"/>
          </a:xfrm>
          <a:prstGeom prst="arc">
            <a:avLst>
              <a:gd name="adj1" fmla="val 16200000"/>
              <a:gd name="adj2" fmla="val 6118607"/>
            </a:avLst>
          </a:prstGeom>
          <a:ln w="203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22820" y="2445954"/>
            <a:ext cx="1669002" cy="1669002"/>
          </a:xfrm>
          <a:prstGeom prst="ellipse">
            <a:avLst/>
          </a:prstGeom>
          <a:noFill/>
          <a:ln w="190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5174202" y="2650140"/>
            <a:ext cx="1260630" cy="1260630"/>
          </a:xfrm>
          <a:prstGeom prst="arc">
            <a:avLst>
              <a:gd name="adj1" fmla="val 16200000"/>
              <a:gd name="adj2" fmla="val 5458919"/>
            </a:avLst>
          </a:prstGeom>
          <a:ln w="203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70016" y="2445954"/>
            <a:ext cx="1669002" cy="1669002"/>
          </a:xfrm>
          <a:prstGeom prst="ellipse">
            <a:avLst/>
          </a:prstGeom>
          <a:noFill/>
          <a:ln w="190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8521398" y="2650140"/>
            <a:ext cx="1260630" cy="1260630"/>
          </a:xfrm>
          <a:prstGeom prst="arc">
            <a:avLst>
              <a:gd name="adj1" fmla="val 16200000"/>
              <a:gd name="adj2" fmla="val 4648096"/>
            </a:avLst>
          </a:prstGeom>
          <a:ln w="203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317212" y="2445954"/>
            <a:ext cx="1669002" cy="1669002"/>
          </a:xfrm>
          <a:prstGeom prst="ellipse">
            <a:avLst/>
          </a:prstGeom>
          <a:noFill/>
          <a:ln w="190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78182" y="30957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71249" y="3095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0.505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854997" y="30957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0.48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400111" y="4560605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SVM</a:t>
            </a:r>
            <a:r>
              <a:rPr lang="zh-CN" altLang="en-US" dirty="0"/>
              <a:t>准确率：</a:t>
            </a:r>
            <a:r>
              <a:rPr lang="en-US" altLang="zh-CN" dirty="0"/>
              <a:t>0.52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29730" y="456060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随机森林准确率：</a:t>
            </a:r>
            <a:r>
              <a:rPr lang="en-US" altLang="zh-CN" dirty="0"/>
              <a:t>0.505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176926" y="4560605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XGBoost</a:t>
            </a:r>
            <a:r>
              <a:rPr lang="zh-CN" altLang="en-US" dirty="0"/>
              <a:t>准确率：</a:t>
            </a:r>
            <a:r>
              <a:rPr lang="en-US" altLang="zh-CN" dirty="0"/>
              <a:t>0.48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5273336"/>
            <a:ext cx="906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●传统机器学习方法训练分类模型似乎效果不佳。</a:t>
            </a:r>
          </a:p>
        </p:txBody>
      </p:sp>
    </p:spTree>
    <p:extLst>
      <p:ext uri="{BB962C8B-B14F-4D97-AF65-F5344CB8AC3E}">
        <p14:creationId xmlns:p14="http://schemas.microsoft.com/office/powerpoint/2010/main" val="149493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●再使用卷积神经网络方法训练分类模型（</a:t>
            </a:r>
            <a:r>
              <a:rPr lang="en-US" altLang="zh-CN" dirty="0"/>
              <a:t>CNN/</a:t>
            </a:r>
            <a:r>
              <a:rPr lang="zh-CN" altLang="en-US" dirty="0"/>
              <a:t>带有集合森林的卷积神经网络）并预测脱发分类</a:t>
            </a:r>
          </a:p>
        </p:txBody>
      </p:sp>
      <p:sp>
        <p:nvSpPr>
          <p:cNvPr id="5" name="弧形 4"/>
          <p:cNvSpPr/>
          <p:nvPr/>
        </p:nvSpPr>
        <p:spPr>
          <a:xfrm>
            <a:off x="3440344" y="3041602"/>
            <a:ext cx="1260630" cy="1260630"/>
          </a:xfrm>
          <a:prstGeom prst="arc">
            <a:avLst>
              <a:gd name="adj1" fmla="val 16200000"/>
              <a:gd name="adj2" fmla="val 6544743"/>
            </a:avLst>
          </a:prstGeom>
          <a:ln w="203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36158" y="2837416"/>
            <a:ext cx="1669002" cy="1669002"/>
          </a:xfrm>
          <a:prstGeom prst="ellipse">
            <a:avLst/>
          </a:prstGeom>
          <a:noFill/>
          <a:ln w="190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7491028" y="3109115"/>
            <a:ext cx="1260630" cy="1260630"/>
          </a:xfrm>
          <a:prstGeom prst="arc">
            <a:avLst>
              <a:gd name="adj1" fmla="val 16200000"/>
              <a:gd name="adj2" fmla="val 4990159"/>
            </a:avLst>
          </a:prstGeom>
          <a:ln w="203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286842" y="2904929"/>
            <a:ext cx="1669002" cy="1669002"/>
          </a:xfrm>
          <a:prstGeom prst="ellipse">
            <a:avLst/>
          </a:prstGeom>
          <a:noFill/>
          <a:ln w="190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91520" y="34872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824627" y="355476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0.495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95872" y="478114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准确率：</a:t>
            </a:r>
            <a:r>
              <a:rPr lang="en-US" altLang="zh-CN" dirty="0"/>
              <a:t>0.54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50290" y="479563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集合森林卷积神经网络准确率：</a:t>
            </a:r>
            <a:r>
              <a:rPr lang="en-US" altLang="zh-CN" dirty="0"/>
              <a:t>0.495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5273336"/>
            <a:ext cx="906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●</a:t>
            </a:r>
            <a:r>
              <a:rPr lang="en-US" altLang="zh-CN" dirty="0"/>
              <a:t>CNN</a:t>
            </a:r>
            <a:r>
              <a:rPr lang="zh-CN" altLang="en-US" dirty="0"/>
              <a:t>效果略有提升，但仍不理想。</a:t>
            </a:r>
          </a:p>
        </p:txBody>
      </p:sp>
    </p:spTree>
    <p:extLst>
      <p:ext uri="{BB962C8B-B14F-4D97-AF65-F5344CB8AC3E}">
        <p14:creationId xmlns:p14="http://schemas.microsoft.com/office/powerpoint/2010/main" val="19417860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779</Words>
  <Application>Microsoft Office PowerPoint</Application>
  <PresentationFormat>宽屏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回顾</vt:lpstr>
      <vt:lpstr>脱发原因探索与识别</vt:lpstr>
      <vt:lpstr>问题背景</vt:lpstr>
      <vt:lpstr>数据集介绍</vt:lpstr>
      <vt:lpstr>数据探讨问题</vt:lpstr>
      <vt:lpstr>描述统计及可视化部分</vt:lpstr>
      <vt:lpstr>描述统计及可视化部分</vt:lpstr>
      <vt:lpstr>描述统计及可视化部分</vt:lpstr>
      <vt:lpstr>机器学习部分</vt:lpstr>
      <vt:lpstr>机器学习部分</vt:lpstr>
      <vt:lpstr>机器学习部分</vt:lpstr>
      <vt:lpstr>机器学习部分</vt:lpstr>
      <vt:lpstr>项目经验总结及将来改进分析</vt:lpstr>
      <vt:lpstr>谢谢聆听！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脱发原因探索与识别</dc:title>
  <dc:creator>arkca0322@163.com</dc:creator>
  <cp:lastModifiedBy>peterw0322@gmail.com</cp:lastModifiedBy>
  <cp:revision>58</cp:revision>
  <dcterms:created xsi:type="dcterms:W3CDTF">2024-06-14T05:57:07Z</dcterms:created>
  <dcterms:modified xsi:type="dcterms:W3CDTF">2024-06-24T13:35:57Z</dcterms:modified>
</cp:coreProperties>
</file>