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0"/>
  </p:notesMasterIdLst>
  <p:handoutMasterIdLst>
    <p:handoutMasterId r:id="rId11"/>
  </p:handoutMasterIdLst>
  <p:sldIdLst>
    <p:sldId id="256" r:id="rId2"/>
    <p:sldId id="257" r:id="rId3"/>
    <p:sldId id="297" r:id="rId4"/>
    <p:sldId id="261" r:id="rId5"/>
    <p:sldId id="296" r:id="rId6"/>
    <p:sldId id="295" r:id="rId7"/>
    <p:sldId id="298" r:id="rId8"/>
    <p:sldId id="27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44"/>
    <p:restoredTop sz="99694" autoAdjust="0"/>
  </p:normalViewPr>
  <p:slideViewPr>
    <p:cSldViewPr snapToGrid="0" snapToObjects="1">
      <p:cViewPr varScale="1">
        <p:scale>
          <a:sx n="51" d="100"/>
          <a:sy n="51" d="100"/>
        </p:scale>
        <p:origin x="64" y="4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6D1952-4C8C-594A-8D47-CC3EBD31CD69}" type="datetimeFigureOut">
              <a:rPr lang="en-US" smtClean="0"/>
              <a:t>10/25/2019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32E9FD-FA40-FC48-8917-175ED0BCC748}" type="slidenum">
              <a:rPr lang="en-US" smtClean="0"/>
              <a:t>‹#›</a:t>
            </a:fld>
            <a:endParaRPr lang="en-US"/>
          </a:p>
        </p:txBody>
      </p:sp>
    </p:spTree>
    <p:extLst>
      <p:ext uri="{BB962C8B-B14F-4D97-AF65-F5344CB8AC3E}">
        <p14:creationId xmlns:p14="http://schemas.microsoft.com/office/powerpoint/2010/main" val="41872048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E82BA9-193E-D440-8A2C-9653656F2AE3}" type="datetimeFigureOut">
              <a:rPr lang="en-US" smtClean="0"/>
              <a:t>10/25/2019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3C63D-0C1A-0E4C-A0BD-8D65A9542426}" type="slidenum">
              <a:rPr lang="en-US" smtClean="0"/>
              <a:t>‹#›</a:t>
            </a:fld>
            <a:endParaRPr lang="en-US"/>
          </a:p>
        </p:txBody>
      </p:sp>
    </p:spTree>
    <p:extLst>
      <p:ext uri="{BB962C8B-B14F-4D97-AF65-F5344CB8AC3E}">
        <p14:creationId xmlns:p14="http://schemas.microsoft.com/office/powerpoint/2010/main" val="4210705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Arial"/>
              </a:defRPr>
            </a:lvl1pPr>
          </a:lstStyle>
          <a:p>
            <a:fld id="{D3421027-4EC0-9C48-8CFB-B8A3104CB056}" type="datetime1">
              <a:rPr lang="en-US" smtClean="0"/>
              <a:pPr/>
              <a:t>10/25/2019</a:t>
            </a:fld>
            <a:endParaRPr lang="en-US"/>
          </a:p>
        </p:txBody>
      </p:sp>
      <p:sp>
        <p:nvSpPr>
          <p:cNvPr id="3" name="Footer Placeholder 2"/>
          <p:cNvSpPr>
            <a:spLocks noGrp="1"/>
          </p:cNvSpPr>
          <p:nvPr>
            <p:ph type="ftr" sz="quarter" idx="11"/>
          </p:nvPr>
        </p:nvSpPr>
        <p:spPr/>
        <p:txBody>
          <a:bodyPr/>
          <a:lstStyle>
            <a:lvl1pPr>
              <a:defRPr>
                <a:latin typeface="Arial"/>
              </a:defRPr>
            </a:lvl1pPr>
          </a:lstStyle>
          <a:p>
            <a:endParaRPr lang="en-US"/>
          </a:p>
        </p:txBody>
      </p:sp>
      <p:sp>
        <p:nvSpPr>
          <p:cNvPr id="4" name="Slide Number Placeholder 3"/>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053200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Arial"/>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B362BA78-8688-C546-A03A-2A39F84C0B58}" type="datetime1">
              <a:rPr lang="en-US" smtClean="0"/>
              <a:pPr/>
              <a:t>10/25/2019</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77027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EF5B9135-15EF-DE46-84CC-16626B0FAF7F}" type="datetime1">
              <a:rPr lang="en-US" smtClean="0"/>
              <a:pPr/>
              <a:t>10/25/2019</a:t>
            </a:fld>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
        <p:nvSpPr>
          <p:cNvPr id="7" name="TextBox 6"/>
          <p:cNvSpPr txBox="1"/>
          <p:nvPr userDrawn="1"/>
        </p:nvSpPr>
        <p:spPr>
          <a:xfrm>
            <a:off x="3136197" y="-406080"/>
            <a:ext cx="184666" cy="369332"/>
          </a:xfrm>
          <a:prstGeom prst="rect">
            <a:avLst/>
          </a:prstGeom>
          <a:noFill/>
        </p:spPr>
        <p:txBody>
          <a:bodyPr wrap="none" rtlCol="0">
            <a:spAutoFit/>
          </a:bodyPr>
          <a:lstStyle/>
          <a:p>
            <a:endParaRPr lang="en-US" dirty="0"/>
          </a:p>
        </p:txBody>
      </p:sp>
      <p:sp>
        <p:nvSpPr>
          <p:cNvPr id="8" name="Footer Placeholder 5"/>
          <p:cNvSpPr>
            <a:spLocks noGrp="1"/>
          </p:cNvSpPr>
          <p:nvPr>
            <p:ph type="ftr" sz="quarter" idx="11"/>
          </p:nvPr>
        </p:nvSpPr>
        <p:spPr>
          <a:xfrm>
            <a:off x="3124200" y="6356350"/>
            <a:ext cx="2895600" cy="365125"/>
          </a:xfrm>
        </p:spPr>
        <p:txBody>
          <a:bodyPr/>
          <a:lstStyle/>
          <a:p>
            <a:endParaRPr lang="en-US"/>
          </a:p>
        </p:txBody>
      </p:sp>
    </p:spTree>
    <p:extLst>
      <p:ext uri="{BB962C8B-B14F-4D97-AF65-F5344CB8AC3E}">
        <p14:creationId xmlns:p14="http://schemas.microsoft.com/office/powerpoint/2010/main" val="3785029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477ADD-011F-3541-9724-9C7FC92455D5}" type="datetime1">
              <a:rPr lang="en-US" smtClean="0"/>
              <a:t>10/25/2019</a:t>
            </a:fld>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
        <p:nvSpPr>
          <p:cNvPr id="7" name="Footer Placeholder 5"/>
          <p:cNvSpPr>
            <a:spLocks noGrp="1"/>
          </p:cNvSpPr>
          <p:nvPr>
            <p:ph type="ftr" sz="quarter" idx="11"/>
          </p:nvPr>
        </p:nvSpPr>
        <p:spPr>
          <a:xfrm>
            <a:off x="3124200" y="6356350"/>
            <a:ext cx="2895600" cy="365125"/>
          </a:xfrm>
        </p:spPr>
        <p:txBody>
          <a:bodyPr/>
          <a:lstStyle/>
          <a:p>
            <a:endParaRPr lang="en-US"/>
          </a:p>
        </p:txBody>
      </p:sp>
    </p:spTree>
    <p:extLst>
      <p:ext uri="{BB962C8B-B14F-4D97-AF65-F5344CB8AC3E}">
        <p14:creationId xmlns:p14="http://schemas.microsoft.com/office/powerpoint/2010/main" val="334923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parator Pag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0" y="2056080"/>
            <a:ext cx="9144000" cy="2738880"/>
          </a:xfrm>
        </p:spPr>
        <p:txBody>
          <a:bodyPr/>
          <a:lstStyle>
            <a:lvl1pPr algn="ctr">
              <a:defRPr>
                <a:solidFill>
                  <a:schemeClr val="bg1"/>
                </a:solidFill>
                <a:latin typeface="Arial"/>
              </a:defRPr>
            </a:lvl1pPr>
          </a:lstStyle>
          <a:p>
            <a:r>
              <a:rPr lang="en-US" dirty="0"/>
              <a:t>Separator</a:t>
            </a:r>
          </a:p>
        </p:txBody>
      </p:sp>
    </p:spTree>
    <p:extLst>
      <p:ext uri="{BB962C8B-B14F-4D97-AF65-F5344CB8AC3E}">
        <p14:creationId xmlns:p14="http://schemas.microsoft.com/office/powerpoint/2010/main" val="611773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Arial"/>
              </a:defRPr>
            </a:lvl1pPr>
          </a:lstStyle>
          <a:p>
            <a:fld id="{FA5DAB8B-8178-D047-869E-5A62AF236443}" type="datetime1">
              <a:rPr lang="en-US" smtClean="0"/>
              <a:t>10/25/2019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dirty="0"/>
          </a:p>
        </p:txBody>
      </p:sp>
    </p:spTree>
    <p:extLst>
      <p:ext uri="{BB962C8B-B14F-4D97-AF65-F5344CB8AC3E}">
        <p14:creationId xmlns:p14="http://schemas.microsoft.com/office/powerpoint/2010/main" val="344140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B9AB8213-A564-3C44-8CA0-968996562138}" type="datetime1">
              <a:rPr lang="en-US" smtClean="0"/>
              <a:pPr/>
              <a:t>10/25/2019</a:t>
            </a:fld>
            <a:endParaRPr lang="en-US"/>
          </a:p>
        </p:txBody>
      </p:sp>
      <p:sp>
        <p:nvSpPr>
          <p:cNvPr id="5" name="Footer Placeholder 4"/>
          <p:cNvSpPr>
            <a:spLocks noGrp="1"/>
          </p:cNvSpPr>
          <p:nvPr>
            <p:ph type="ftr" sz="quarter" idx="11"/>
          </p:nvPr>
        </p:nvSpPr>
        <p:spPr/>
        <p:txBody>
          <a:bodyPr/>
          <a:lstStyle>
            <a:lvl1pPr>
              <a:defRPr>
                <a:latin typeface="Arial"/>
              </a:defRPr>
            </a:lvl1pPr>
          </a:lstStyle>
          <a:p>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09656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Arial"/>
              </a:defRPr>
            </a:lvl1pPr>
          </a:lstStyle>
          <a:p>
            <a:fld id="{0A83DA12-03A5-114A-ABAE-78CD6BB6AC19}" type="datetime1">
              <a:rPr lang="en-US" smtClean="0"/>
              <a:pPr/>
              <a:t>10/25/2019</a:t>
            </a:fld>
            <a:endParaRPr lang="en-US"/>
          </a:p>
        </p:txBody>
      </p:sp>
      <p:sp>
        <p:nvSpPr>
          <p:cNvPr id="5" name="Footer Placeholder 4"/>
          <p:cNvSpPr>
            <a:spLocks noGrp="1"/>
          </p:cNvSpPr>
          <p:nvPr>
            <p:ph type="ftr" sz="quarter" idx="11"/>
          </p:nvPr>
        </p:nvSpPr>
        <p:spPr/>
        <p:txBody>
          <a:bodyPr/>
          <a:lstStyle>
            <a:lvl1pPr>
              <a:defRPr>
                <a:latin typeface="Arial"/>
              </a:defRPr>
            </a:lvl1pPr>
          </a:lstStyle>
          <a:p>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40463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atin typeface="Arial"/>
              </a:defRPr>
            </a:lvl1pPr>
          </a:lstStyle>
          <a:p>
            <a:fld id="{1FFF386F-14E4-954A-9EC2-E277FFD66D49}" type="datetime1">
              <a:rPr lang="en-US" smtClean="0"/>
              <a:pPr/>
              <a:t>10/25/2019</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69572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atin typeface="Arial"/>
              </a:defRPr>
            </a:lvl1pPr>
          </a:lstStyle>
          <a:p>
            <a:fld id="{D8FFCF06-3344-8345-BEA6-DDAEFCC6ECCE}" type="datetime1">
              <a:rPr lang="en-US" smtClean="0"/>
              <a:pPr/>
              <a:t>10/25/2019</a:t>
            </a:fld>
            <a:endParaRPr lang="en-US"/>
          </a:p>
        </p:txBody>
      </p:sp>
      <p:sp>
        <p:nvSpPr>
          <p:cNvPr id="8" name="Footer Placeholder 7"/>
          <p:cNvSpPr>
            <a:spLocks noGrp="1"/>
          </p:cNvSpPr>
          <p:nvPr>
            <p:ph type="ftr" sz="quarter" idx="11"/>
          </p:nvPr>
        </p:nvSpPr>
        <p:spPr/>
        <p:txBody>
          <a:bodyPr/>
          <a:lstStyle>
            <a:lvl1pPr>
              <a:defRPr>
                <a:latin typeface="Arial"/>
              </a:defRPr>
            </a:lvl1pPr>
          </a:lstStyle>
          <a:p>
            <a:endParaRPr lang="en-US"/>
          </a:p>
        </p:txBody>
      </p:sp>
      <p:sp>
        <p:nvSpPr>
          <p:cNvPr id="9" name="Slide Number Placeholder 8"/>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194377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Date Placeholder 2"/>
          <p:cNvSpPr>
            <a:spLocks noGrp="1"/>
          </p:cNvSpPr>
          <p:nvPr>
            <p:ph type="dt" sz="half" idx="10"/>
          </p:nvPr>
        </p:nvSpPr>
        <p:spPr/>
        <p:txBody>
          <a:bodyPr/>
          <a:lstStyle>
            <a:lvl1pPr>
              <a:defRPr>
                <a:latin typeface="Arial"/>
              </a:defRPr>
            </a:lvl1pPr>
          </a:lstStyle>
          <a:p>
            <a:fld id="{84C6D879-35D4-554E-9D6D-93E8130AA922}" type="datetime1">
              <a:rPr lang="en-US" smtClean="0"/>
              <a:pPr/>
              <a:t>10/25/2019</a:t>
            </a:fld>
            <a:endParaRPr lang="en-US"/>
          </a:p>
        </p:txBody>
      </p:sp>
      <p:sp>
        <p:nvSpPr>
          <p:cNvPr id="4" name="Footer Placeholder 3"/>
          <p:cNvSpPr>
            <a:spLocks noGrp="1"/>
          </p:cNvSpPr>
          <p:nvPr>
            <p:ph type="ftr" sz="quarter" idx="11"/>
          </p:nvPr>
        </p:nvSpPr>
        <p:spPr/>
        <p:txBody>
          <a:bodyPr/>
          <a:lstStyle>
            <a:lvl1pPr>
              <a:defRPr>
                <a:latin typeface="Arial"/>
              </a:defRPr>
            </a:lvl1pPr>
          </a:lstStyle>
          <a:p>
            <a:endParaRPr lang="en-US"/>
          </a:p>
        </p:txBody>
      </p:sp>
      <p:sp>
        <p:nvSpPr>
          <p:cNvPr id="5" name="Slide Number Placeholder 4"/>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7832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Arial"/>
              </a:defRPr>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Arial"/>
              </a:defRPr>
            </a:lvl1pPr>
            <a:lvl2pPr>
              <a:defRPr sz="2800">
                <a:latin typeface="Arial"/>
              </a:defRPr>
            </a:lvl2pPr>
            <a:lvl3pPr>
              <a:defRPr sz="2400">
                <a:latin typeface="Arial"/>
              </a:defRPr>
            </a:lvl3pPr>
            <a:lvl4pPr>
              <a:defRPr sz="2000">
                <a:latin typeface="Arial"/>
              </a:defRPr>
            </a:lvl4pPr>
            <a:lvl5pPr>
              <a:defRPr sz="2000">
                <a:latin typeface="Aria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AB182AE3-760A-8E44-AB65-03A533386DFC}" type="datetime1">
              <a:rPr lang="en-US" smtClean="0"/>
              <a:pPr/>
              <a:t>10/25/2019</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28024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8C176C-065F-124D-AAA4-94F2B7A2EC7C}" type="datetime1">
              <a:rPr lang="en-US" smtClean="0"/>
              <a:t>10/25/2019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b"/>
          <a:lstStyle>
            <a:lvl1pPr algn="r">
              <a:defRPr sz="1200">
                <a:solidFill>
                  <a:srgbClr val="FFFFFF"/>
                </a:solidFill>
                <a:latin typeface="Arial"/>
                <a:cs typeface="Arial"/>
              </a:defRPr>
            </a:lvl1pPr>
          </a:lstStyle>
          <a:p>
            <a:fld id="{106E12CD-FCB1-464E-A775-0B83FDDACE03}" type="slidenum">
              <a:rPr lang="en-US" smtClean="0"/>
              <a:pPr/>
              <a:t>‹#›</a:t>
            </a:fld>
            <a:endParaRPr lang="en-US" dirty="0"/>
          </a:p>
        </p:txBody>
      </p:sp>
    </p:spTree>
    <p:extLst>
      <p:ext uri="{BB962C8B-B14F-4D97-AF65-F5344CB8AC3E}">
        <p14:creationId xmlns:p14="http://schemas.microsoft.com/office/powerpoint/2010/main" val="864960203"/>
      </p:ext>
    </p:extLst>
  </p:cSld>
  <p:clrMap bg1="lt1" tx1="dk1" bg2="lt2" tx2="dk2" accent1="accent1" accent2="accent2" accent3="accent3" accent4="accent4" accent5="accent5" accent6="accent6" hlink="hlink" folHlink="folHlink"/>
  <p:sldLayoutIdLst>
    <p:sldLayoutId id="2147483655" r:id="rId1"/>
    <p:sldLayoutId id="2147483660" r:id="rId2"/>
    <p:sldLayoutId id="2147483649" r:id="rId3"/>
    <p:sldLayoutId id="2147483650" r:id="rId4"/>
    <p:sldLayoutId id="2147483651" r:id="rId5"/>
    <p:sldLayoutId id="2147483652" r:id="rId6"/>
    <p:sldLayoutId id="2147483653" r:id="rId7"/>
    <p:sldLayoutId id="2147483654" r:id="rId8"/>
    <p:sldLayoutId id="2147483656" r:id="rId9"/>
    <p:sldLayoutId id="2147483657" r:id="rId10"/>
    <p:sldLayoutId id="2147483658" r:id="rId11"/>
    <p:sldLayoutId id="2147483659" r:id="rId12"/>
  </p:sldLayoutIdLst>
  <p:hf hdr="0" ftr="0" dt="0"/>
  <p:txStyles>
    <p:titleStyle>
      <a:lvl1pPr algn="ctr" defTabSz="457200" rtl="0" eaLnBrk="1" latinLnBrk="0" hangingPunct="1">
        <a:spcBef>
          <a:spcPct val="0"/>
        </a:spcBef>
        <a:buNone/>
        <a:defRPr sz="4400" kern="1200">
          <a:solidFill>
            <a:schemeClr val="tx1"/>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s://earth.app.goo.gl/QhXc4c"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rime-busters.herokuapp.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ata.cityofchicago.org/" TargetMode="External"/><Relationship Id="rId2" Type="http://schemas.openxmlformats.org/officeDocument/2006/relationships/image" Target="../media/image13.tiff"/><Relationship Id="rId1" Type="http://schemas.openxmlformats.org/officeDocument/2006/relationships/slideLayout" Target="../slideLayouts/slideLayout2.xml"/><Relationship Id="rId5" Type="http://schemas.openxmlformats.org/officeDocument/2006/relationships/image" Target="../media/image15.tiff"/><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8777"/>
            <a:ext cx="9144000" cy="6858000"/>
          </a:xfrm>
          <a:prstGeom prst="rect">
            <a:avLst/>
          </a:prstGeom>
        </p:spPr>
      </p:pic>
      <p:sp>
        <p:nvSpPr>
          <p:cNvPr id="2" name="Title 1"/>
          <p:cNvSpPr>
            <a:spLocks noGrp="1"/>
          </p:cNvSpPr>
          <p:nvPr>
            <p:ph type="ctrTitle"/>
          </p:nvPr>
        </p:nvSpPr>
        <p:spPr>
          <a:xfrm>
            <a:off x="914399" y="1221897"/>
            <a:ext cx="8229600" cy="2207103"/>
          </a:xfrm>
        </p:spPr>
        <p:txBody>
          <a:bodyPr>
            <a:normAutofit/>
          </a:bodyPr>
          <a:lstStyle/>
          <a:p>
            <a:r>
              <a:rPr lang="en-US" dirty="0">
                <a:solidFill>
                  <a:schemeClr val="bg1"/>
                </a:solidFill>
              </a:rPr>
              <a:t>Poverty and Crime in Chicago Neighborhoods</a:t>
            </a:r>
            <a:endParaRPr lang="en-US" sz="2700" dirty="0">
              <a:solidFill>
                <a:schemeClr val="bg1"/>
              </a:solidFill>
            </a:endParaRPr>
          </a:p>
        </p:txBody>
      </p:sp>
      <p:sp>
        <p:nvSpPr>
          <p:cNvPr id="3" name="Subtitle 2"/>
          <p:cNvSpPr>
            <a:spLocks noGrp="1"/>
          </p:cNvSpPr>
          <p:nvPr>
            <p:ph type="subTitle" idx="1"/>
          </p:nvPr>
        </p:nvSpPr>
        <p:spPr>
          <a:xfrm>
            <a:off x="914400" y="4549644"/>
            <a:ext cx="8229599" cy="1265172"/>
          </a:xfrm>
        </p:spPr>
        <p:txBody>
          <a:bodyPr>
            <a:normAutofit/>
          </a:bodyPr>
          <a:lstStyle/>
          <a:p>
            <a:r>
              <a:rPr lang="en-US" sz="2400" dirty="0">
                <a:solidFill>
                  <a:schemeClr val="bg1"/>
                </a:solidFill>
              </a:rPr>
              <a:t>Petra Lee, Abdullah Sher, </a:t>
            </a:r>
            <a:r>
              <a:rPr lang="en-US" sz="2400" dirty="0" err="1">
                <a:solidFill>
                  <a:schemeClr val="bg1"/>
                </a:solidFill>
              </a:rPr>
              <a:t>Emrah</a:t>
            </a:r>
            <a:r>
              <a:rPr lang="en-US" sz="2400" dirty="0">
                <a:solidFill>
                  <a:schemeClr val="bg1"/>
                </a:solidFill>
              </a:rPr>
              <a:t> </a:t>
            </a:r>
            <a:r>
              <a:rPr lang="en-US" sz="2400" dirty="0" err="1">
                <a:solidFill>
                  <a:schemeClr val="bg1"/>
                </a:solidFill>
              </a:rPr>
              <a:t>Selli</a:t>
            </a:r>
            <a:r>
              <a:rPr lang="en-US" sz="2400" dirty="0">
                <a:solidFill>
                  <a:schemeClr val="bg1"/>
                </a:solidFill>
              </a:rPr>
              <a:t>, Rick Clauss, Hadijat Makinde, </a:t>
            </a:r>
          </a:p>
        </p:txBody>
      </p:sp>
      <p:pic>
        <p:nvPicPr>
          <p:cNvPr id="1025" name="Picture 1" descr="page1image9496320">
            <a:extLst>
              <a:ext uri="{FF2B5EF4-FFF2-40B4-BE49-F238E27FC236}">
                <a16:creationId xmlns:a16="http://schemas.microsoft.com/office/drawing/2014/main" id="{A4497C31-F3CA-B543-975A-8A4294843D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7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1095" name="Picture 71" descr="page1image9501120">
            <a:extLst>
              <a:ext uri="{FF2B5EF4-FFF2-40B4-BE49-F238E27FC236}">
                <a16:creationId xmlns:a16="http://schemas.microsoft.com/office/drawing/2014/main" id="{C6CE941A-DF9C-9B48-B9D8-31DF36C55C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7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1165" name="Picture 141" descr="page1image9496320">
            <a:extLst>
              <a:ext uri="{FF2B5EF4-FFF2-40B4-BE49-F238E27FC236}">
                <a16:creationId xmlns:a16="http://schemas.microsoft.com/office/drawing/2014/main" id="{46F062BA-6756-A549-88F0-470CE4A73B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700" cy="355600"/>
          </a:xfrm>
          <a:prstGeom prst="rect">
            <a:avLst/>
          </a:prstGeom>
          <a:noFill/>
          <a:extLst>
            <a:ext uri="{909E8E84-426E-40DD-AFC4-6F175D3DCCD1}">
              <a14:hiddenFill xmlns:a14="http://schemas.microsoft.com/office/drawing/2010/main">
                <a:solidFill>
                  <a:srgbClr val="FFFFFF"/>
                </a:solidFill>
              </a14:hiddenFill>
            </a:ext>
          </a:extLst>
        </p:spPr>
      </p:pic>
      <p:pic>
        <p:nvPicPr>
          <p:cNvPr id="1235" name="Picture 211" descr="page1image9501120">
            <a:extLst>
              <a:ext uri="{FF2B5EF4-FFF2-40B4-BE49-F238E27FC236}">
                <a16:creationId xmlns:a16="http://schemas.microsoft.com/office/drawing/2014/main" id="{003E6216-6A68-614B-B481-8E8D2E59D5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7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333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64;p14">
            <a:extLst>
              <a:ext uri="{FF2B5EF4-FFF2-40B4-BE49-F238E27FC236}">
                <a16:creationId xmlns:a16="http://schemas.microsoft.com/office/drawing/2014/main" id="{5A6C6844-9DDA-3B4B-9F24-03926590B953}"/>
              </a:ext>
            </a:extLst>
          </p:cNvPr>
          <p:cNvSpPr txBox="1">
            <a:spLocks/>
          </p:cNvSpPr>
          <p:nvPr/>
        </p:nvSpPr>
        <p:spPr>
          <a:xfrm>
            <a:off x="311700" y="202264"/>
            <a:ext cx="8520600" cy="62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ctr"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en-US" sz="3000" b="1" i="0" u="none" strike="noStrike" kern="0" cap="none" spc="0" normalizeH="0" baseline="0" noProof="0" dirty="0">
                <a:ln>
                  <a:noFill/>
                </a:ln>
                <a:solidFill>
                  <a:schemeClr val="bg1"/>
                </a:solidFill>
                <a:effectLst/>
                <a:uLnTx/>
                <a:uFillTx/>
                <a:latin typeface="Raleway"/>
                <a:sym typeface="Raleway"/>
              </a:rPr>
              <a:t>Background</a:t>
            </a:r>
          </a:p>
        </p:txBody>
      </p:sp>
      <p:sp>
        <p:nvSpPr>
          <p:cNvPr id="6" name="Google Shape;65;p14">
            <a:extLst>
              <a:ext uri="{FF2B5EF4-FFF2-40B4-BE49-F238E27FC236}">
                <a16:creationId xmlns:a16="http://schemas.microsoft.com/office/drawing/2014/main" id="{D14EC73C-55D7-3F4E-98FA-4F0CD10FACB9}"/>
              </a:ext>
            </a:extLst>
          </p:cNvPr>
          <p:cNvSpPr txBox="1">
            <a:spLocks/>
          </p:cNvSpPr>
          <p:nvPr/>
        </p:nvSpPr>
        <p:spPr>
          <a:xfrm>
            <a:off x="285626" y="1055691"/>
            <a:ext cx="8520600" cy="4196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285750" indent="-285750" defTabSz="914400">
              <a:spcAft>
                <a:spcPts val="1600"/>
              </a:spcAft>
              <a:buClr>
                <a:schemeClr val="bg1"/>
              </a:buClr>
              <a:buFont typeface="Wingdings" pitchFamily="2" charset="2"/>
              <a:buChar char="v"/>
            </a:pPr>
            <a:r>
              <a:rPr lang="en-US" dirty="0"/>
              <a:t>The 2017 </a:t>
            </a:r>
            <a:r>
              <a:rPr lang="en-US" b="1" dirty="0"/>
              <a:t>crime rate</a:t>
            </a:r>
            <a:r>
              <a:rPr lang="en-US" dirty="0"/>
              <a:t> in </a:t>
            </a:r>
            <a:r>
              <a:rPr lang="en-US" b="1" dirty="0"/>
              <a:t>Chicago</a:t>
            </a:r>
            <a:r>
              <a:rPr lang="en-US" dirty="0"/>
              <a:t>, IL is 508 (City-Data.com </a:t>
            </a:r>
            <a:r>
              <a:rPr lang="en-US" b="1" dirty="0"/>
              <a:t>crime</a:t>
            </a:r>
            <a:r>
              <a:rPr lang="en-US" dirty="0"/>
              <a:t> index), which is 1.8 times greater than the U.S. average. </a:t>
            </a:r>
          </a:p>
          <a:p>
            <a:pPr marL="285750" indent="-285750" defTabSz="914400">
              <a:spcAft>
                <a:spcPts val="1600"/>
              </a:spcAft>
              <a:buClr>
                <a:schemeClr val="bg1"/>
              </a:buClr>
              <a:buFont typeface="Wingdings" pitchFamily="2" charset="2"/>
              <a:buChar char="v"/>
            </a:pPr>
            <a:r>
              <a:rPr lang="en-US" dirty="0"/>
              <a:t>It was higher than in 95.3% U.S. cities. The 2017 </a:t>
            </a:r>
            <a:r>
              <a:rPr lang="en-US" b="1" dirty="0"/>
              <a:t>Chicago crime rate</a:t>
            </a:r>
            <a:r>
              <a:rPr lang="en-US" dirty="0"/>
              <a:t> is about the same compared to 2016. The number of homicides stood at 653 - a decrease of 112 compared to 2016</a:t>
            </a:r>
          </a:p>
          <a:p>
            <a:pPr marL="285750" indent="-285750" defTabSz="914400">
              <a:spcAft>
                <a:spcPts val="1600"/>
              </a:spcAft>
              <a:buClr>
                <a:schemeClr val="bg1"/>
              </a:buClr>
              <a:buFont typeface="Wingdings" pitchFamily="2" charset="2"/>
              <a:buChar char="v"/>
            </a:pPr>
            <a:r>
              <a:rPr lang="en-US" dirty="0"/>
              <a:t>The Chicago metro area saw its poverty rate drop to 12.4 percent in 2016 from 13.3 percent the year before, according to American Community Survey data released Thursday by the U.S. Census Bureau.</a:t>
            </a:r>
          </a:p>
          <a:p>
            <a:pPr marL="285750" indent="-285750" defTabSz="914400">
              <a:spcAft>
                <a:spcPts val="1600"/>
              </a:spcAft>
              <a:buClr>
                <a:schemeClr val="bg1"/>
              </a:buClr>
              <a:buFont typeface="Wingdings" pitchFamily="2" charset="2"/>
              <a:buChar char="v"/>
            </a:pPr>
            <a:r>
              <a:rPr lang="en-US" dirty="0"/>
              <a:t>Meanwhile, median household income increased 3.2 percent in the Chicago metro area, to $66,020.</a:t>
            </a:r>
            <a:endParaRPr kumimoji="0" lang="en-US" sz="1800" b="0" i="0" u="none" strike="noStrike" kern="0" cap="none" spc="0" normalizeH="0" baseline="0" noProof="0" dirty="0">
              <a:ln>
                <a:noFill/>
              </a:ln>
              <a:solidFill>
                <a:schemeClr val="bg1"/>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2342043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4;p14">
            <a:extLst>
              <a:ext uri="{FF2B5EF4-FFF2-40B4-BE49-F238E27FC236}">
                <a16:creationId xmlns:a16="http://schemas.microsoft.com/office/drawing/2014/main" id="{74548663-1148-8E4F-8F8C-6DDA1FCA4044}"/>
              </a:ext>
            </a:extLst>
          </p:cNvPr>
          <p:cNvSpPr txBox="1">
            <a:spLocks/>
          </p:cNvSpPr>
          <p:nvPr/>
        </p:nvSpPr>
        <p:spPr>
          <a:xfrm>
            <a:off x="225835" y="141913"/>
            <a:ext cx="8520600" cy="62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algn="ctr" defTabSz="914400">
              <a:buClr>
                <a:srgbClr val="000000"/>
              </a:buClr>
              <a:defRPr/>
            </a:pPr>
            <a:r>
              <a:rPr lang="en-US" kern="0" dirty="0">
                <a:solidFill>
                  <a:schemeClr val="bg1"/>
                </a:solidFill>
              </a:rPr>
              <a:t>Rich Blocks, Poor Blocks</a:t>
            </a:r>
            <a:endParaRPr kumimoji="0" lang="en-US" sz="3000" b="1" i="0" u="none" strike="noStrike" kern="0" cap="none" spc="0" normalizeH="0" baseline="0" noProof="0" dirty="0">
              <a:ln>
                <a:noFill/>
              </a:ln>
              <a:solidFill>
                <a:schemeClr val="bg1"/>
              </a:solidFill>
              <a:effectLst/>
              <a:uLnTx/>
              <a:uFillTx/>
              <a:latin typeface="Raleway"/>
              <a:sym typeface="Raleway"/>
            </a:endParaRPr>
          </a:p>
        </p:txBody>
      </p:sp>
      <p:sp>
        <p:nvSpPr>
          <p:cNvPr id="6" name="Google Shape;65;p14">
            <a:extLst>
              <a:ext uri="{FF2B5EF4-FFF2-40B4-BE49-F238E27FC236}">
                <a16:creationId xmlns:a16="http://schemas.microsoft.com/office/drawing/2014/main" id="{2ECD67CB-E4C0-FD42-8FD1-8E5E0CB59B75}"/>
              </a:ext>
            </a:extLst>
          </p:cNvPr>
          <p:cNvSpPr txBox="1">
            <a:spLocks/>
          </p:cNvSpPr>
          <p:nvPr/>
        </p:nvSpPr>
        <p:spPr>
          <a:xfrm>
            <a:off x="225835" y="765312"/>
            <a:ext cx="8520600" cy="51981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285750" indent="-285750" defTabSz="914400">
              <a:spcAft>
                <a:spcPts val="1600"/>
              </a:spcAft>
              <a:buClr>
                <a:schemeClr val="bg1"/>
              </a:buClr>
              <a:buFont typeface="Wingdings" pitchFamily="2" charset="2"/>
              <a:buChar char="v"/>
            </a:pPr>
            <a:r>
              <a:rPr lang="en-US" dirty="0"/>
              <a:t>In the city of Chicago, tracts with high median incomes include </a:t>
            </a:r>
            <a:br>
              <a:rPr lang="en-US" dirty="0"/>
            </a:br>
            <a:r>
              <a:rPr lang="en-US" sz="1400" dirty="0"/>
              <a:t>tract 8331 in the West Loop : $98,677 </a:t>
            </a:r>
            <a:br>
              <a:rPr lang="en-US" sz="1400" dirty="0"/>
            </a:br>
            <a:r>
              <a:rPr lang="en-US" sz="1400" dirty="0"/>
              <a:t>tract 715 in Lincoln Park : $75,122 </a:t>
            </a:r>
          </a:p>
          <a:p>
            <a:pPr marL="0" indent="0" defTabSz="914400">
              <a:lnSpc>
                <a:spcPct val="100000"/>
              </a:lnSpc>
              <a:spcAft>
                <a:spcPts val="1600"/>
              </a:spcAft>
              <a:buClr>
                <a:schemeClr val="bg1"/>
              </a:buClr>
              <a:buNone/>
            </a:pPr>
            <a:r>
              <a:rPr lang="en-US" dirty="0"/>
              <a:t>The poorest census tract in Chicago </a:t>
            </a:r>
            <a:r>
              <a:rPr lang="en-US" dirty="0" err="1"/>
              <a:t>Armour</a:t>
            </a:r>
            <a:r>
              <a:rPr lang="en-US" dirty="0"/>
              <a:t> Square, on the city's South Side. </a:t>
            </a:r>
          </a:p>
          <a:p>
            <a:pPr marL="285750" indent="-285750" defTabSz="914400">
              <a:lnSpc>
                <a:spcPct val="100000"/>
              </a:lnSpc>
              <a:spcAft>
                <a:spcPts val="1600"/>
              </a:spcAft>
              <a:buClr>
                <a:schemeClr val="bg1"/>
              </a:buClr>
            </a:pPr>
            <a:r>
              <a:rPr lang="en-US" sz="1400" dirty="0"/>
              <a:t>Tract 3504 : $10,152.</a:t>
            </a:r>
            <a:br>
              <a:rPr lang="en-US" dirty="0"/>
            </a:br>
            <a:br>
              <a:rPr lang="en-US" dirty="0"/>
            </a:br>
            <a:r>
              <a:rPr lang="en-US" dirty="0"/>
              <a:t>Austin, on the city's Far West Side,: with more than 34 homicides in 2012 and 29 homicides in 2011has a median household income of $18,818, compared with a statewide median income range of $48,000 to $59,000.</a:t>
            </a:r>
            <a:br>
              <a:rPr lang="en-US" dirty="0"/>
            </a:br>
            <a:br>
              <a:rPr lang="en-US" dirty="0"/>
            </a:br>
            <a:r>
              <a:rPr lang="en-US" dirty="0"/>
              <a:t>By comparison, the suburb of Oak Park, just a few miles from Austin, recorded 1 homicide in 2011; census tract 8125, in northern Oak Park, has a median income of $65,313.</a:t>
            </a:r>
            <a:br>
              <a:rPr lang="en-US" dirty="0"/>
            </a:br>
            <a:br>
              <a:rPr lang="en-US" dirty="0"/>
            </a:br>
            <a:r>
              <a:rPr lang="en-US" dirty="0"/>
              <a:t>One of the poorest census tracts in Chicago — 2809, on the city's Near West Side, with a median income of $10,217 — isn't far from tract 8331, also on the Near West Side, with a median income of $98,677.</a:t>
            </a:r>
            <a:endParaRPr kumimoji="0" lang="en-US" b="0" i="0" u="none" strike="noStrike" kern="0" cap="none" spc="0" normalizeH="0" baseline="0" noProof="0" dirty="0">
              <a:ln>
                <a:noFill/>
              </a:ln>
              <a:solidFill>
                <a:schemeClr val="bg1"/>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3189975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0;p15">
            <a:extLst>
              <a:ext uri="{FF2B5EF4-FFF2-40B4-BE49-F238E27FC236}">
                <a16:creationId xmlns:a16="http://schemas.microsoft.com/office/drawing/2014/main" id="{0ED5BF42-F560-1E43-B7A6-853003259B35}"/>
              </a:ext>
            </a:extLst>
          </p:cNvPr>
          <p:cNvSpPr txBox="1">
            <a:spLocks/>
          </p:cNvSpPr>
          <p:nvPr/>
        </p:nvSpPr>
        <p:spPr>
          <a:xfrm>
            <a:off x="311700" y="117034"/>
            <a:ext cx="8520600" cy="62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algn="ctr" defTabSz="914400">
              <a:buClr>
                <a:srgbClr val="000000"/>
              </a:buClr>
              <a:defRPr/>
            </a:pPr>
            <a:r>
              <a:rPr lang="en-US" dirty="0">
                <a:solidFill>
                  <a:schemeClr val="bg1"/>
                </a:solidFill>
              </a:rPr>
              <a:t>Project Proposal</a:t>
            </a:r>
            <a:endParaRPr kumimoji="0" lang="en-US" sz="3000" b="1" i="0" u="none" strike="noStrike" kern="0" cap="none" spc="0" normalizeH="0" baseline="0" noProof="0" dirty="0">
              <a:ln>
                <a:noFill/>
              </a:ln>
              <a:solidFill>
                <a:schemeClr val="bg1"/>
              </a:solidFill>
              <a:effectLst/>
              <a:uLnTx/>
              <a:uFillTx/>
              <a:sym typeface="Raleway"/>
            </a:endParaRPr>
          </a:p>
        </p:txBody>
      </p:sp>
      <p:sp>
        <p:nvSpPr>
          <p:cNvPr id="6" name="Google Shape;71;p15">
            <a:extLst>
              <a:ext uri="{FF2B5EF4-FFF2-40B4-BE49-F238E27FC236}">
                <a16:creationId xmlns:a16="http://schemas.microsoft.com/office/drawing/2014/main" id="{D27443F0-6230-FB4A-8E2D-A79E47EDC832}"/>
              </a:ext>
            </a:extLst>
          </p:cNvPr>
          <p:cNvSpPr txBox="1">
            <a:spLocks/>
          </p:cNvSpPr>
          <p:nvPr/>
        </p:nvSpPr>
        <p:spPr>
          <a:xfrm>
            <a:off x="311700" y="740434"/>
            <a:ext cx="8520600" cy="5163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marR="0" lvl="0" indent="0" algn="l" defTabSz="914400" rtl="0" eaLnBrk="1" fontAlgn="auto" latinLnBrk="0" hangingPunct="1">
              <a:lnSpc>
                <a:spcPct val="115000"/>
              </a:lnSpc>
              <a:spcBef>
                <a:spcPts val="0"/>
              </a:spcBef>
              <a:spcAft>
                <a:spcPts val="1600"/>
              </a:spcAft>
              <a:buClr>
                <a:srgbClr val="7F7F7F"/>
              </a:buClr>
              <a:buSzPts val="1800"/>
              <a:buFont typeface="Source Sans Pro"/>
              <a:buNone/>
              <a:tabLst/>
              <a:defRPr/>
            </a:pPr>
            <a:r>
              <a:rPr lang="en-US" dirty="0"/>
              <a:t>Collect socioeconomic parameters such as unemployment rates, salary rates etc. and compare them with crime rates.</a:t>
            </a:r>
          </a:p>
          <a:p>
            <a:pPr marL="0" marR="0" lvl="0" indent="0" algn="l" defTabSz="914400" rtl="0" eaLnBrk="1" fontAlgn="auto" latinLnBrk="0" hangingPunct="1">
              <a:lnSpc>
                <a:spcPct val="115000"/>
              </a:lnSpc>
              <a:spcBef>
                <a:spcPts val="0"/>
              </a:spcBef>
              <a:spcAft>
                <a:spcPts val="1600"/>
              </a:spcAft>
              <a:buClr>
                <a:srgbClr val="7F7F7F"/>
              </a:buClr>
              <a:buSzPts val="1800"/>
              <a:buFont typeface="Source Sans Pro"/>
              <a:buNone/>
              <a:tabLst/>
              <a:defRPr/>
            </a:pPr>
            <a:br>
              <a:rPr lang="en-US" dirty="0"/>
            </a:br>
            <a:r>
              <a:rPr lang="en-US" dirty="0"/>
              <a:t>Create a multilayer geo-map that will toggle between unemployment, poverty rates and crime statistics for the city of Chicago.</a:t>
            </a:r>
          </a:p>
          <a:p>
            <a:pPr marL="0" marR="0" lvl="0" indent="0" algn="l" defTabSz="914400" rtl="0" eaLnBrk="1" fontAlgn="auto" latinLnBrk="0" hangingPunct="1">
              <a:lnSpc>
                <a:spcPct val="115000"/>
              </a:lnSpc>
              <a:spcBef>
                <a:spcPts val="0"/>
              </a:spcBef>
              <a:spcAft>
                <a:spcPts val="1600"/>
              </a:spcAft>
              <a:buClr>
                <a:srgbClr val="7F7F7F"/>
              </a:buClr>
              <a:buSzPts val="1800"/>
              <a:buFont typeface="Source Sans Pro"/>
              <a:buNone/>
              <a:tabLst/>
              <a:defRPr/>
            </a:pPr>
            <a:br>
              <a:rPr lang="en-US" dirty="0"/>
            </a:br>
            <a:r>
              <a:rPr lang="en-US" dirty="0"/>
              <a:t>We will utilize Python API, HTML/CSS, JavaScript, postgress-SQL and Google earth.</a:t>
            </a:r>
          </a:p>
          <a:p>
            <a:pPr marL="0" marR="0" lvl="0" indent="0" algn="l" defTabSz="914400" rtl="0" eaLnBrk="1" fontAlgn="auto" latinLnBrk="0" hangingPunct="1">
              <a:lnSpc>
                <a:spcPct val="115000"/>
              </a:lnSpc>
              <a:spcBef>
                <a:spcPts val="0"/>
              </a:spcBef>
              <a:spcAft>
                <a:spcPts val="1600"/>
              </a:spcAft>
              <a:buClr>
                <a:srgbClr val="7F7F7F"/>
              </a:buClr>
              <a:buSzPts val="1800"/>
              <a:buFont typeface="Source Sans Pro"/>
              <a:buNone/>
              <a:tabLst/>
              <a:defRPr/>
            </a:pPr>
            <a:br>
              <a:rPr lang="en-US" dirty="0"/>
            </a:br>
            <a:r>
              <a:rPr lang="en-US" dirty="0"/>
              <a:t>Our project will be a combination of web scraping and Plotly and/or Leaflet</a:t>
            </a:r>
          </a:p>
          <a:p>
            <a:pPr marL="0" marR="0" lvl="0" indent="0" algn="l" defTabSz="914400" rtl="0" eaLnBrk="1" fontAlgn="auto" latinLnBrk="0" hangingPunct="1">
              <a:lnSpc>
                <a:spcPct val="115000"/>
              </a:lnSpc>
              <a:spcBef>
                <a:spcPts val="0"/>
              </a:spcBef>
              <a:spcAft>
                <a:spcPts val="1600"/>
              </a:spcAft>
              <a:buClr>
                <a:srgbClr val="7F7F7F"/>
              </a:buClr>
              <a:buSzPts val="1800"/>
              <a:buFont typeface="Source Sans Pro"/>
              <a:buNone/>
              <a:tabLst/>
              <a:defRPr/>
            </a:pPr>
            <a:br>
              <a:rPr lang="en-US" dirty="0"/>
            </a:br>
            <a:r>
              <a:rPr lang="en-US" dirty="0"/>
              <a:t>Our project will include some level of user-driven interaction and will include a minimum of three views.</a:t>
            </a:r>
            <a:br>
              <a:rPr lang="en-US" dirty="0"/>
            </a:br>
            <a:br>
              <a:rPr lang="en-US" dirty="0"/>
            </a:br>
            <a:endParaRPr kumimoji="0" lang="en-US" sz="1800" b="0" i="0" u="none" strike="noStrike" kern="0" cap="none" spc="0" normalizeH="0" baseline="0" noProof="0" dirty="0">
              <a:ln>
                <a:noFill/>
              </a:ln>
              <a:solidFill>
                <a:schemeClr val="bg1"/>
              </a:solidFill>
              <a:effectLst/>
              <a:uLnTx/>
              <a:uFillTx/>
              <a:latin typeface="Source Sans Pro"/>
              <a:ea typeface="Source Sans Pro"/>
              <a:sym typeface="Source Sans Pro"/>
            </a:endParaRPr>
          </a:p>
        </p:txBody>
      </p:sp>
      <p:pic>
        <p:nvPicPr>
          <p:cNvPr id="7" name="Picture 6">
            <a:extLst>
              <a:ext uri="{FF2B5EF4-FFF2-40B4-BE49-F238E27FC236}">
                <a16:creationId xmlns:a16="http://schemas.microsoft.com/office/drawing/2014/main" id="{2FC5B8EC-0642-A64A-900E-666DEC0FE478}"/>
              </a:ext>
            </a:extLst>
          </p:cNvPr>
          <p:cNvPicPr>
            <a:picLocks noChangeAspect="1"/>
          </p:cNvPicPr>
          <p:nvPr/>
        </p:nvPicPr>
        <p:blipFill rotWithShape="1">
          <a:blip r:embed="rId2"/>
          <a:srcRect b="81578"/>
          <a:stretch/>
        </p:blipFill>
        <p:spPr>
          <a:xfrm>
            <a:off x="0" y="6441136"/>
            <a:ext cx="4470400" cy="416864"/>
          </a:xfrm>
          <a:prstGeom prst="rect">
            <a:avLst/>
          </a:prstGeom>
        </p:spPr>
      </p:pic>
    </p:spTree>
    <p:extLst>
      <p:ext uri="{BB962C8B-B14F-4D97-AF65-F5344CB8AC3E}">
        <p14:creationId xmlns:p14="http://schemas.microsoft.com/office/powerpoint/2010/main" val="3696835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A368-EDB7-EA4E-9894-E64B9D6EABA1}"/>
              </a:ext>
            </a:extLst>
          </p:cNvPr>
          <p:cNvSpPr>
            <a:spLocks noGrp="1"/>
          </p:cNvSpPr>
          <p:nvPr>
            <p:ph type="title"/>
          </p:nvPr>
        </p:nvSpPr>
        <p:spPr>
          <a:xfrm>
            <a:off x="0" y="90489"/>
            <a:ext cx="8825948" cy="508216"/>
          </a:xfrm>
        </p:spPr>
        <p:txBody>
          <a:bodyPr>
            <a:normAutofit fontScale="90000"/>
          </a:bodyPr>
          <a:lstStyle/>
          <a:p>
            <a:r>
              <a:rPr lang="en-US" dirty="0"/>
              <a:t>Apps and codes</a:t>
            </a:r>
          </a:p>
        </p:txBody>
      </p:sp>
      <p:pic>
        <p:nvPicPr>
          <p:cNvPr id="6" name="Picture 5" descr="A screenshot of a cell phone&#10;&#10;Description automatically generated">
            <a:extLst>
              <a:ext uri="{FF2B5EF4-FFF2-40B4-BE49-F238E27FC236}">
                <a16:creationId xmlns:a16="http://schemas.microsoft.com/office/drawing/2014/main" id="{FCED382E-A7A9-9144-B2B2-DFC841D8BD4E}"/>
              </a:ext>
            </a:extLst>
          </p:cNvPr>
          <p:cNvPicPr>
            <a:picLocks noChangeAspect="1"/>
          </p:cNvPicPr>
          <p:nvPr/>
        </p:nvPicPr>
        <p:blipFill>
          <a:blip r:embed="rId2"/>
          <a:stretch>
            <a:fillRect/>
          </a:stretch>
        </p:blipFill>
        <p:spPr>
          <a:xfrm>
            <a:off x="920835" y="859587"/>
            <a:ext cx="2993619" cy="2124503"/>
          </a:xfrm>
          <a:prstGeom prst="rect">
            <a:avLst/>
          </a:prstGeom>
        </p:spPr>
      </p:pic>
      <p:sp>
        <p:nvSpPr>
          <p:cNvPr id="8" name="TextBox 7">
            <a:extLst>
              <a:ext uri="{FF2B5EF4-FFF2-40B4-BE49-F238E27FC236}">
                <a16:creationId xmlns:a16="http://schemas.microsoft.com/office/drawing/2014/main" id="{59B7E3C8-D38F-044C-8BDC-3C7B62804918}"/>
              </a:ext>
            </a:extLst>
          </p:cNvPr>
          <p:cNvSpPr txBox="1"/>
          <p:nvPr/>
        </p:nvSpPr>
        <p:spPr>
          <a:xfrm>
            <a:off x="1643865" y="2936113"/>
            <a:ext cx="1072730" cy="369332"/>
          </a:xfrm>
          <a:prstGeom prst="rect">
            <a:avLst/>
          </a:prstGeom>
          <a:noFill/>
        </p:spPr>
        <p:txBody>
          <a:bodyPr wrap="none" rtlCol="0">
            <a:spAutoFit/>
          </a:bodyPr>
          <a:lstStyle/>
          <a:p>
            <a:r>
              <a:rPr lang="en-US" dirty="0">
                <a:solidFill>
                  <a:schemeClr val="bg1"/>
                </a:solidFill>
              </a:rPr>
              <a:t>Flask-app</a:t>
            </a:r>
          </a:p>
        </p:txBody>
      </p:sp>
      <p:pic>
        <p:nvPicPr>
          <p:cNvPr id="9" name="Picture 8" descr="A screenshot of a social media post&#10;&#10;Description automatically generated">
            <a:extLst>
              <a:ext uri="{FF2B5EF4-FFF2-40B4-BE49-F238E27FC236}">
                <a16:creationId xmlns:a16="http://schemas.microsoft.com/office/drawing/2014/main" id="{97E9BC36-66F9-354D-B0E4-67EE3D57A8F2}"/>
              </a:ext>
            </a:extLst>
          </p:cNvPr>
          <p:cNvPicPr>
            <a:picLocks noChangeAspect="1"/>
          </p:cNvPicPr>
          <p:nvPr/>
        </p:nvPicPr>
        <p:blipFill>
          <a:blip r:embed="rId3"/>
          <a:stretch>
            <a:fillRect/>
          </a:stretch>
        </p:blipFill>
        <p:spPr>
          <a:xfrm>
            <a:off x="4403035" y="859587"/>
            <a:ext cx="3276664" cy="2124503"/>
          </a:xfrm>
          <a:prstGeom prst="rect">
            <a:avLst/>
          </a:prstGeom>
        </p:spPr>
      </p:pic>
      <p:sp>
        <p:nvSpPr>
          <p:cNvPr id="11" name="TextBox 10">
            <a:extLst>
              <a:ext uri="{FF2B5EF4-FFF2-40B4-BE49-F238E27FC236}">
                <a16:creationId xmlns:a16="http://schemas.microsoft.com/office/drawing/2014/main" id="{FEE95DF3-522B-E543-8F23-96C02FBE4854}"/>
              </a:ext>
            </a:extLst>
          </p:cNvPr>
          <p:cNvSpPr txBox="1"/>
          <p:nvPr/>
        </p:nvSpPr>
        <p:spPr>
          <a:xfrm>
            <a:off x="5505588" y="2936113"/>
            <a:ext cx="736099" cy="369332"/>
          </a:xfrm>
          <a:prstGeom prst="rect">
            <a:avLst/>
          </a:prstGeom>
          <a:noFill/>
        </p:spPr>
        <p:txBody>
          <a:bodyPr wrap="none" rtlCol="0">
            <a:spAutoFit/>
          </a:bodyPr>
          <a:lstStyle/>
          <a:p>
            <a:r>
              <a:rPr lang="en-US" dirty="0">
                <a:solidFill>
                  <a:schemeClr val="bg1"/>
                </a:solidFill>
              </a:rPr>
              <a:t>HTML</a:t>
            </a:r>
          </a:p>
        </p:txBody>
      </p:sp>
      <p:pic>
        <p:nvPicPr>
          <p:cNvPr id="12" name="Picture 11" descr="A screenshot of a social media post&#10;&#10;Description automatically generated">
            <a:extLst>
              <a:ext uri="{FF2B5EF4-FFF2-40B4-BE49-F238E27FC236}">
                <a16:creationId xmlns:a16="http://schemas.microsoft.com/office/drawing/2014/main" id="{8DF9C751-B86A-384C-B247-A5FA19B453EF}"/>
              </a:ext>
            </a:extLst>
          </p:cNvPr>
          <p:cNvPicPr>
            <a:picLocks noChangeAspect="1"/>
          </p:cNvPicPr>
          <p:nvPr/>
        </p:nvPicPr>
        <p:blipFill>
          <a:blip r:embed="rId4"/>
          <a:stretch>
            <a:fillRect/>
          </a:stretch>
        </p:blipFill>
        <p:spPr>
          <a:xfrm>
            <a:off x="1136970" y="3432846"/>
            <a:ext cx="2130377" cy="2422502"/>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A806889A-D756-3F43-9B5B-A3EAF85C8F36}"/>
              </a:ext>
            </a:extLst>
          </p:cNvPr>
          <p:cNvPicPr>
            <a:picLocks noChangeAspect="1"/>
          </p:cNvPicPr>
          <p:nvPr/>
        </p:nvPicPr>
        <p:blipFill>
          <a:blip r:embed="rId5"/>
          <a:stretch>
            <a:fillRect/>
          </a:stretch>
        </p:blipFill>
        <p:spPr>
          <a:xfrm>
            <a:off x="4335174" y="3873911"/>
            <a:ext cx="3813026" cy="1451111"/>
          </a:xfrm>
          <a:prstGeom prst="rect">
            <a:avLst/>
          </a:prstGeom>
        </p:spPr>
      </p:pic>
      <p:sp>
        <p:nvSpPr>
          <p:cNvPr id="14" name="TextBox 13">
            <a:extLst>
              <a:ext uri="{FF2B5EF4-FFF2-40B4-BE49-F238E27FC236}">
                <a16:creationId xmlns:a16="http://schemas.microsoft.com/office/drawing/2014/main" id="{39705C7B-8447-6D4D-A552-500405F3F33F}"/>
              </a:ext>
            </a:extLst>
          </p:cNvPr>
          <p:cNvSpPr txBox="1"/>
          <p:nvPr/>
        </p:nvSpPr>
        <p:spPr>
          <a:xfrm>
            <a:off x="5522699" y="5381971"/>
            <a:ext cx="1058175" cy="369332"/>
          </a:xfrm>
          <a:prstGeom prst="rect">
            <a:avLst/>
          </a:prstGeom>
          <a:noFill/>
        </p:spPr>
        <p:txBody>
          <a:bodyPr wrap="none" rtlCol="0">
            <a:spAutoFit/>
          </a:bodyPr>
          <a:lstStyle/>
          <a:p>
            <a:r>
              <a:rPr lang="en-US" dirty="0">
                <a:solidFill>
                  <a:schemeClr val="bg1"/>
                </a:solidFill>
              </a:rPr>
              <a:t>Database</a:t>
            </a:r>
          </a:p>
        </p:txBody>
      </p:sp>
      <p:sp>
        <p:nvSpPr>
          <p:cNvPr id="15" name="TextBox 14">
            <a:extLst>
              <a:ext uri="{FF2B5EF4-FFF2-40B4-BE49-F238E27FC236}">
                <a16:creationId xmlns:a16="http://schemas.microsoft.com/office/drawing/2014/main" id="{5B18D368-3B92-8B4A-85F8-1DAA6B6672C3}"/>
              </a:ext>
            </a:extLst>
          </p:cNvPr>
          <p:cNvSpPr txBox="1"/>
          <p:nvPr/>
        </p:nvSpPr>
        <p:spPr>
          <a:xfrm>
            <a:off x="55599" y="4274765"/>
            <a:ext cx="1094915" cy="369332"/>
          </a:xfrm>
          <a:prstGeom prst="rect">
            <a:avLst/>
          </a:prstGeom>
          <a:noFill/>
        </p:spPr>
        <p:txBody>
          <a:bodyPr wrap="none" rtlCol="0">
            <a:spAutoFit/>
          </a:bodyPr>
          <a:lstStyle/>
          <a:p>
            <a:r>
              <a:rPr lang="en-US" dirty="0" err="1">
                <a:solidFill>
                  <a:schemeClr val="bg1"/>
                </a:solidFill>
              </a:rPr>
              <a:t>Javascript</a:t>
            </a:r>
            <a:endParaRPr lang="en-US" dirty="0">
              <a:solidFill>
                <a:schemeClr val="bg1"/>
              </a:solidFill>
            </a:endParaRPr>
          </a:p>
        </p:txBody>
      </p:sp>
    </p:spTree>
    <p:extLst>
      <p:ext uri="{BB962C8B-B14F-4D97-AF65-F5344CB8AC3E}">
        <p14:creationId xmlns:p14="http://schemas.microsoft.com/office/powerpoint/2010/main" val="874940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6;p16">
            <a:extLst>
              <a:ext uri="{FF2B5EF4-FFF2-40B4-BE49-F238E27FC236}">
                <a16:creationId xmlns:a16="http://schemas.microsoft.com/office/drawing/2014/main" id="{3FD53B0D-D223-CD44-AF6A-930302ADBFC1}"/>
              </a:ext>
            </a:extLst>
          </p:cNvPr>
          <p:cNvSpPr txBox="1">
            <a:spLocks noGrp="1"/>
          </p:cNvSpPr>
          <p:nvPr>
            <p:ph type="title"/>
          </p:nvPr>
        </p:nvSpPr>
        <p:spPr>
          <a:xfrm>
            <a:off x="445306" y="137493"/>
            <a:ext cx="8520600" cy="623400"/>
          </a:xfrm>
          <a:prstGeom prst="rect">
            <a:avLst/>
          </a:prstGeom>
        </p:spPr>
        <p:txBody>
          <a:bodyPr spcFirstLastPara="1" wrap="square" lIns="91425" tIns="91425" rIns="91425" bIns="91425" anchor="t" anchorCtr="0">
            <a:noAutofit/>
          </a:bodyPr>
          <a:lstStyle/>
          <a:p>
            <a:r>
              <a:rPr lang="en-US" sz="2800" dirty="0"/>
              <a:t>Crime and Unemployment Geo-Map</a:t>
            </a:r>
          </a:p>
        </p:txBody>
      </p:sp>
      <p:pic>
        <p:nvPicPr>
          <p:cNvPr id="8" name="Picture 7" descr="A large body of water&#10;&#10;Description automatically generated">
            <a:extLst>
              <a:ext uri="{FF2B5EF4-FFF2-40B4-BE49-F238E27FC236}">
                <a16:creationId xmlns:a16="http://schemas.microsoft.com/office/drawing/2014/main" id="{E487AE88-A05F-7844-8125-7F707C990C73}"/>
              </a:ext>
            </a:extLst>
          </p:cNvPr>
          <p:cNvPicPr>
            <a:picLocks noChangeAspect="1"/>
          </p:cNvPicPr>
          <p:nvPr/>
        </p:nvPicPr>
        <p:blipFill>
          <a:blip r:embed="rId2"/>
          <a:stretch>
            <a:fillRect/>
          </a:stretch>
        </p:blipFill>
        <p:spPr>
          <a:xfrm>
            <a:off x="393351" y="641623"/>
            <a:ext cx="8572555" cy="5717330"/>
          </a:xfrm>
          <a:prstGeom prst="rect">
            <a:avLst/>
          </a:prstGeom>
        </p:spPr>
      </p:pic>
      <p:sp>
        <p:nvSpPr>
          <p:cNvPr id="9" name="TextBox 8">
            <a:extLst>
              <a:ext uri="{FF2B5EF4-FFF2-40B4-BE49-F238E27FC236}">
                <a16:creationId xmlns:a16="http://schemas.microsoft.com/office/drawing/2014/main" id="{B8A7FE92-3E26-414B-AC14-9741C56AE2CE}"/>
              </a:ext>
            </a:extLst>
          </p:cNvPr>
          <p:cNvSpPr txBox="1"/>
          <p:nvPr/>
        </p:nvSpPr>
        <p:spPr>
          <a:xfrm>
            <a:off x="1232452" y="6535841"/>
            <a:ext cx="3253519" cy="369332"/>
          </a:xfrm>
          <a:prstGeom prst="rect">
            <a:avLst/>
          </a:prstGeom>
          <a:noFill/>
        </p:spPr>
        <p:txBody>
          <a:bodyPr wrap="none" rtlCol="0">
            <a:spAutoFit/>
          </a:bodyPr>
          <a:lstStyle/>
          <a:p>
            <a:r>
              <a:rPr lang="en-US" dirty="0">
                <a:hlinkClick r:id="rId3"/>
              </a:rPr>
              <a:t>https://earth.app.goo.gl/QhXc4c</a:t>
            </a:r>
            <a:endParaRPr lang="en-US" dirty="0"/>
          </a:p>
        </p:txBody>
      </p:sp>
    </p:spTree>
    <p:extLst>
      <p:ext uri="{BB962C8B-B14F-4D97-AF65-F5344CB8AC3E}">
        <p14:creationId xmlns:p14="http://schemas.microsoft.com/office/powerpoint/2010/main" val="3217654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6;p16">
            <a:extLst>
              <a:ext uri="{FF2B5EF4-FFF2-40B4-BE49-F238E27FC236}">
                <a16:creationId xmlns:a16="http://schemas.microsoft.com/office/drawing/2014/main" id="{1DECAFE2-ECB7-DF41-B54D-8242233DC40B}"/>
              </a:ext>
            </a:extLst>
          </p:cNvPr>
          <p:cNvSpPr txBox="1">
            <a:spLocks noGrp="1"/>
          </p:cNvSpPr>
          <p:nvPr>
            <p:ph type="title"/>
          </p:nvPr>
        </p:nvSpPr>
        <p:spPr>
          <a:xfrm>
            <a:off x="89012" y="129401"/>
            <a:ext cx="8876894" cy="5907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dirty="0"/>
              <a:t>Dashboard</a:t>
            </a:r>
            <a:endParaRPr sz="2800" b="1" dirty="0"/>
          </a:p>
        </p:txBody>
      </p:sp>
      <p:sp>
        <p:nvSpPr>
          <p:cNvPr id="4" name="TextBox 3">
            <a:extLst>
              <a:ext uri="{FF2B5EF4-FFF2-40B4-BE49-F238E27FC236}">
                <a16:creationId xmlns:a16="http://schemas.microsoft.com/office/drawing/2014/main" id="{E7D76E91-5941-CC4C-9402-A9EC686E9F53}"/>
              </a:ext>
            </a:extLst>
          </p:cNvPr>
          <p:cNvSpPr txBox="1"/>
          <p:nvPr/>
        </p:nvSpPr>
        <p:spPr>
          <a:xfrm>
            <a:off x="883578" y="2712377"/>
            <a:ext cx="7777537" cy="523220"/>
          </a:xfrm>
          <a:prstGeom prst="rect">
            <a:avLst/>
          </a:prstGeom>
          <a:noFill/>
        </p:spPr>
        <p:txBody>
          <a:bodyPr wrap="square" rtlCol="0">
            <a:spAutoFit/>
          </a:bodyPr>
          <a:lstStyle/>
          <a:p>
            <a:pPr algn="ctr"/>
            <a:r>
              <a:rPr lang="en-US" sz="2800" b="1" dirty="0">
                <a:solidFill>
                  <a:schemeClr val="bg1"/>
                </a:solidFill>
                <a:hlinkClick r:id="rId2">
                  <a:extLst>
                    <a:ext uri="{A12FA001-AC4F-418D-AE19-62706E023703}">
                      <ahyp:hlinkClr xmlns:ahyp="http://schemas.microsoft.com/office/drawing/2018/hyperlinkcolor" val="tx"/>
                    </a:ext>
                  </a:extLst>
                </a:hlinkClick>
              </a:rPr>
              <a:t>https://crime-busters.herokuapp.com/</a:t>
            </a:r>
            <a:endParaRPr lang="en-US" sz="2800" b="1" dirty="0">
              <a:solidFill>
                <a:schemeClr val="bg1"/>
              </a:solidFill>
            </a:endParaRPr>
          </a:p>
        </p:txBody>
      </p:sp>
    </p:spTree>
    <p:extLst>
      <p:ext uri="{BB962C8B-B14F-4D97-AF65-F5344CB8AC3E}">
        <p14:creationId xmlns:p14="http://schemas.microsoft.com/office/powerpoint/2010/main" val="3849162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09B4467-9828-5D40-9875-0719BB81DEF6}"/>
              </a:ext>
            </a:extLst>
          </p:cNvPr>
          <p:cNvPicPr>
            <a:picLocks noChangeAspect="1"/>
          </p:cNvPicPr>
          <p:nvPr/>
        </p:nvPicPr>
        <p:blipFill>
          <a:blip r:embed="rId2">
            <a:alphaModFix amt="39000"/>
          </a:blip>
          <a:stretch>
            <a:fillRect/>
          </a:stretch>
        </p:blipFill>
        <p:spPr>
          <a:xfrm>
            <a:off x="1166066" y="743512"/>
            <a:ext cx="6641983" cy="4410692"/>
          </a:xfrm>
          <a:prstGeom prst="rect">
            <a:avLst/>
          </a:prstGeom>
          <a:effectLst>
            <a:softEdge rad="774700"/>
          </a:effectLst>
        </p:spPr>
      </p:pic>
      <p:sp>
        <p:nvSpPr>
          <p:cNvPr id="5" name="Google Shape;260;p43">
            <a:extLst>
              <a:ext uri="{FF2B5EF4-FFF2-40B4-BE49-F238E27FC236}">
                <a16:creationId xmlns:a16="http://schemas.microsoft.com/office/drawing/2014/main" id="{DABAC2E8-06B6-F344-877D-89740C86E17A}"/>
              </a:ext>
            </a:extLst>
          </p:cNvPr>
          <p:cNvSpPr txBox="1">
            <a:spLocks noGrp="1"/>
          </p:cNvSpPr>
          <p:nvPr>
            <p:ph type="title"/>
          </p:nvPr>
        </p:nvSpPr>
        <p:spPr>
          <a:xfrm>
            <a:off x="311700" y="134523"/>
            <a:ext cx="8520600" cy="6234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2"/>
              </a:buClr>
              <a:buSzPts val="1100"/>
              <a:buFont typeface="Arial"/>
              <a:buNone/>
            </a:pPr>
            <a:r>
              <a:rPr lang="en-US" sz="2800" b="1" dirty="0"/>
              <a:t>Acknowledgements</a:t>
            </a:r>
            <a:endParaRPr sz="2800" b="1" dirty="0"/>
          </a:p>
          <a:p>
            <a:pPr marL="0" lvl="0" indent="0" rtl="0">
              <a:spcBef>
                <a:spcPts val="0"/>
              </a:spcBef>
              <a:spcAft>
                <a:spcPts val="0"/>
              </a:spcAft>
              <a:buNone/>
            </a:pPr>
            <a:endParaRPr sz="2800" b="1" dirty="0"/>
          </a:p>
        </p:txBody>
      </p:sp>
      <p:sp>
        <p:nvSpPr>
          <p:cNvPr id="14" name="TextBox 13">
            <a:extLst>
              <a:ext uri="{FF2B5EF4-FFF2-40B4-BE49-F238E27FC236}">
                <a16:creationId xmlns:a16="http://schemas.microsoft.com/office/drawing/2014/main" id="{186D0BD9-F182-1F43-A3A1-00AA5F87941C}"/>
              </a:ext>
            </a:extLst>
          </p:cNvPr>
          <p:cNvSpPr txBox="1"/>
          <p:nvPr/>
        </p:nvSpPr>
        <p:spPr>
          <a:xfrm>
            <a:off x="6482575" y="4030819"/>
            <a:ext cx="3033345" cy="2246769"/>
          </a:xfrm>
          <a:prstGeom prst="rect">
            <a:avLst/>
          </a:prstGeom>
          <a:noFill/>
        </p:spPr>
        <p:txBody>
          <a:bodyPr wrap="square" rtlCol="0">
            <a:spAutoFit/>
          </a:bodyPr>
          <a:lstStyle/>
          <a:p>
            <a:pPr algn="ctr"/>
            <a:r>
              <a:rPr lang="en-US" sz="2000" b="1" dirty="0">
                <a:solidFill>
                  <a:schemeClr val="bg1"/>
                </a:solidFill>
                <a:latin typeface="Chalkboard SE" panose="03050602040202020205" pitchFamily="66" charset="77"/>
              </a:rPr>
              <a:t>The Crime Busters</a:t>
            </a:r>
          </a:p>
          <a:p>
            <a:pPr algn="ctr"/>
            <a:r>
              <a:rPr lang="en-US" sz="2000" b="1" dirty="0">
                <a:solidFill>
                  <a:schemeClr val="bg1"/>
                </a:solidFill>
                <a:latin typeface="Chalkboard SE" panose="03050602040202020205" pitchFamily="66" charset="77"/>
              </a:rPr>
              <a:t>Petra Lee</a:t>
            </a:r>
          </a:p>
          <a:p>
            <a:pPr algn="ctr"/>
            <a:r>
              <a:rPr lang="en-US" sz="2000" b="1" dirty="0" err="1">
                <a:solidFill>
                  <a:schemeClr val="bg1"/>
                </a:solidFill>
                <a:latin typeface="Chalkboard SE" panose="03050602040202020205" pitchFamily="66" charset="77"/>
              </a:rPr>
              <a:t>Emrah</a:t>
            </a:r>
            <a:r>
              <a:rPr lang="en-US" sz="2000" b="1" dirty="0">
                <a:solidFill>
                  <a:schemeClr val="bg1"/>
                </a:solidFill>
                <a:latin typeface="Chalkboard SE" panose="03050602040202020205" pitchFamily="66" charset="77"/>
              </a:rPr>
              <a:t> </a:t>
            </a:r>
            <a:r>
              <a:rPr lang="en-US" sz="2000" b="1" dirty="0" err="1">
                <a:solidFill>
                  <a:schemeClr val="bg1"/>
                </a:solidFill>
                <a:latin typeface="Chalkboard SE" panose="03050602040202020205" pitchFamily="66" charset="77"/>
              </a:rPr>
              <a:t>Selli</a:t>
            </a:r>
            <a:endParaRPr lang="en-US" sz="2000" b="1" dirty="0">
              <a:solidFill>
                <a:schemeClr val="bg1"/>
              </a:solidFill>
              <a:latin typeface="Chalkboard SE" panose="03050602040202020205" pitchFamily="66" charset="77"/>
            </a:endParaRPr>
          </a:p>
          <a:p>
            <a:pPr algn="ctr"/>
            <a:r>
              <a:rPr lang="en-US" sz="2000" b="1" dirty="0">
                <a:solidFill>
                  <a:schemeClr val="bg1"/>
                </a:solidFill>
                <a:latin typeface="Chalkboard SE" panose="03050602040202020205" pitchFamily="66" charset="77"/>
              </a:rPr>
              <a:t>Abdullah Sher</a:t>
            </a:r>
          </a:p>
          <a:p>
            <a:pPr algn="ctr"/>
            <a:r>
              <a:rPr lang="en-US" sz="2000" b="1" dirty="0">
                <a:solidFill>
                  <a:schemeClr val="bg1"/>
                </a:solidFill>
                <a:latin typeface="Chalkboard SE" panose="03050602040202020205" pitchFamily="66" charset="77"/>
              </a:rPr>
              <a:t>Rick Clauss</a:t>
            </a:r>
          </a:p>
          <a:p>
            <a:pPr algn="ctr"/>
            <a:r>
              <a:rPr lang="en-US" sz="2000" b="1" dirty="0">
                <a:solidFill>
                  <a:schemeClr val="bg1"/>
                </a:solidFill>
                <a:latin typeface="Chalkboard SE" panose="03050602040202020205" pitchFamily="66" charset="77"/>
              </a:rPr>
              <a:t>Hadijat Makinde</a:t>
            </a:r>
          </a:p>
          <a:p>
            <a:pPr algn="ctr"/>
            <a:endParaRPr lang="en-US" sz="2000" b="1" dirty="0">
              <a:latin typeface="Chalkboard SE" panose="03050602040202020205" pitchFamily="66" charset="77"/>
            </a:endParaRPr>
          </a:p>
        </p:txBody>
      </p:sp>
      <p:sp>
        <p:nvSpPr>
          <p:cNvPr id="18" name="TextBox 17">
            <a:extLst>
              <a:ext uri="{FF2B5EF4-FFF2-40B4-BE49-F238E27FC236}">
                <a16:creationId xmlns:a16="http://schemas.microsoft.com/office/drawing/2014/main" id="{09BEA09D-E25C-474B-8718-7100E45D2AE0}"/>
              </a:ext>
            </a:extLst>
          </p:cNvPr>
          <p:cNvSpPr txBox="1"/>
          <p:nvPr/>
        </p:nvSpPr>
        <p:spPr>
          <a:xfrm>
            <a:off x="3397627" y="1338852"/>
            <a:ext cx="2095554" cy="369332"/>
          </a:xfrm>
          <a:prstGeom prst="rect">
            <a:avLst/>
          </a:prstGeom>
          <a:noFill/>
        </p:spPr>
        <p:txBody>
          <a:bodyPr wrap="square" rtlCol="0">
            <a:spAutoFit/>
          </a:bodyPr>
          <a:lstStyle/>
          <a:p>
            <a:pPr algn="ctr"/>
            <a:r>
              <a:rPr lang="en-US" b="1" dirty="0">
                <a:solidFill>
                  <a:schemeClr val="bg1"/>
                </a:solidFill>
                <a:latin typeface="Stencil" pitchFamily="82" charset="77"/>
              </a:rPr>
              <a:t>QUESTIONS?</a:t>
            </a:r>
          </a:p>
        </p:txBody>
      </p:sp>
      <p:sp>
        <p:nvSpPr>
          <p:cNvPr id="2" name="Rectangle 1">
            <a:extLst>
              <a:ext uri="{FF2B5EF4-FFF2-40B4-BE49-F238E27FC236}">
                <a16:creationId xmlns:a16="http://schemas.microsoft.com/office/drawing/2014/main" id="{F0708571-576C-7A4D-85EE-9B5DDBE68F4B}"/>
              </a:ext>
            </a:extLst>
          </p:cNvPr>
          <p:cNvSpPr/>
          <p:nvPr/>
        </p:nvSpPr>
        <p:spPr>
          <a:xfrm>
            <a:off x="118696" y="4518154"/>
            <a:ext cx="2970429" cy="369332"/>
          </a:xfrm>
          <a:prstGeom prst="rect">
            <a:avLst/>
          </a:prstGeom>
        </p:spPr>
        <p:txBody>
          <a:bodyPr wrap="none">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https://data.cityofchicago.org</a:t>
            </a:r>
            <a:endParaRPr lang="en-US" dirty="0">
              <a:solidFill>
                <a:schemeClr val="bg1"/>
              </a:solidFill>
            </a:endParaRPr>
          </a:p>
        </p:txBody>
      </p:sp>
      <p:pic>
        <p:nvPicPr>
          <p:cNvPr id="4" name="Picture 3" descr="A close up of a logo&#10;&#10;Description automatically generated">
            <a:extLst>
              <a:ext uri="{FF2B5EF4-FFF2-40B4-BE49-F238E27FC236}">
                <a16:creationId xmlns:a16="http://schemas.microsoft.com/office/drawing/2014/main" id="{73784C4C-E3A2-C744-9486-329A17EB6A05}"/>
              </a:ext>
            </a:extLst>
          </p:cNvPr>
          <p:cNvPicPr>
            <a:picLocks noChangeAspect="1"/>
          </p:cNvPicPr>
          <p:nvPr/>
        </p:nvPicPr>
        <p:blipFill>
          <a:blip r:embed="rId4"/>
          <a:stretch>
            <a:fillRect/>
          </a:stretch>
        </p:blipFill>
        <p:spPr>
          <a:xfrm>
            <a:off x="311700" y="4926105"/>
            <a:ext cx="2096533" cy="838613"/>
          </a:xfrm>
          <a:prstGeom prst="rect">
            <a:avLst/>
          </a:prstGeom>
        </p:spPr>
      </p:pic>
      <p:pic>
        <p:nvPicPr>
          <p:cNvPr id="9" name="Picture 8">
            <a:extLst>
              <a:ext uri="{FF2B5EF4-FFF2-40B4-BE49-F238E27FC236}">
                <a16:creationId xmlns:a16="http://schemas.microsoft.com/office/drawing/2014/main" id="{AD80F49D-8DE5-B548-AC91-8F343C414721}"/>
              </a:ext>
            </a:extLst>
          </p:cNvPr>
          <p:cNvPicPr>
            <a:picLocks noChangeAspect="1"/>
          </p:cNvPicPr>
          <p:nvPr/>
        </p:nvPicPr>
        <p:blipFill>
          <a:blip r:embed="rId5"/>
          <a:stretch>
            <a:fillRect/>
          </a:stretch>
        </p:blipFill>
        <p:spPr>
          <a:xfrm>
            <a:off x="3558776" y="4546800"/>
            <a:ext cx="2496616" cy="1398105"/>
          </a:xfrm>
          <a:prstGeom prst="rect">
            <a:avLst/>
          </a:prstGeom>
          <a:effectLst>
            <a:softEdge rad="266700"/>
          </a:effectLst>
        </p:spPr>
      </p:pic>
    </p:spTree>
    <p:extLst>
      <p:ext uri="{BB962C8B-B14F-4D97-AF65-F5344CB8AC3E}">
        <p14:creationId xmlns:p14="http://schemas.microsoft.com/office/powerpoint/2010/main" val="3517206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3050</TotalTime>
  <Words>116</Words>
  <Application>Microsoft Office PowerPoint</Application>
  <PresentationFormat>On-screen Show (4:3)</PresentationFormat>
  <Paragraphs>35</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Chalkboard SE</vt:lpstr>
      <vt:lpstr>Raleway</vt:lpstr>
      <vt:lpstr>Arial</vt:lpstr>
      <vt:lpstr>Calibri</vt:lpstr>
      <vt:lpstr>Source Sans Pro</vt:lpstr>
      <vt:lpstr>Stencil</vt:lpstr>
      <vt:lpstr>Wingdings</vt:lpstr>
      <vt:lpstr>Office Theme</vt:lpstr>
      <vt:lpstr>Poverty and Crime in Chicago Neighborhoods</vt:lpstr>
      <vt:lpstr>PowerPoint Presentation</vt:lpstr>
      <vt:lpstr>PowerPoint Presentation</vt:lpstr>
      <vt:lpstr>PowerPoint Presentation</vt:lpstr>
      <vt:lpstr>Apps and codes</vt:lpstr>
      <vt:lpstr>Crime and Unemployment Geo-Map</vt:lpstr>
      <vt:lpstr>Dashboard</vt:lpstr>
      <vt:lpstr>Acknowledgements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Geraldo Rivera</dc:creator>
  <cp:lastModifiedBy>Petra Lee</cp:lastModifiedBy>
  <cp:revision>69</cp:revision>
  <dcterms:created xsi:type="dcterms:W3CDTF">2015-07-21T16:44:10Z</dcterms:created>
  <dcterms:modified xsi:type="dcterms:W3CDTF">2019-10-25T20:24:04Z</dcterms:modified>
</cp:coreProperties>
</file>