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Roboto" panose="020B0604020202020204" charset="0"/>
      <p:regular r:id="rId27"/>
      <p:bold r:id="rId28"/>
      <p:italic r:id="rId29"/>
      <p:boldItalic r:id="rId30"/>
    </p:embeddedFont>
    <p:embeddedFont>
      <p:font typeface="Roboto Medium"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d1cb165e0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5d1cb165e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d1cb165e0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d1cb165e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d1cb165e0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d1cb165e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d1cb165e0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d1cb165e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d1cb165e0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d1cb165e0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d1cb165e0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d1cb165e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d1cb165e0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d1cb165e0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d1cb165e0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d1cb165e0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d1cb165e0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d1cb165e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d1cb165e0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d1cb165e0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d0ca9c72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d0ca9c7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d1cb165e0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d1cb165e0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d1841cc7e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d1841cc7e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d1cb166d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d1cb166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d1841cc7e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5d1841cc7e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d1cb165e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5d1cb165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d1841cc7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5d1841cc7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d1841cc7e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d1841cc7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d1841cc7e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d1841cc7e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d1841cc7e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d1841cc7e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d1982a94f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d1982a94f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d1cb165e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d1cb165e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d1cb165e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d1cb165e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994575"/>
            <a:ext cx="8520600" cy="161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800" b="1" u="sng">
                <a:solidFill>
                  <a:schemeClr val="dk2"/>
                </a:solidFill>
              </a:rPr>
              <a:t>Project 1</a:t>
            </a:r>
            <a:endParaRPr sz="2800" b="1" u="sng">
              <a:solidFill>
                <a:schemeClr val="dk2"/>
              </a:solidFill>
            </a:endParaRPr>
          </a:p>
          <a:p>
            <a:pPr marL="0" lvl="0" indent="0" algn="ctr" rtl="0">
              <a:spcBef>
                <a:spcPts val="0"/>
              </a:spcBef>
              <a:spcAft>
                <a:spcPts val="0"/>
              </a:spcAft>
              <a:buNone/>
            </a:pPr>
            <a:r>
              <a:rPr lang="en-GB" sz="2800">
                <a:solidFill>
                  <a:schemeClr val="dk2"/>
                </a:solidFill>
              </a:rPr>
              <a:t>The Effect of Air Pollution and Smoking on </a:t>
            </a:r>
            <a:endParaRPr sz="2800">
              <a:solidFill>
                <a:schemeClr val="dk2"/>
              </a:solidFill>
            </a:endParaRPr>
          </a:p>
          <a:p>
            <a:pPr marL="0" lvl="0" indent="0" algn="ctr" rtl="0">
              <a:spcBef>
                <a:spcPts val="0"/>
              </a:spcBef>
              <a:spcAft>
                <a:spcPts val="0"/>
              </a:spcAft>
              <a:buNone/>
            </a:pPr>
            <a:r>
              <a:rPr lang="en-GB" sz="2800">
                <a:solidFill>
                  <a:schemeClr val="dk2"/>
                </a:solidFill>
              </a:rPr>
              <a:t>Cancer and Stroke Incidence Rates</a:t>
            </a:r>
            <a:endParaRPr sz="2800">
              <a:solidFill>
                <a:schemeClr val="dk2"/>
              </a:solidFill>
            </a:endParaRPr>
          </a:p>
        </p:txBody>
      </p:sp>
      <p:sp>
        <p:nvSpPr>
          <p:cNvPr id="55" name="Google Shape;55;p13"/>
          <p:cNvSpPr txBox="1">
            <a:spLocks noGrp="1"/>
          </p:cNvSpPr>
          <p:nvPr>
            <p:ph type="subTitle" idx="1"/>
          </p:nvPr>
        </p:nvSpPr>
        <p:spPr>
          <a:xfrm>
            <a:off x="6697125" y="3091550"/>
            <a:ext cx="1844100" cy="137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200" b="1" u="sng"/>
              <a:t>Group Members:</a:t>
            </a:r>
            <a:endParaRPr sz="1200" b="1" u="sng"/>
          </a:p>
          <a:p>
            <a:pPr marL="0" lvl="0" indent="0" algn="ctr" rtl="0">
              <a:spcBef>
                <a:spcPts val="0"/>
              </a:spcBef>
              <a:spcAft>
                <a:spcPts val="0"/>
              </a:spcAft>
              <a:buNone/>
            </a:pPr>
            <a:r>
              <a:rPr lang="en-GB" sz="1200"/>
              <a:t>Emrah Selli</a:t>
            </a:r>
            <a:endParaRPr sz="1200"/>
          </a:p>
          <a:p>
            <a:pPr marL="0" lvl="0" indent="0" algn="ctr" rtl="0">
              <a:spcBef>
                <a:spcPts val="0"/>
              </a:spcBef>
              <a:spcAft>
                <a:spcPts val="0"/>
              </a:spcAft>
              <a:buNone/>
            </a:pPr>
            <a:r>
              <a:rPr lang="en-GB" sz="1200"/>
              <a:t>James Jang</a:t>
            </a:r>
            <a:endParaRPr sz="1200"/>
          </a:p>
          <a:p>
            <a:pPr marL="0" lvl="0" indent="0" algn="ctr" rtl="0">
              <a:spcBef>
                <a:spcPts val="0"/>
              </a:spcBef>
              <a:spcAft>
                <a:spcPts val="0"/>
              </a:spcAft>
              <a:buNone/>
            </a:pPr>
            <a:r>
              <a:rPr lang="en-GB" sz="1200"/>
              <a:t>Joel Timulak</a:t>
            </a:r>
            <a:endParaRPr sz="1200"/>
          </a:p>
          <a:p>
            <a:pPr marL="0" lvl="0" indent="0" algn="ctr" rtl="0">
              <a:spcBef>
                <a:spcPts val="0"/>
              </a:spcBef>
              <a:spcAft>
                <a:spcPts val="0"/>
              </a:spcAft>
              <a:buNone/>
            </a:pPr>
            <a:r>
              <a:rPr lang="en-GB" sz="1200"/>
              <a:t>Olga Taranukha</a:t>
            </a:r>
            <a:endParaRPr sz="1200"/>
          </a:p>
          <a:p>
            <a:pPr marL="0" lvl="0" indent="0" algn="ctr" rtl="0">
              <a:spcBef>
                <a:spcPts val="0"/>
              </a:spcBef>
              <a:spcAft>
                <a:spcPts val="0"/>
              </a:spcAft>
              <a:buClr>
                <a:schemeClr val="dk1"/>
              </a:buClr>
              <a:buSzPts val="1100"/>
              <a:buFont typeface="Arial"/>
              <a:buNone/>
            </a:pPr>
            <a:r>
              <a:rPr lang="en-GB" sz="1200"/>
              <a:t>Paul Stephens</a:t>
            </a:r>
            <a:endParaRPr sz="1200"/>
          </a:p>
          <a:p>
            <a:pPr marL="0" lvl="0" indent="0" algn="ctr" rtl="0">
              <a:spcBef>
                <a:spcPts val="0"/>
              </a:spcBef>
              <a:spcAft>
                <a:spcPts val="0"/>
              </a:spcAft>
              <a:buClr>
                <a:schemeClr val="dk1"/>
              </a:buClr>
              <a:buSzPts val="1100"/>
              <a:buFont typeface="Arial"/>
              <a:buNone/>
            </a:pPr>
            <a:r>
              <a:rPr lang="en-GB" sz="1200"/>
              <a:t>Petra Lee</a:t>
            </a:r>
            <a:endParaRPr sz="1200"/>
          </a:p>
        </p:txBody>
      </p:sp>
      <p:sp>
        <p:nvSpPr>
          <p:cNvPr id="56" name="Google Shape;56;p13"/>
          <p:cNvSpPr txBox="1"/>
          <p:nvPr/>
        </p:nvSpPr>
        <p:spPr>
          <a:xfrm>
            <a:off x="656125" y="3678950"/>
            <a:ext cx="3386100" cy="78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Northwestern Data Science Bootcamp</a:t>
            </a:r>
            <a:endParaRPr/>
          </a:p>
          <a:p>
            <a:pPr marL="0" lvl="0" indent="0" algn="l" rtl="0">
              <a:spcBef>
                <a:spcPts val="0"/>
              </a:spcBef>
              <a:spcAft>
                <a:spcPts val="0"/>
              </a:spcAft>
              <a:buNone/>
            </a:pPr>
            <a:r>
              <a:rPr lang="en-GB"/>
              <a:t>Wednesday, July 9,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2"/>
          <p:cNvPicPr preferRelativeResize="0"/>
          <p:nvPr/>
        </p:nvPicPr>
        <p:blipFill>
          <a:blip r:embed="rId3">
            <a:alphaModFix/>
          </a:blip>
          <a:stretch>
            <a:fillRect/>
          </a:stretch>
        </p:blipFill>
        <p:spPr>
          <a:xfrm>
            <a:off x="2225175" y="633525"/>
            <a:ext cx="4933950" cy="4038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3"/>
          <p:cNvPicPr preferRelativeResize="0"/>
          <p:nvPr/>
        </p:nvPicPr>
        <p:blipFill>
          <a:blip r:embed="rId3">
            <a:alphaModFix/>
          </a:blip>
          <a:stretch>
            <a:fillRect/>
          </a:stretch>
        </p:blipFill>
        <p:spPr>
          <a:xfrm>
            <a:off x="1977300" y="552450"/>
            <a:ext cx="4933950" cy="4038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4"/>
          <p:cNvPicPr preferRelativeResize="0"/>
          <p:nvPr/>
        </p:nvPicPr>
        <p:blipFill>
          <a:blip r:embed="rId3">
            <a:alphaModFix/>
          </a:blip>
          <a:stretch>
            <a:fillRect/>
          </a:stretch>
        </p:blipFill>
        <p:spPr>
          <a:xfrm>
            <a:off x="2105025" y="552450"/>
            <a:ext cx="4933950" cy="4038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5"/>
          <p:cNvPicPr preferRelativeResize="0"/>
          <p:nvPr/>
        </p:nvPicPr>
        <p:blipFill>
          <a:blip r:embed="rId3">
            <a:alphaModFix/>
          </a:blip>
          <a:stretch>
            <a:fillRect/>
          </a:stretch>
        </p:blipFill>
        <p:spPr>
          <a:xfrm>
            <a:off x="1927700" y="621125"/>
            <a:ext cx="4933950" cy="4038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6"/>
          <p:cNvPicPr preferRelativeResize="0"/>
          <p:nvPr/>
        </p:nvPicPr>
        <p:blipFill>
          <a:blip r:embed="rId3">
            <a:alphaModFix/>
          </a:blip>
          <a:stretch>
            <a:fillRect/>
          </a:stretch>
        </p:blipFill>
        <p:spPr>
          <a:xfrm>
            <a:off x="1977300" y="552450"/>
            <a:ext cx="4933950" cy="4038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27"/>
          <p:cNvPicPr preferRelativeResize="0"/>
          <p:nvPr/>
        </p:nvPicPr>
        <p:blipFill>
          <a:blip r:embed="rId3">
            <a:alphaModFix/>
          </a:blip>
          <a:stretch>
            <a:fillRect/>
          </a:stretch>
        </p:blipFill>
        <p:spPr>
          <a:xfrm>
            <a:off x="2336725" y="552450"/>
            <a:ext cx="4933950" cy="4038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28"/>
          <p:cNvPicPr preferRelativeResize="0"/>
          <p:nvPr/>
        </p:nvPicPr>
        <p:blipFill>
          <a:blip r:embed="rId3">
            <a:alphaModFix/>
          </a:blip>
          <a:stretch>
            <a:fillRect/>
          </a:stretch>
        </p:blipFill>
        <p:spPr>
          <a:xfrm>
            <a:off x="2309038" y="552450"/>
            <a:ext cx="4924425" cy="4038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29"/>
          <p:cNvPicPr preferRelativeResize="0"/>
          <p:nvPr/>
        </p:nvPicPr>
        <p:blipFill>
          <a:blip r:embed="rId3">
            <a:alphaModFix/>
          </a:blip>
          <a:stretch>
            <a:fillRect/>
          </a:stretch>
        </p:blipFill>
        <p:spPr>
          <a:xfrm>
            <a:off x="2187975" y="552450"/>
            <a:ext cx="4933950" cy="4038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30"/>
          <p:cNvPicPr preferRelativeResize="0"/>
          <p:nvPr/>
        </p:nvPicPr>
        <p:blipFill>
          <a:blip r:embed="rId3">
            <a:alphaModFix/>
          </a:blip>
          <a:stretch>
            <a:fillRect/>
          </a:stretch>
        </p:blipFill>
        <p:spPr>
          <a:xfrm>
            <a:off x="2319575" y="1152475"/>
            <a:ext cx="5124600" cy="341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31"/>
          <p:cNvPicPr preferRelativeResize="0"/>
          <p:nvPr/>
        </p:nvPicPr>
        <p:blipFill>
          <a:blip r:embed="rId3">
            <a:alphaModFix/>
          </a:blip>
          <a:stretch>
            <a:fillRect/>
          </a:stretch>
        </p:blipFill>
        <p:spPr>
          <a:xfrm>
            <a:off x="2101700" y="1213813"/>
            <a:ext cx="4940600" cy="3293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Project Question and Motivation</a:t>
            </a:r>
            <a:endParaRPr/>
          </a:p>
        </p:txBody>
      </p:sp>
      <p:sp>
        <p:nvSpPr>
          <p:cNvPr id="62" name="Google Shape;62;p14"/>
          <p:cNvSpPr/>
          <p:nvPr/>
        </p:nvSpPr>
        <p:spPr>
          <a:xfrm>
            <a:off x="3295625" y="1297825"/>
            <a:ext cx="3693000" cy="924600"/>
          </a:xfrm>
          <a:prstGeom prst="roundRect">
            <a:avLst>
              <a:gd name="adj" fmla="val 50000"/>
            </a:avLst>
          </a:prstGeom>
          <a:solidFill>
            <a:srgbClr val="0944A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u="sng">
                <a:solidFill>
                  <a:srgbClr val="FFFFFF"/>
                </a:solidFill>
                <a:latin typeface="Roboto"/>
                <a:ea typeface="Roboto"/>
                <a:cs typeface="Roboto"/>
                <a:sym typeface="Roboto"/>
              </a:rPr>
              <a:t>Purpose</a:t>
            </a:r>
            <a:endParaRPr>
              <a:solidFill>
                <a:srgbClr val="FFFFFF"/>
              </a:solidFill>
              <a:latin typeface="Roboto"/>
              <a:ea typeface="Roboto"/>
              <a:cs typeface="Roboto"/>
              <a:sym typeface="Roboto"/>
            </a:endParaRPr>
          </a:p>
          <a:p>
            <a:pPr marL="0" lvl="0" indent="0" algn="ctr" rtl="0">
              <a:spcBef>
                <a:spcPts val="0"/>
              </a:spcBef>
              <a:spcAft>
                <a:spcPts val="0"/>
              </a:spcAft>
              <a:buNone/>
            </a:pPr>
            <a:r>
              <a:rPr lang="en-GB" sz="1000">
                <a:solidFill>
                  <a:srgbClr val="FFFFFF"/>
                </a:solidFill>
                <a:latin typeface="Roboto"/>
                <a:ea typeface="Roboto"/>
                <a:cs typeface="Roboto"/>
                <a:sym typeface="Roboto"/>
              </a:rPr>
              <a:t>To explore the relationship between air pollution/smoking and disease incidence rates  in the United States per county</a:t>
            </a:r>
            <a:endParaRPr sz="1000">
              <a:solidFill>
                <a:srgbClr val="FFFFFF"/>
              </a:solidFill>
              <a:latin typeface="Roboto"/>
              <a:ea typeface="Roboto"/>
              <a:cs typeface="Roboto"/>
              <a:sym typeface="Roboto"/>
            </a:endParaRPr>
          </a:p>
        </p:txBody>
      </p:sp>
      <p:sp>
        <p:nvSpPr>
          <p:cNvPr id="63" name="Google Shape;63;p14"/>
          <p:cNvSpPr/>
          <p:nvPr/>
        </p:nvSpPr>
        <p:spPr>
          <a:xfrm>
            <a:off x="6143375" y="2848201"/>
            <a:ext cx="1538100" cy="390000"/>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FFFFFF"/>
                </a:solidFill>
                <a:latin typeface="Roboto"/>
                <a:ea typeface="Roboto"/>
                <a:cs typeface="Roboto"/>
                <a:sym typeface="Roboto"/>
              </a:rPr>
              <a:t>Diseases</a:t>
            </a:r>
            <a:endParaRPr>
              <a:solidFill>
                <a:srgbClr val="FFFFFF"/>
              </a:solidFill>
            </a:endParaRPr>
          </a:p>
        </p:txBody>
      </p:sp>
      <p:sp>
        <p:nvSpPr>
          <p:cNvPr id="64" name="Google Shape;64;p14"/>
          <p:cNvSpPr/>
          <p:nvPr/>
        </p:nvSpPr>
        <p:spPr>
          <a:xfrm>
            <a:off x="2602775" y="2848201"/>
            <a:ext cx="1538100" cy="390000"/>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FFFFFF"/>
                </a:solidFill>
                <a:latin typeface="Roboto"/>
                <a:ea typeface="Roboto"/>
                <a:cs typeface="Roboto"/>
                <a:sym typeface="Roboto"/>
              </a:rPr>
              <a:t>Types of Air Pollution</a:t>
            </a:r>
            <a:endParaRPr>
              <a:solidFill>
                <a:srgbClr val="FFFFFF"/>
              </a:solidFill>
            </a:endParaRPr>
          </a:p>
        </p:txBody>
      </p:sp>
      <p:sp>
        <p:nvSpPr>
          <p:cNvPr id="65" name="Google Shape;65;p14"/>
          <p:cNvSpPr/>
          <p:nvPr/>
        </p:nvSpPr>
        <p:spPr>
          <a:xfrm>
            <a:off x="1757525" y="4070625"/>
            <a:ext cx="1538100" cy="732600"/>
          </a:xfrm>
          <a:prstGeom prst="roundRect">
            <a:avLst>
              <a:gd name="adj" fmla="val 50000"/>
            </a:avLst>
          </a:prstGeom>
          <a:solidFill>
            <a:srgbClr val="307B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oboto"/>
                <a:ea typeface="Roboto"/>
                <a:cs typeface="Roboto"/>
                <a:sym typeface="Roboto"/>
              </a:rPr>
              <a:t>NO2; SO2; O3;</a:t>
            </a:r>
            <a:endParaRPr sz="700">
              <a:solidFill>
                <a:srgbClr val="FFFFFF"/>
              </a:solidFill>
              <a:latin typeface="Roboto"/>
              <a:ea typeface="Roboto"/>
              <a:cs typeface="Roboto"/>
              <a:sym typeface="Roboto"/>
            </a:endParaRPr>
          </a:p>
          <a:p>
            <a:pPr marL="0" lvl="0" indent="0" algn="ctr" rtl="0">
              <a:spcBef>
                <a:spcPts val="0"/>
              </a:spcBef>
              <a:spcAft>
                <a:spcPts val="0"/>
              </a:spcAft>
              <a:buNone/>
            </a:pPr>
            <a:r>
              <a:rPr lang="en-GB" sz="700">
                <a:solidFill>
                  <a:srgbClr val="FFFFFF"/>
                </a:solidFill>
                <a:latin typeface="Roboto"/>
                <a:ea typeface="Roboto"/>
                <a:cs typeface="Roboto"/>
                <a:sym typeface="Roboto"/>
              </a:rPr>
              <a:t>Black Carbon; Air Quality Index (AQI)</a:t>
            </a:r>
            <a:endParaRPr sz="700">
              <a:solidFill>
                <a:srgbClr val="FFFFFF"/>
              </a:solidFill>
              <a:latin typeface="Roboto"/>
              <a:ea typeface="Roboto"/>
              <a:cs typeface="Roboto"/>
              <a:sym typeface="Roboto"/>
            </a:endParaRPr>
          </a:p>
        </p:txBody>
      </p:sp>
      <p:sp>
        <p:nvSpPr>
          <p:cNvPr id="66" name="Google Shape;66;p14"/>
          <p:cNvSpPr/>
          <p:nvPr/>
        </p:nvSpPr>
        <p:spPr>
          <a:xfrm>
            <a:off x="3448025" y="4070625"/>
            <a:ext cx="1538100" cy="732600"/>
          </a:xfrm>
          <a:prstGeom prst="roundRect">
            <a:avLst>
              <a:gd name="adj" fmla="val 50000"/>
            </a:avLst>
          </a:prstGeom>
          <a:solidFill>
            <a:srgbClr val="307B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oboto"/>
                <a:ea typeface="Roboto"/>
                <a:cs typeface="Roboto"/>
                <a:sym typeface="Roboto"/>
              </a:rPr>
              <a:t>Good; Moderate; Unhealthy for Sensitive Groups; Unhealthy; Very Unhealthy; Hazardous</a:t>
            </a:r>
            <a:endParaRPr sz="700">
              <a:solidFill>
                <a:srgbClr val="FFFFFF"/>
              </a:solidFill>
            </a:endParaRPr>
          </a:p>
        </p:txBody>
      </p:sp>
      <p:sp>
        <p:nvSpPr>
          <p:cNvPr id="67" name="Google Shape;67;p14"/>
          <p:cNvSpPr/>
          <p:nvPr/>
        </p:nvSpPr>
        <p:spPr>
          <a:xfrm>
            <a:off x="5298125" y="4029147"/>
            <a:ext cx="1538100" cy="774000"/>
          </a:xfrm>
          <a:prstGeom prst="roundRect">
            <a:avLst>
              <a:gd name="adj" fmla="val 50000"/>
            </a:avLst>
          </a:prstGeom>
          <a:solidFill>
            <a:srgbClr val="307B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oboto"/>
                <a:ea typeface="Roboto"/>
                <a:cs typeface="Roboto"/>
                <a:sym typeface="Roboto"/>
              </a:rPr>
              <a:t>Lung Cancer; Skin Cancer; Blood Cancer</a:t>
            </a:r>
            <a:endParaRPr sz="700">
              <a:solidFill>
                <a:srgbClr val="FFFFFF"/>
              </a:solidFill>
            </a:endParaRPr>
          </a:p>
        </p:txBody>
      </p:sp>
      <p:sp>
        <p:nvSpPr>
          <p:cNvPr id="68" name="Google Shape;68;p14"/>
          <p:cNvSpPr/>
          <p:nvPr/>
        </p:nvSpPr>
        <p:spPr>
          <a:xfrm>
            <a:off x="6988623" y="4029147"/>
            <a:ext cx="1538100" cy="774000"/>
          </a:xfrm>
          <a:prstGeom prst="roundRect">
            <a:avLst>
              <a:gd name="adj" fmla="val 50000"/>
            </a:avLst>
          </a:prstGeom>
          <a:solidFill>
            <a:srgbClr val="307B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FFFFFF"/>
                </a:solidFill>
                <a:latin typeface="Roboto"/>
                <a:ea typeface="Roboto"/>
                <a:cs typeface="Roboto"/>
                <a:sym typeface="Roboto"/>
              </a:rPr>
              <a:t>Stroke</a:t>
            </a:r>
            <a:endParaRPr>
              <a:solidFill>
                <a:srgbClr val="FFFFFF"/>
              </a:solidFill>
            </a:endParaRPr>
          </a:p>
        </p:txBody>
      </p:sp>
      <p:cxnSp>
        <p:nvCxnSpPr>
          <p:cNvPr id="69" name="Google Shape;69;p14"/>
          <p:cNvCxnSpPr>
            <a:stCxn id="62" idx="2"/>
            <a:endCxn id="63" idx="0"/>
          </p:cNvCxnSpPr>
          <p:nvPr/>
        </p:nvCxnSpPr>
        <p:spPr>
          <a:xfrm rot="-5400000" flipH="1">
            <a:off x="5714375" y="1650175"/>
            <a:ext cx="625800" cy="1770300"/>
          </a:xfrm>
          <a:prstGeom prst="bentConnector3">
            <a:avLst>
              <a:gd name="adj1" fmla="val 49998"/>
            </a:avLst>
          </a:prstGeom>
          <a:noFill/>
          <a:ln w="9525" cap="flat" cmpd="sng">
            <a:solidFill>
              <a:srgbClr val="C2C2C2"/>
            </a:solidFill>
            <a:prstDash val="solid"/>
            <a:round/>
            <a:headEnd type="none" w="sm" len="sm"/>
            <a:tailEnd type="none" w="sm" len="sm"/>
          </a:ln>
        </p:spPr>
      </p:cxnSp>
      <p:cxnSp>
        <p:nvCxnSpPr>
          <p:cNvPr id="70" name="Google Shape;70;p14"/>
          <p:cNvCxnSpPr>
            <a:stCxn id="64" idx="0"/>
            <a:endCxn id="62" idx="2"/>
          </p:cNvCxnSpPr>
          <p:nvPr/>
        </p:nvCxnSpPr>
        <p:spPr>
          <a:xfrm rot="-5400000">
            <a:off x="3944075" y="1650151"/>
            <a:ext cx="625800" cy="1770300"/>
          </a:xfrm>
          <a:prstGeom prst="bentConnector3">
            <a:avLst>
              <a:gd name="adj1" fmla="val 49998"/>
            </a:avLst>
          </a:prstGeom>
          <a:noFill/>
          <a:ln w="9525" cap="flat" cmpd="sng">
            <a:solidFill>
              <a:srgbClr val="C2C2C2"/>
            </a:solidFill>
            <a:prstDash val="solid"/>
            <a:round/>
            <a:headEnd type="none" w="sm" len="sm"/>
            <a:tailEnd type="none" w="sm" len="sm"/>
          </a:ln>
        </p:spPr>
      </p:cxnSp>
      <p:cxnSp>
        <p:nvCxnSpPr>
          <p:cNvPr id="71" name="Google Shape;71;p14"/>
          <p:cNvCxnSpPr>
            <a:stCxn id="64" idx="2"/>
            <a:endCxn id="66" idx="0"/>
          </p:cNvCxnSpPr>
          <p:nvPr/>
        </p:nvCxnSpPr>
        <p:spPr>
          <a:xfrm rot="-5400000" flipH="1">
            <a:off x="3378125" y="3231901"/>
            <a:ext cx="832500" cy="845100"/>
          </a:xfrm>
          <a:prstGeom prst="bentConnector3">
            <a:avLst>
              <a:gd name="adj1" fmla="val 49995"/>
            </a:avLst>
          </a:prstGeom>
          <a:noFill/>
          <a:ln w="9525" cap="flat" cmpd="sng">
            <a:solidFill>
              <a:srgbClr val="C2C2C2"/>
            </a:solidFill>
            <a:prstDash val="solid"/>
            <a:round/>
            <a:headEnd type="none" w="sm" len="sm"/>
            <a:tailEnd type="none" w="sm" len="sm"/>
          </a:ln>
        </p:spPr>
      </p:cxnSp>
      <p:cxnSp>
        <p:nvCxnSpPr>
          <p:cNvPr id="72" name="Google Shape;72;p14"/>
          <p:cNvCxnSpPr>
            <a:stCxn id="65" idx="0"/>
            <a:endCxn id="64" idx="2"/>
          </p:cNvCxnSpPr>
          <p:nvPr/>
        </p:nvCxnSpPr>
        <p:spPr>
          <a:xfrm rot="-5400000">
            <a:off x="2533025" y="3231675"/>
            <a:ext cx="832500" cy="845400"/>
          </a:xfrm>
          <a:prstGeom prst="bentConnector3">
            <a:avLst>
              <a:gd name="adj1" fmla="val 49995"/>
            </a:avLst>
          </a:prstGeom>
          <a:noFill/>
          <a:ln w="9525" cap="flat" cmpd="sng">
            <a:solidFill>
              <a:srgbClr val="C2C2C2"/>
            </a:solidFill>
            <a:prstDash val="solid"/>
            <a:round/>
            <a:headEnd type="none" w="sm" len="sm"/>
            <a:tailEnd type="none" w="sm" len="sm"/>
          </a:ln>
        </p:spPr>
      </p:cxnSp>
      <p:cxnSp>
        <p:nvCxnSpPr>
          <p:cNvPr id="73" name="Google Shape;73;p14"/>
          <p:cNvCxnSpPr>
            <a:stCxn id="63" idx="2"/>
            <a:endCxn id="68" idx="0"/>
          </p:cNvCxnSpPr>
          <p:nvPr/>
        </p:nvCxnSpPr>
        <p:spPr>
          <a:xfrm rot="-5400000" flipH="1">
            <a:off x="6939575" y="3211051"/>
            <a:ext cx="790800" cy="845100"/>
          </a:xfrm>
          <a:prstGeom prst="bentConnector3">
            <a:avLst>
              <a:gd name="adj1" fmla="val 50009"/>
            </a:avLst>
          </a:prstGeom>
          <a:noFill/>
          <a:ln w="9525" cap="flat" cmpd="sng">
            <a:solidFill>
              <a:srgbClr val="C2C2C2"/>
            </a:solidFill>
            <a:prstDash val="solid"/>
            <a:round/>
            <a:headEnd type="none" w="sm" len="sm"/>
            <a:tailEnd type="none" w="sm" len="sm"/>
          </a:ln>
        </p:spPr>
      </p:cxnSp>
      <p:cxnSp>
        <p:nvCxnSpPr>
          <p:cNvPr id="74" name="Google Shape;74;p14"/>
          <p:cNvCxnSpPr>
            <a:stCxn id="67" idx="0"/>
            <a:endCxn id="63" idx="2"/>
          </p:cNvCxnSpPr>
          <p:nvPr/>
        </p:nvCxnSpPr>
        <p:spPr>
          <a:xfrm rot="-5400000">
            <a:off x="6094325" y="3211197"/>
            <a:ext cx="790800" cy="845100"/>
          </a:xfrm>
          <a:prstGeom prst="bentConnector3">
            <a:avLst>
              <a:gd name="adj1" fmla="val 50009"/>
            </a:avLst>
          </a:prstGeom>
          <a:noFill/>
          <a:ln w="9525" cap="flat" cmpd="sng">
            <a:solidFill>
              <a:srgbClr val="C2C2C2"/>
            </a:solidFill>
            <a:prstDash val="solid"/>
            <a:round/>
            <a:headEnd type="none" w="sm" len="sm"/>
            <a:tailEnd type="none" w="sm" len="sm"/>
          </a:ln>
        </p:spPr>
      </p:cxnSp>
      <p:sp>
        <p:nvSpPr>
          <p:cNvPr id="75" name="Google Shape;75;p14"/>
          <p:cNvSpPr/>
          <p:nvPr/>
        </p:nvSpPr>
        <p:spPr>
          <a:xfrm>
            <a:off x="881825" y="2848201"/>
            <a:ext cx="1538100" cy="390000"/>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FFFFFF"/>
                </a:solidFill>
                <a:latin typeface="Roboto"/>
                <a:ea typeface="Roboto"/>
                <a:cs typeface="Roboto"/>
                <a:sym typeface="Roboto"/>
              </a:rPr>
              <a:t>Smoking</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32"/>
          <p:cNvPicPr preferRelativeResize="0"/>
          <p:nvPr/>
        </p:nvPicPr>
        <p:blipFill>
          <a:blip r:embed="rId3">
            <a:alphaModFix/>
          </a:blip>
          <a:stretch>
            <a:fillRect/>
          </a:stretch>
        </p:blipFill>
        <p:spPr>
          <a:xfrm>
            <a:off x="502525" y="615763"/>
            <a:ext cx="5012825" cy="3341875"/>
          </a:xfrm>
          <a:prstGeom prst="rect">
            <a:avLst/>
          </a:prstGeom>
          <a:noFill/>
          <a:ln>
            <a:noFill/>
          </a:ln>
        </p:spPr>
      </p:pic>
      <p:sp>
        <p:nvSpPr>
          <p:cNvPr id="183" name="Google Shape;183;p32"/>
          <p:cNvSpPr txBox="1"/>
          <p:nvPr/>
        </p:nvSpPr>
        <p:spPr>
          <a:xfrm>
            <a:off x="5515350" y="107175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Oddly, smokers don't seem to be at increased risk for melanoma. In fact, some studies have suggested they might even have a smaller chance of getting the disease -- although scientists are still trying to figure out if that's really true.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GB"/>
              <a:t>A paragraph from an article</a:t>
            </a:r>
            <a:endParaRPr/>
          </a:p>
          <a:p>
            <a:pPr marL="0" lvl="0" indent="0" algn="l" rtl="0">
              <a:spcBef>
                <a:spcPts val="0"/>
              </a:spcBef>
              <a:spcAft>
                <a:spcPts val="0"/>
              </a:spcAft>
              <a:buNone/>
            </a:pPr>
            <a:r>
              <a:rPr lang="en-GB"/>
              <a:t>                            Fox News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Conclusion</a:t>
            </a:r>
            <a:endParaRPr/>
          </a:p>
        </p:txBody>
      </p:sp>
      <p:sp>
        <p:nvSpPr>
          <p:cNvPr id="189" name="Google Shape;189;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did not see any strong relationships between air quality measures vs the cancer data nor the stroke data.  </a:t>
            </a:r>
            <a:endParaRPr/>
          </a:p>
          <a:p>
            <a:pPr marL="0" lvl="0" indent="0" algn="l" rtl="0">
              <a:spcBef>
                <a:spcPts val="1600"/>
              </a:spcBef>
              <a:spcAft>
                <a:spcPts val="0"/>
              </a:spcAft>
              <a:buNone/>
            </a:pPr>
            <a:r>
              <a:rPr lang="en-GB"/>
              <a:t>We did see a positive relationship between cigarette smoking and lung cancer.  </a:t>
            </a:r>
            <a:endParaRPr/>
          </a:p>
          <a:p>
            <a:pPr marL="0" lvl="0" indent="0" algn="l" rtl="0">
              <a:spcBef>
                <a:spcPts val="1600"/>
              </a:spcBef>
              <a:spcAft>
                <a:spcPts val="0"/>
              </a:spcAft>
              <a:buNone/>
            </a:pPr>
            <a:r>
              <a:rPr lang="en-GB"/>
              <a:t>We did see a weak negative correlation between melanoma and smoking</a:t>
            </a:r>
            <a:endParaRPr/>
          </a:p>
          <a:p>
            <a:pPr marL="0" lvl="0" indent="0" algn="l" rtl="0">
              <a:spcBef>
                <a:spcPts val="1600"/>
              </a:spcBef>
              <a:spcAft>
                <a:spcPts val="1600"/>
              </a:spcAft>
              <a:buNone/>
            </a:pPr>
            <a:r>
              <a:rPr lang="en-GB"/>
              <a:t>No correlation between smoking and leukemia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Limitations</a:t>
            </a:r>
            <a:endParaRPr/>
          </a:p>
        </p:txBody>
      </p:sp>
      <p:sp>
        <p:nvSpPr>
          <p:cNvPr id="195" name="Google Shape;195;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For cancer and stroke data, we were limited to averages over a five year  period.  We converted 5 years of air quality data to an average of the same period.  </a:t>
            </a:r>
            <a:endParaRPr/>
          </a:p>
          <a:p>
            <a:pPr marL="914400" lvl="1" indent="-317500" algn="l" rtl="0">
              <a:spcBef>
                <a:spcPts val="0"/>
              </a:spcBef>
              <a:spcAft>
                <a:spcPts val="0"/>
              </a:spcAft>
              <a:buSzPts val="1400"/>
              <a:buChar char="-"/>
            </a:pPr>
            <a:r>
              <a:rPr lang="en-GB"/>
              <a:t>Therefore, we were not able to observe trends.  </a:t>
            </a:r>
            <a:endParaRPr/>
          </a:p>
          <a:p>
            <a:pPr marL="914400" lvl="1" indent="-317500" algn="l" rtl="0">
              <a:spcBef>
                <a:spcPts val="0"/>
              </a:spcBef>
              <a:spcAft>
                <a:spcPts val="0"/>
              </a:spcAft>
              <a:buSzPts val="1400"/>
              <a:buChar char="-"/>
            </a:pPr>
            <a:r>
              <a:rPr lang="en-GB"/>
              <a:t>Also, the five year period, 2011 through 2015, started over 40 years after creation of the US  EPA.  </a:t>
            </a:r>
            <a:endParaRPr/>
          </a:p>
          <a:p>
            <a:pPr marL="914400" lvl="1" indent="-317500" algn="l" rtl="0">
              <a:spcBef>
                <a:spcPts val="0"/>
              </a:spcBef>
              <a:spcAft>
                <a:spcPts val="0"/>
              </a:spcAft>
              <a:buSzPts val="1400"/>
              <a:buChar char="-"/>
            </a:pPr>
            <a:r>
              <a:rPr lang="en-GB"/>
              <a:t>Lastly, this limitation may not fully capture how the the development of cancer may require prolonged exposure to a certain carcinogen.</a:t>
            </a:r>
            <a:endParaRPr/>
          </a:p>
          <a:p>
            <a:pPr marL="457200" lvl="0" indent="-342900" algn="l" rtl="0">
              <a:spcBef>
                <a:spcPts val="0"/>
              </a:spcBef>
              <a:spcAft>
                <a:spcPts val="0"/>
              </a:spcAft>
              <a:buSzPts val="1800"/>
              <a:buChar char="-"/>
            </a:pPr>
            <a:r>
              <a:rPr lang="en-GB"/>
              <a:t>People changing locations can lead to a bias.</a:t>
            </a:r>
            <a:endParaRPr/>
          </a:p>
          <a:p>
            <a:pPr marL="457200" lvl="0" indent="-342900" algn="l" rtl="0">
              <a:spcBef>
                <a:spcPts val="0"/>
              </a:spcBef>
              <a:spcAft>
                <a:spcPts val="0"/>
              </a:spcAft>
              <a:buSzPts val="1800"/>
              <a:buChar char="-"/>
            </a:pPr>
            <a:r>
              <a:rPr lang="en-GB"/>
              <a:t>Genetic predispositions may also lead to a bias</a:t>
            </a:r>
            <a:endParaRPr/>
          </a:p>
          <a:p>
            <a:pPr marL="0" lvl="0" indent="0" algn="l" rtl="0">
              <a:spcBef>
                <a:spcPts val="160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5"/>
          <p:cNvSpPr txBox="1">
            <a:spLocks noGrp="1"/>
          </p:cNvSpPr>
          <p:nvPr>
            <p:ph type="title"/>
          </p:nvPr>
        </p:nvSpPr>
        <p:spPr>
          <a:xfrm>
            <a:off x="311700" y="286050"/>
            <a:ext cx="8520600" cy="73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a:t>Insights</a:t>
            </a:r>
            <a:endParaRPr sz="3000"/>
          </a:p>
          <a:p>
            <a:pPr marL="0" lvl="0" indent="0" algn="ctr" rtl="0">
              <a:spcBef>
                <a:spcPts val="0"/>
              </a:spcBef>
              <a:spcAft>
                <a:spcPts val="0"/>
              </a:spcAft>
              <a:buNone/>
            </a:pPr>
            <a:r>
              <a:rPr lang="en-GB" sz="1800"/>
              <a:t>Implications, Opportunities, and Strategy</a:t>
            </a:r>
            <a:endParaRPr sz="1800"/>
          </a:p>
        </p:txBody>
      </p:sp>
      <p:grpSp>
        <p:nvGrpSpPr>
          <p:cNvPr id="201" name="Google Shape;201;p35"/>
          <p:cNvGrpSpPr/>
          <p:nvPr/>
        </p:nvGrpSpPr>
        <p:grpSpPr>
          <a:xfrm>
            <a:off x="770647" y="1577552"/>
            <a:ext cx="7917108" cy="797773"/>
            <a:chOff x="710674" y="1323164"/>
            <a:chExt cx="7300911" cy="731700"/>
          </a:xfrm>
        </p:grpSpPr>
        <p:sp>
          <p:nvSpPr>
            <p:cNvPr id="202" name="Google Shape;202;p35"/>
            <p:cNvSpPr txBox="1"/>
            <p:nvPr/>
          </p:nvSpPr>
          <p:spPr>
            <a:xfrm>
              <a:off x="710674" y="1373350"/>
              <a:ext cx="20043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GB" sz="2400">
                  <a:solidFill>
                    <a:srgbClr val="085631"/>
                  </a:solidFill>
                  <a:latin typeface="Roboto Medium"/>
                  <a:ea typeface="Roboto Medium"/>
                  <a:cs typeface="Roboto Medium"/>
                  <a:sym typeface="Roboto Medium"/>
                </a:rPr>
                <a:t>Implications</a:t>
              </a:r>
              <a:endParaRPr sz="2400">
                <a:solidFill>
                  <a:srgbClr val="085631"/>
                </a:solidFill>
                <a:latin typeface="Roboto Medium"/>
                <a:ea typeface="Roboto Medium"/>
                <a:cs typeface="Roboto Medium"/>
                <a:sym typeface="Roboto Medium"/>
              </a:endParaRPr>
            </a:p>
          </p:txBody>
        </p:sp>
        <p:sp>
          <p:nvSpPr>
            <p:cNvPr id="203" name="Google Shape;203;p35"/>
            <p:cNvSpPr/>
            <p:nvPr/>
          </p:nvSpPr>
          <p:spPr>
            <a:xfrm>
              <a:off x="2789785" y="1323164"/>
              <a:ext cx="5221800" cy="731700"/>
            </a:xfrm>
            <a:prstGeom prst="rect">
              <a:avLst/>
            </a:prstGeom>
            <a:solidFill>
              <a:srgbClr val="08563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04" name="Google Shape;204;p35"/>
            <p:cNvSpPr txBox="1"/>
            <p:nvPr/>
          </p:nvSpPr>
          <p:spPr>
            <a:xfrm>
              <a:off x="2914389" y="1407440"/>
              <a:ext cx="4765800" cy="5754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GB" sz="1200">
                  <a:solidFill>
                    <a:srgbClr val="FFFFFF"/>
                  </a:solidFill>
                  <a:latin typeface="Roboto"/>
                  <a:ea typeface="Roboto"/>
                  <a:cs typeface="Roboto"/>
                  <a:sym typeface="Roboto"/>
                </a:rPr>
                <a:t>Based on our research, the null hypothesis is accepted and a statistically significant correlation cannot be deduced</a:t>
              </a:r>
              <a:endParaRPr sz="1200">
                <a:solidFill>
                  <a:srgbClr val="FFFFFF"/>
                </a:solidFill>
                <a:latin typeface="Roboto"/>
                <a:ea typeface="Roboto"/>
                <a:cs typeface="Roboto"/>
                <a:sym typeface="Roboto"/>
              </a:endParaRPr>
            </a:p>
          </p:txBody>
        </p:sp>
      </p:grpSp>
      <p:grpSp>
        <p:nvGrpSpPr>
          <p:cNvPr id="205" name="Google Shape;205;p35"/>
          <p:cNvGrpSpPr/>
          <p:nvPr/>
        </p:nvGrpSpPr>
        <p:grpSpPr>
          <a:xfrm>
            <a:off x="0" y="2541770"/>
            <a:ext cx="8295747" cy="797773"/>
            <a:chOff x="7" y="2207525"/>
            <a:chExt cx="7650080" cy="731700"/>
          </a:xfrm>
        </p:grpSpPr>
        <p:sp>
          <p:nvSpPr>
            <p:cNvPr id="206" name="Google Shape;206;p35"/>
            <p:cNvSpPr txBox="1"/>
            <p:nvPr/>
          </p:nvSpPr>
          <p:spPr>
            <a:xfrm>
              <a:off x="7" y="2257725"/>
              <a:ext cx="27153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GB" sz="2400">
                  <a:solidFill>
                    <a:srgbClr val="0B7140"/>
                  </a:solidFill>
                  <a:latin typeface="Roboto Medium"/>
                  <a:ea typeface="Roboto Medium"/>
                  <a:cs typeface="Roboto Medium"/>
                  <a:sym typeface="Roboto Medium"/>
                </a:rPr>
                <a:t>Opportunities</a:t>
              </a:r>
              <a:endParaRPr sz="2400">
                <a:solidFill>
                  <a:srgbClr val="0B7140"/>
                </a:solidFill>
                <a:latin typeface="Roboto Medium"/>
                <a:ea typeface="Roboto Medium"/>
                <a:cs typeface="Roboto Medium"/>
                <a:sym typeface="Roboto Medium"/>
              </a:endParaRPr>
            </a:p>
          </p:txBody>
        </p:sp>
        <p:sp>
          <p:nvSpPr>
            <p:cNvPr id="207" name="Google Shape;207;p35"/>
            <p:cNvSpPr/>
            <p:nvPr/>
          </p:nvSpPr>
          <p:spPr>
            <a:xfrm>
              <a:off x="2789787" y="2207525"/>
              <a:ext cx="4860300" cy="731700"/>
            </a:xfrm>
            <a:prstGeom prst="rect">
              <a:avLst/>
            </a:prstGeom>
            <a:solidFill>
              <a:srgbClr val="0B7140"/>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08" name="Google Shape;208;p35"/>
            <p:cNvSpPr txBox="1"/>
            <p:nvPr/>
          </p:nvSpPr>
          <p:spPr>
            <a:xfrm>
              <a:off x="2914387" y="2414096"/>
              <a:ext cx="4373100" cy="330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endParaRPr sz="1200">
                <a:solidFill>
                  <a:schemeClr val="lt1"/>
                </a:solidFill>
                <a:latin typeface="Roboto"/>
                <a:ea typeface="Roboto"/>
                <a:cs typeface="Roboto"/>
                <a:sym typeface="Roboto"/>
              </a:endParaRPr>
            </a:p>
            <a:p>
              <a:pPr marL="0" lvl="0" indent="0" algn="l" rtl="0">
                <a:lnSpc>
                  <a:spcPct val="115000"/>
                </a:lnSpc>
                <a:spcBef>
                  <a:spcPts val="0"/>
                </a:spcBef>
                <a:spcAft>
                  <a:spcPts val="0"/>
                </a:spcAft>
                <a:buNone/>
              </a:pPr>
              <a:r>
                <a:rPr lang="en-GB" sz="1200">
                  <a:solidFill>
                    <a:schemeClr val="lt1"/>
                  </a:solidFill>
                  <a:latin typeface="Roboto"/>
                  <a:ea typeface="Roboto"/>
                  <a:cs typeface="Roboto"/>
                  <a:sym typeface="Roboto"/>
                </a:rPr>
                <a:t>As cancer rates become recognized as the most common cause of death in the United States, gathering a more comprehensive data of our air and incidence rates is vital</a:t>
              </a:r>
              <a:endParaRPr sz="1200">
                <a:solidFill>
                  <a:schemeClr val="lt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lt1"/>
                </a:solidFill>
                <a:latin typeface="Roboto"/>
                <a:ea typeface="Roboto"/>
                <a:cs typeface="Roboto"/>
                <a:sym typeface="Roboto"/>
              </a:endParaRPr>
            </a:p>
          </p:txBody>
        </p:sp>
      </p:grpSp>
      <p:grpSp>
        <p:nvGrpSpPr>
          <p:cNvPr id="209" name="Google Shape;209;p35"/>
          <p:cNvGrpSpPr/>
          <p:nvPr/>
        </p:nvGrpSpPr>
        <p:grpSpPr>
          <a:xfrm>
            <a:off x="818827" y="3475859"/>
            <a:ext cx="7083607" cy="797773"/>
            <a:chOff x="755105" y="3088625"/>
            <a:chExt cx="6532283" cy="731700"/>
          </a:xfrm>
        </p:grpSpPr>
        <p:sp>
          <p:nvSpPr>
            <p:cNvPr id="210" name="Google Shape;210;p35"/>
            <p:cNvSpPr txBox="1"/>
            <p:nvPr/>
          </p:nvSpPr>
          <p:spPr>
            <a:xfrm>
              <a:off x="755105" y="3138825"/>
              <a:ext cx="19599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GB" sz="2400">
                  <a:solidFill>
                    <a:srgbClr val="0B7743"/>
                  </a:solidFill>
                  <a:latin typeface="Roboto Medium"/>
                  <a:ea typeface="Roboto Medium"/>
                  <a:cs typeface="Roboto Medium"/>
                  <a:sym typeface="Roboto Medium"/>
                </a:rPr>
                <a:t>Strategy</a:t>
              </a:r>
              <a:endParaRPr sz="2400">
                <a:solidFill>
                  <a:srgbClr val="0B7743"/>
                </a:solidFill>
                <a:latin typeface="Roboto Medium"/>
                <a:ea typeface="Roboto Medium"/>
                <a:cs typeface="Roboto Medium"/>
                <a:sym typeface="Roboto Medium"/>
              </a:endParaRPr>
            </a:p>
          </p:txBody>
        </p:sp>
        <p:sp>
          <p:nvSpPr>
            <p:cNvPr id="211" name="Google Shape;211;p35"/>
            <p:cNvSpPr/>
            <p:nvPr/>
          </p:nvSpPr>
          <p:spPr>
            <a:xfrm>
              <a:off x="2789787" y="3088625"/>
              <a:ext cx="4497600" cy="731700"/>
            </a:xfrm>
            <a:prstGeom prst="rect">
              <a:avLst/>
            </a:prstGeom>
            <a:solidFill>
              <a:srgbClr val="0B7743"/>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12" name="Google Shape;212;p35"/>
            <p:cNvSpPr txBox="1"/>
            <p:nvPr/>
          </p:nvSpPr>
          <p:spPr>
            <a:xfrm>
              <a:off x="2914388" y="3295180"/>
              <a:ext cx="3849900" cy="330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r>
                <a:rPr lang="en-GB" sz="1200">
                  <a:solidFill>
                    <a:schemeClr val="lt1"/>
                  </a:solidFill>
                  <a:latin typeface="Roboto"/>
                  <a:ea typeface="Roboto"/>
                  <a:cs typeface="Roboto"/>
                  <a:sym typeface="Roboto"/>
                </a:rPr>
                <a:t>Years of residency, genetics, and a broader timeline must be considered in order to find potential correlations between pollution and cancer</a:t>
              </a:r>
              <a:endParaRPr sz="1200">
                <a:solidFill>
                  <a:srgbClr val="FFFFFF"/>
                </a:solidFill>
                <a:latin typeface="Roboto"/>
                <a:ea typeface="Roboto"/>
                <a:cs typeface="Roboto"/>
                <a:sym typeface="Roboto"/>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Further Research Possibilities</a:t>
            </a:r>
            <a:endParaRPr/>
          </a:p>
        </p:txBody>
      </p:sp>
      <p:sp>
        <p:nvSpPr>
          <p:cNvPr id="218" name="Google Shape;21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Consider global data</a:t>
            </a:r>
            <a:br>
              <a:rPr lang="en-GB"/>
            </a:br>
            <a:endParaRPr/>
          </a:p>
          <a:p>
            <a:pPr marL="457200" lvl="0" indent="-342900" algn="l" rtl="0">
              <a:spcBef>
                <a:spcPts val="0"/>
              </a:spcBef>
              <a:spcAft>
                <a:spcPts val="0"/>
              </a:spcAft>
              <a:buSzPts val="1800"/>
              <a:buChar char="-"/>
            </a:pPr>
            <a:r>
              <a:rPr lang="en-GB"/>
              <a:t>Consider trends over time</a:t>
            </a:r>
            <a:br>
              <a:rPr lang="en-GB"/>
            </a:br>
            <a:endParaRPr/>
          </a:p>
          <a:p>
            <a:pPr marL="457200" lvl="0" indent="-342900" algn="l" rtl="0">
              <a:spcBef>
                <a:spcPts val="0"/>
              </a:spcBef>
              <a:spcAft>
                <a:spcPts val="0"/>
              </a:spcAft>
              <a:buSzPts val="1800"/>
              <a:buChar char="-"/>
            </a:pPr>
            <a:r>
              <a:rPr lang="en-GB"/>
              <a:t>Compare to existing research regarding potential links</a:t>
            </a:r>
            <a:br>
              <a:rPr lang="en-GB"/>
            </a:b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Data for our Project</a:t>
            </a:r>
            <a:endParaRPr/>
          </a:p>
        </p:txBody>
      </p:sp>
      <p:grpSp>
        <p:nvGrpSpPr>
          <p:cNvPr id="81" name="Google Shape;81;p15"/>
          <p:cNvGrpSpPr/>
          <p:nvPr/>
        </p:nvGrpSpPr>
        <p:grpSpPr>
          <a:xfrm rot="2704134">
            <a:off x="542771" y="1028153"/>
            <a:ext cx="3179317" cy="1828395"/>
            <a:chOff x="1096916" y="1979852"/>
            <a:chExt cx="3177718" cy="1550003"/>
          </a:xfrm>
        </p:grpSpPr>
        <p:sp>
          <p:nvSpPr>
            <p:cNvPr id="82" name="Google Shape;82;p15"/>
            <p:cNvSpPr/>
            <p:nvPr/>
          </p:nvSpPr>
          <p:spPr>
            <a:xfrm rot="2700000">
              <a:off x="2138484" y="938284"/>
              <a:ext cx="957140" cy="3040276"/>
            </a:xfrm>
            <a:prstGeom prst="roundRect">
              <a:avLst>
                <a:gd name="adj" fmla="val 50000"/>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rot="-3546031">
              <a:off x="1560083" y="3117417"/>
              <a:ext cx="275153" cy="549724"/>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solidFill>
                    <a:srgbClr val="0944A1"/>
                  </a:solidFill>
                  <a:latin typeface="Roboto"/>
                  <a:ea typeface="Roboto"/>
                  <a:cs typeface="Roboto"/>
                  <a:sym typeface="Roboto"/>
                </a:rPr>
                <a:t>1</a:t>
              </a:r>
              <a:endParaRPr sz="1200" b="1">
                <a:solidFill>
                  <a:srgbClr val="0944A1"/>
                </a:solidFill>
                <a:latin typeface="Roboto"/>
                <a:ea typeface="Roboto"/>
                <a:cs typeface="Roboto"/>
                <a:sym typeface="Roboto"/>
              </a:endParaRPr>
            </a:p>
          </p:txBody>
        </p:sp>
        <p:sp>
          <p:nvSpPr>
            <p:cNvPr id="84" name="Google Shape;84;p15"/>
            <p:cNvSpPr txBox="1"/>
            <p:nvPr/>
          </p:nvSpPr>
          <p:spPr>
            <a:xfrm rot="-2700000">
              <a:off x="1475819" y="2255173"/>
              <a:ext cx="2332604" cy="35553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100" b="1" dirty="0">
                  <a:solidFill>
                    <a:srgbClr val="FFFFFF"/>
                  </a:solidFill>
                  <a:latin typeface="Roboto"/>
                  <a:ea typeface="Roboto"/>
                  <a:cs typeface="Roboto"/>
                  <a:sym typeface="Roboto"/>
                </a:rPr>
                <a:t>United States Environmental Protection Agency</a:t>
              </a:r>
              <a:endParaRPr sz="1100" b="1" dirty="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r>
                <a:rPr lang="en-GB" sz="1100" b="1" dirty="0" err="1">
                  <a:solidFill>
                    <a:srgbClr val="FFFFFF"/>
                  </a:solidFill>
                  <a:latin typeface="Roboto"/>
                  <a:ea typeface="Roboto"/>
                  <a:cs typeface="Roboto"/>
                  <a:sym typeface="Roboto"/>
                </a:rPr>
                <a:t>Centers</a:t>
              </a:r>
              <a:r>
                <a:rPr lang="en-GB" sz="1100" b="1" dirty="0">
                  <a:solidFill>
                    <a:srgbClr val="FFFFFF"/>
                  </a:solidFill>
                  <a:latin typeface="Roboto"/>
                  <a:ea typeface="Roboto"/>
                  <a:cs typeface="Roboto"/>
                  <a:sym typeface="Roboto"/>
                </a:rPr>
                <a:t> for Disease Control and Prevention</a:t>
              </a:r>
              <a:endParaRPr sz="1100" b="1" dirty="0">
                <a:solidFill>
                  <a:srgbClr val="FFFFFF"/>
                </a:solidFill>
                <a:latin typeface="Roboto"/>
                <a:ea typeface="Roboto"/>
                <a:cs typeface="Roboto"/>
                <a:sym typeface="Roboto"/>
              </a:endParaRPr>
            </a:p>
          </p:txBody>
        </p:sp>
        <p:sp>
          <p:nvSpPr>
            <p:cNvPr id="85" name="Google Shape;85;p15"/>
            <p:cNvSpPr txBox="1"/>
            <p:nvPr/>
          </p:nvSpPr>
          <p:spPr>
            <a:xfrm rot="18900000">
              <a:off x="2071006" y="2679338"/>
              <a:ext cx="2203628" cy="507420"/>
            </a:xfrm>
            <a:prstGeom prst="rect">
              <a:avLst/>
            </a:prstGeom>
            <a:noFill/>
            <a:ln>
              <a:noFill/>
            </a:ln>
          </p:spPr>
          <p:txBody>
            <a:bodyPr spcFirstLastPara="1" wrap="square" lIns="91425" tIns="91425" rIns="91425" bIns="91425" anchor="t" anchorCtr="0">
              <a:noAutofit/>
            </a:bodyPr>
            <a:lstStyle/>
            <a:p>
              <a:pPr marL="457200" lvl="0" indent="-279400" algn="l" rtl="0">
                <a:spcBef>
                  <a:spcPts val="0"/>
                </a:spcBef>
                <a:spcAft>
                  <a:spcPts val="0"/>
                </a:spcAft>
                <a:buSzPts val="800"/>
                <a:buFont typeface="Roboto"/>
                <a:buChar char="●"/>
              </a:pPr>
              <a:r>
                <a:rPr lang="en-GB" sz="800" dirty="0">
                  <a:latin typeface="Roboto"/>
                  <a:ea typeface="Roboto"/>
                  <a:cs typeface="Roboto"/>
                  <a:sym typeface="Roboto"/>
                </a:rPr>
                <a:t>Annual AQI by County (2011-2015)</a:t>
              </a:r>
              <a:endParaRPr sz="800" dirty="0">
                <a:latin typeface="Roboto"/>
                <a:ea typeface="Roboto"/>
                <a:cs typeface="Roboto"/>
                <a:sym typeface="Roboto"/>
              </a:endParaRPr>
            </a:p>
            <a:p>
              <a:pPr marL="457200" lvl="0" indent="-279400" algn="l" rtl="0">
                <a:spcBef>
                  <a:spcPts val="0"/>
                </a:spcBef>
                <a:spcAft>
                  <a:spcPts val="0"/>
                </a:spcAft>
                <a:buSzPts val="800"/>
                <a:buFont typeface="Roboto"/>
                <a:buChar char="●"/>
              </a:pPr>
              <a:r>
                <a:rPr lang="en-GB" sz="800" dirty="0">
                  <a:latin typeface="Roboto"/>
                  <a:ea typeface="Roboto"/>
                  <a:cs typeface="Roboto"/>
                  <a:sym typeface="Roboto"/>
                </a:rPr>
                <a:t>Smoking Data by State (2011 -2015)</a:t>
              </a:r>
              <a:endParaRPr sz="800" dirty="0">
                <a:latin typeface="Roboto"/>
                <a:ea typeface="Roboto"/>
                <a:cs typeface="Roboto"/>
                <a:sym typeface="Roboto"/>
              </a:endParaRPr>
            </a:p>
          </p:txBody>
        </p:sp>
      </p:grpSp>
      <p:grpSp>
        <p:nvGrpSpPr>
          <p:cNvPr id="86" name="Google Shape;86;p15"/>
          <p:cNvGrpSpPr/>
          <p:nvPr/>
        </p:nvGrpSpPr>
        <p:grpSpPr>
          <a:xfrm rot="2650765">
            <a:off x="3570621" y="1408687"/>
            <a:ext cx="3360051" cy="3100496"/>
            <a:chOff x="3203958" y="1258050"/>
            <a:chExt cx="3358172" cy="2628396"/>
          </a:xfrm>
        </p:grpSpPr>
        <p:sp>
          <p:nvSpPr>
            <p:cNvPr id="87" name="Google Shape;87;p15"/>
            <p:cNvSpPr/>
            <p:nvPr/>
          </p:nvSpPr>
          <p:spPr>
            <a:xfrm rot="2700000">
              <a:off x="4196595" y="1011412"/>
              <a:ext cx="561726" cy="3040276"/>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rot="-3400466">
              <a:off x="3470643" y="3119775"/>
              <a:ext cx="274665" cy="545195"/>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solidFill>
                    <a:srgbClr val="0D5DDF"/>
                  </a:solidFill>
                  <a:latin typeface="Roboto"/>
                  <a:ea typeface="Roboto"/>
                  <a:cs typeface="Roboto"/>
                  <a:sym typeface="Roboto"/>
                </a:rPr>
                <a:t>2</a:t>
              </a:r>
              <a:endParaRPr sz="1200" b="1">
                <a:solidFill>
                  <a:srgbClr val="0D5DDF"/>
                </a:solidFill>
                <a:latin typeface="Roboto"/>
                <a:ea typeface="Roboto"/>
                <a:cs typeface="Roboto"/>
                <a:sym typeface="Roboto"/>
              </a:endParaRPr>
            </a:p>
          </p:txBody>
        </p:sp>
        <p:sp>
          <p:nvSpPr>
            <p:cNvPr id="89" name="Google Shape;89;p15"/>
            <p:cNvSpPr txBox="1"/>
            <p:nvPr/>
          </p:nvSpPr>
          <p:spPr>
            <a:xfrm rot="-2700000">
              <a:off x="3410687" y="2240903"/>
              <a:ext cx="2333877"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200" b="1" dirty="0">
                  <a:solidFill>
                    <a:srgbClr val="FFFFFF"/>
                  </a:solidFill>
                  <a:latin typeface="Roboto"/>
                  <a:ea typeface="Roboto"/>
                  <a:cs typeface="Roboto"/>
                  <a:sym typeface="Roboto"/>
                </a:rPr>
                <a:t>United States Cancer Statistics (USCS)</a:t>
              </a:r>
              <a:endParaRPr sz="800" b="1" dirty="0">
                <a:solidFill>
                  <a:srgbClr val="FFFFFF"/>
                </a:solidFill>
                <a:latin typeface="Roboto"/>
                <a:ea typeface="Roboto"/>
                <a:cs typeface="Roboto"/>
                <a:sym typeface="Roboto"/>
              </a:endParaRPr>
            </a:p>
          </p:txBody>
        </p:sp>
        <p:sp>
          <p:nvSpPr>
            <p:cNvPr id="90" name="Google Shape;90;p15"/>
            <p:cNvSpPr txBox="1"/>
            <p:nvPr/>
          </p:nvSpPr>
          <p:spPr>
            <a:xfrm rot="-2700000">
              <a:off x="3813357" y="2272367"/>
              <a:ext cx="2941847" cy="672459"/>
            </a:xfrm>
            <a:prstGeom prst="rect">
              <a:avLst/>
            </a:prstGeom>
            <a:noFill/>
            <a:ln>
              <a:noFill/>
            </a:ln>
          </p:spPr>
          <p:txBody>
            <a:bodyPr spcFirstLastPara="1" wrap="square" lIns="91425" tIns="91425" rIns="91425" bIns="91425" anchor="t" anchorCtr="0">
              <a:noAutofit/>
            </a:bodyPr>
            <a:lstStyle/>
            <a:p>
              <a:pPr marL="457200" lvl="0" indent="-279400" algn="l" rtl="0">
                <a:spcBef>
                  <a:spcPts val="0"/>
                </a:spcBef>
                <a:spcAft>
                  <a:spcPts val="0"/>
                </a:spcAft>
                <a:buSzPts val="800"/>
                <a:buFont typeface="Roboto"/>
                <a:buChar char="●"/>
              </a:pPr>
              <a:r>
                <a:rPr lang="en-GB" sz="800">
                  <a:latin typeface="Roboto"/>
                  <a:ea typeface="Roboto"/>
                  <a:cs typeface="Roboto"/>
                  <a:sym typeface="Roboto"/>
                </a:rPr>
                <a:t>Lung Cancer Incidence Rate per County</a:t>
              </a:r>
              <a:endParaRPr sz="800">
                <a:latin typeface="Roboto"/>
                <a:ea typeface="Roboto"/>
                <a:cs typeface="Roboto"/>
                <a:sym typeface="Roboto"/>
              </a:endParaRPr>
            </a:p>
            <a:p>
              <a:pPr marL="457200" lvl="0" indent="-279400" algn="l" rtl="0">
                <a:spcBef>
                  <a:spcPts val="0"/>
                </a:spcBef>
                <a:spcAft>
                  <a:spcPts val="0"/>
                </a:spcAft>
                <a:buClr>
                  <a:schemeClr val="dk1"/>
                </a:buClr>
                <a:buSzPts val="800"/>
                <a:buFont typeface="Roboto"/>
                <a:buChar char="●"/>
              </a:pPr>
              <a:r>
                <a:rPr lang="en-GB" sz="800">
                  <a:solidFill>
                    <a:schemeClr val="dk1"/>
                  </a:solidFill>
                  <a:latin typeface="Roboto"/>
                  <a:ea typeface="Roboto"/>
                  <a:cs typeface="Roboto"/>
                  <a:sym typeface="Roboto"/>
                </a:rPr>
                <a:t>Skin Cancer Incidence Rate per County</a:t>
              </a:r>
              <a:endParaRPr sz="800">
                <a:solidFill>
                  <a:schemeClr val="dk1"/>
                </a:solidFill>
                <a:latin typeface="Roboto"/>
                <a:ea typeface="Roboto"/>
                <a:cs typeface="Roboto"/>
                <a:sym typeface="Roboto"/>
              </a:endParaRPr>
            </a:p>
            <a:p>
              <a:pPr marL="457200" lvl="0" indent="-279400" algn="l" rtl="0">
                <a:spcBef>
                  <a:spcPts val="0"/>
                </a:spcBef>
                <a:spcAft>
                  <a:spcPts val="0"/>
                </a:spcAft>
                <a:buClr>
                  <a:schemeClr val="dk1"/>
                </a:buClr>
                <a:buSzPts val="800"/>
                <a:buFont typeface="Roboto"/>
                <a:buChar char="●"/>
              </a:pPr>
              <a:r>
                <a:rPr lang="en-GB" sz="800">
                  <a:solidFill>
                    <a:schemeClr val="dk1"/>
                  </a:solidFill>
                  <a:latin typeface="Roboto"/>
                  <a:ea typeface="Roboto"/>
                  <a:cs typeface="Roboto"/>
                  <a:sym typeface="Roboto"/>
                </a:rPr>
                <a:t>Blood Cancer Incidence Rate per County</a:t>
              </a:r>
              <a:endParaRPr sz="800">
                <a:solidFill>
                  <a:schemeClr val="dk1"/>
                </a:solidFill>
                <a:latin typeface="Roboto"/>
                <a:ea typeface="Roboto"/>
                <a:cs typeface="Roboto"/>
                <a:sym typeface="Roboto"/>
              </a:endParaRPr>
            </a:p>
            <a:p>
              <a:pPr marL="457200" lvl="0" indent="-279400" algn="l" rtl="0">
                <a:spcBef>
                  <a:spcPts val="0"/>
                </a:spcBef>
                <a:spcAft>
                  <a:spcPts val="0"/>
                </a:spcAft>
                <a:buClr>
                  <a:schemeClr val="dk1"/>
                </a:buClr>
                <a:buSzPts val="800"/>
                <a:buFont typeface="Roboto"/>
                <a:buChar char="●"/>
              </a:pPr>
              <a:r>
                <a:rPr lang="en-GB" sz="800">
                  <a:solidFill>
                    <a:schemeClr val="dk1"/>
                  </a:solidFill>
                  <a:latin typeface="Roboto"/>
                  <a:ea typeface="Roboto"/>
                  <a:cs typeface="Roboto"/>
                  <a:sym typeface="Roboto"/>
                </a:rPr>
                <a:t>Stroke Incidence Rate per County</a:t>
              </a:r>
              <a:endParaRPr sz="800">
                <a:solidFill>
                  <a:schemeClr val="dk1"/>
                </a:solidFill>
                <a:latin typeface="Roboto"/>
                <a:ea typeface="Roboto"/>
                <a:cs typeface="Roboto"/>
                <a:sym typeface="Roboto"/>
              </a:endParaRPr>
            </a:p>
          </p:txBody>
        </p:sp>
      </p:grpSp>
      <p:grpSp>
        <p:nvGrpSpPr>
          <p:cNvPr id="91" name="Google Shape;91;p15"/>
          <p:cNvGrpSpPr/>
          <p:nvPr/>
        </p:nvGrpSpPr>
        <p:grpSpPr>
          <a:xfrm rot="2647914">
            <a:off x="4964973" y="3487322"/>
            <a:ext cx="3401660" cy="1523655"/>
            <a:chOff x="4877339" y="2238203"/>
            <a:chExt cx="3399816" cy="1291594"/>
          </a:xfrm>
        </p:grpSpPr>
        <p:sp>
          <p:nvSpPr>
            <p:cNvPr id="92" name="Google Shape;92;p15"/>
            <p:cNvSpPr/>
            <p:nvPr/>
          </p:nvSpPr>
          <p:spPr>
            <a:xfrm rot="2700000">
              <a:off x="6116614" y="1011412"/>
              <a:ext cx="561726" cy="3040276"/>
            </a:xfrm>
            <a:prstGeom prst="roundRect">
              <a:avLst>
                <a:gd name="adj" fmla="val 50000"/>
              </a:avLst>
            </a:prstGeom>
            <a:solidFill>
              <a:srgbClr val="307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rot="-3443098">
              <a:off x="5390670" y="3118961"/>
              <a:ext cx="274958" cy="546713"/>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solidFill>
                    <a:srgbClr val="307BF3"/>
                  </a:solidFill>
                  <a:latin typeface="Roboto"/>
                  <a:ea typeface="Roboto"/>
                  <a:cs typeface="Roboto"/>
                  <a:sym typeface="Roboto"/>
                </a:rPr>
                <a:t>3</a:t>
              </a:r>
              <a:endParaRPr sz="1200" b="1">
                <a:solidFill>
                  <a:srgbClr val="307BF3"/>
                </a:solidFill>
                <a:latin typeface="Roboto"/>
                <a:ea typeface="Roboto"/>
                <a:cs typeface="Roboto"/>
                <a:sym typeface="Roboto"/>
              </a:endParaRPr>
            </a:p>
          </p:txBody>
        </p:sp>
        <p:sp>
          <p:nvSpPr>
            <p:cNvPr id="94" name="Google Shape;94;p15"/>
            <p:cNvSpPr txBox="1"/>
            <p:nvPr/>
          </p:nvSpPr>
          <p:spPr>
            <a:xfrm rot="-2700000">
              <a:off x="5323969" y="2238203"/>
              <a:ext cx="2341513"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200" b="1" dirty="0">
                  <a:solidFill>
                    <a:srgbClr val="FFFFFF"/>
                  </a:solidFill>
                  <a:latin typeface="Roboto"/>
                  <a:ea typeface="Roboto"/>
                  <a:cs typeface="Roboto"/>
                  <a:sym typeface="Roboto"/>
                </a:rPr>
                <a:t>Final </a:t>
              </a:r>
              <a:r>
                <a:rPr lang="en-GB" sz="1200" b="1" dirty="0" err="1">
                  <a:solidFill>
                    <a:srgbClr val="FFFFFF"/>
                  </a:solidFill>
                  <a:latin typeface="Roboto"/>
                  <a:ea typeface="Roboto"/>
                  <a:cs typeface="Roboto"/>
                  <a:sym typeface="Roboto"/>
                </a:rPr>
                <a:t>DataFrame</a:t>
              </a:r>
              <a:r>
                <a:rPr lang="en-GB" sz="1200" b="1" dirty="0">
                  <a:solidFill>
                    <a:srgbClr val="FFFFFF"/>
                  </a:solidFill>
                  <a:latin typeface="Roboto"/>
                  <a:ea typeface="Roboto"/>
                  <a:cs typeface="Roboto"/>
                  <a:sym typeface="Roboto"/>
                </a:rPr>
                <a:t> Columns</a:t>
              </a:r>
              <a:endParaRPr sz="800" b="1" dirty="0">
                <a:solidFill>
                  <a:srgbClr val="FFFFFF"/>
                </a:solidFill>
                <a:latin typeface="Roboto"/>
                <a:ea typeface="Roboto"/>
                <a:cs typeface="Roboto"/>
                <a:sym typeface="Roboto"/>
              </a:endParaRPr>
            </a:p>
          </p:txBody>
        </p:sp>
        <p:sp>
          <p:nvSpPr>
            <p:cNvPr id="95" name="Google Shape;95;p15"/>
            <p:cNvSpPr txBox="1"/>
            <p:nvPr/>
          </p:nvSpPr>
          <p:spPr>
            <a:xfrm rot="18952086">
              <a:off x="5976795" y="2433245"/>
              <a:ext cx="2300360" cy="107593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GB" sz="800" dirty="0">
                  <a:latin typeface="Roboto"/>
                  <a:ea typeface="Roboto"/>
                  <a:cs typeface="Roboto"/>
                  <a:sym typeface="Roboto"/>
                </a:rPr>
                <a:t>['County', 'Days with AQI', 'Good Days', 'Moderate Days', 'Unhealthy for Sensitive Groups Days', 'Unhealthy Days', 'Very Unhealthy Days', 'Hazardous Days', 'Max AQI', '90th Percentile AQI', 'Median AQI', 'Days CO', 'Days NO2', 'Days Ozone', 'Days SO2', 'Days PM2.5', 'Days PM10', '</a:t>
              </a:r>
              <a:r>
                <a:rPr lang="en-GB" sz="800" dirty="0" err="1">
                  <a:latin typeface="Roboto"/>
                  <a:ea typeface="Roboto"/>
                  <a:cs typeface="Roboto"/>
                  <a:sym typeface="Roboto"/>
                </a:rPr>
                <a:t>Skin_IR</a:t>
              </a:r>
              <a:r>
                <a:rPr lang="en-GB" sz="800" dirty="0">
                  <a:latin typeface="Roboto"/>
                  <a:ea typeface="Roboto"/>
                  <a:cs typeface="Roboto"/>
                  <a:sym typeface="Roboto"/>
                </a:rPr>
                <a:t>', '</a:t>
              </a:r>
              <a:r>
                <a:rPr lang="en-GB" sz="800" dirty="0" err="1">
                  <a:latin typeface="Roboto"/>
                  <a:ea typeface="Roboto"/>
                  <a:cs typeface="Roboto"/>
                  <a:sym typeface="Roboto"/>
                </a:rPr>
                <a:t>Lung_IR</a:t>
              </a:r>
              <a:r>
                <a:rPr lang="en-GB" sz="800" dirty="0">
                  <a:latin typeface="Roboto"/>
                  <a:ea typeface="Roboto"/>
                  <a:cs typeface="Roboto"/>
                  <a:sym typeface="Roboto"/>
                </a:rPr>
                <a:t>', '</a:t>
              </a:r>
              <a:r>
                <a:rPr lang="en-GB" sz="800" dirty="0" err="1">
                  <a:latin typeface="Roboto"/>
                  <a:ea typeface="Roboto"/>
                  <a:cs typeface="Roboto"/>
                  <a:sym typeface="Roboto"/>
                </a:rPr>
                <a:t>Blood_IR</a:t>
              </a:r>
              <a:r>
                <a:rPr lang="en-GB" sz="800" dirty="0">
                  <a:latin typeface="Roboto"/>
                  <a:ea typeface="Roboto"/>
                  <a:cs typeface="Roboto"/>
                  <a:sym typeface="Roboto"/>
                </a:rPr>
                <a:t>']</a:t>
              </a:r>
              <a:endParaRPr sz="800" b="1" dirty="0">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 Exploration and Cleanup Process</a:t>
            </a:r>
            <a:endParaRPr/>
          </a:p>
        </p:txBody>
      </p:sp>
      <p:sp>
        <p:nvSpPr>
          <p:cNvPr id="101" name="Google Shape;101;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We split cells to equalize the columns to be grouped using the groupby function</a:t>
            </a:r>
            <a:endParaRPr/>
          </a:p>
          <a:p>
            <a:pPr marL="457200" lvl="0" indent="-342900" algn="l" rtl="0">
              <a:spcBef>
                <a:spcPts val="0"/>
              </a:spcBef>
              <a:spcAft>
                <a:spcPts val="0"/>
              </a:spcAft>
              <a:buSzPts val="1800"/>
              <a:buChar char="-"/>
            </a:pPr>
            <a:r>
              <a:rPr lang="en-GB"/>
              <a:t>We merged csv files on county or state names</a:t>
            </a:r>
            <a:endParaRPr/>
          </a:p>
          <a:p>
            <a:pPr marL="457200" lvl="0" indent="-342900" algn="l" rtl="0">
              <a:spcBef>
                <a:spcPts val="0"/>
              </a:spcBef>
              <a:spcAft>
                <a:spcPts val="0"/>
              </a:spcAft>
              <a:buSzPts val="1800"/>
              <a:buChar char="-"/>
            </a:pPr>
            <a:r>
              <a:rPr lang="en-GB"/>
              <a:t>Re-arranged data and column headings</a:t>
            </a:r>
            <a:endParaRPr/>
          </a:p>
          <a:p>
            <a:pPr marL="457200" lvl="0" indent="-342900" algn="l" rtl="0">
              <a:spcBef>
                <a:spcPts val="0"/>
              </a:spcBef>
              <a:spcAft>
                <a:spcPts val="0"/>
              </a:spcAft>
              <a:buSzPts val="1800"/>
              <a:buChar char="-"/>
            </a:pPr>
            <a:r>
              <a:rPr lang="en-GB"/>
              <a:t>Removed unnecessary data and unusual characters</a:t>
            </a:r>
            <a:endParaRPr/>
          </a:p>
          <a:p>
            <a:pPr marL="457200" lvl="0" indent="-342900" algn="l" rtl="0">
              <a:spcBef>
                <a:spcPts val="0"/>
              </a:spcBef>
              <a:spcAft>
                <a:spcPts val="0"/>
              </a:spcAft>
              <a:buSzPts val="1800"/>
              <a:buChar char="-"/>
            </a:pPr>
            <a:r>
              <a:rPr lang="en-GB"/>
              <a:t>Re-formatted data to allow numerical analysis</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Analysis Process</a:t>
            </a:r>
            <a:endParaRPr/>
          </a:p>
        </p:txBody>
      </p:sp>
      <p:sp>
        <p:nvSpPr>
          <p:cNvPr id="107" name="Google Shape;10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Created charts to see relationships using Matplotlib and Seaborn</a:t>
            </a:r>
            <a:endParaRPr/>
          </a:p>
          <a:p>
            <a:pPr marL="457200" lvl="0" indent="-342900" algn="l" rtl="0">
              <a:spcBef>
                <a:spcPts val="0"/>
              </a:spcBef>
              <a:spcAft>
                <a:spcPts val="0"/>
              </a:spcAft>
              <a:buSzPts val="1800"/>
              <a:buChar char="-"/>
            </a:pPr>
            <a:r>
              <a:rPr lang="en-GB"/>
              <a:t>Ran correlation tables to get summary statistics</a:t>
            </a:r>
            <a:endParaRPr/>
          </a:p>
          <a:p>
            <a:pPr marL="457200" lvl="0" indent="-342900" algn="l" rtl="0">
              <a:spcBef>
                <a:spcPts val="0"/>
              </a:spcBef>
              <a:spcAft>
                <a:spcPts val="0"/>
              </a:spcAft>
              <a:buSzPts val="1800"/>
              <a:buChar char="-"/>
            </a:pPr>
            <a:r>
              <a:rPr lang="en-GB"/>
              <a:t>Considered previous research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3073200" y="2390875"/>
            <a:ext cx="2997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Visualizations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19"/>
          <p:cNvPicPr preferRelativeResize="0"/>
          <p:nvPr/>
        </p:nvPicPr>
        <p:blipFill>
          <a:blip r:embed="rId3">
            <a:alphaModFix/>
          </a:blip>
          <a:stretch>
            <a:fillRect/>
          </a:stretch>
        </p:blipFill>
        <p:spPr>
          <a:xfrm>
            <a:off x="152400" y="152400"/>
            <a:ext cx="8846372" cy="4838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20"/>
          <p:cNvPicPr preferRelativeResize="0"/>
          <p:nvPr/>
        </p:nvPicPr>
        <p:blipFill>
          <a:blip r:embed="rId3">
            <a:alphaModFix/>
          </a:blip>
          <a:stretch>
            <a:fillRect/>
          </a:stretch>
        </p:blipFill>
        <p:spPr>
          <a:xfrm>
            <a:off x="2212775" y="552450"/>
            <a:ext cx="4933950" cy="403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21"/>
          <p:cNvPicPr preferRelativeResize="0"/>
          <p:nvPr/>
        </p:nvPicPr>
        <p:blipFill>
          <a:blip r:embed="rId3">
            <a:alphaModFix/>
          </a:blip>
          <a:stretch>
            <a:fillRect/>
          </a:stretch>
        </p:blipFill>
        <p:spPr>
          <a:xfrm>
            <a:off x="2090725" y="552450"/>
            <a:ext cx="4962525" cy="40386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609</Words>
  <Application>Microsoft Office PowerPoint</Application>
  <PresentationFormat>On-screen Show (16:9)</PresentationFormat>
  <Paragraphs>79</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Roboto Medium</vt:lpstr>
      <vt:lpstr>Roboto</vt:lpstr>
      <vt:lpstr>Arial</vt:lpstr>
      <vt:lpstr>Simple Light</vt:lpstr>
      <vt:lpstr>Project 1 The Effect of Air Pollution and Smoking on  Cancer and Stroke Incidence Rates</vt:lpstr>
      <vt:lpstr>Project Question and Motivation</vt:lpstr>
      <vt:lpstr>Data for our Project</vt:lpstr>
      <vt:lpstr>Data Exploration and Cleanup Process</vt:lpstr>
      <vt:lpstr>Analysis Process</vt:lpstr>
      <vt:lpstr>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Limitations</vt:lpstr>
      <vt:lpstr>Insights Implications, Opportunities, and Strategy</vt:lpstr>
      <vt:lpstr>Further Research Possibilities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The Effect of Air Pollution and Smoking on  Cancer and Stroke Incidence Rates</dc:title>
  <cp:lastModifiedBy>Emrah Selli</cp:lastModifiedBy>
  <cp:revision>1</cp:revision>
  <dcterms:modified xsi:type="dcterms:W3CDTF">2019-07-11T04:19:27Z</dcterms:modified>
</cp:coreProperties>
</file>