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redný štý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bask-my.sharepoint.com/personal/xmikova_stuba_sk1/Documents/MIPcv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Leading countries</a:t>
            </a:r>
            <a:r>
              <a:rPr lang="sk-SK" baseline="0"/>
              <a:t> based on Facebook audience size as of July 2020</a:t>
            </a:r>
          </a:p>
        </c:rich>
      </c:tx>
      <c:layout>
        <c:manualLayout>
          <c:xMode val="edge"/>
          <c:yMode val="edge"/>
          <c:x val="0.1201944444444444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Hárok1!$C$1</c:f>
              <c:strCache>
                <c:ptCount val="1"/>
                <c:pt idx="0">
                  <c:v>n of users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Hárok1!$A$2:$B$11</c:f>
              <c:multiLvlStrCache>
                <c:ptCount val="10"/>
                <c:lvl>
                  <c:pt idx="0">
                    <c:v>US</c:v>
                  </c:pt>
                  <c:pt idx="1">
                    <c:v>Brazil</c:v>
                  </c:pt>
                  <c:pt idx="2">
                    <c:v>UK</c:v>
                  </c:pt>
                  <c:pt idx="3">
                    <c:v>Nigeria</c:v>
                  </c:pt>
                  <c:pt idx="4">
                    <c:v>Mexico</c:v>
                  </c:pt>
                  <c:pt idx="5">
                    <c:v>Italy</c:v>
                  </c:pt>
                  <c:pt idx="6">
                    <c:v>Germany</c:v>
                  </c:pt>
                  <c:pt idx="7">
                    <c:v>Peru</c:v>
                  </c:pt>
                  <c:pt idx="8">
                    <c:v>Vietnam</c:v>
                  </c:pt>
                  <c:pt idx="9">
                    <c:v>Indonesia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Hárok1!$C$2:$C$11</c:f>
              <c:numCache>
                <c:formatCode>General</c:formatCode>
                <c:ptCount val="10"/>
                <c:pt idx="0">
                  <c:v>179.65</c:v>
                </c:pt>
                <c:pt idx="1">
                  <c:v>116</c:v>
                </c:pt>
                <c:pt idx="2">
                  <c:v>35.049999999999997</c:v>
                </c:pt>
                <c:pt idx="3">
                  <c:v>26.1</c:v>
                </c:pt>
                <c:pt idx="4">
                  <c:v>89.7</c:v>
                </c:pt>
                <c:pt idx="5">
                  <c:v>28.55</c:v>
                </c:pt>
                <c:pt idx="6">
                  <c:v>25.75</c:v>
                </c:pt>
                <c:pt idx="7">
                  <c:v>24.8</c:v>
                </c:pt>
                <c:pt idx="8">
                  <c:v>70.400000000000006</c:v>
                </c:pt>
                <c:pt idx="9">
                  <c:v>129.85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C-470D-8E8C-7039A0448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330175"/>
        <c:axId val="2097326847"/>
      </c:barChart>
      <c:catAx>
        <c:axId val="209733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97326847"/>
        <c:crosses val="autoZero"/>
        <c:auto val="1"/>
        <c:lblAlgn val="ctr"/>
        <c:lblOffset val="100"/>
        <c:noMultiLvlLbl val="0"/>
      </c:catAx>
      <c:valAx>
        <c:axId val="209732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9733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D3389D95-D0E2-45F0-B578-2E2FE7E92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34864E9-D89B-F826-1CA3-AEEDA500E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B09D5-2AA9-4C52-A7F3-3DD95A7ACA22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A7BC0CF-F00C-96ED-BFD0-A5C6F0D4F3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DF4A9C2-2FEE-5506-FE83-CACCAEFBED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49039-7583-4CF1-AD72-9274E9D983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1471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sk-SK" dirty="0"/>
              <a:t>CVICENIE Z MIP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3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74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02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62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157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CVIIČenie</a:t>
            </a:r>
            <a:r>
              <a:rPr lang="sk-SK" dirty="0"/>
              <a:t> z </a:t>
            </a:r>
            <a:r>
              <a:rPr lang="sk-SK" dirty="0" err="1"/>
              <a:t>mip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2BDACC1-4BE1-F1D5-9C3B-520F94C88A34}"/>
              </a:ext>
            </a:extLst>
          </p:cNvPr>
          <p:cNvSpPr txBox="1"/>
          <p:nvPr userDrawn="1"/>
        </p:nvSpPr>
        <p:spPr>
          <a:xfrm>
            <a:off x="8241175" y="219919"/>
            <a:ext cx="327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TEXtg</a:t>
            </a:r>
            <a:r>
              <a:rPr lang="sk-SK" dirty="0"/>
              <a:t> </a:t>
            </a:r>
            <a:r>
              <a:rPr lang="sk-SK" dirty="0" err="1"/>
              <a:t>skuska</a:t>
            </a:r>
            <a:r>
              <a:rPr lang="sk-SK" dirty="0"/>
              <a:t>,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24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91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01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61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0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1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C95D5C-BE06-42CE-B20A-4DEA2568F497}" type="datetimeFigureOut">
              <a:rPr lang="sk-SK" smtClean="0"/>
              <a:t>23. 11. 2022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CC4354-063D-4291-A2D9-ABCC6C4CEB7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1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C4B1E-FC60-9A68-C3F3-9554ECE39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a seriózne hry v medicínskom vzdelávaní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011844-4EC4-3B7C-9746-CCD4E2DB0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182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76EFBC-2E2C-1874-2676-1BCEB593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8970C8-6158-2C94-D283-DC09F149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k-SK" dirty="0"/>
              <a:t>Úvod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/>
              <a:t>Hlavný problém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Gamifikácia</a:t>
            </a:r>
            <a:r>
              <a:rPr lang="sk-SK" dirty="0"/>
              <a:t> v medicínskom vzdelávaní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/>
              <a:t>Prax medikov a využitie serióznych hier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/>
              <a:t>Reakcia na témy z prednášok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/>
              <a:t>Záver</a:t>
            </a:r>
          </a:p>
        </p:txBody>
      </p:sp>
    </p:spTree>
    <p:extLst>
      <p:ext uri="{BB962C8B-B14F-4D97-AF65-F5344CB8AC3E}">
        <p14:creationId xmlns:p14="http://schemas.microsoft.com/office/powerpoint/2010/main" val="269637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05B0B-F4E3-E4CB-C0B2-8B07EED0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FEFF"/>
                </a:solidFill>
              </a:rPr>
              <a:t>TAbuĽka</a:t>
            </a:r>
            <a:endParaRPr lang="sk-SK" dirty="0">
              <a:solidFill>
                <a:srgbClr val="FFFEFF"/>
              </a:solidFill>
            </a:endParaRPr>
          </a:p>
        </p:txBody>
      </p:sp>
      <p:graphicFrame>
        <p:nvGraphicFramePr>
          <p:cNvPr id="7" name="Zástupný objekt pre obsah 6">
            <a:extLst>
              <a:ext uri="{FF2B5EF4-FFF2-40B4-BE49-F238E27FC236}">
                <a16:creationId xmlns:a16="http://schemas.microsoft.com/office/drawing/2014/main" id="{29C3CBB5-559E-6F93-E414-C7C356AAC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700189"/>
              </p:ext>
            </p:extLst>
          </p:nvPr>
        </p:nvGraphicFramePr>
        <p:xfrm>
          <a:off x="2348254" y="2181225"/>
          <a:ext cx="7495496" cy="3678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927">
                  <a:extLst>
                    <a:ext uri="{9D8B030D-6E8A-4147-A177-3AD203B41FA5}">
                      <a16:colId xmlns:a16="http://schemas.microsoft.com/office/drawing/2014/main" val="85837013"/>
                    </a:ext>
                  </a:extLst>
                </a:gridCol>
                <a:gridCol w="1767543">
                  <a:extLst>
                    <a:ext uri="{9D8B030D-6E8A-4147-A177-3AD203B41FA5}">
                      <a16:colId xmlns:a16="http://schemas.microsoft.com/office/drawing/2014/main" val="4028443420"/>
                    </a:ext>
                  </a:extLst>
                </a:gridCol>
                <a:gridCol w="1657927">
                  <a:extLst>
                    <a:ext uri="{9D8B030D-6E8A-4147-A177-3AD203B41FA5}">
                      <a16:colId xmlns:a16="http://schemas.microsoft.com/office/drawing/2014/main" val="708263954"/>
                    </a:ext>
                  </a:extLst>
                </a:gridCol>
                <a:gridCol w="1657927">
                  <a:extLst>
                    <a:ext uri="{9D8B030D-6E8A-4147-A177-3AD203B41FA5}">
                      <a16:colId xmlns:a16="http://schemas.microsoft.com/office/drawing/2014/main" val="2321536416"/>
                    </a:ext>
                  </a:extLst>
                </a:gridCol>
                <a:gridCol w="754172">
                  <a:extLst>
                    <a:ext uri="{9D8B030D-6E8A-4147-A177-3AD203B41FA5}">
                      <a16:colId xmlns:a16="http://schemas.microsoft.com/office/drawing/2014/main" val="3560952955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2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Brazil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116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6,26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1419067328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3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UK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35,05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20,71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924460811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4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Nigeria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26,1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27,81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3699155043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5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Mexico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89,7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8,09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3808085032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6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Italy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28,55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25,42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3294201065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7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Germany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25,75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28,19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3644065399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8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Peru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24,8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29,27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4039474064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9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Vietnam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70,4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10,31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2567180641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10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Indonesia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129,85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u="none" strike="noStrike">
                          <a:effectLst/>
                        </a:rPr>
                        <a:t>5,59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3451296465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u="none" strike="noStrike">
                          <a:effectLst/>
                        </a:rPr>
                        <a:t>Sum: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900" u="none" strike="noStrike">
                          <a:effectLst/>
                        </a:rPr>
                        <a:t>725,85</a:t>
                      </a:r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1" marR="13231" marT="13231" marB="0" anchor="b"/>
                </a:tc>
                <a:extLst>
                  <a:ext uri="{0D108BD9-81ED-4DB2-BD59-A6C34878D82A}">
                    <a16:rowId xmlns:a16="http://schemas.microsoft.com/office/drawing/2014/main" val="33302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4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9DD553-49CC-9288-07DA-C05BE282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EFF"/>
                </a:solidFill>
              </a:rPr>
              <a:t>GrAF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FC90D714-328C-48E8-9B08-CDC3848AD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231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9252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TM03457464[[fn=Dividenda]]</Template>
  <TotalTime>3459</TotalTime>
  <Words>79</Words>
  <Application>Microsoft Office PowerPoint</Application>
  <PresentationFormat>Širokouhlá</PresentationFormat>
  <Paragraphs>49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Algerian</vt:lpstr>
      <vt:lpstr>Calibri</vt:lpstr>
      <vt:lpstr>Gill Sans MT</vt:lpstr>
      <vt:lpstr>Wingdings 2</vt:lpstr>
      <vt:lpstr>Dividenda</vt:lpstr>
      <vt:lpstr>GamiFIkácia a seriózne hry v medicínskom vzdelávaní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GamiFIkácia a seriózne hry v medicínskom vzdelávaní</dc:title>
  <dc:creator>Petra Miková</dc:creator>
  <cp:lastModifiedBy>Petra Miková</cp:lastModifiedBy>
  <cp:revision>3</cp:revision>
  <dcterms:created xsi:type="dcterms:W3CDTF">2022-11-03T11:20:46Z</dcterms:created>
  <dcterms:modified xsi:type="dcterms:W3CDTF">2022-11-23T12:38:17Z</dcterms:modified>
</cp:coreProperties>
</file>