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59" r:id="rId7"/>
    <p:sldId id="263" r:id="rId8"/>
    <p:sldId id="264" r:id="rId9"/>
    <p:sldId id="265" r:id="rId10"/>
    <p:sldId id="260" r:id="rId11"/>
    <p:sldId id="266" r:id="rId12"/>
    <p:sldId id="261" r:id="rId13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2" autoAdjust="0"/>
  </p:normalViewPr>
  <p:slideViewPr>
    <p:cSldViewPr snapToGrid="0">
      <p:cViewPr varScale="1">
        <p:scale>
          <a:sx n="48" d="100"/>
          <a:sy n="48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42072\OneDrive\Plocha\Anal&#253;za%20projekt%20reklamace\reklamace_dataset_vypracovan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[reklamace_dataset_vypracovani.xlsx]List2!Kontingenční tabulka1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List2!$G$21</c:f>
              <c:strCache>
                <c:ptCount val="1"/>
                <c:pt idx="0">
                  <c:v>Celkem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EF3-4DC9-89EE-03C28A88D7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EF3-4DC9-89EE-03C28A88D7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EF3-4DC9-89EE-03C28A88D7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EF3-4DC9-89EE-03C28A88D7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EF3-4DC9-89EE-03C28A88D7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List2!$F$22:$F$27</c:f>
              <c:strCache>
                <c:ptCount val="5"/>
                <c:pt idx="0">
                  <c:v>Nehraje zvuk</c:v>
                </c:pt>
                <c:pt idx="1">
                  <c:v>Nejde zapnout</c:v>
                </c:pt>
                <c:pt idx="2">
                  <c:v>Problém s baterií</c:v>
                </c:pt>
                <c:pt idx="3">
                  <c:v>Přehřívání</c:v>
                </c:pt>
                <c:pt idx="4">
                  <c:v>Vadný displej</c:v>
                </c:pt>
              </c:strCache>
            </c:strRef>
          </c:cat>
          <c:val>
            <c:numRef>
              <c:f>List2!$G$22:$G$27</c:f>
              <c:numCache>
                <c:formatCode>General</c:formatCode>
                <c:ptCount val="5"/>
                <c:pt idx="0">
                  <c:v>22</c:v>
                </c:pt>
                <c:pt idx="1">
                  <c:v>29</c:v>
                </c:pt>
                <c:pt idx="2">
                  <c:v>18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EF3-4DC9-89EE-03C28A88D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[reklamace_dataset_vypracovani.xlsx]List1!Kontingenční tabulka7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Počet nevyřízených reklamací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List1!$B$3:$B$4</c:f>
              <c:strCache>
                <c:ptCount val="1"/>
                <c:pt idx="0">
                  <c:v>Nevyřízeno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List1!$A$5:$A$9</c:f>
              <c:strCache>
                <c:ptCount val="5"/>
                <c:pt idx="0">
                  <c:v>Chytré hodinky</c:v>
                </c:pt>
                <c:pt idx="1">
                  <c:v>Mobilní telefon</c:v>
                </c:pt>
                <c:pt idx="2">
                  <c:v>Notebook</c:v>
                </c:pt>
                <c:pt idx="3">
                  <c:v>Sluchátka</c:v>
                </c:pt>
                <c:pt idx="4">
                  <c:v>Tablet</c:v>
                </c:pt>
              </c:strCache>
            </c:strRef>
          </c:cat>
          <c:val>
            <c:numRef>
              <c:f>List1!$B$5:$B$9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0-4411-86B1-DCE26B1B97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46803440"/>
        <c:axId val="1446807760"/>
      </c:barChart>
      <c:catAx>
        <c:axId val="1446803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46807760"/>
        <c:crosses val="autoZero"/>
        <c:auto val="1"/>
        <c:lblAlgn val="ctr"/>
        <c:lblOffset val="100"/>
        <c:noMultiLvlLbl val="0"/>
      </c:catAx>
      <c:valAx>
        <c:axId val="14468077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4680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[reklamace_dataset_vypracovani.xlsx]List1!Kontingenční tabulka2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2D050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642E-2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642E-2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92D050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0000"/>
          </a:solidFill>
          <a:ln>
            <a:noFill/>
          </a:ln>
          <a:effectLst/>
          <a:sp3d/>
        </c:spPr>
        <c:dLbl>
          <c:idx val="0"/>
          <c:layout>
            <c:manualLayout>
              <c:x val="1.6666666666666642E-2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92D050"/>
          </a:solidFill>
          <a:ln>
            <a:noFill/>
          </a:ln>
          <a:effectLst/>
          <a:sp3d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List1!$B$21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7A7E-4139-933B-CD2FD99C7E9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7A7E-4139-933B-CD2FD99C7E9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7A7E-4139-933B-CD2FD99C7E9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7A7E-4139-933B-CD2FD99C7E95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7A7E-4139-933B-CD2FD99C7E95}"/>
              </c:ext>
            </c:extLst>
          </c:dPt>
          <c:dLbls>
            <c:dLbl>
              <c:idx val="0"/>
              <c:layout>
                <c:manualLayout>
                  <c:x val="1.6666666666666642E-2"/>
                  <c:y val="-4.243778136006664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7E-4139-933B-CD2FD99C7E95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A7E-4139-933B-CD2FD99C7E95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A7E-4139-933B-CD2FD99C7E95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A7E-4139-933B-CD2FD99C7E95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A7E-4139-933B-CD2FD99C7E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List1!$A$22:$A$27</c:f>
              <c:strCache>
                <c:ptCount val="5"/>
                <c:pt idx="0">
                  <c:v>Chytré hodinky</c:v>
                </c:pt>
                <c:pt idx="1">
                  <c:v>Mobilní telefon</c:v>
                </c:pt>
                <c:pt idx="2">
                  <c:v>Notebook</c:v>
                </c:pt>
                <c:pt idx="3">
                  <c:v>Sluchátka</c:v>
                </c:pt>
                <c:pt idx="4">
                  <c:v>Tablet</c:v>
                </c:pt>
              </c:strCache>
            </c:strRef>
          </c:cat>
          <c:val>
            <c:numRef>
              <c:f>List1!$B$22:$B$27</c:f>
              <c:numCache>
                <c:formatCode>General</c:formatCode>
                <c:ptCount val="5"/>
                <c:pt idx="0">
                  <c:v>23</c:v>
                </c:pt>
                <c:pt idx="1">
                  <c:v>21</c:v>
                </c:pt>
                <c:pt idx="2">
                  <c:v>21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A-7A7E-4139-933B-CD2FD99C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15139135"/>
        <c:axId val="1115135775"/>
        <c:axId val="0"/>
      </c:bar3DChart>
      <c:catAx>
        <c:axId val="111513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15135775"/>
        <c:crosses val="autoZero"/>
        <c:auto val="1"/>
        <c:lblAlgn val="ctr"/>
        <c:lblOffset val="100"/>
        <c:noMultiLvlLbl val="0"/>
      </c:catAx>
      <c:valAx>
        <c:axId val="111513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1513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[reklamace_dataset_vypracovani.xlsx]List2!Kontingenční tabulka10</c:name>
    <c:fmtId val="1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List2!$F$60</c:f>
              <c:strCache>
                <c:ptCount val="1"/>
                <c:pt idx="0">
                  <c:v>Celkem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multiLvlStrRef>
              <c:f>List2!$E$61:$E$91</c:f>
              <c:multiLvlStrCache>
                <c:ptCount val="25"/>
                <c:lvl>
                  <c:pt idx="0">
                    <c:v>Chytré hodinky</c:v>
                  </c:pt>
                  <c:pt idx="1">
                    <c:v>Mobilní telefon</c:v>
                  </c:pt>
                  <c:pt idx="2">
                    <c:v>Notebook</c:v>
                  </c:pt>
                  <c:pt idx="3">
                    <c:v>Sluchátka</c:v>
                  </c:pt>
                  <c:pt idx="4">
                    <c:v>Tablet</c:v>
                  </c:pt>
                  <c:pt idx="5">
                    <c:v>Chytré hodinky</c:v>
                  </c:pt>
                  <c:pt idx="6">
                    <c:v>Mobilní telefon</c:v>
                  </c:pt>
                  <c:pt idx="7">
                    <c:v>Notebook</c:v>
                  </c:pt>
                  <c:pt idx="8">
                    <c:v>Sluchátka</c:v>
                  </c:pt>
                  <c:pt idx="9">
                    <c:v>Tablet</c:v>
                  </c:pt>
                  <c:pt idx="10">
                    <c:v>Chytré hodinky</c:v>
                  </c:pt>
                  <c:pt idx="11">
                    <c:v>Mobilní telefon</c:v>
                  </c:pt>
                  <c:pt idx="12">
                    <c:v>Notebook</c:v>
                  </c:pt>
                  <c:pt idx="13">
                    <c:v>Sluchátka</c:v>
                  </c:pt>
                  <c:pt idx="14">
                    <c:v>Tablet</c:v>
                  </c:pt>
                  <c:pt idx="15">
                    <c:v>Chytré hodinky</c:v>
                  </c:pt>
                  <c:pt idx="16">
                    <c:v>Mobilní telefon</c:v>
                  </c:pt>
                  <c:pt idx="17">
                    <c:v>Notebook</c:v>
                  </c:pt>
                  <c:pt idx="18">
                    <c:v>Sluchátka</c:v>
                  </c:pt>
                  <c:pt idx="19">
                    <c:v>Tablet</c:v>
                  </c:pt>
                  <c:pt idx="20">
                    <c:v>Chytré hodinky</c:v>
                  </c:pt>
                  <c:pt idx="21">
                    <c:v>Mobilní telefon</c:v>
                  </c:pt>
                  <c:pt idx="22">
                    <c:v>Notebook</c:v>
                  </c:pt>
                  <c:pt idx="23">
                    <c:v>Sluchátka</c:v>
                  </c:pt>
                  <c:pt idx="24">
                    <c:v>Tablet</c:v>
                  </c:pt>
                </c:lvl>
                <c:lvl>
                  <c:pt idx="0">
                    <c:v>Brno</c:v>
                  </c:pt>
                  <c:pt idx="5">
                    <c:v>Olomouc</c:v>
                  </c:pt>
                  <c:pt idx="10">
                    <c:v>Ostrava</c:v>
                  </c:pt>
                  <c:pt idx="15">
                    <c:v>Plzeň</c:v>
                  </c:pt>
                  <c:pt idx="20">
                    <c:v>Praha</c:v>
                  </c:pt>
                </c:lvl>
              </c:multiLvlStrCache>
            </c:multiLvlStrRef>
          </c:cat>
          <c:val>
            <c:numRef>
              <c:f>List2!$F$61:$F$91</c:f>
              <c:numCache>
                <c:formatCode>General</c:formatCode>
                <c:ptCount val="25"/>
                <c:pt idx="0">
                  <c:v>6</c:v>
                </c:pt>
                <c:pt idx="1">
                  <c:v>2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  <c:pt idx="5">
                  <c:v>4</c:v>
                </c:pt>
                <c:pt idx="6">
                  <c:v>5</c:v>
                </c:pt>
                <c:pt idx="7">
                  <c:v>2</c:v>
                </c:pt>
                <c:pt idx="8">
                  <c:v>4</c:v>
                </c:pt>
                <c:pt idx="9">
                  <c:v>1</c:v>
                </c:pt>
                <c:pt idx="10">
                  <c:v>3</c:v>
                </c:pt>
                <c:pt idx="11">
                  <c:v>5</c:v>
                </c:pt>
                <c:pt idx="12">
                  <c:v>5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18">
                  <c:v>7</c:v>
                </c:pt>
                <c:pt idx="19">
                  <c:v>2</c:v>
                </c:pt>
                <c:pt idx="20">
                  <c:v>7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0-4518-A7EB-1E0A6B58E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948680720"/>
        <c:axId val="948681200"/>
        <c:axId val="960902736"/>
      </c:bar3DChart>
      <c:catAx>
        <c:axId val="94868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948681200"/>
        <c:crosses val="autoZero"/>
        <c:auto val="1"/>
        <c:lblAlgn val="ctr"/>
        <c:lblOffset val="100"/>
        <c:noMultiLvlLbl val="0"/>
      </c:catAx>
      <c:valAx>
        <c:axId val="94868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948680720"/>
        <c:crosses val="autoZero"/>
        <c:crossBetween val="between"/>
      </c:valAx>
      <c:serAx>
        <c:axId val="9609027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948681200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List2!$E$53:$E$57</cx:f>
        <cx:nf>List2!$E$52</cx:nf>
        <cx:lvl ptCount="5" name="Region zákazníka">
          <cx:pt idx="0">Praha</cx:pt>
          <cx:pt idx="1">Plzeň</cx:pt>
          <cx:pt idx="2">Brno</cx:pt>
          <cx:pt idx="3">Ostrava</cx:pt>
          <cx:pt idx="4">Olomouc</cx:pt>
        </cx:lvl>
      </cx:strDim>
      <cx:strDim type="colorStr">
        <cx:f>List2!$F$53:$F$57</cx:f>
        <cx:lvl ptCount="5">
          <cx:pt idx="0">27</cx:pt>
          <cx:pt idx="1">21</cx:pt>
          <cx:pt idx="2">18</cx:pt>
          <cx:pt idx="3">18</cx:pt>
          <cx:pt idx="4">16</cx:pt>
        </cx:lvl>
      </cx:strDim>
    </cx:data>
  </cx:chartData>
  <cx:chart>
    <cx:title pos="t" align="ctr" overlay="0">
      <cx:tx>
        <cx:txData>
          <cx:v>Počet reklamací na region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cs-CZ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Počet reklamací na region</a:t>
          </a:r>
        </a:p>
      </cx:txPr>
    </cx:title>
    <cx:plotArea>
      <cx:plotAreaRegion>
        <cx:series layoutId="regionMap" uniqueId="{495CDF45-2DF3-4353-8865-B01DD21DF9A2}">
          <cx:tx>
            <cx:txData>
              <cx:f>List2!$F$52</cx:f>
              <cx:v>Počet reklamací</cx:v>
            </cx:txData>
          </cx:tx>
          <cx:spPr>
            <a:ln>
              <a:solidFill>
                <a:schemeClr val="tx1"/>
              </a:solidFill>
            </a:ln>
          </cx:spPr>
          <cx:dataId val="0"/>
          <cx:layoutPr>
            <cx:geography cultureLanguage="cs-CZ" cultureRegion="CZ" attribution="Používá technologii Bing.">
              <cx:geoCache provider="{E9337A44-BEBE-4D9F-B70C-5C5E7DAFC167}">
                <cx:binary>zHpLct26luVUHG4XfQEQIIkXeasBkueroyNZsmS7w5BlGSQAAvyBvxFko2ZQrRpADSFbL3NetW1f
37T93vVLx61XUeo4LB7ygAt7r73Wgv7lcf7Lo3l66J7NtbH9Xx7nX5+Xw9D85Zdf+sfyqX7oX9TV
Y+d692F48ejqX9yHD9Xj0y/vu4epsvIXgjD95bF86Ian+fl//xd4mnxyF+7xYaicvfZP3fLyqfdm
6H9w7e9eevbwvq5sVvVDVz0O5NfnV91D+fD82ZMdqmG5XZqnX59/+5Hnz375/kl/863PDCxs8O/h
ZoZeoCSmUYwT/uknef7MOCt/u4zpC0owYSFBn3/wl+++fKjhdqe7p/7ZzjyM9q//+1n97/+zH9yz
f7zGTyt8eP8ebu7hFT/9++OHffOSAMPL538DzY/W8ui8HT7ugoQN+fX5v/+Pp16758+q3qWfr6Tu
Ixrp20/w/fLtBn6P51fwUf6CU05xjNFn+Pj38AG2FNGI/QC+T3gF41//7bF077/g+3f39ke4ffeU
7wC7uf0jwL6775+IVJKENAkT/jsU3xZaGMURoST+HcjPRf51oX1e6/rX/9U8/FmgvjzkJ3H6ctuf
hOm7CoMO/e43X5HG9+X3jy79TWOcgT0exn/MGv/EJVyZ9ek//vWHtf1zvAWNx2hMUIiiv1tO4QuW
UEJo/OU7vymjT6sJVFV+ufrz3fbVI74roauLP2y1r276kwX0LUN9y0gxjWOKo9/66DtGCl+Eccw+
MvqP+uzzQj/z+Z/F6MtTfhamL/f9E5HihEYY4fB3KL5mJEAqhOIiIf398t9hpM9I9U/jU/dngfrt
IT+L02+3/UmYvmv+fy4jic7C9P2/JmKADDCHZgdG+LxV0PVf72T0IsI4DOMo+vKlX7PBx8UEX4rt
B2v60fD95hnfbeDh9Ed88M1df3L/fkQIIUMgQ/B/1vG34IRJHCcY09+J9G/L/NNKxyer3fgFwp+m
zG+e8XMYffnmP4nR/9MaPxtXO//4Q7h+fuZxihjDv5X5d1o9fkEYbCNhX77z6yr/ryznRxX++/3f
7dz5D6fd73f8/7xrf7C2r2ngm4/8pL0CZoppyBHF+HN3hd8yE4MZk2AU4f9UMV833xef8sfL+ftb
9uW+b5b+87bn5/rlu09/JVN/N6DZw/CQf7Ku/+WrX9Tvd7d+Mzy+ec0vxb9//+vzGFrhdzv88Qm/
3fa5Mb6g9BndL59/euiHX5/j5EXCQB5waCjOP4qA58+mp09XyAvEUUR5hGDcxGEEW2pdN5RgpvEL
6E4GdBoljNEogQbtnf94iSYvoG8T4GEUsohSFv6eE1w5s0hnfwfpt/8/s76+cpUd+l+fk5iAjGs+
f/DTQmFFEU9g4rEQvofBY+H648NLSCPg8/i/LVInQRRxm1adS26cVed+Xvku4uErZYN+3y68FYtC
SnRV4dLOxw+tDp0Ilu6+s6hNqzbUexNwlXXJO0T1ddVWuZzrVDe0vxgbF4pgoKfVMXvJKD/GtbKp
niclIhtfxr5EgvVuv/ZzSsewEbKfj6brd02JmVh5rpgygrtTJ90psEqo0p04q99GNXp0U7GjQ/eh
D/gp7sMDauKXJRk3nualuSv5k5uPI78bVrRjxUFOB6uqC5y80m142Su0iJaaFNlFFMuWN1a0IXvk
zTtYXTrKE4q0FQVe87qqrwY+Z4joPFGVqNo7M9r9ouc88ZuwkMee9WlMl1StN6s5kaoTgy4mwYJH
pdGrNVr3E18vE96Iua13Ab+d6lJEhJ1V92a1LG0MEs3SirUehSwPcnanhaZdVG3j6B0ts8XfybrZ
ApaTLwWvTnN4SYZDi9Z0SKwTPXsKZHA7tKjPlqDIcNDfdvIhYVTgIpXmpnBlaoja4XbeLJhkNiqu
pnLNWUmypEOnkja7FUkqak7ZyfVqu+r5UXXzth67Wowzy5Z5uojRdC6XTsxLuRur6p3uNrN+cI0O
hUZ1uhgjbFBlhGwr2VwvFu/4GKRhcKaDalI51cOeUKSuJXxtKcNUh4dwvOrIneKV8GxJm+nKDAel
GmHHcbN4ZIUpebkvvbsYNSapDmTKiu6lNFUa46vCsryMw8x03ZWMxpsu0V60bNn2oWWiUfC/YKnf
zE46EUfLtXTJMRyREXGVCJusGzSsPJ0R3TQTetkzQHfV+nU4L0NKmEvpij9g9ETxEGfEjadF3aG+
3srRpH1cp91434QR3g+NThXTGVJ6Eu1CXvXFLEIeiakmab3EYln3fBgFG+yxoq1Kx96do+UURv6D
iufLnpvMdixLBrctfCWYflM3XTb6KeuT+lj5XlB7XMqbrp2ylgyZZw+LN686yXdSFcL4OmNovOpV
0wiXXPSDT5MQ51FfpbZ8X+J1Q7G5H4i/KSq7J2YU45pkQdhdDqrOacWu+7hJcWP2hga7KZxOi0OP
3LA35YKhDl7zddcHTVYMq+B1t6fubnDdcbSZc/YgHXRzQo4jmZGYeSlqRK+WaNwlurguxvpDKRls
y7BUKZ0whvr22UrYpV/H4SEm3SPv3KH8tBvDxpaoE9XoxBzQWkRle0gW9aYMinueQHsELPzQc/SE
CRpFlYw8NxgIoqjyclVHEpjcdzJTsr7ia5mjObmefdBuarY26aqR3eBpvomVfMOZXjPZ6vgcLCER
wZrsS0fXdJHLki1JIDdzac5zzF2Gx+7VAo3UzcAKyOzQ5IS1b9Ymrxh7rfWVnqpdWxQ9MMhNNTzi
YlnFUK9ZZFcxN+U7nLSXZbwIMo0+Lf1aCW1il1ZBAPxT0PVsPJtfAolOGY6XC2yhp7syiUTizCpi
ciQmbm9cGVxUkBLugdPptl1eeavTlZLxqpXx6wLXrRgdvdExEfFaVTkd+lEkpmsFKvqbpTSijhZy
Xff2rOZI7hMz+U0km3VXdHGdOxxEm7WEnoz9pPJJV2816Y8u4bl3xTkZXSACfZE4utyyGt13ZrnS
Sh1VzC6x7dOCHn0g16wZq6ehDF6uU0FFxaOnriAqnbVKsn5R5Y4vhOaTSdSho/Wc1Wy+Gj0L3oQD
Hw1seKLThREv+sUPYuxUu4naKIsXaCMaFBfFtHaXVdvOoh5lLxpqLmJWtLtiWKYEWNQOl0NLq1NV
F0Ro7vOkCiOBwmDck8Q5gZrwVdzIeq8KFO2TgUc3Qcd8FndzCYyNTsVSFK8Hb/tNFM3VXTc004Yt
ZXMNhaHyfpDVRVxX81FSzjLZU7eLDATENmna3MigFTUwa9YuUQFzUOm0xesp7vimXTvYtADazpdb
GQYp8NkjQ5MXWHWL8BXSNzIp2rzzXZLLsnF7vDZGEPe+GeQNDoJd2AZus5CXfeXCi4IOMiNd4/MO
qOqqiytol5FH9rIL6bAJy2F8VwZ8EKuhC94vcSgFSBEGREvsZTwlazatY3vuw9XnS3QbsLnZzyoG
Ylx8l87yQ/hx4EnyllqEsjIhGZ/C+qCbYd6aJAOQG1HTthDLrPV+iC3NI7/WWbnoN8Ncok2pkl4E
vLw30ogFhRdybvyeLvFNpRd7orHSjwOygWiCSR0KvSbC1SxJWzU32YLrRdCWJ4CMwdupddEGcAch
EJF3tVKtoBJDwUat2QSuv2I0GHNmTZHSJhhy1tTDpm4/Pi30SBQwxs7WkocQm3nLGiJFX5a7uk1u
p5CcGUqmNHSsvfAIpEF89zFf3q5yCdNOzWsauOUdUY0HdpirY8KmIkV9sux0tNKdx75Ng/a0zFu0
gk5aP8ihwhkPOpSaqLtfrX0/RvJasxblZVIDBRBzwot6FVb9vpfLqazx9RrEmzC0u4H5W9LVGaYw
Sor1cY71W9eCQAuabQewV5XZsjDZRokX1bwp6MU8Rxl2H1USO1Q923LdpWWlhcJT5uoinfrysNZJ
JVznt6ZIYEK1J8f0gc/1WXKfmunc9mxnbXDpmmZbhFEejLoSBUi1nuI80NAaFDeXgD1Ih5uAKn5o
jI3fuKIfj+u4SpnyEuq/RCM+myDwaV9PahV1jPpU1x1H6YposY8RTrZaknnT2XHOhtIFoRgmaqt8
aFdUZ+vETU7XvmlF2I9sJ+PYpkHlKpWyDvND24TxEfRx9E4HIBlLVLjj2EU6LeWAtq5Zy+sIxzAS
S+LMph/rIAvWAm0jafiG1HQW4ziwPOwJTvsVBpLl7XocSxq8xCVXWz+tbOdLjS/Gzqm3S7W2Lx0c
6OVlsII86qu1uKF2cpPAURGLBKmQpradxzMjsd63DUM7Zeb2vqPzKugURlqgsRrTJbB216BmuVXr
gk8dZ/7Q04F9qHEJp0vDNFxzFDywycIwNa0aLpMhbsUMkp+JukXBpapLvfGJrW6Rn9A+hFcXY4ni
a7AOcaZGyfYGx81u5m2bu2Ds0rUgAzBfGWbRNLN0wlN96CoCUyNuw2UD/BGGu7AJd7OJ5GHk1WvS
9zPd4AGxe2xIla4jLrM+9uqKR7OWMPv70ANHx6VQTVK8ikbP9zSwK2yqd0J2BeiTxU4prvvgaPW0
iFXx8D5UdfG6DntzCMNpsmldr6ARmyV+WEeQwkGL5Udy6v12imt/mm2gXnfcJPsZs1nC3Kw5SEvT
jO9X09DdPAY0DcrhLYsGBIQYBlkceHoiLnlZcbZlsxuElFXWRcmm7UjmUXBo5WhTVs31FpAMRCiD
U2HdZdLNd1TP2bRMl2R2FEppnOcjCPY+a0e7pmoJVuF18Tak08aABRehthcVwhe8hAm4JGaPvLtN
pvpVaNaNGhoYSjPQk7uFuXoI+yRHdhyyuZtNzqR6E3iMRRTgzVzFTd4it+aT6q+INzJtvU1jxirB
gS+FUsXJEHdqcLnn/QPUoEuNnpqcR/LO6Vk0dXHu24CA8kP93rmyPKhEc6HJWIshUDKtJb1fJ0Ry
PxIAP+5STZJ3fI5GmAOlFdFSVQe10OaWkBYJPK/0djWVT1kUcxFNYPqowmTjFO6yRnWvVrPyl1rr
QVi5JulgokMd88xXsdwUhXHntvOLaDQUfiJ1IVBcNPncBAcZ0w1p+MsFv3UVS8NmSNnYbQtkU5go
eVz3wCE0nWiQN3K4IDGApEBQctIIH8zbedFpgtkHu1R5y8fNECQHrcoMderU4vsGt+17jsf3vmdK
JCC1s9KgbmMqKH3MUDBBl1UdvDEAAGZg0ke0+jGbRyczFGufedCjMDeC+mgHeUgwuZRB7w8W+aum
nLCoYpZsDQ8HUfXltgm6jPW0yHoVlasobD/nZqxrcCxdbDcwLeKTHpnerkRWO1aF4T3qgCL6MoqM
wLqPNrRG7NIMNsrr3rTnMqzGHGNTZXUhk2PvCTQFLki9IdKojUOG7hIWloegMvbVHAQ8pwkurwwx
Kh3KML4PjV+2Eeq67VA0VSDmdeb3bSLXq2iMxlcqWsxNzDzZITYOG98VQ5UmhrN7wgZzKsdWnYwN
+I01QZm2zlAi+gRH4Gumdo9RVd9PzdLdSmPrhzk2w7sR9MZhWH1wQFGJ+41v8fCKj7E/e23VISgT
8zaSejbpqMdxS203LoLxml/yKRpeD4wUN7pT8iX2FQymsS9A75Kiqm99uIRv14iWOkvgzw6smElb
ZCFv5p1XukgJsfEt61qySayeLzVr0HHFFXixGAo1imt8U5A2yFzVBSdL5bKvu7i9LHTFSEqjBqhf
mXBA2bC20QUMgfW4Ugr2LWGdvR80zE3MliUdUUdvOGfl65nHXZeF5dLfe84GsqHrTO4gQpj3nVQ0
T2rt8oCp/ToE1X6WVTcIPnTk5YyDVYOh9SwjdtEAzQiDOul5SpKqvDOK0ryNrLziZCw/eDpyLHpJ
tRaFWz2UVlwW25W1Y0oKgjerj8EixkGzHDWXMCO4Tg79PBZidja3bR/marIXJVRtxec9nlUa9qsI
Ee4zPUMsQYfotg66K5i7vZhGUAsFK4Ty9AbVJfgYXWSmAEeD56BOQXKWIrQrfs/rMRJhV2QQAFXp
OKv6afHVcDkata+KeswtOPXcMyxkESS55vq1K4jZkrjcTJzmKgQOj3V1rVjPRZlMIMP0G+tmBh6d
vO7q+rJhrYVeR/I2oZ0RiBWlGG3nQUeQKW3sOh7NBPay/LBCWkJjJkaP7n1Z7Lk3+USxF6QfR9GR
9ZCgosgGEx5m22pRTSvcZ6YLR8xm1HEnOLiwsKkzcKUffeR1EusIfjmNu6jwPFvG62h9pdgqFgOx
AyRKCdWZ8+UtqgZICULnMlCsexS7Hes6LPyEJbg+3JxI8zSQ8+pAebF5EkbV4LKbOMU6Ymk5I5cG
E0QacduIKMk4P1btJiStgR6qBtEj+aSw3ag6fmrmyryydXDq56nL47YHmVUXdIdJD6qbgL/SqjmD
s9oDlO+DMCEi9EWQy37YaDk/RCS6ApIDzh/WGt72/TLaHDWvi2Bd0ghyE1WMU2odOIOh/WjS1JgA
IWi2jVYEy8ce6DII7gbZ533dgjHlzdF3qz8iHeFNW5bbvoh43iVyzlZdj5muIS9kBexdJzc0uQjN
Rir1po3wWermMSj5lFUeZqgM9JKaoEiy2jq6hSmUiM5YnXeu9puyhDSlXZowr13d7lpoobQmrr+W
K1ai7ROgllo0uL/Vbr4ofAIqU7u7TrYZb5IHSvmYDtZWW4z0adQ77uMbPwSzIHo94Q6Jsq7TUvGT
LFCY+nrQu1a1Mm2KnuV92EDuwpd3hUEXnhfRJXD2lEvbH2k1rgJ3jueWEyUg9E0NKy8QBEJ5JKl6
kKuCIoxad7+6+QOeBrZZPxpR1BmVy4Rc6oEeuOQZhBoPpqrQBZXRhe8DCwkaxmdvI36ap3A+676L
t5NrMlIuR9cUua88ganEPqDIwpCJ+SmCOhBxfMO7xt2F0xrn1ECUOwXDBDCYScyj6gQqm0QMZmYX
AURPN2EI2Mh2KtOhHy47vW6jSl7XFiR+OJK7Bbx33q78MiQS8LL1iiCa6TUYAbupRw3VIl9pF5ot
tz46RqQAAW/Lfb+6TVJAlXblfIVNzW5ryBmrJAw2sl7XlJoy3jrXxhviFrVVNjYCdH1yHZT6sZ3k
FVnpAVZyBzPxFPQSWj554MZCwLUQoEIFs7GQ1Z5VNCWYVuncWJSzwF21BYeckXEpEl1tSWF8Gtmh
zReaHDkooNbOy1sYVhi0fpWPEAldeI0hRiVIZRNauquxws0ZpMEJD/0x+tgX40TDLJnUteZBfOgL
+YTHUudjtD5GrCIiwjK5mc0Kba/dNeRoQJLd7DfSdO460q0G7eG8EQ6PyabXKzk0rGEXi+Hy7AJS
7XrMq001echmFuvSloYpDK4rExVNWjXRXej1dlqSISNx01zB4NnaFvEdXhN2HlhVCgscHDN1xlF9
k7AW+Cp8Pzbrp6kEO1IsbQYlqlMD0iazqn3F4lnvJAVGXYYNomAqFMkG396F0dsKTgPPckbhufR7
WbgsJtdjaXKDHgLI424Sxz4anqQ94G7tBDgxerOQRW+TYR1vbdE7sSazPysbBjl2et8VKzqx0i95
pZI3PmlBKFbdXQu5GATtQLze2kmEk5HC8CZt2qWEN52bC4VmnfECLnpS6mPZFJlF55Gw+aAC14pO
g+mKx5yMASSmbY4iR3NdQkOoKOQgeRcDQgXSWd/uNS/2CAenSVZihDOLJplTUr0CEUzSsSO7tgtU
ztiQqxUMMuSv9yiJ+lPZl0zQOmZp33osdD9uO+BcrXAjCpq0KQH3H9a7boCQpIngxOK1bgcrWOvY
0breZ0Xl6c5SXkKCALLLDX1/gnHJRDIuMAdV86EM2mx2us2rBJVwVLKqTUR8D86vDNgBaTibKFiM
Nv1QPxIZH3VrLyCyC/fa69fdItFx9FF30Hra17VsdgrVsfDFOmpRNyaDU4tVTL7HTwkyw3Yi/sJ8
hD2ooUvCvj2MlRlyvCz5SELAsnvHcaHgVKeYi9Sy6WJKoMirIj7AQU23qRM6ZmFH5KHG/aM3cX+r
iuiptCwbJT14iJKn0gab0ZcwkSSfUq/gOEvYAeFs1nX/rk3Yg25anmo+hrdNMt1CGVz5OqqyJpRP
oH7IRcOHQzhF7Diz4ChHVadIQhTMl6nKbdhIkBxFjoxGGVZUlD6Y9rIJbUpWMJSuDk9azVfgGs6R
lPeBXyCCoPWWrVJtW0UOtays6FrQAqYuL4iaDrSOpjQg3IKNh+wMkk8vZhUCVbG8rtVB9xMXoTqV
/hDXu1jfWn0amu4MtjVLSLwpljiC2R+ZTdwOwIt1auMgFm3nSFaDG4YMcZM03Ymi8jxSfO0DyDfL
TudDtwYgbvgZ/tZkFus0zxtunoJEsBoK3yEXpG6udeqqfhei4Woe1A0barlnfjrjrj10k1tSSpZL
r+HgqEXvi6gCpq8qtm2rQaYKPnCOvZyEjoY6XRmFPguXzMRvUYc+gNTexUFi4azIb4IlueGtugBb
dR4K/97SKrxIespF5eomJ5JN5yWQx24BR9fE6/0gGRJJ42BwX9aBueZyEBAdptXKD0G47OxAVbby
fhvN/DDxnmcAf5XiyYq+Xa7HBJ0bmHkTetXG0Ji2TFU9bWvdJxkzMq+7/ga2VYBQqtNiBJHUF/xq
+Xjo2HBgZgwdV3f6TN169AvJYthNKSEgsytMjbgo35NSnrAFF0wQgUDYuL1k/D6GsSkGOIWMO5Ql
8ir6GNLj4N6zKsrRos6jU2uWhND8Xrn1XGFoqSl0RaZ9zPaQsbzmrbt2I7zLPPO99XAqJbftGjSw
1mBbM/4mhEd6qOkp1HDq6d+PJcznFmUd25jokvN6I6Nyw2Nyaos2jdpyY8A1Nh76Hr8xBM9pHb2b
yuKthNkWNVO+2pwQfLt0p8gGJzr7AxwNpwkKdn6Mz1VVHF2RtDCKlQIJWKU1QjjvIHu7iRw0PnUk
ycq2hTguWqEE0HrD4Yz3tu1ndtPEi0qDUOLb0E2qhENEWYwCAix3BLN8oDbRYNWKOpUe/N1C2ZSF
UMUK/Ack1rTPSDsEAq/BXrpA7lqcPHEL1Ijh+FZYsprMuBIG97hMQrVdGukap4QuYmxUktqPJqjx
1uzbWmV89GdddaCo0MJBB5oevE9wrX13CIy87lQJ+To9l4HRh66st4FGg6B8OBKSlAdOg2kzJ/Je
N+V56fQey85kjZnjHOK8WEgIllLVmxHwmY81ZIqvlGs/IAQR6xKD71QrfEEw8ZsYGDCr3AChlzV0
G4S0OQZk2ClqMjeuL2tCRAJO5XrsqbouhxJO0ngA79TA395fEh5cNGW/qfVwXlsiykWBxlm3w/I4
FO0ZsZfWFTtfjymrDfi4Ds6EjduQnmzpYl8mXSPIwMHPve+HcgOyfjckGpgFqGtfKbWxftwinmwq
iN9a2cI5d7ThKgSV0QnboGxiFwqPaeyOg22ykt5Guj+HQOeybC8rEmTzAA4snJqPu0bf8ND2ue81
TQevyV0wRDINIwleZpqKIk5XD2+HONlU0W0pl1R3d9Qsm4Lpy5LKjez2aszMfMHickvl4/+h5MyS
JNfRK72V3gDbSHAA8aIHDj5PMWZEvMAiMiMIEuAMDsAeegG9GD1J2lcfry6VqmStNtPDNbuZca+H
Ox348f/nfAcMY/hkwrRHN+CYEdYNSUL1Q7r7abviU7E8lOVbpNeNr3+LYOP63Zuqhk9unJu73DED
PytmkVoBRUjW+aBPSpLULT8bodIO42aFMtzrTRWNua5w1EGUUdF7jTBGIuYyQ0Ofogc80BDfPnVV
1oclf+76doKPDyVPgsBPo0m5extj1E54F7mPlaLF01CM/a2pIRB2tp/34+CwLagOkhJ/KL9cxoNt
M2FFOxPqUDqMi5fDq29l0kNagA9ZuvFRxjy40wT4qEaYc9dN44H7zbLVc9jlbd0Er01JMLytI0p9
RaAvsiGQ+Sq6a1A13ntIsYPDzmgIuar4GQNa7F2JEl0Fbvtr8vRs0K+KNR+quHtcFY9Sq6qrKrw4
kWVVY68FsTmstKrx8uNNoh14XtHUp0WjMt8bYeyFbz3jO1q3T9XgvFDN0Wgz9c5Nl3etCxdMoYi2
ZHoY3SDGYfUK57zdtiZoE740PKkxJjSlk0ZxVCTQqvmBsLjPJFe/SRXdYN69kjnYEyF+llBixOhE
ogcFmRCT/BQ96jg+MA6dt1vDK6PQdl3uX90Su2VkrMg7OGEdf0OVLzPZTtCI/azG/DKHsAUpX9ak
d7FbFrHr4GoEpF0Sx9cPZlnvZml9Gxa9s8y/FCq49iH9cEj46C/OofL1yaphW4XLAI1gkfgqrbMr
ZHVTbUTRFxZPq1sdal+/BThdEzNYnOCBCHedcjbQS5eEBeKpX/1b7YosdqBSt76fLiv8xwm2jSfP
nLcuVMLpK5Q/gzc5qYvmPsWUCpYEkq8v1zHBJPqjBfQsvuBoK3wFjKHLYoZ/MSuaUzWHiXDEJfCn
h1hrmDCWb/1VfkxMVklXdN8TF1++26K9jsrDsJJm6zfOjhehThax7hrH2/pBv6G2OLAINhAPWzjb
xbHi7BWN4cX3nAodQnlbXYZ+01wCN04MD9ekrOtT5eM4bf0Yu28ooBHca7JXZxEXGV+MSZoRCknb
44NKLt86S7exmA9esN4NRp50DcvctlPbLsTIwvWH6eprxUec/bF4ckXkpH0fw6fkj5NvU1eRjyYw
+0BPV91UmwJaBRfdDwkcd1MQ9ly2gCjGHmIvzQeXuFkw9du4if0dNY3Z6Hr1c1sRloogwHGtgsuK
TlHX/m2ux31U1UOKYfLTE3WcuJHz4U0mgMzo/VSeYWlTxQe44EXSx9NNrN6Vs/VC3OLqLDyLRv1G
nPHazMPGoeaRsi82bUrlXmAfdinVMg8jv8QAwzK1hKnG7CPdeaeq8juEPeq1Se9hT7pzkZIZrYZ3
VjCsgxESS032FcS11VOPZnqK6d6UZBc39cNaPxHpZFpHdx4gLGCbhUOKIRVjG5f7gq3H3lCZi4WE
ySpC+DBNeaR2VHnv8WuF3BJ8P6hW1rawlTDZQlFGc+vqcd10Pd1WlA1pLzG5MyVSt1Lgcuroj2Pr
EzCQp3Aqc8d6ddJOs5+4UOv06MOgqcxGrNDNZ5xpqVfoN9WZg6LBn2LQh4h5j7DaMlrFZ2gcB4yr
JvENfE7Ml0kbDW1azDXd+r3JaNNuTRduJzbG8IYGL6v0RLaNRyCwO3OHJQdHEm2YSvp2Pk2x+yeo
piQO/Je+q784rY+Gzd+T6v84Dt+6Ey+yCFhBSqbht46rBycMoEVNw2Mcotueo33ZLWCtihOrRthS
Kl2nCg7fj+voOQ/o9yjjl2GVl9Ezd8WrJpdB9Set9VUs1k3rYQbRwOqUtaijk22PrYAE2a4K+lOl
3tDk7t1++FSTeFtG7m8xOR7XxXs1c//TwNhNCAQ8yN/Os4ut7UGA2lrzbcNxSmSLKlmQOJ3i6BPy
cQ8sKZjyUvQ3nMUHEptbHIsUDcb2TmlQ5W1g8i9ZUAuDjyhtEuMbDQ05VU19hWRHUyFFm7ClOzk1
ECYhnTYVnvkpJ/hYAzpVvcRTplw4tWrsssIpTsPY0ayBYpaMRBtYG2Wd0gkKXmucfdzPbhKBlMFS
Xg9lUbfpHEC5BaDibbqIXb2QuScuhUjxjOqXMVJpS5wvqzXIKPE8OXTrlTNeca5E7stYHEth8Pg6
uGQF8VusR+/YwHhIh75oUz100LuxV3E8ONsOjM92iOYg5aT8CSv2ZIIJ4nRFoNvVW1bMHzqasjg4
NR0sGDPgQYuqzOg8fDTDegowJ4hNFxieBB0QjSh8ZbrMYJqGUDnGOTezUyamEZ/OUL2EayCOzcpI
JokKv3zH/YmaATXV+1wWzFl1172TsjqVZlVwI4q7K/WlR/LeAoMM4aRWOkwd7AVQRT0q3JtFhC1b
FJoon9QnvvYAG8p9EJMbvq6jw8CkwVK6VSrIOhericCTUGAgFO8SI67TeGbisurXklZBpqNoX5Hu
UNhh1/fzY6xUt3c7bK3Q48+hjgBLTIBijAeskS2HyF/fwqqPLu5KaAZH98l2JilYffTW+aJL+twT
PEKfbKgYNgEUsWSpI2erHXQ5hf/O24fBAfTWMbtxfO7CmYSfVYvHHto0JLkkEOzBA9moi/VXEamP
3gp/q5fqaXTk7xnkIaffPtqGEabvEvrwP8ID0Vtn2XZyb8IO9AJcWKnO921RtRslbFpULxOZNmx6
LKEHLLkMMjNgrnVhcnRVYqGI+AbMoYFmpOuSHJpwcg/xIk+CAg2L3fxFsNS7hnfHvW4gOT/0IhLP
ZS/44+DigwJKdQ/E6PKbysbu6sl3viVVMldibp4sOMgfX8Q4YYjeeBInUb2U4lLW4WIyEnoBrFej
f0mQWhcAtfW2iV0DwmCqjsbR8d7Y3t/EohlPBi3QqQ6l+OKNGHCkY271+RBhdFrdTc3dYefQOEwW
eKRvS1R8cga2Jaw+aQ8vieh2hNeiYfQ4lOTgArvTLOxwVpWQF+rX7t4b59exwWN0OVTQ3HeaV9rJ
EGY5mfyDp+IChqb8MxRDipqbi8LZWC/I1inKRONd21H8MvEMmC16HUswpl7Z9Pch6kYbQjKnQX3z
YbY/91XkPEwMwqf/2aKxSLuSJnJyz1Unb70Mk2LiOwcCxA46krOFw1znfWD9XTnrW1/SR4Bs5eMS
dRnAZPBTpFkPA5jpbFWjSKiaLm3kvZWlPrbkdzW5aTljAoEzo+E+a/jzldxKUyQrPCrulm+xe144
S+bl5EXFhsJzKaJbS+cdTPKkR2NHvW9ngbconF01OZnx+w+/+rKMQUN+xb5NoQczwEP2wylns5kc
qH3F6IAYGYHUxMZ++pQftQv2NIzaKOUw3NEt0oOkRQ6l5FJU3T4kMHFNAXCQlL8GxvV9eulRVYrM
VmMerGibqgZ4lnNrY0wMKHykzAKyb+v61tNg3sTllPvK5W8SnOPGb9FYO4AeFyWy1ba/RLOdu/LY
luahuotJa9XwfHHicW9Ghgl3daE4z09qYic+xywpNGsyG5frntiqyBUd3oeafmoOCZgM8ou7TvwK
bVBsfMvQ+XdCpmxxN3NzdwJAsslOggoNfJoxGueevHctQxmlfYzDVa0RTZRa0iEU50Lazbx6v6we
jqMGptuE29IUAJYr9ocRFEkILM479VYvNSIszlXUQ5x37NFpl+2szFY6kcVkLOOkrNYZnRZZksau
PKGM/xEEHqAG8uqw+dxP4kT1dzm6QHUCNElBaGw6reoThy42zwIerl3fGtvmYOPhZuNQh1kuk4W1
XTL3aM1q7zetfg/dCBKdsPNCMQFM+EMIeDQJ0WarbtBp547QXJWqUEqWOC/9TlzA1iWozgxeBIU2
OrV5wYpno4s2R0iZftdD12QuFLes8LoDAIDzULqv8LhFOgVqAXwd1iaXaqzxLmDU/n1q/K/4/v/F
+X+3sNXLQvw1+f+3P/7TtftunvTw/a3Pn91fwr//8bN//ON/JPHuAYa/BYX/Ux7i8S/3C/wXYYn/
7w//IUnxD+Gev09SsCDANIEQxH8dp3jS//a/v/+0//q/0Hn9yz//Dzl8Vv/PV/hrwCL8n6GP+AJD
KiLwCdiuvwUsELxkEUWsnkX4OYtw58C/ByxcJPli/AAhcs+PqIdUxL8HLBAIxt+FbuCSGNcV+N5/
K2CBbuc/ByxgiyAmi/cW4LgPGWIefx+wKAaL9aLqLoWHSRINSM1x+p2c7GGVP63082Fd0VW7G7eG
5ket+fTReGsQ8jlbpintWPisDVISxI2eYbHupAj2YTjnPh8fg6I4drOHw6v4sHOX+6Q5xn33uLj8
0LXoo4FvXetRbtmwfod1mALARMlttmPd5gvqszeMsGjFka1Tl7KheEIVATOM/hCceG4tQS8xp2PT
38Kp+A3TdOcDkLqvdE2whUUfPYNtGPNmhYEJi6wDNb/cdDyihs2nru0E9BbvM/TdvYvRNpE+VEwP
4FpQV4lcvJTJELZzMyZVwY+TSydY8BK8E7xC14UfXW7X8m2pSnQLQAlCWmfFKvFmMFC2o9o0a7cp
gm4bkf6gF3IKuvjXAlEgHaDZpBFRNldlvG+7wW77haR9CQQ9KPb8LoJpr9mXHimypg7zblS/76cb
LaJnim9icoaPAr7jKND3T12Tzkq+1D7bqH78Av58LJQ9xsH6iMzWLh5ioCk1cHC3SEobHj0f+lcF
qXNxpqRZf5Z2zfhKoRVGSd8BjCEE+YtlBzH8NyvIrW2GdCznfaPsW+gDryVRbrzoDcXuy3ro22Uz
QJFyyTE2+sWL1lyYRSWyi6BimeYDlWgTUzAptvYx9JitV7QvJuDJBA1rXZcNwkmbxQvS2Y/3PcgE
6pcPPOwPkzdiEi2+gkYlmAieollj3YFaoKy4hIa99GJ6aIHBejDTzejgI5KDCodnp5NnurRDGo7O
M/bYew+s0jHv2vOeuzJyM0vX3Kmc1AnsTlR1xiQQ1aVU71Z9DlH0a46i3w7mJE+HRxqrDRM849Oa
SvfTwrJ0qPsuDYhqjt9dyGNNy/0syaZYxzTm1R7KcdJiEO7gwTpCZKGzZqvp3pYpSFr9E+CVzLw8
1SBPjS1eJy3Tbow/hiU6jW58B9h3MnRei1fbQMgJv1ZafOrAyQK4Dg6sisLHDD1U+aRtWnreqx1i
xHsK+Ghwz+PhYWy9HCq6QpCifpEMT4y1TsYjUAETHVO3htEmvRVNNT6+iZEeskgYcQKGqW7mdKBT
lwza/5hDda1c8eT19TYK6M4J5NtaKYAA/DY53o7U6hmkx/Okmp2i/GZa78dx51zy7lFAaSuE2sUT
BGH0uHu+RHvVQ59hzgWc4LOZqn3E7r6AoBle7VfTzTtKl328qJyqeBuQ+AmQ214rc4LkcqHrsl+0
eiZVWwIUAQccQEuI7DdQeDSxBjSt4TuXQHhtWgb8H+Dp4txEPf6icw/GUCYSxGwBHrhibElUY7CT
gOlg/cN2+55ovVdTm3L7Erbl2Sv9hPf2Z4nIG+QXCPnLSXTRtRuDJ8ARGYTCg+v1b0vHm4SEDsmi
1vFAvsQ1CCnq5W2L3mzt4bIs6OsGfVUVuggIeDtPdDvIQH8C5fdpAHEO0ObnVAUijavuyLk9T9Fc
JTVePQz7s6PrF5ctmxg2f2KL8mCdN4SSMB0Sk4O0PWOJVskS1+nSeceY1NfVwE+q4/F9UV1ugDZN
5Xrxm3pXNr/Zomy6cvjDQwO95p6gikyT+A7FGkJTJyWgCPjo0fgcNm4qG/9L2u5tneOT5xTQ5Jvj
JIbiPiGXiecvm9ELN5OIUHnrbK2cD6UQKEFxbaBpOMLHFo9S0sGgoyXIE4Zpq8c8il3lFuV1HPgJ
OmFiS8zyot06UZ22bfvJnC7nNeJalfcShSi9XNF8xKQBFimduf0YHf/3OkBq8PgvuYyvM0T6ajx7
Ubehbrtz1xpQLYX9EObAT1OKfs+J/cRA4E3axmSRQrzDD29WOji2/Md5ZAcu1jrxFGSREU/b9jnh
Op/75TZDAtp0bYCZwcHnkNUnHslhhESfMiI+oWm8DZOI05WUmKbcrQclNy8sYEVnTJfFHnj0i9Rk
TfvOu2CZfLputR8IOSweAIMSp0mJuNxYyJxJdUCjKxPSV+8TgHRWDodpbU8FB1/bEBDtZYD2FQJN
oG9CBFuqy1Ov4RrbadNG0KgWfkWk40FXGkb0BBpu0jiMZ5i/llwjn+xHrz/I2LOpMP2PdZ19hIha
fvdmnamHH1arp9rKKo0H/jZgyFjr91iqo1vws2HTl1sWeREC0bYmZ7W4hot/jTzY1bUGBmj1gwc3
CExoyQ+++b3UcUqk3rLafXFk+1PX7NM2EG0YE9clgMEN7vCFD/Hr4FcyR6NN4CW5vwojPyiJxqRs
Kgz4OAUZckBeuzz2pffQDtBd0Aaj/EE3j5tm0zbTC4v9feMgljJ48RHEOrgF9mT7fk/glYL80ufJ
qN1oy7zWNaBegsfcBAmOlG0P7MuuYmf6LfJdAP5PkdvAxvOQMpARaCjfTYwBTsPEppLD19iK7Rph
l42wVyV1t3I4dZV3GIkPE256BjcKZgnqbTSHOfdxZnB2mYh+Fr76shwRJoft+mXO5ohu+cy2Tedj
qF7O1k7XqOePYY+VAfyxq8YMsINI3PHTjP5mHCE6TO4AH6gEWTDsoIpuHRdJj0hlC6vhJ3+3oXjW
a79FsDX3dfVTGX1rXeBsPexJG02px4NzjSOhRV3DNAUhcdwPfZ3GXZ0rrZ9mFgAXAimAcuRL92yG
9cEwC1yQH514QUAuAvdozXEOi88e+vocT5iN+9x2FPukehTw+KpeHHUsqiSElpYhLfbI2imDAvrl
zWOPYVZ+zXGN140yePu3wLa3wgkeLOArW8y7MoiAaOmbP7OMxAoTLgjwhT2iez6EzPwgU4U8ywgW
mLYgwisIcxMxLXBO+qst1Uetx/PQBv6ut9jRviAPU8X9jUSSFzN1/U1dAb80GtNByCdkfEowm825
5G5uYp6CVH93BLmU1L7NhOymNQZCJlMvlshrDDhm2xcZhnnkF5fOUzmgBrQ8KxaF9zFoIM/UYJew
blcbmEN+z7qs8boy6ScQiaX5aaf2z6DdILEEg5xXvyvFH5yuPbAJAy4OjBAIOrNkp0d2Weso1zaI
El6irLLhEEMR7+fu0bPBzyTLR1NWuVtOHzM4WaeCOAADcEf9CRjRtDFu+1Q7HB0T2a+DyCmCPR0i
fnko1k2JOMpq3NTVmODBsCXIhuiMt8OGSgdW2bqJtIf83Npua0D0AwcyUffBzq7F+1IOb27RY7bu
gweulnEnSP9n9eUjyJuE1PO+ndHWh/OTrHwAtfVX0HXZEiEEvBThiMl12QBsyDgrtrINM+Es2dJB
XOdwksKoOy/lWm3WFf00DtyrXwwvAqnesIb53sxZK39UBDMAZETBgwY6wHAtBf8Mge8mbsl30GDv
QA04iFZ/emX7u214hnThFafSLmy9FKr2KVYNR0Cnh4Tgq7wTfQbUnJ9XQGiBz3alRdMUORHIxdFu
PGD+AYmeI6v/EKVeZzjkeoAFgA/MEFwJjpjgESZwnkXlvct1zVemL3JUCVKveUPZ4f7mVdg+KYUe
MQrip7AFzDIhyxb3v6iI/yA3eTOqOFkvOtwVldIfj3I2n7ZuzlQH4G4qNMY0ddSg9o7032bWfRUN
PUlGzouGQjsg7u5TSG0RKLyF57Esdkvk7qIBtFsrN2Qm16kwgHxiZGbxlUcrBTPLtivtbkpS58hp
tMeE8Aa0BliMRU5Hi3SoG2RX1pPrsa94pTWOk2nCrOTe/BDlqSGQIr3403b2oaHmSvDFtlhqMP/r
k23VjozdOMJ0b3fBDP1PFrVJQZkNCQr0LS6XXS0wdw6IPS/wRwK2bwk5MchO4Qjvf1nKZIFxv5SA
pFjVf80aEbQluhSQyeaFAqwJP/CsDnMtQUAb/0SVuMEG3A6Wjpt5jra0XLIuIq+FFl2mILO50/QS
QnZKXR8aEJf0TyWcc+V5Nwqjgrr+Z9zprAqBEdXTtwdBtHJBI7ccFPnihvCASDbwAs3L2CULdXar
LfazAxfRB5sUOg4MC/SHc3Qg98bAyuCZ4eDMFm948jzE8gMDtm/pdsUSPsY62vLB7uYqgsmKteZb
DLJxv/Pq6CPy5w3ayQtomQto6aO1YNGDCgDCqsftOvRHtPtA4cgAInz+Wnu7HwHxhG64VUMJt6qO
2tSw6kDmGK0/yNzVOs3GISgnVl+Uj8DZXwqk/96JeyXH2DjLd5CQ+C+78uKVbpnLyGAurZCmrObN
4iJOWM1wIt0YJkecT/5gMAODwOyRnBQ4xb0CVrzBGUqLJPTEn4bfNXvUWBg4e1WAWq/7bcPGXzU1
GxrSbL5D0FZ3QLYikfWxuBgfJpesngbPCqDDHGyKyQZoujj0dioCPL3Clstt2DxHHnLbhc5G2PAu
6cO05N6NyOk4u8tDgAk+qSeRBWB2w6hU4KaqNTNjw/YUzVYFDxah+Y6cZDgffQtnEug/EGm5xf+e
GGnuWYT3cp2f8Hyxef0nCf8NjGgegFRl1OJcBhe5agR5DNLLDcVMjmyAKt1rg+xJr/VD5LTbsNBn
DhquRljRb/0H00cbf8YSnDCQS/lHLkveK/Nyf4FWTr+cBZTi4POnJkANAV4c6f5pDPCrMbs7iI1W
K+jOJRbXirrAXoHNlSGqtDjPFXudV5ZOCv90WLtMhGs6E4umlk0ZNGyEnVAhRATfd6JeMgzdE1J4
MPU1snN17yV2qp8NN4c4nDei0fu+JK/hpC/IaHyUCPvi2gcwA2GUABf5QpqghVDy6izdIQzEqUWa
BU17dAkbsVti/RTR8JfjgEXTAFeVUc+WQ7MEruB6K3Tgtg8SWrQ46jkYaUBTkGdFsFMFhAcC2k3W
9Lf1g03T4NwvxApHJTzAHkeHVTdQxV0fZ3G9bUEHx10Es879Uzj+donE0anUrq3maNMyM2a+g2VM
Kdu2ttyha09spBEjg46LuDbyyOthrKZ0cPpXaHAHIujeowt4wWEX6WHfVUCnJuSaGapJtNgpmXpv
Z7v4Qhrg7R6iMgmZMI+GfLwuvtxoPZ98r4kSCv5Orh5Wq8UhUs2YCaAss6V9V6N8KRyjj4uGFuB/
EsT0IIrMv2ix7mjUfoD3fSgQugaX0eICBk9fxnU8WReWP1J9Dwi7Z0hCvMzoO4BaoKcY0Ie7Atd4
IPK4BGAzGoRnOlzZ4dTextE9fIA+Z3GEcIT4jmWw5B6PHrTfbALsw87jiXZRlNfyT2XIJ9ibl9JZ
ciwpAP92E0oVX9ZV+ykimSAH4SgWoFI8ULW8RwzAyo0p6S4UQuMrnQ7G9z/l2H50xNuvDnkPHGw5
S4YTIeQ15tHeIQOK2Lpl9ktSH/JJkeEs2i7sxxlEpsrg2YeoWLlAdBH4ii1+cYyqX7m4syRcv4UT
C9SA6HvkdZPVdnyFIZfyeqH42sN9JMxWVQWgkCbYLnx5iOWydWjUJ47rf/hth47/jk9jWazUPd4v
u0ka2FTB8N2v7jZc+vMchFvqqd9iVJ9j6+6dEulXV+RInLXQRSsIAhMaM/Jcz7gsY3pBKgAr1yAy
PLq/o5ZtRtf9qJwY3JoTnHu4rCVv0sgruyQsqbvjdnjHZRWbmaEds2R+9p3uoQK5EBcDSRdsSBEg
aqsidKl96x2AMyUjHOHZp4g0svM9J1z0YdaOQc5UvwEK9hv3fUBKk+5zN6FMwajeDHW4XcTBeP0W
jcI2vNcXAKCuHx0LUcPSt5sGURxotmZ5Lhvc1lFsK+U9hWCr4EXu1xkRRKyoOIRxxOQtbvnFCMRv
i/lz7tero8uN9MXVBXHZeUitSAQMwV/L1ZxNFCAmNwXb+6DoAs/P72uz1PKwAAd3R/oRFFgENeK3
M4q/aeNrgzrZdO2uQ3CuhSSRBlOT8wm0Q7AeEH7M0Ec8tBUw6tAiGEQ2IpwJiI4S07SqnmMfhSIk
KkMVhwNWLLjpRCBa3/g0NTXmYiXni62qhM6BSWIfLNcIoId3XQ4Bbs6ceMZGisFl6+UbkeBPHq87
pdk1jM1rIJxfBPhBt864Z2CGhFzB9l0x1tYj+h7rbSKpTrpF0Vmsl8lFHmLk4e43m2xEYcPPQDOx
4zPsVtXOIM2WuTAbzIVVKhiM8coYJ2lZg3YuRoPByhqVh5INiHEQN238FndkSCdbXKQCQlJwDmwK
TVZoqzDlfHpnurjh/ois1/ZRuuAyyhEmTw9gj3QuhGOESPs4eO1XfaxwFlU495ImWs7kXjbgS+9X
i+ZGk8PgIXnkBDfXX+BRxV0OC53hLZCHFX5ioe2m4CXA23lv8eQICT7WusVbhzLZcNzAEx6BS94g
kOf3LGvbV7daOvUGrAeag+qTK1wIotVrWXvX2QVpJ3u6VxY5tJKvV0un17UeDmzhe1BHIBArc1WI
kFtcarWbixAjsHQhnrZfC5AO3M/SEXRi5Va0VdrVa5ssTnuMazebNHhxFpE1oWvp4S4Nfr9RBZ0R
X88U0RqMKXjXvnyz/fc8mrtikLRI/oSKH5vS2yqIc0VsI9wug2YdoZ9j0XgD0Fpcr8BZfwpmutO4
6GrrQZuCdIToLnsrsaMoruTRVJ2V09zKGdcO8FKjypLdGngviEfvdT2fRQXwijT80iKtnynWG4CJ
cYxvZES2BFcY4HnZJal95PBs90eU02NY/h/uziy5dStb0xMqZKDfwCtBsCdFSlT7gjiSjrDR9+1U
ajo1sPrgcmXaN29FxX29L84Ipy0fSSD22n/zLe0psrstpYD3ReCylHbvFsVblFD3b8UP42+BWZK8
hS0/vy7w8yXP0VmE2Bo7rujft/E6MluC19MqTprFLyCBU97/GBOKDEmPrlhpzlRTylXaO1+yIudl
1Tfku72iOd9Vq/O/BjFrNDw95WUcT0iClEG3ds2/V2QqYT/YGjmJMIf2mfrtdMQaEa51cw42QR5P
pJa4o7mD/lh23bGYoi0leC/mss1J5RcDzXTTWfeIoXZGqShJyK7W4seiS4dkdGDoeGpI19RZt+8k
r15h7uiGeTZVwjAvbkOqv0ryA2PnvqocjDrHD+Vxd5eI+eoa9pkrjG/Q5N2i5/wkugKgRqU0bb5R
A4FYQhbDb9OQ+JLzHVnF20DeTSPlk0twCoOknfLNB8bydRfYmOsSc8npxZCVStLhkSlsxd3wMcjU
zTwF+EC8R5PRIENjGU9pGOyiLryoirmC8MEbzyzI0on1aMUahxcXo8HOgGw12tGMFdzglqRNhPMt
+yV+LDUuNdxGeHuv1Hj05qL2516Mx0hxPAoX5BekVuxyaZ5M6pdxuAu4txSzfWx7gxokrAOkxNar
7OEYZMYxcw2kFFgTKwYGZV0mHU2yKbg6U7MtCc13IWqZWWV3QaHPD1zB09NmR2Inh0oEZ0gBRO0k
Tr1g7IsoIumEZbvgIGT10w85Wd102+WIGoBVVlSLdW9KQn+sYh99vWnodcUNKpGlnpvsqwWBIwm+
6KBpqJqDQCl85PGHKHc+9Pw5rkrkoJ7BXOs2pQgACUzHUvLDiAIamHF4ySvSK1nwUiro8rM93ccw
+yiTkdgf1326N57aN74i1WhjlKZNY5IiQNFQlRkzCgCuxpEhKJ1I14YAEzfmQZnLR92W326Vnkqr
cw7lbJ+oaezdFKZCPe2JsZ2zHr1iGtdhYt+dKvFsoB5eaAxgnMLXiY7NF8kuvjpNRweqGCbj+5hb
z1bOm2rqG3ID6rYG6AHyYJWCtHBi5zGPGazJeRCjSNL1jMJxTCsZeqnTH7iFZdzvqQ/rfYHSrAZX
2Sq/p9I9a2o0oI8F4NWcQ6EkH4Qy3U3Sj+lxGiDHkEOgr9twzxmS1QjYrDPFVsW9AqZT3YMGOgJc
liuXGDJ+xXM9g1pyu/iZmpaHc5KTC1TTTZfhggLNWS/Up5oeF06mfBLZuHcaclkmwxLeiDxUGuSS
APZCMbubnINDra1tViTn0K2+gijeGVrnKaTvJ36BMeozNyfLnwv6dgMjugW8TSeMSHI+BspE5Erh
DiS15GI26bpR1O/YLS4mj12nNx9Z8FE4+ocVNl5kj2vqD6uoTFZF0V9hF5jrPjW2nYqYr0YXVybP
VZRB7hl2YjbfZGCD0Er0dZWGB7fOT3GcbyrLor3n+IprMADFv5VY3KdppCb0ExrJwYzo3MXj42Di
ybSUli3ZUFMhD9p90Tn2e4MAXcu30kXFYrxx/ibqMSopv88QjZqIWGBX0xdx4CGN8I6G+cFWJw9z
ZQ3VZhOG7lteAQtRmp+5cD57s+NFAJpEOA2+Jxl/uw1ufZ4FVAk5p7BqftVJTWmm3BcpWJMy+l07
HF2xsg8C24S7tejv+aRhxyY3syWfVjntITSitdpgFw9GfozQyVTMAlPFw0RCKGR9aYLpKcV8C/mG
snQkKTZcHKkfxslkmFmgSrrx5A59gcE2Y8+Rk0E79cWIPjLm4dbqRH8MSiS60T3zEOPaWe3LH3Gw
yWYIsvVy3arFB4F36oB5s8OT+HHtwodRhjybYtiqeEkVzBOMqx25ny+7K3eO1pI+1+fgWA8W5xiF
KNs8K7H94LYEskUuYS6Ics2xN/mjw7vU4C08ixJ3pQOBM4ltxUG+XsI9hdi5Jg9M2dtrKgqXZKLP
Lev4YtHROSWFbawquzjbs3Lv1HInFdgXFFeCJPGSJ3By6qq2yy33wzZTH7OeO5KiZhuL0U00i8Kv
Ma4kWrbF+HiIzAHK0KTShnTuFVpgyKU872panrw7W/BzZfHb7itQL/Yma+orvMYeJIifxhMouc7o
t1pSMf506QeGy0sD4MrLHNTVftz0qfmLd/oxtAFTRpHc1cqwr8W4D6TSek6TnvssXs6oeNUn8Pxs
N/omnfVAJ8ggV1U+KwovpxJ9XJ1T/uC6Xm+GWrmRg2aMVfRzoll8ipMDYbQPmlHHSR/2Y6l+MGf4
wm6+AV96QR3fqh7bXzQCuW6qhwOp0O/KFGBdIAUmvxKN86IclgEi8Sm9rik6eLxOeyASBblgYzoY
lsJ7Q+LqliFXkybb4BQztuMli3TeJ4a1nGIy2qCr34fIJrSac/U1xF6JufoaVbdr0hJR1B2/Wmyo
DVMPoeJjO5WbruXNS0V4gxDTAPegh6qa+d0Q6Z6zHnkzqmruFfJDIz5b20vc09oUgrJp4t6GUZAD
zGJvGpL31kyfZK9O/lTD/COiuMBpWqAK2XKIGxG+CQezrMobw+OltrJt3eW6P040kIDj2bToH1WF
OFvdtqcxNb/ytgOaCdZCGD32MfXwKuh2JpgxT0zNNRsZo0RJz8vY05D+yrFkeyUg9Mb7XBcURNzY
PiwNQ6KWGSH7BvPIFRNZWZL7Uos91Sw3UuTfrTNcsdI+jMG8ZZ3Y16P6pJfTTQ3tgehCCnmi7Cof
lmNLtFw9h8PAKNrIS9WY91DTJg7+kT+h8eaOwbGfpp8GIZhQIFKFLA0ank3pTcFI2wR2AHH99DU0
1McBYhRxzd1MX6YAdBdHzU1GgAldvVuXFUlft3/XFP33aJonbTHrS2E9a3L5wGV7zVRe+1kQKKS7
VjrYuQBNtOwXhb5dYvL/R+FdzsYWYiKiDO5/M921hHmJb//JjoxzTLRQS8xDEYurCuInabXtaOq3
mowy9cKXRoEmZ/ZPI69Xaeh+7/aPk82npSKnvBLaVO/Hhuin2hiPYdJumixB8B+4Pxo+F9V1XU3x
OncmfjGdbwsE9Kxh3ky0Z7VMd6kMfiuG+7uPZkKgZDKNEJW90TOvTYoDIevd/9BrCY+0KQFk2ERz
Y928Dymq39i4t2JAD3blV24pl6j4cOnV8PBKcDNEHiG+vdaz+hWSWPKnoNR4ghT4hDZj30jB0mrk
74oXIz3rtS256Us0hmCMblCCuRmGz0PyOQjCrSNtFM1a+lFkOgdaO7L3iAA8UxJcl+Qd+ZL4zQVI
nANSj0sPInzAnlwYI4rLOyOwGir2mHsI53n209gG2fQsTbDxyFaURsDdzv2NprVVLC6xZV3v9Dkp
Nnak7C2SvxMPw1yH8iQbcGZV8qM2wTloS8oPwXvX0BYacW2tYsIOZjbPy5NU1WsXlicqKedRtWHK
gM1ZOQHCj2oqj2RRt12ofeR9PKyiKbg4WQVzYtxWUlOg9yJez0b7XSn5pZ2UY+fwbpY5uCy1K1+t
1ljYnVXvO1yCht7Cwuz7iz3iaIylfpuYyM1K22uudm4SwedrtHhbOZu+Mg+qqTWnZC500p2SQ9to
fxkBtTPEH0K6L7EWnxf2nz1Uv9sy5m0jnhUnk9QBLOqDObkbkWtrYXynET1CcrGcMxVlu5pB0Zk0
b6abLdXhkyOe2zs1XBnn1z5U6IBbCPWCq3hq5tuBKmDTJYsi8zgOuNcIkowk8AQX3sUarNo2S2tj
BTDjmi0kFEHQZQwdgqLJRHnKMG8MITsJZtIu5gEOorpJhopqm1QfnBb+kdp/ml34MjkuwaP53dKV
LfcZ+pMtGfM86OGhANzQJohpkJIpeSfcUqNiI0agYPHknJzaPVINwb+qGnWlDkHtm6DgVnMp8fGK
B+kA6HDnK8Cyi01+qY5EgZPIe9JFdFzNclAYkmnlm0zLlan8CmTnl0ok14zyJWIzMW/1XSnhDw5W
fCyncuv2HDAt5pxUmulCInMnGXKyAhMagCP+dSKVPQgxHgZc+3OcTC9JkYNsRd8cSp7nWYgNodyU
VnqBGZByosU81Dr9Qvxkst1hfpEFpl2K/3SMJkgl/GDJ71mucxRoAnaqvBOneFJDseF2sI70Djpx
5sGrHggKlwFZRDLnhi23zhS+ZxVVtaZUNouo40URaTvRBI9wUozVGBRbk1JVNtlYZ8Z5aECVpZTp
pnzNC5CkE48+IraGm1s04mHKSKmbCaQUt6l3HQztoWkfQk2+kP17DTUmxWAmCmBZ+aaL6r0LPzHM
8tArykVPalZNjSve2+eGHMhKc8AfRDNXs8FKITZPtuMX4a/YgJjUZZS1NAgoujs/Q5lc92TcIoiT
LZXmUIuf7blmxnH7e0dMP17ukGXR+mMEwkmfrmKuTmpp0vDCq4Xp45lOn+2NhEdJuHO/5u3/UOXc
NxRi3cuZXm7VBv5NlXMETLN6/O+ZcNb/GlDWbI1gseqQKf5/h5z/z5Kx/7Az6/cfSPuFy/6Xr/Fn
zNlkQZhuGa6uIVQIxyXM/CdH3vyHYWkqrw+Tv1iOCyz+XzFn3TU08s3LNgd2c/Dn/FfM2RFsyXJI
Qaum7trufyXmrAmT//7fOfKaUIm869iQOi1qhxUpf405O65el5Wu0LaMuwPFDIYh/NxwwQp00FiA
XxQe6gcAhrMx/zaUFJSEDtGR+FqYUbHV1imPMHS+SafJMTPviX2Z0dYG/Vpp8iITC238jtu9omW7
EvIXmoXXTMj3xI60stpqGNdcrpyweLeqgWp6+GgtbRiiiGF9jCFilQjxkybP0DcwiLamuANL88F2
Ic3G98nJNiINnkc7+3ZSHCmpPw3NDxbb1Rx/1x13J2m2EKTksGp6ZZXV6SWHjLqKyVmHRr52HP19
nmPIAT+DUp97GMpYK6dFwkzoZg+0umr0nbq+m0G1RpLE03seJioGme7Huti6jN1B+dn1PXGN5iZs
iSocPqTaY0VqowfMWcLhSvszF30TGq6ikGktSe2kEYGT7nW0F5KZXBsm4TAnJCIq/LlKfZeRTERf
OpkVQAc7BYJqr7008fSsaO695c9Xq4+hcZPMdCl3BKqO4dHUDQoXt0zUjMD93rTMlyDPVqMZeH+8
0lwFToK7E+Z8Bz5z7HLjy+hsv0BY14sOX4MMLerj0Q4lZ6q5HwuF4FcL0lKl3+VuIHSdu7B9T6Ly
As3hGVkTF6FYR/XgtZIbEWg2rgmb0HlMOvvmRtUuA01pmPoXcvlnjFMnBmIIhlvtKlmS25DrmBhF
rUlUcMyMZkPNb+2G6OJUqYrWG3DS0/A7UVH9uXRmP1Z3dfh7EeGgcCBsamWeqbhH1TnlmZ/Mh5yA
loF4BbO66bStqOVDa7t8nd2ExZ2htKha4Tc5har0WXe6PSmL9VA357a2mcP7NSgrz46soykMfLdx
NY7UZRGzQAOTdVZm39GOo/vqDtSutQbUcrrc5uixM72ML3ErGPCvir6VY0eC4zQg4TTGaQiqqw1j
IZdbzV33RNeswHOKJwmJc5DtNhoeZfKgtrHFs/bTgLbrtSBbzaZyt3PytHAHDO3L5rZEJXeJVAXu
gz63G1vlAxXdZCI+ePRWcbvu8ThdBsqOHKcA07lIUgHxl6h5m+0YINFjCsBO0p5vGPZMzXhSW+sG
S+HURJ+kLCkad/ZFNSUrFPrDLJhsRMZ6hO7sKNm61m9u/avWrHONSWvr4uQQs09kfXQNA5rJU6jP
gxdwo26UR8TYW2JsUtoI3HfWYaNRz0s34OvmHTL7JpQ/cvqAkX1wRHUr+d0gLuSuQvAm5Swt11Cg
V2F5mUvFE6mxnqunmotj7miHjHtQbJY3SnigpXQAZrTL8uDkOj3f7YNDXDOaX4t+Nxe/s6DYxbb7
Tcjaz0Pp29B1ojY9GWV+sWDqxfl4RtR2jeGMU7yt64qaQ4yUow+uH9b5zoZtkYf6LqqWtE69pxvk
jciKgcpLDURzZK7z+dUsnru5Q/57QT/z3A5fhDRqKg7CmVb0tuGaGV5EiqSxXhGxsuk2Ivnzn8U8
BlsFQFW+V24NkAQaef/lTNNDV0QY9uYqrznd1SMJv23JLw/YzLF1bjOQiErR9nMfEZSmKtAVW6k2
QG3QveDW06qcsutkkomqGKMJhgMq3ulyx/dCqZQnbW4fmbBBR4zrouR7GhijXINaFRcTXs2atP0m
iLZp9mEOyTMtY+JGvmWfkiZivQXppbUBnyl29YPs26doUsO1dN2fsAz9gfED+QK4trpOqguXiZOr
cYkvR2+kuuwwh5IWey9JJ0JtYcXGvS+s02TNp9ap7xW9jto4Ogju0On3QvFGe2faMOL400oWXaAI
Kh2okBL+HYHqfF26KXyLV7MOVjbSNOaIq8TbsqTLWjrccHFsp80QNP5sG75m/yTjAkrYQe5/GKwn
U4NcQbffnK0f0RMFBMY9L0Re8gzZxrYTAuJo5vkvRATPsaaa6C45qQYahKrIqxJgJLfmWu8bMk8a
37j1rnfcEpySi7hBVag9gut8SWSwaZviqYneIhwg3ItjnJmbTpEHF+1uSIigLtFISUbWqq+Z8oXe
NCbpvqPPFqSWJ8Td5BM6Tgq9g2rVQOtrjH0bzA98+orG2XUwdBj8faPK/DL57VbH2v3IdWNrgJZO
wHK7k8Ojl33EBXUE5mM6Szit+clgWk1r1U9h0HDKlfNnQRWE+565E26C4bWtiw/wDFuQ5p7haNss
+DaLX5SD84JRNoPKn0bnbOTn3A07fcxvg57fOAKpvRBe1bXPen4wZ4UsfbxqXITxmZBTmO6LIfVm
t39RpqM+8JrqTwKgq1mHlJYHv8zyj4CQV/LHno5DDoInMq+DtTA3TfeuBwHXG4M7K0GHXP09osdM
Cp9lp701+oVygEcR1KeHcgtb57Gsq4c0R6IntFOEDNjA9MyzkABnrzXEqbS/lIPCXfcmCA6U2W3I
jC1Fam909J1hd+9ydHeBxhBEmm8XOdXbmAL4r6vHscfZzs03J2iyzu8G+2eS1GyS4GmywvWQiXfD
qXdFYt2EgdwQtKmnad8mt9pE2STN9ygECLNNrpeXXjP2DvhVuI+r1nmP6PbUbHLoKPjPxxo2Q6CX
B2hdVfHbJDQ7x6dhhjJLeCUN1j2n1tgh3BTfExNTy+6ECNBzI4qtU2PkVpR6yds0aX40QipIUb4t
wvmU5upx6uxzXudb4r8e3/5OLehyc2efhesnBBitdto0Vc2SG91PRPU5x/NuIodaI+vG9sesgIWc
8Ivjctdrw2pWCQWg/tGcGA/cs4l2xatQfRhLRqt2/G0Y4WFBijX1slIG86+FXEUiczJqpMner/LP
EeISJyZw4aE/ZfU57OedDVgPZu8aNEwQplAASfQks99Kl6IaZI2q139BwfDwuTU5bNNmelciLD4/
t6KHILb9eeCNl4dotC7kExvNO4JP08PAsA8LNpcFR8bA+9vVjrNOJrGE+CM3kfNZZhdYjXyI2pWG
FeXQ4nChlZeT7fVAbRWIkEm5y/lqqh2cgTysyvQShIQc+2fMs7NOXL8rAZx140a1zY0SfA+qy3jI
92tRo+Frt4B6EdjfZWXAUZAXjtLBqP2mOZbdYzt/xlC8Urvd6BU/SzGcsqB/qML6RvXmIFN5l+kh
cHte+cNrVtcKxFBeGUb8mNnaWWuM13n8jXjgpdqAK/xUAz6feCqDkRiSUu8a+aK1fpeYbxNcpqAh
JUPK32ahdN9cdJYUVWBS3tXujohNyXslTNRWDXfpFwcqwUOaC9u5TX7I6pw0ltu45BMrLETUUqNL
N2ZhbDk46MYTSBy4ZzhsP9DToybZU2S+2trNHgvClMQ+7XlTgwAD3OsTQF9VnBhKVq0z56QUC9A8
9y3qNK16hnOyklziAzCwPR50h2/Hu3Nwz3o4e4a2ip1pr8D606ebbhyUFr/WnRh8qe88pfpzq5YX
M6X5LKM9SQwec151xaHpQUjaw3vffrmtDZGgA/y1G3lbmSNbAchbhGmyqRlDpL0exxGUudgk3HhE
gSimmeT3cm5DSXKPmKon9QVgi91ChBzz65gEHR3olIQsAw4odNNGSQnjjWhZfoQqbfbxxe1JQEH8
2wilJ4Le+/AKLeVtmq33QZ13gxhXiYs/nm5bM9xxlv224+GUE4b0jBBYZUyE9bnXTzz3KqyyMFo1
bLLhcTspk7p2x3lLC/4a9gyShnPqjXEvqmdJuoLVPCZurFFUPgsh1iigZ3fM6YGZ2TlG8g9BVvQE
KRhCjeiqYAi14YaE/TqZk8PIMVhrW4ATtNuokRzUIAe+FKJgPjbhs+3AKFXurA2qKPbxKXATe1tB
MeOD+zTQicfy35cIdvC2D5ZOKb67aO5M2BiHkfyAPl5dVhmZguyx1LZxw9YV5BN8VQPDqMHFnwmH
kllSwurBTh8Mcoe07Rv5odBqy5wz6yZOdX/VhicpzjoqJzkgt8H3T/3AArH0TcYhdmHky3DDNc0p
XIIT6MbzxKh66YpdSqCji3RcZYXYr7MkRWc/7uiXsPVID474YYQYkPATHntoKgEi6wySZSWsHMGR
kweFyUssMARGF3+i/tAmIMCbmn7d7aukWjssHkh4S7mtunNHWic1Lo0+pTequY8Ykh7gdM7LiVc7
TyCJKKoF9qUMncPU6Ut7p6TzHrxpwOhXafnxTz0zKL/1vv1Wyy2Qv03a7oiNvvxfadOwx21QlL8m
49Dp/eXvAqdC+TckY4NieW4ZLTVN3/9N68wTwyNwltdBtMb5kewU0m6L7tnDgqY4u9M4gWe5Gxde
2H+QQfPJ8qt+2xLeohj0USni3SSUuuihVVNurPDFrGMASsXxD2U0qfe0W5WUnQelvYZF3Ui6u/+U
SZvWBusBXLTkja4jEGDmTtyf7Ie4ze8VKJRiPkO6Pcp2n/TG66ROD646XZ2GW//sPsi+8xLqkuQD
neChEre0B+jDsTl3XwHqiDG+99w1Zn7hPW9flVDdUdRE0QYIYsHAl0/2fyiusbo4pXgif1ddE3j1
aWauF+XVyIo9OGxvdLnJ6/NtoWL2Tb/tp3kdUTLjmvrvgmyHjCrb6Ry2INDRZYf8jcjMpicRTIqe
MNtIUHzRadv2m/sT7kL5MGSIASaSjSDH0pJYHidmDypqFL9jXxKQLoa3P0TcolWoFfakntAL3AAF
m6St0TPg/1XYjYm+Swf++t/E3UEqftG+pf20azKxDotDifUyk98hZOIP4hOeFY5y2OAU/Kn5wrJa
wNTWB8/br0y3P0MtPfy7/Cu5iIUFZHD7w4RRgX/Oi5ZIBNcJEJT6m8L7w02fzOY1bC8S5lPazN//
kobJkQNu2yjNL8fajtUAdBoMGC0BtHoKw8LZ/FMvBspLSr64/1MytkZwhdG6MOC2ohyXSbnlG0gb
HZcv2f1FQ5YzBjle4l915KLnh2gxlP8pJafR/E381C/ElSKvR5uEQpNIDoW5/DzzlagN0jZPsKDW
INX9vwnNZm9i5KOaIxBc+mjZFISnaO+UdGsjW4/dPp/eO700NsJV+DNO5KQADzhI8UsVcIjfXOgA
LrmKkjIyWWCS2mtBkgqR2xvMX7O6nZZtkSwaLPRhR0r0yETI0J4cFKu5xnjBsjktcVeNCU9224B6
Ga7CTUsFwBnAgPqxDB/oVFFVpUqKPNHQ3QfaLQd2y/BDy13WRVZsPbrQIJ2c0BsjkEeOfrPrgblf
W/fzB+h3tLOTnb+5+nANW8YQ04sDeYAwf0nLY8GeuFbKq6U5HB33cOTa1nuQyjir2ZlD4IyC/VtJ
ymj41rlIRS+m86xauq+S29YUn2z9Oii7i6yJ0Uymtp6sbtsZzZ2PE3Sk6VQGJxnwsQGBjKjEL7p5
qQNlB2qf9UHMP7Zvs1MxwL8XsvXAKwJEfRrBOkHKBpSUMP8UXB4tpfpIguXuppxC8yN3OgpDjC1R
Qhpd2xTJojGim+yJdXgp+8AUJqFAnLG+bf1qtkj22ScfHYhzhxgfIwWkqY/qoeFgMXAJqBNbbkW+
a2sV7VNsPba2/hlnhzKhiwa/UYY7u3szoZHW407R4q3CsSWHCYMF3uW5MmafxsKtTMxj6eSegwGS
hsVxgSw2ZAFTV3pizn7Fwj4mbbCYCPuALtnATy1T0yNdiHNqfRVs6Qq7j4J3ppp8Wc0FItxuZlGD
q4bgBbHfOpSK4jWPkitEcHBAihc1dw1HOT8r0Uuidb7lmjRXHBQn1tylPy72SI/0CLzSMabHQt9n
9YbEkkd2yuvUq2V+1DbzEYlka4aLmfgmV0VIO0vdejUUL1JAPyOaaGv0v5sXoPlsZaHOxpsi5+bq
PNHIAv39mLLLMChn7uvDoYE7mrIStHEzFnIQotYuOWOwJh6cAS4QHY3YJqtw71xta9uRP4UNG+H4
UTmaP5JNDjRsaZ3yrLJFTPaUcR+nDmmQm0lkQJ+OA+tqLIusEJcKrcrhpGNVT0eAEsjmdHdOdcW9
TD7Yxn2SyVZkJEEzfR1gn+nGXVHW9UJBhCk5dPXa6Vj6oGnEOijUG7Q4UJ0pd7tjtKL4oEBHTMRb
2xOcz+FWUEeCHLWEVVGHX4F8AF9Fz7ZZblKSpcEdVbfOeA6bYduQ6VCcd3V6r4R8cNPnxuIATx1e
aecSHl0coOqNRMr550Db7QcouWGT+cZws6PqAQGafaNY2uTRNIQL0zcZFaL4aWSbockOQkcdTm0y
bSJexe53W/ZsCoQfjfWWAiLJvyDQXAqtOkZqe5DaCy0AWMK0W1KWjEVEHOLiuiDQg7jnTuxwv78I
0soabUc7Py35jBxRijvcTx9xu6uIsxtGsJH0eSAFd9QLSDFTsecS/8SylyK9Z3ySU7VFxvJ0VYBx
PHZWtqrpz+C4D/XZaeqVDY+ef4wdRvukYpeF+cwitl88oJqo1uCgIlQ0H+IyJSUitxTpxvzYm4+u
id4JcZHXzEMcHonSL135u0quf3KuIYwTXSMqlIFhi3ZD6UmlQ/a/6X0MHwbhx66+7N52APqmu6Hd
jxxWtWWdF82waNlgOJwN0vnVnKzn1hz+mwKK/jP7zuRv/v/suz820Wf/6382bfGfGIDLV/jTvLP/
IXQh8NogxGGTLRbdn+ad/Q9TF2CIWE8hMOpc6EV/mnes/NZd07AdYZJTtU0HaNK/zDsNzDN0OFNV
2Qpu6/8V885W/927c3EWha1bjmqaRLP/7t25dD/zoURvLihxjl0PuyFFJej9Xuv9goAJbvBDqbbO
uqMUtk7tBktH/S5n6zm1ukvFpw+QJ0XvNn8wqvrZVbKr3gY7W9zL3LqUy7tD07d6fWVXNkQEW9s3
IoJpEawJEcLtlbTM2SDm5i/sJ7oYdksJC+0MwnoKEaUX+Q9p58JzZiYn3SbOYqTbiNURWsUaV0WC
MU6/k2A+Tbzj+4ggZNU+9WkHw2O6KeNPzbAVEw5a1tLEQ7N2aOIJaiyB7mzbvL+68XtLdsHSTZh1
AajO2GczFuorqwBAvlmjtmZz3RP9DdbxJXu9bHYq7hAgmLR/dQDoVMWL2x0DTgINL1DrwWBQmm6I
h+uqiToJdz5hOmcTCp5lxNE66y95QbtfN9lce2TT216U2lm4tPerVTdybcxdyrGXWv1K43h5iXvJ
gtxVNLbSYuONEI7YGORP0BSo934F5oiycxvb9pk7D/lRiCEjB2HqqN6gKzR3op8xlreU6pEafNeE
UW2BXIczJoZmZVcDUue4MlL0J/tXJ1BR+EGk4bgZmex6K97VieWpg7FRG/dhdrutpuD7IDPD4OgI
5ocVpWQW9Haeid+yJEWUKLrOeKlbdms71HNZt3RJFL+xLzXonb7Cv8BwVaHLJEa6D/PXmnC9FKmX
ii9Nnqyg3LdWS5xiZIgSHzEbf9tx3XXjZwLcwrmTZWEk6HyeQBRdCL2FcojweWDpkNeP6Z2yp5Mx
V7AYysBm1twB2g3Hl2U+N8uLtkoLIq5ufSUPtW1bQH6jeRyN7suq5athAuogxUvocIBGCNWDdA15
UG7bDVHIGJ1TKa0H1XT2bfipKuyoBHyix/kOX2euvix208WMu22k/rZU9dIGd0erL2nwoIhzy3Gy
bPGM2QBR58Nmtmhj8qsAtLdDBCq6GG+r8qQBvHthpICsoYjtTsAv8RWoANvLmUIGeVxb7XBQaRg3
LNQTsXuuxGNO8LXHdlw0TINxQbyP7ZPZlr5YANFwYsqWfYdyF7E1Q05eSidUa16sGHZeCHaAXPyS
Key2KKIDREXbuU9pB2jloFWfwbwpVTz+LkafbH1bYYupIJMO7UllUR99foeQCyjmVT99kiuhLI1s
qjOZNsCSXqcopMjTXun7XhmzrjI8lYo82cCTh7r/3+ydWZbk2JVdp1ITAIWHB+AB+nTrGzczN2/M
3X+wvAv0fY8RaDIahZbmpY0siplksVaJX1pS8ZMrGRnhkWbAvfecs88G4/gu0JuNzw0IMuOCEpK7
XHMYPNilhzXp24W09lVbPTUTNBERk0obWalWcjzHMfJNBWzjhd7pqzW+MmOtcsbMdvzGdl3AQGrr
W0R0sAaky5Ktk7ypGz5teIUJ9WEaSF9ZptEY9pg3D5PJjKGtKwxPd1ZaPXhzGbK+4nvv2WSty+Ae
jZ+ck/U4auY7WRBMhfoCd81atfXSJ1tTv5Ruv3KA0KSiNWBXTStZEO8hG3UnCz6QlFrb9W5KnBUl
wI92yqoSPtYwEY103FdOBJB17PBjATayLjmKlcchZio/JHbFLti25UMb0bOV6NifH03bg6D4FGr3
GqI4sN671IRivYyKD4daAVqgX2LUr3yCjgR0Yqjjlc+xpUDciymbbkRypH2KkB1dzz1JvRc33tCC
eoB61fvIpewq8mU0x5PhXyEyLSY72becrhXgwxF7/1hxcrP3EYGKJB1Wqf0ls2sGR9qMGPyGXS/t
VWe+iSw6ptmVtgMShjPBI4RFzehtgUZhohr1s4ZOGwQ9JQYg7nAMUmuZJacwYth0NizalHO8Zd21
41PlDtWjZrwOxY1W3rUiIJgDQTEb8iK8xAjdLGNVPEwY3c3kNR+pevRBOFdfFl1ypoRvOsdHZHnK
imI9UMhTxteJoJHf8smGmePQ+2tLl8bcY5/HmzIh+DGAs3JBTXTl/D4p3trmHQgByUdEh5xvQqhT
AygWAtZvxBcrZc3VE+2otzxFMbfAu2ff81FL/UUt3Z3Ih3uqo+iAexXhJkMdqtN3vYMHZxWHMviQ
TrDWDUHjAVjven7+eRc3aW5+Lu4Gzd+rgkRYDceWqN+nFaj1gGfEFxlhSHHmuXBiKtk5pgY5TrsW
g4K3DkO8/fH48Qh9LGNMllWD8ZBeuvSl833gMlifdXWwIOcpFwap620KSeImhtWbnoxJ0LNOyDI1
1WqMBrp2ehhGrCLF/TTu9VJCHmVDqrZu/OVEvIaq1YiES20aVuAe/zBNTSFr3Z3LNgq2AaG1vm9z
rmCFny300ke245KN/ZJbUb6cXYOtRJbyb5mId173a9Drq6VF7LZclyHJt1oaskuOV9tMnpKO61WQ
g9SqUps+4xd9mFO8dKV6Fkt+9ACJ6rWNMBFRBAPK3nz4z2NYU9Z/PPFekunnf/43LQqDvzPwzv+C
Pw+88k+KsVS4RMmE5YC8/svAa/zJtS0pdN0FzakrAxzm7wOv0oVhz7Y0E9fabDH7feAFx+kKZlTX
YDrT/yG3Gr/PvzGrSV66xKWYqyF2Wn/D5NQSw4jLfoSPb/KQ9HvWc7mZJHeJODz6E6odSoitSSpk
sC6Y4ApAqXFC0faNMR4T1dyH+LbjjIlDG7dmX/BN93i0YBQWADPuygSbUOWPl4ko4Ri1m1qWG0/g
7giQw436sa2ds23gq069i+2PQIysOwuNmnAdlK22fjBThEYyLJjdGgjo3g20OTem6NY6+Se1Ois2
+EMUatisca1Umf3ggNyfI/O9gSu4bB7geK4yQY5ER9PGmUFXdkzYr6Zd1wiLg6IlIvZrfF3JPpD8
tKG8pl69KHySHHWDubNzL3kpqWNg5oj8fF3mam5NpFzTSj4IGBC9CN1HnWQBwdUt2DzIaMa16rJb
EqApTXMYAT0UtWoOKIwkFShFd7Ahdb8CLLlUgr8qMg05VXX7ipRDO9LUpqEOFOQf+o5kLAc2Lo0W
FWv6bICT5CWIOj1mHENM9nTa794HNV5C8hWAudcheQss0IwYJDDqZOKY/VsoY1wPQW0z6+QpuSYL
bjfHwaYt3kCPUgya5zbbe96s+x4TkJbzX2FApJOR2CZO9jrNFSmIYRdct2/JFN/C2EKup8VVWLtm
NB8du31xMkpHfV8Qxao2AknAiYiKeIFJj2gImiSz459kNL+5FIICmrGirRpXCQ4UrdWgqienpBOP
bQPAz5nEZsRiCD8JJB59DV2cLjsqqqRkeDdH8xB09uuU1dkCqePJoZi3FfgJKVTcuh7bQ+A9UYNJ
b5KGOq6K6YtZctUhwCkN8V6DR0FVqx5Xb0FsZkvl1hSz6oyXc8IxKglm9n5681v7zQfr7KLTiXhm
BErkzLrHPtLmZyvCZlObKVCalM9tu+g9+mXJ7JpgJvus35VedbVy/z20/LccpXkx1upRxG6xAJL3
kuQ1n90Y5XMQR8u2rmnvYlXPV1WHBS+mG0N29XvuD7T2wJbhZgUy8xhYLd+Pon4xWgw2dXy1jHIn
Sxsspjtuu4lTVpTil1aVfywTsdcHamNAEUIAgk/g0qSBMcezkeUTqXZNhYgpyKohaGLs5Fu7MLv+
3k9IYDnDzjcAdCHVexdKW25jYz/73SzS6z9BVS/SxHiqNYL7FO5tmtKpoW/nu65FTpOyvXZtN1vi
1GYYYQwNPcp74pzbDiaLrxMLQdChY7deJ2ny4wf6JoqqFSXj3KAGJF+/lwwJGbHMsB45k5IMzwEy
8M/ZgNvyE+MJlQdUV9ZZQOURApILazTxw1VU8/+T8KRSIAecu7j8TQoSR2PeNfPHusbjwTfAplxS
nuqMMIJiWetjvp6s2/gpZ7d5ps7gZsjcTHS3GyX+jTo6RVP8qJn+s3IYYKs49HiHB3gkf6su90CL
5uI+tkLuYajuzvCIGrwHGHlXWt3zOOQ3MOfYWqsl8P1fUynuI4rWF7VrnSLdf7HSHrKphEsoxTZM
FZ9yTZ6zNr+nKYYsuE7gvY6NfJM4rHVW8lnU06NedkcDJwQFqwwZivtZBHM2nGuBjSB/aV20Mc0k
qAnJYI+hcg5GVe/UhzG15HunG455Mfhri0Rg2JKAjtLxlpvaOgreiIRDsYCPSjzXKTVA7j1nY1G+
CBDnUfhrMizqgVp6c2PrtdBmgSTc2EG5xqfxWOX+JVH2z2RGu6AHRklJZoqhUA9ZeNPukPvxtpmG
5zCcfplhu5mEv+JxyDnbWQr6nWzYsEM0HaFoLEUBe0nmnzlOj5y3AsHV5kj3yoNV22+NbCsqcUG3
JOGtw3jtg+jn9LDi9rhPu5Eexzi9y0R/lQYk3lavW1qaoYjOC7I0oN+OKOYgpKys5aZb9zdKU+9a
iyyIHkma3Mtzi45Z6sm20pEKERB0cBgF/q8ZndlgHPIsbL0R99FKq9bTJLbZnJuJ2fO9BpQG9CXq
BXJ659TYvzl8DTKzfCBkcR2B9fBhR24SnbNJB7x+8HB+4WHeJF236F0MF7xMcEa74z0thLdIDI/t
9BP6vGmdiW5k1+DVSOfxXa2VM7ptEwVyPTQkytuwPsPMBrrnnEyqMOOI+ATMatXgVRpgUTWd9ywy
q1t0JY6giVxjaMLdVDFtV3G4TnTnPLZWvuT3YjOsFzLPtp5K6LH0n4qpYrblv1bGl5WysFr2ewvl
FQfeWU/CU9gHVAS45bXlZjRJDgiSqpZFEtYXQRaeMi/qmFRw8StaSJDwrYbFgXv4TuY6tmvm71zo
R8CyZO+wPU0t1OgMIqKGYTeM4aTWVIRKj+dpUv6KVXq0uVuZoXgfwQpNxmQsUrrY6rq4MqwsTRlt
a9vdxDYv1NQFhoUlCCuBg1LraPZHaMcIGXP7N88ODd8jg06vbKicQOsinjue375SKLQpeDVT4vA+
tdk1L5ulM1DvM0XXPFAnYXkAmIKYPGYXnw3Tfq1cHkGmHxw8Iz1w38OzUXBJpxX+bRAqx3tGasU0
1dVVlKbr+akz9Q3RiIXUN6p/yJPwqeC25pnReTJIiVt+sE7n3PBUBmetLt9sNM+R7mtrqNeT6Al/
gSifNyTizHdeFDx3WNC6JFnyaH+CDMawZMMuJgVFcpsQ4bhxvelXkWEF7jPao23l3VV5tA+aGP8s
4gt+skWW4Dhw3Pg29tFPm+LZ0wFRlTW98FGD+59NzqG1pi7TZy1DjsaQoHk6x7vxQGNXyR82XWmo
pFkgdpqHSOEVmbMFf3PMMExPDYjeGMLGoOffyUgBF72HfJ9bSntc9r35cT162bro2YbLkQOk5y3a
fFxCrlt3Cloo3SnhXDnqzH03Zp9R1ZNhbflKs5FDZ/3j1nl3l1oATM34I+qyl9CMn8WYPzGPnhnu
btQiodjQ6DWq9uAIMmrpfL/LNH8XVwAZ/ZHYQFCDNxvyBOqWqm6Zql/zhmw9BcfPhRZtp3ladMeX
KE/feg15fNLWaWd9Zq7+pBn1pzvE+P7Cq12UewmRT/NG+OeDODVlCxEXbCMCod8X9/EMVIpZuENP
PhekEpy03idaeYqi/tvk1AfHqSM7kG+MnFqy0VCLoUATs6y1Y0B68BSvOJ5EQRO9ZhLfRWFDZpjM
d7elpopcv93Qxcpf16TSE+bmreZHT6mGbipoAME3MVUchWFxXONR4YT34m2uSPUazpOhD68tNORF
wZ+gCfncIeLyFaCoSLeAu+fd6T/PEin/D5bIc5Knefv1dzbI+Vf/eYNUf7Jdx2RPlKSJXNv5o2Ti
GLYU6CK6w1PC+CvJxAEqJ0ggSf6hobPX/WGDlMScdKJSc4xKt/8RyUTNq+1fx52kyRWEzZbfxjaE
/BvJpNAGYhJ2ABKG5pAgfCEuDb2C2T5NtqKpzrUN7awInUtGA03JcsAj8GMAFOaH43p+uvkGFeZ8
u5jZKWCmmBBt2yQgQolaQoGdVhKzNgu40jrPmYx1igse7CSjpXGoumYZgxum3oNKlbMNkjbca9yb
FnYR8z4Zw9fAjAZ2UQxooPcJsrCGUTuBwYL3vDPI4+B58/poL8fUJT8ROSsgswyT5SGi+HyA8HFH
4PwqmbvuQo0QZI7SwqsVX0f/bdVib+oIsKWaGw/uMkhethrO1khASPWKn6XeZjN7AP1ckgX3fPGj
u/Gx44l359T8OXINY7KV4dqOnmqCALUzLksIDZPIVgX9UAUFlUXlPnOrHFaixu/YweuLvE67c0vk
ogI0mVXIV71wzwW3Qb9jMhBYsa35cFxk7PacqcLFyBAbV2gMJYGbkXlFy7PTEJPz1crmYnJlV8VP
AHfN7uXRkQ1lRnCoalCOaKPVzNABdWVy95uhZZ15SnP3zlLdFUPj1jPdrQm1RKBpO+60jz0TK7F3
0qPyLHregW3wHZryllnUrGoBb25D/dQ6JlJaPFK9W8i5RaLz16mwKYipu4ce/44F3bmiy3WqSgJM
1Zr56gYJ44MYOipZ+5byqYjznoQEt4SeV39d5ac6Cl7hU2N+0xdQDllxKoLOAr1cbx/8FCF6dDeQ
CziFwWjxg4fAby8ZBK26dhidOFOX0XOjQBBONangyls7Pm7T2qZh2qnX8HNex97fUGf3bJm4c9PB
JRaQJ1Aw+yslACy4RAlkCPojcLeFLt9NhAws+ndq6h8ldlnFrwrasVqGOuTCrNpUkqGY+gocdiOQ
E/kVutj1J+cqHA6TbdK/UtLJq4xNkJ5iCJZ6ezCS8SabuT7AHb89N7iaHcd0J0hHrJF4dwYFuJbX
+kPJhgrQzUFqKdcxGfE0VGBryo7xkOJMEBmlgiTlNGIPFWxrjdrECsSl3QiiQ2mCOknBaS5VH1LP
2PDxKoYfULmbpm2+emv80Ur3CxRheqdZ2AKUAf4FmmSoNrLG14WNL2vEg18S0oKJ9sv11IkwBR8I
BQiksh/w9TNb5hb3yuIrDgjh4i4JvPFcOhyMktJfVxDaAkwalokEA9eBQdfvGMoFbQL1tw7F1+K5
EbXwCrt+a08mWJjwPqNfPGtvbUmBGM4ZLUBeJHczhd2yBgXPrJBudL/YR6H+EYR0DUw21a2MIgTo
3uBEfKnQe2gmGwP97HfGWJ5Go7eKR/EyNPZbCW2oHfjCW5VQS5MyR2doLmBf/BkSZS/yzMLn56LL
jjS58+nSU67qkyaWTQ6mnMK1udR+PfjFFmLVsyQv7OcMV+ZnwLfXZZ1Hl0JzBSAqhvFo4GGhwyPH
C+dMhzEEbhPktIGgJN4bfcl9nCQbzZgjsEy+C9UI3jVocT4HdJfwdcUM6w7ELwON6H53X3WwOcjS
y8g4uE6/H4H93ynNei3ZpYGa7xUTJGmxVcE80g7GKqvSg0PSfehnc7+2GSsIwkG2T7CayGE2rUjz
HfjBWQbNchLBxSyrT6sMvryoXFLMsMubnt2cSZZjKcN8tJaA/jsdn/FkBg86yc8sKTEPjizKYUXE
wV8TAKZthp7NPPyEl5Pw4W7xA+bVFyr9awKxUqoYZnsAQNws9Ie+HSDFY2S3QKVOFjYidjVBG53f
kp/ysXXxbbHSksIyTZ0FbdNYwHSA+Ow/bgh2I0pLOmOqh4EZFfPMvOjVW0t09E2zGTnwh1JcPzY8
n562+7s6j5755EVLzfDpXosew4EomOPcWiN7rkYuDTEvOG2GS4mEYFffP9V0dXBSWYU0UYAYeR+n
7NckjWfTc9cAjY+ZRkBPy656Nr+fWtcG7cShqNGgyhpR/RNn0RbyLFuRdnVHCAaBAVAodbqvhEfF
nVm3W4q+WUjs5IBz/D0zLeyj6XMIJ4iMCaL2Jg+ch0AIbh0wuEarh7itBwer9bS7rmVwrws05Iyj
VNHkhw4/qFe6J1tx//WLlyKaEo5c5VkOzS1p8DHFPbWGZt4/2ypfBw3JvKxuoJnTV6TmwdlufgAS
XTOet0InWuVyS7zLbe+NUjZcBiWBO3mvK//aaOWNB0PKCsck6dlETayGw0iqOcQv3XtfA+pgd28w
E65tUZ/HnDNgB5cn1EptWxT6qrT9+yK3dibfi1G3thZp05IO7s6R54IKqRLLWlwKLrhFQJdo+DHG
BgidrtlQ5pyv0kQ+tHpL2laJoywNrnp1t2a4Wo36sOFFglXMSF+aArN4o3GcYGbxScKM4x4Ff/67
be8YtratJq+oAF9aS3BU4XEqhLGIuDvSK2XcyQZTYqxaXrDOr1DCV/HoqSpDsJQV6o+WFD/UYMxB
JYBDeDuxplcUBAMgEEc389t1h0Vfy1S0rjUIp24yf7yaQJ8eZerM7qdwbbdsa4JErJUQkUKtLAF7
gJIuNwa8GOF/xaG/kZM66qMFmHei16XUn4s+LQk5mKiw0P99o3vQuu5iqlBu9YIOolrCtxAN8EZS
eDPoF16lolXYo7MsY3wgLQLM7SJ9AezHuLS1+zxRjLIe2GAWYJUOXQeMNSFgXrY48ywDfBxtDByV
iJpVEC4c6wiFnTq84CLG7uQ5gIcs3f1ozGg/BuahC/KT1jYv+kwi47vHRX2yXs1sohu4hzRc+oCp
veaSVsGGN/eHiz8hEj6NzvRMRerHt/xV5vH+lw41YOajleboEP67mKAR1+4Kw8QlEaBlKvnVk1uw
DZznXnKJTP9bGdm75TQ8ZmnvzYyHAWaJKPKDEZgnw0iuaLf7ydIOnR/rqzoIiN+L2pvPjudRfRQk
HqhrBM1K5G8P7vA2e0Qd34NwXd+rlsTEOLPRqtk97qoGaVd/Z7l+qkPexa3vHEM3uQ8qsS0z56T5
JJt8mofo63butDlYZ9fWU2+U+DzQfouk2gkNkFCtk94kHMX8TMEgVomuLg61QcI7cVMgpOqQw7EP
gukUDBbXzokCJ9sYzx5GGUeHD5SVFLxKuIGMEb/0znmjqkE9GI07cGLtOQyaOBpsTD3IPJ7dn+rA
1g9FI+4cOoeaAbpNiLVoM/RzQyedGFpFiUnrhu9+V+mEbSgAoV3qh2THuKr6mebsx8WWMiuMpxQh
8/gkX82AQm9aZr+5VfTBJ/nWRuJb69V+EtysdK14MWockl41cPMoh8fELPmTjZCfY2dlJvAjBbEk
R9K041YoxCKhczlVbMCNf8MiTzAJJp7woBnQqXTUQliBKrzv5CXAzpEZ/BA8j+wJE3HFU7SMk89k
cG62mR6a7Pr/57b7x3WVFkNK/UBc/PsOwW3y0WX/47//y7/aA//lN9LH3/1X/IXvoXT+0l2XV5mr
UCb/opiafwLoSw0GeuDsEfwrvIdQypx1UbAgzryj/r7tuqbAZyhNbM80+PxD264tZz00T0Y/z2YY
icJhoGCLuCbYESF5+v8N3MP4CyWLaCovJoLKyXfAMlu69Uus9UfSq7+c2mTArY7KoCIPvAcqp5G/
CEfbKk0+NKF2sKt+W0t1DMp0HaqK3M2Yo74ysod4iqwk5v1rrM0gYnvKnssqvOKXAVGa38ieLFzG
34yOTTANDzU933htymMp9Au9LLuGfAwp+mUcxi9ZLT47ca1LWHPALxKIp2CGiNBwJMTMJ66BNiV7
t27eNT16HgbmJPg4UxzeACgvMfudSDGEfNUNMDp9QjvwDZv7Y6frPAvgAraSrA4rq+1qu86zPxNc
ba0zLJQhvnVJ0DYj12BFauXxlALX9BQU7CFEom0M/uW7Zr87VIGIEppY/OBA+mkg/piQf0SlUafN
wtmxJvQZ7jSwUrfei17KOcRBmGMqnmRrrnwiHnnV3HXNvnEwYR1qnPqZQm1meLXE9zDjhvzSPTvW
LsPHVyI8udG3LNQqI1lCER8dkO6drb+15tqU97Dxt3HNT0V0H6tkThc1N7QFY67J4pHMxCPZ+4/U
7zzR9LIcDa1cNJCRAhIvTHU4ZbAVFyN+jt8yMZtJfeBBWY+z9kXRRDuzlWD6f7sgJILmZNW3YHxU
1mzAfPXw009ypgDgC11JUjm1/U7DOkQV2MAieHdANzUzwwlAZgxNPtkbpfuZkfPJyfuoOfjjtj1c
giQ5CdIhxhwO6ssvnaxQpgPnRlcL8n1DkqhQ09ZXr3ni46dh0p1pUjpYKX+OIGlWfacDm4qH6rez
y0tHmOFOd24B1HNJ2LwV3Erzxl+NbawDmRxf/eCszBZEIO+whAd7SyLKp7keyZxcPVmpmMxUQAjE
cr61EPwJFkt9jlb1c8hKI201ZK98Ojg8p4B+x/uOP1VS5hvwxAc14V+q07fYiEkmE+KKKJruSXVh
wVnWpLy4F3ON4QxE+ouo1SpF8UpIhVVSI+AOnYtTObcnvhnxHCEjfcheR6oMueE+xQDnsKYO34pF
S59Th4TRzOGtHYmmuV+CoBrOvH2FfMiE4BFlo1KY5JQatHPdxHyN+stE5M0Jxc2Nd5YID3WHl0nd
a/QVKmJy3vgUE5qz1VIWMHIchN3WYmFkgNezAsVgTtt1pA+WfkoGbyxfYCbtAjQrs8gOuRfsbBBn
Wb7OCfD5OFDHznqbxPSmVMv9d1MJe5VAP7MTFERoaI7/KeqUVCDpQPCdVbGtIrjxWTyeNUKEw5wm
jGoLCqzzkOJ8C7V5Oyv9I5697ZBiSSZlkLjufT4QHVGEnD2SH85cQmjh1GgIM9rtHknjwyTiqENx
8xBQa2W+DChk/bgWxcYzy2/D/hp/o761/bUBAzfiWXa897JH/CXMNPqM0pDi4tB8qGqciOYiLM5t
j8A7NwHgpqJCdjbvPSrTf5ptqWBOLiSqTtgocDW09zRMpP1GAqHTocxPZktV64evPkfSrnFjLHRn
ehFUg5Ww60LLvKfx/BSa6j3I7Ocu/7a5fYkZOEx5yHa2mdqq/HSn5IbFGW9rwr+HdjXlQy9YFoQv
PJd+GwrW2wQakeW/17161Ag0OKjGHRzUrj2K+uKgtNaM4cWbCF9SgkvSTd6Ba3SyA3qgk6QmeVf6
PIrxeCYzo499qz72YPuoQV1W8C7EBdn8I43TH/6CD7hhduF06sH+KgxlGPgiHwtOTWNU+B4ZDfgl
85eWrYSYPth9sRx3p9x0kP8BB4YV8e3mKNXETT/a8CHdmDNZsKGuqEpvhtq7gboL+VjE5q6ZCYRD
FmBFzWhXstZW56716phX9bpwy0c/Nii6tfBjt1RawKtroeXRsqTV65j/S1gUjKvqZuv8lAT807o8
WCx9Ktpy1l4IkIgcC2H/MAxjhrwmgIyK7MO2262vJ3QIoKKJG51h9xFu5sKHkjcZOD8Koijlqwl4
sYpwjwLox0vM5/LdsaAIY/VLPHxDOlIoD/3S57nxYpZrEKbYyX98+axnGSUf40MJq14PkbINA6+n
RN2YhpDUZvNij/5ezCxIPstRrm2YTXuSMtmmovAlgvtW5WLtuOug6pbQBLaqi/F3soR140rqLBbp
+DRJ586EupDY495qTFqtoDdfbOsBUgyOzyBatibmBh53jcT+b6Sb1P72i2mTTl+OHp5hXOw8kR5y
1jXAwskiQGBVUAcMPOWwEx24TXFi8cCzLkMwrerJ//ScTzP4NJ0HZQRnm9e6RfltQUV62J8yQkMm
7x+72AdMv0Ph4XGASS+19aggJVOHZ0mMrd1SwmNMx/gh6a3T0Ge/xnx8itJ4mdAiVfUPTvQWmgZx
1fIqde6HOdE/3391wWprSikSVDi2bOcwYPCPJel1e9kD3Bi5is4i4SXDjJQm0a5vDlkzX2zlsezd
C1PTkpnuRWAuGSvU4Gyer433Ctu06NU6CJJF3ge7vP1l8dv7plgVOHEd8DxW070ozVtNvlyp/FCV
FpkxE6ELAo6B2sKs+l++hv/q/+SXf53t/oNq8fvwq8rr/Ffz2y/7+t8N5L91g//+v/5fKyD/M1lv
bvz+94f3PytUf69+/A+//i9KFYrTnMdxJUkex/ijUqXwM0qHnA5AQHPO1fxO5jMpJjfVLGRJnuj8
ot9nd4PQj6OkY+oSI4b8R5Qqgbfy3wzvLiM7vxXrg2UInd/qj2Q+xHajc52iX4zSSlYpGIeyYdaR
Ue1vK9NEG5m8a0S4oOy8ay3CizsnulupnjSzgoDfbuwOt7oPHRw3bUUGpXtx9CBeAQbItqlNyWdY
PwRY56lr0jepmRMOyY+q7MQybfgajeI8pSkUeXML3A+svO0+Y31757i2snMqqY3qlhJKpK5vo3Oi
pG+JI2/EFw00L9ykaje1HBMkQY+iYGpMQrWkruuiEmsd5MkeIbtazOBnwhwPgxPeh72B87s7Caqr
/chcaBatDvByKJqyN7NTMGmYZHq1NSXLb6Zt01hQtOaCxqj1dTvMrzNt07tyDUjgLMpwj4FgKyJn
58NoYPN/NuJsUU7VQWXqG2oyEnu7GUcgxp21TA1emEO2MjPmk+QNHMhidGAXB8O5Lpp9Rc7SgfpR
lvIUE5/1LY+sAInJ0dj2sb6T+vw0gRRhOuu5W5E/zi6CsLEockwnjoI0U4f6Ngps/ouOn5kebgv4
Z17mLs2oINDurm1lmRCbKqSehG4f3Q4fbSuP73yn+ux9b1iKCBlIKm1tOiMZxOm7zNyIH8g6c/y5
77D6aHOhnGARaDse0KRfytE44IK42LFYWZ3C4q6XcIkh7mA3swtvFZW8VTE1tXr/3nMfLFzj0E3T
Uy4mnQdq+DpiuB+a5DnEu4Z2OayK5GyZFSeIqDtIyyQslUSU2m1sH53GpZBSc0jnh9I+x4LTzyR4
wWbxkkVsy6sL8MkY7Q2Lv/EC/hWtmI8uL09+KhqbAuxI1bFIy3vudevIpNEr94aLFxGUkPcpCYEk
IvHaRDs8dKuO2AHVrXzggDBaWrfzc/mkDSMTfRGwcJYRc1bYU5g959TUqzfzcATwCya5YGNgL8Di
ZXN/tXdux0FJGuyWSsPDmffnhoFG7/JtFXBQ9BSvhX7ik5JjSWo6HbeaDDE/Gs0pk1ws5zU5aC4h
LWg6z3y4nTh0ym0bzsVv8KEG37+Q4xn4pNEZkOVqWDiD8zK1iC0xGN3QbT+lwPna22xjBM9ig108
bmnpAmRkuOmudvx3pykydBmqUvHm0yDJpb4einWFY4lYlM4eMnFOa9+9TK5SmmiiOnrt6GKQqfuS
jm2EF8oGTlevqim4Z7hYeUZsE6FwNzhoSJ+w9Bs2S1KQW4SbI+cg3SFZj+M4h8MvfWiUm6LBOdIR
we0kBRHDrJSFKNxRB7UwLYjGpHIb1NqDlVVPjm9unAhxRCb4mZrNWPorkegbIw7P02jcF3HGNXFa
0ZnGax2gTzg8u6ax43K6tgcDQ5kj90PN1EPkn09EfKvnmYIJiaLOOaAXJ4dab1fComNe1lQrWWCy
q0rw0W7TnVJkmofuOHr2wYhJYnnF+JGn7TqI/QPLAhuuySKFE4lnYwJ0JF41Troq+/RzMHNzBwwa
xlvpvQ196YI7rV6pS0hx7zAUOtYhyKttn+e3XNBIYEjrqLnFV2JwXpYm5wgSTmnabLXeOJo2YAUz
BKhArzToBpSo4NazmbGEr/DHrOvJu5gmZh12xHcYrDgqw0d6y65BOD34hdrzyT8ZcXvK0LNT+dqo
fv7W+eXJMm1EKKW9gUxujrmsqb5FSTMH7d6o/W+t4WJuZvIEm+PJ5qtPgQ2I6FwisRT1s+20j+UU
lCunNiIATQPWmBJ5AWLmRebFi4bzOGe9sVX/adnpbtLJms5EFTB0Dlmyoqdtel6UStAHLrLadz9i
5RO9d2gZrLh+UcQ3bdDRlqaK9ryOo0XChBhP6oaMBpwqSRb/1H3/qfv+U/f9p+77H+q+bUuRTEu7
1Ozs+b8p/XJ5ea6rArBDuh3oBHUBmvSgTAJHwSdqQFN+jIF6VniJsRGvzAaRlzKVhamJRS8A57fx
Ggl8FxOISBB7jWn2PgXBuPIy/SOcC6roCypHfxlSMEK5ec6dA1E7kq92D0q0gf0aJTC2i37NJeZU
VwlJBlN/TJCfnAIopzMc6r5atkPEDFNTdmyJBdaxlebBpbOylCevi7oo6E7ecIB98Wv6ZMIqi/aZ
7v0CYpMu8LscsJgfWrt+SafI2/aZRl+Jl5MmglsONV6utdCItv+Lu/PIkV1Js/SKmKAyiqlr7R5a
TAgPRa2NpJF76F31wvpjdgFZhaoe5LRHiYd870ZcOt3sF+d8J1I2+loPovIQY082LP0NMxWAMtf6
S+r23swyFiYsw5pfBSKJp8pL2OqKIq2tVqNifOXF5nPppM9R7egHJi/7LOr8SxY6CIo8b5mQUolp
lPWyI8gC7GVxz4Cv2cjSSfUkMkE0/rMeWhpVBs6QzHTCVZ+LE7rpo8YKorCd8hTWwFkBV58zjEFb
4tUrpFqZsSRsC94AJicICU6AFD8QB0cT964mVjLOX1rXZ2whv+vEPdVAGVdxzazTcOKRQYn6rOcV
ntahZE+r9kM0tbmJJ/Sw9ZRjqRCVTnCt/Zjm3g+sUsbP2LVii23jEIKtKeZ7HB7No9TSrQ+DbhkQ
4LTqKo8KpgZ82cP9QweXPUQdsZ6iQTnWD5CsPY1xvoTwDNDl1LrmidTd+gAV3KcwxsUdVqXGgkET
O0+EzcZqmLabykKEh6q71Mp0F/Ywro08jC998JWIttuKAZZv3ZGyScW/huiCxiTESMRouiAZNx2L
x2aw8h2kcSS6sQ1QF9sKiuHupPwRq0qKxNoK9DfTt56mHkKLwvaLOoYAvFwbSbv1hrPRm7Ooq/0g
rKCCDdb6vPjuayXQg+EH61a6gT2C/sk5atkILWf0P9iAqteuSJJ31DvEQxvwm5Wid0RAP1OmwFBC
kMHs5U1fWYz/LJMonNLoqa1jkqvL/qX1w27dE3QSZmQgDrnalZ2Dai3rP6vEfhgSJCb1xHp8KC6Z
j7sLVwjpOGG4mTJyMD2nXMnU+kLctIqENx3aAcsFs9ldntHTxLOqxBg/YQWJTWEI2LYCYkxfZCs5
qqdYwFEc8IDFHn/bLGmqC3oyXiE+GC/LH7D4bHDqfxjoOvHBMTiLekDcmvfrhvj5eNI1ngM450Ve
PmgN2inNyt+naBwf8W+kIE4nIiK6xt1ZQBIlwQFkyHrTKjAIV4Yw3fv6W02g5WxgoEkb3AdwQdoC
qqJaso2+EToCZLzSv9LUvLexf0ZvydEwFle/o/VztWo8Ju24tRtcSJomfxpm8pwoMJ1nNzi7gBBa
TeMR4hYQxGTn7SPslE9TwjvGqJCFHgw8E4tAaL+xYCCpA7YdXnk+O17jn8ozrmNYXVH3ECznG3vZ
tulycNL1gCucIKb0FEw2cXP5yWaJpKYAn2bS7pjwpetYefchE695Wn+bIsdJOelrWLzrerQvdOeP
jeMy6ptB8h7IDSQU3irW8G6Ubn3CY6etZKf/WYOerWDWx/sESwJgrOK38YvLaMYATUSK5M8YvlXS
X7vYuiHQ+3U11YFDCl+Ad5MXQ0KWJVYEQLCfw4LRQvZcJi5aBH1i4aaP27Bylr5ZoDcK2s/KOZR5
O9zcAWFGVX0jFE1XjSF/BwPWLOsnDOwAkBTb/ES1P2k21kxWTLAUCjCGuTHNYB2J5MFpg1tW2g+l
sLeRxqkQhMnAtgtkPCYLfngWXUUw3vNWX5vW+Kl3FVbXyKaLVL8GicrzwmZtRFDeWx5EXoPmDLzx
wcXlGEdOvUNm8JyQSMcmI19H2fQdRAzYu3FZVskuFu7W6Mp9I3B+dqnzo0vGRiU3RC94Z0rscNOc
7zXR4qfttaUfR99dLySXRRHCxAytCrln/TEqes0OXF0xIb8028uoZLssmZDbEVCWwS8xx7Q1cxtB
KgxhXhZDjyUd6EaW470utVPaEExdzADxjjQlplJnNbtOuIRAlfrZzg0sdKYuCUhZeBrr9to0Kby9
KKA1ahiRxTqJcAEsXHpCPqH3JhtP3TB9NTqj5hRybJnVR2V0p3nY1dktB1vRHODX0E9nAsZwUTzp
LoxaTYh4O/ocbP+GKMj0qovR+EQbt7cKEE+pK5AmgUanVGmLzof2lTdIi+GBoc0l+68pi6Wyps8u
hPQam9XRJqM9wSe2DoGJ1CBrG9lu/L59kiQW2AVkiWkEPM/SJZ7CHVo5WNTeJSceu3OnfRswwohg
GbNLtcA0jB363hGC+mz2R1R47D255dK+CsROHEGvonW58RgFKGGCBg5gm1n5RHPftYtssBDdNvp+
crnWtRKhV/81CnFuGSBwTZJwVjogG8Fn47ArwP0ZGxphmsk5s1ODp8jOZtbm8shfh0Q9u1H7k4Mx
6NP0Ic6wmqXZm85MwkPxtFA+amGF32CtGpNs7+bcOPo6Z6SwzAXDe+Rcj1U91ZsuJShwauU+C5yD
g/Hwn1lC1QhRUpHVkLb3PmZZPlZiH4/g7nTbvBjSf0sjCg8obJCd2/DWlTX5b+0uR5EZF0ibe5bl
7tBTneXFRy+8t7jodjhZPoyMeE3i3n+isd9hbCAQfriRAfLhdIr41WCF/XU3TCzFepPZoFe8hUDF
i9xllx+0xJoAn02FBvs0pJ5SOyMLfv3aOunZpC0a0qBh9106aV/T3DgLO/iCmIdbr8CZ1oW8GREE
ClWvFda1IC5u6aDehxFk2FBeK5V+dq2ADzEeQj/aVnkUnAKv+kqt3iO0oWcfNJIC7oYN9DrzUI4c
dTXW+tqoHrXv6Gm8BMqZ067bZ18mCLX1j0QOR+WFfAEM97HyzLscXdbZfNPtwvlBwk7memNw7usY
cZAzayaiP9g+m7JEHZcjpopIHswDzjk3B4Tcoj7zMAwya/Yn8kkluPjcK5+xSM1r9T8XmhKGrG8T
UH3dNKfcZhCppysBHRKzVbFpiJyl+PmyM9SymDB9ZWzk7DA1mx2mL37ekJM5l8+c4Io7FvTFO66R
cmkGao9f+1rI8mQb8sYwlIhz+UPFy2GMxdMd9Z2ChrjVbHm2pfYpO/+xnb2+fmWFTzoDFZEyiHIt
tBuyUIcxTx6S0EMgyZ1A8vbCn7RhqTLvmYL2h/zODeiiB9/t3kh024R0AQQQcNBVTbvIdedaVSCP
bHLqpDVtGK6tm7BbJeA/VaJ+deXulSnXbV6sKd5Xnu/uzMLbjxaEpNJ9EEG/qYE+CQXGucwuEl0k
gx8Gl47Wv4UxQmpspauQR+P08QWF7yfQGILseqAF0oKMV6MYVpB0bcaDITuHxIXY5GfXTFnntjP2
gs2bwoQKRmlY5GhUnfotN+xdVAdMyKuHsiRbA2lnEJWnBi5iHbinGEO2bfkfWp6QY598p3WHuj2b
V73Zsu+b05jhTHCrEJyju6/R3SIj3InR58fLdNsHFeLLYkuGLqGgGM95HWc2QnIuU6LJYtbSgEIO
feq/lF7gboTvP1eu9ZBK/t+pY17dW3PuMSJ1q22Wk83uPeypXSuvOHuoE/TSOQ62c5Bl8QFE/9Mm
RY94pIQDwlIH/EPVQrrqkmVUSVUJQlTn2MCPqDyWmLJBOWNxxpFGcpPEioYwWmIiaNNo3sGU7jK1
2/9P47b+q45OWNa8Wft/b/MOcVT+7//12/5P6zyQVP/3P/+PZZ74h6PbtDe2jtrN9hyUcP9B6rP+
IVjUOb6LIY2Fn4/a7l/gEixgYP18S1i6yb/wr2We9w9aYk/n7rCEA1vv31rmmabz35d5wnUMmAgu
XR6/C4zB/7zMG8MU4y5wItpm+d368nm0hpNu42qo7cesST7HuDpkg9oYjYvLlYi/qG8WZon6xPGt
l9LwmI6D7c9JGl+58j0o6HMsw9/OGnGRnSDAPUQaIhmr/UiRedkkKYx9/xTlWIw/u7o4+FzE5JgY
gfbVFHqNy7y/DAaezFo17PA0n1fW+6LcfkiLW0ITE+hr8TghPhoaaE+6zYzOBnOy6KuS45/MDFUQ
B9rKgWMzVR/sUnG1oXQO3QJKkA64wba6tT66HOjlPs/HpdlTHdTC3OkakHYoyghp8li9m8OwC5JN
NduwzgPqnEEzcGm9x4BRw/Ks0ZBxdJ59kX86OdmdXHOO4JvbJG+l3t3R0x8K6T9Sg21Q2UnxZHBa
+fU3dfSKNACLo6d/s7MzTeUYbsdyXyTxyfBemuolKC862/60xzgx67YAeAjo2zWllV6MCxh4flUs
akt8G8W3HnAV1medjJpKP4vA3gaOgQkwvoWmiWn5vXJYI8pHz9FAypG8k0L3c0iY9K4xMPwqJTcg
MVZBcJldZmYMW0qX6IbylVmgB0t+KkwgQvvW7DXXGuu5dBPEkrgue5+F+4IcD7swttXAKrYzt26A
hhx5uQ+ewRh3tAtV9BIml8n5aTBjEPsJlukisk3yNkF/mSqWg/mZBVINH811vpwG0ve5duSOz3MO
Evfjs7IuWfONmBTojLadCrHGhLBkEGWiTVcnIezr2O5NCkBc9HDdn9EPbbX41zCf7bx7yBFGJPmj
sN96PARpe/QLjl6sShXXFvBtrH4BM3+qwpHIA+1oWcPSG+iYEnEQCKqmYCMic6XxXZiFFkborHI/
xWqD36uNx+xQtsk2hilSGSkGIYRkCZlYmXomMeDb7v1d2Hw06Jsmz2axjPTfn55s5e/1VH8S1nTU
kRjiBktxEg16fybbkvzYctHAsCJ2igyTejzFECMOpq0nDxb1LC7qKJzDSQ7sTcgDaMzXhMYOhxNd
2qEabhhTJvMLgFBqtZS01cZMm2PvDJss8iOsYCXmSTwVIR9U2m6gNDyGGaQu4xbwcCOsKlnT3EKn
f2q1p7RGvxOUn7UYtzjL6gWuovdQOXttzD9GWOeLOZbIGR8yZi6jBmRkoLk0SwSQcsLurRM0N+gg
BIzPwQSZlc4DE7k0Bcifyfhr079Rsjfk5eFk6c9j8ipzsczsZTtcQ4ZPFPaEJbwRS7f0ehZhRfdl
l7A3TWzuGjs6WaXLRPwzhWcOrDZf2gCHgu8wbroLhHQtLZRY0DoRu/otZHH0kuQr18ND35ZXZzw3
GEC7Mr/ZDeWifp7muBpprQjX2wbYDEX6kQX8Moh02LVPfXn0ox+MrzxtQkRgiHv0Bhj8+VKLu2at
B1qKMYsOfbdq3JNj7p0GU3qClYHgEaH3tzapYLB4p1Z2iOoNVAIxtn6KuWljG9mbNLsnymNCP9hm
Th75XeSKOf5KJvnad+qHCd2kUWWwTLXdYA1nZ0wphsSZ7ddHnPkPlok+snn3p11LeGog2YvlKILL
V1nyChRszooDPjmSA6wnrOps0TmWct2+YQ2iidBP9NDroM//ohDVfpS81Jj1cKv82X4FNJxTOR7L
nzBzTwpW6WSKCzt19J157x8L17/V6ex/ATsYjtvI/J4LXJ9gjcibNrqUG3TreC/oToL+zCxoS771
3ghfFaNlb2RRqwVvhDQ+TBZPoFSILay/qvbuFq9YLZ7HjkhZPruVV4eHjFmNH5Btn2dHdtDLZjz1
yUbEWGj5c+gVtFMZb/0pWuuKBCDfAqlpzwwcMYGfT3U00oN6AgBw4KBdaPYVMvSBxm2pw4xbhAb0
bs0Qb2OFyHQ06qcRByWWaHju3dWPIPR46VNtBO9Zae6A9Rylaay8bnofGSBtmGEf+2BPVY6Drm9e
Rs6YRoVnkmMOeX4TyVpnCV8UH1PFbnfXm8kjsYVpSlsU7+ogYDZk7jTGAPJbBgAaDFgFTHIkAct9
dra6i6qiL8OrL5HLdQefp0bFkaJI5jYPc6QsHTvWNAOQkZYIhTPPWDQJVq4uIejGSuHV9QGyGkbc
ruk32wSVLH9jqNfueGJ0gPytL2CpsBHWGd8NNfg7pL+S8SR+R3eEeT9h/CgjLsOER6K1E6ltJvnI
GSjHqDNejVHsgmaOVJySc6/B8UQFaqi0Ji+pfqlU827BnA7KnqDI7qgHk79ogxmq6v36SUTpX00v
TWz84RJDaexENydQDaFYEeQOFr6+YBCgpeXnRKpSSyfiZQM79NhCK8g/lBxLmB3ujReA/auwp9hE
OPRqQ6Y7vE27ZBHNsajb41H59rNXd/0+NdvjaKS/ae0hFjfHZWf5V1yoT0E2lmyxLWa7HVjBCmXj
ihR4UmwhBFKIzBL+UFMIgiO0n3iKVqaGXzTXApz6yn8s/XJYuV0E8xbaFk/fl/iKKm8Lg/wTI/aT
V3kEDAQ9Gh/Bh1HYKL6diBZrFGBr2g73vWqTeuOgb+46k9ol8KBu16By3G8ub2Pv6PF73odke5QT
hw74mQDC79JuC/+9N0Z7FY/jUaryKSY2DW/ILW2Kz3Do3nCWrjJfAsgs/qJmTkwkwGuIJxyM5N0L
DYF/Ynw4o0YCEPmneEqICrCPblRuW7A37NgrUuJMAn/Q+GLFmCI4xXWMkMoGJVLV//y2y6sK1Nqh
7elka+zped6ayLKWToIkgwqUXRMigNn8muQDYScBZuquvia6hp444v6cmCdX+ckys2cClFdj4dKl
m281V4QTw8/PPe4PDbshpt0e9yEHWvwF/OPbQ0ruC40hWbBpCLUPkWBjDVD4J4bxp4pxD049RHxB
z49TG2qVP8DRtHmXMXwY7bJrCJNs05vBve7OJJY40i8BEe1LrWfppObQY18hh6p090sv+ovbSdZY
IIcm03g2RI+NxQZIlk7JT2dLeRIkbi16wbdJEM4wCv1kuHxtphn6WYry3loKnGxh9fM1L7E/QkmQ
+fBUtMFfzYAq7Lq33qz8lTCyo4aoIyibhU1VMdv/lJcjxzZ5Fb0YWm+IhkfGYOPqjC8iUfRnXsnn
Khkfin54tD14RKZVAK23JVUfAr1FOtYYHMdyYXrAFZopAAzfrOY4USL4/qD3rPtQPTDTmS2P8VeT
2umqirprB21llwx+vjbAYWaj/1QQlQsBjlJeNN5GD/borXdJZp8MuID9nIZoq3sp0+qsYxxfaVoJ
oE0xXshyYgpjdxtCO2Xwtlb1cLVM6DVaD0o/rqe9NSTw9tH4uomJrrkBHGDXa1kr/OoDJlMXTTU/
9Mxo9rur29VUxCcLMXeOw5rlUntQJDKwN5wxCd46Io8E/U6pg3fOOoZBhrD3IkARqMQ+cuOdXxY4
jrLf3nibqvzNouRbRrZ+zk09XwaJvCcOuL5k+O6b6sOrQYFFmywTR4sDiQz2w8hwnuOU6nJyGKOJ
CEU+5g18+lpFSrpDLduzw5GD9VZSGaZfNG2YYcMJSrqA0uW8DZZ7SyXeaiRai4oFzGGEFIahB+s0
M48/3Z+N/phSF2nYvRvOEDwH1cDf3YI9Gzovg84wNs6yHcI48EpVepxUgG4GrlWlf4qg2xJdcGhn
FxDOkntbefWq7WNiI/K7g19DBhFnn2SabzXFqUdkzHyOXAWsIUMd3zyddF9vzvAOQ3GME7UeC7K1
bJJAQxWslDROuSfYV6Q7neykxpWXsje8A7fHFqYk4T8u+MjOhFWp3rSG+iuN0p2bszOyU2JJEFZT
S2of9NIbg7H4NAcQalUP61q1B5yj9a7RUIDlQ+TCCmYma3WnMjeO/gQE3MRgUgsQmlrhnPMg+rAr
68sV6jDM8QW2XNrheOS33zqTu8g10ZOy1xCX4fu3wQcxrlwYatbIdQ92XQzGfV4J2R1GIMcvt6Wi
R+E7f1YEawxhT/9bxVudW2DRZwyACtZsecvAG6I2zUblL2HiMYTOS5o28AR6VMHArT1SGqz2WLfd
cWycVysp7hOvn8rqW0f/EXsEqMTdNZz4NesOkX949HDspOwg+zTYCrL4tKra1tSn0ITj59aMl00p
6Gv1qyA/LmFdp7B7lDWAw77/8HpM8Z0HX5nk0U3ehU8UP3tJuzaSMuHl9q7KZ4Zhusm99DZM4Aha
64XGvCdPCoyXH0C+Evc2Sw/IEe3lBEElSuNtaMt7OBbQv/okJE56jsmd+kMHeWUpjCf3G3CYh0l9
kRmzXxc27KKryHMqx2OBai/r+mWlT2uthncjG9a3enQocAwA27/XUP1bXZyZCqz9cPg1ZfSc9uSw
GOKY1Sj9mqJmK+rxp5WQ42V+KSfq29zV99BbWGJmN3g/myrlppp52Lq0OWGmGrcgZAcRQf2DRf+V
Ft6Zgf7RsN9rCAvMTd4LHFNLNiuQCDkeHYDCLg3SWte1vdHIP4orEhJp0FgU7JvJvIoQUurQyUej
qSGFJ8zepPbgDsE1jMkonboNNsMTeTAno0bea8sb+P/FGNsfSa2OESgJ7HL1KRqrgyRZN/fCj2HG
5Ck9OTQhDi59Iiyg15e9US1r0zykbAndUrs3lXGxcs5/33lTw3RIeL2jyX9iId+sY03f+hnRIAIt
nolFwxKg4mXl6JhtoBimyT2m6GBGa9+GwjBRcQy3LgTvORJUWvQbHQeyGcAmwpp+yCLrsbfYD1g4
NIphVRTjqp5dEYGHwc+Cg66zMBuRDsN3Tsl/dPRZPFxtivjM/m5BdMKrVnpvYzOu9MrAMD594sTn
ra1Ofuau65ZJvZEYLz680EADJ1GWd5fdrqD0KDpGyWykUt07Aea5Wha8WJDfo4/bKCZRpuRpGYQX
B3zF5k+YETbOj/qSGRGrR0YbtJgefkUdJL5t6bPQAsSqqZVHXQvX0nZOyVS9J4X1RbDf0nHa52Gq
sX+lG6CPR5NJkTvPGpqRF0zaRA8FRF8RCLyMim/XS3dsbi4c+QuV8egk+0QofKRvpte+Mo52im3b
B2Kn58VZmfhfNDiio/beDyEwSWibhj/AkISwFlXnoCjfc7CZAOGmsz4UR5lgjwKLcLeIwBlcnJJd
bv0okyA/XON5ooLZzzmHBC2lP1eEiEpk6NJpjgJR5ER5ZPWut3Ii8h3bkj896A851jRDOcyume73
DByUcRhK8R6k5p8Zo+7pg6fezfdsM386rJ1BBRklU4QJgkaLQq6fqX7s+NUL1aylU72lg3ZjYr7C
C3TDCWkwtQp2oyy2I4psQD6/bsZWbc5+thJG4EORPBdJD1hEv0T9cAJSsS/5fbzM4zTN15477Muq
Z6Bkv4G8W43IjJfdlGlz6CzZmZHYJ3UEqh3sQ4n+J+ztve4Wj4HeY7Ec/yrXu8ms2CkzeDbBRPUM
84jlvskiuYYifXfRTaix2KZ69IRz6Fp4AARcqEWNHffLnCjsts+BjY+eYhs+7biYsF/Oz4YAOwdO
B0lSRDSCh5ia9EUqhNtepq81t3mIho4hUnjq8ZWysnk1SfYuGjQJMUO4GIwgZURna5gmwzuP/Avh
d9r5r4Yz7qTuAbRyTlCwP3uun2kKX3OABFMPB6lTAPf/+s7GrF+9GyiFgogEILCB0CbWktWzHyR7
bWiXDZF5GWpkIeMjcCSmW+Qekj87IiLP9LvPnxREmO8oDqi8joB0X6fU/s5ycU3IIMDh9VElc4AS
OetuO+4mTVv2YlhLiGurzjCew+mjBhM0IUt2Wu3ZcllhYMU+i7F6ToR5qIdwU4XRFtfGsom6B6Ny
Xzw/vAQDD8ztJeqv4sniNyYQ7N4zV9AEiD8rfKBDWA6Wt1dou6KUQGiLrbhP7AnoLjMsXzJ72uq5
RV8izU2XlxuN/W3aWhGfFBnSykbfVTcvDNqP8Jn9rSbnpVhufk2G8x5NYo3bd1tm07s3yb3d1aRW
QN7w9G/b6HaTpd+qiloT/EXuOXjC1SpXgEU97AJ0GoKF/RhYc+IKZwe1b0tvMlT6zjP6x1ApoiHH
Y163X9hkNg0QmZ7+SkZIB7Rkrp6azx4uvhc6M2J5Ka34u8zFOjGAtaoi32vWUNFdgmahZ4lNg+u0
maAAO3vX5L+rdWjEimH8svTFW4ei2zXrQxnSzJtksLXZRtZMibUhveGgX0VmtqVbQYc0vGce9C1d
J9XX2QZTeg7yWf/QeEeJbjvgQS2zwQAqx/TLCEpgFNHFsJhH8eD2bmfcjYq8gnHqT6j2V6bT3Uwi
G2l/cZJPJsjXuHboMlj3TROkJFZamZvuoJh/yaK+xfPAGQ+IFhdrnekHQT099uHwyVMdf8ikHcym
PcFLw1xZrlnrbTWeQ8abo6but2jTLUEi17JEhtHrAVVr8Tgl+bHvANBE4aevzDUb6qMdtI8+o35P
AYAWmFN15znS2NZlpvUcDISAdCSMg+WdGbDj3UsifT25I28XcovUWkv9rzFGPnv8ElLfxi7XTR5U
OzHlh5Sc8qWwAHzEZrN2Q5aVtv9LTfwLwGWnp8ZLMNrn2lcRA2/yZpWBPkTOWvZilRfm2kvVQubp
RwkpiPTjR7/AHOAZY7MfPY5oYheYzzkSTZ7JPJFEskk+eV12EIX3WrPeyCz9wUv0LRk26zDxb2Zq
H4DFIr00zk0nnsx0fiGz4TnyGhx+I8ePtTXBlxKWu+/GYQe8/S4y7Om1u8qtEjYv9Etbexu0dK9H
yaZ2xYuJFWk92PYpIr6cCpdvOCmFJmEqMUOoFJdW4oVUsfDbM85I7hngOW6+yeFiFuB8lvng3uQM
fyfQfNcRmgMJ5zGEDo9z7OCpek/m4Lbri6MxY+RjePIw1xUFlznbbl027f26rVj4a9oLiU3EiLDy
hU0/TfztrCm691DrozJck8f2hcn9DUEfu5qZHtVu/Rl3X3rhrujaB3xIhJYbOCpA8cXJhBwsuNUY
YGXrXYktekogfsF/XjSQ9ScI+5qtLWqI+9WM3o/o/xcaS6IiMJcYIuwFWsqdrvvIocDGxi3xverU
8s8xXH8yOQ/SoZEVEP9NO2RIKy5gjE8F3guXZIAk7a4Fow7Tyz9yn4PYwc4jyjPcDArufNvyvxjZ
9h7Cxw4ZKUMfXNRiWwTiNDDWDtxhnQN+78MeWio3z+CbpPqFL1Qsz2YE3dbx11Xx3AmETayYl30b
nUJ3QnTRvluRgqnon7IIL7mPhnKC6UgMSe8Q+BYHB8ukNtcKnZEUxaqwTplgFNS1Vz9116WqKI2g
0NQNjjhO9QpMGzHYp57T2NFDiO9R9VNbyalB65rI+pSaYgfV51amzsErvHvhD9GmoCfM6uzRiC0s
x9XWsaNVYk/kJdQ9M36PZLAhs1b6qLYilRSIZHLKnjyThs/JBrBbkUJHAAHwBIYla0yyYDAYZ1j2
Psjig95Qd6pi78j4QQt5YJo2vkbGU+jbDt/saFoZobszcvetqGvmOZ7/JKhJyc7d+0l+Ynm+qCxz
QzboBokKqzo8QBHMQWeKeXu1p8wFL1cl+X4IkWN63XdfyzetiB7TBnXFBJ3CKa2dK4edZcA2Kbud
24oN3ti96WXQDLuTyzC3ymdlVLBNJp+talOTcMI9LUyUeW6+HgZrHzKUcOCwQVUHzpWdHWPaUmjw
dYRQUomNbJCHMvargnQ7EUCataRPT+xnrYoTN/WGlRnMUSlPg3bXhu3gdlezLfZNBrWdQ4YQpTkb
YeMz5e8CHYN+sxxzrOZmiJOrHItzEaAZUz5dsR+RwYO02JT5q21WT9QZf1k3bCLKGMrSaFV0Asp8
Syo4CY8gPmYeBS9SmQ2rONU/Oac30gHAXMM2zkV4YdiCMjanbXLifGOzIpwIollMJF+pUjzw/D/a
GsHKAMHvQP/8JxMPxkRU/IhKMB5KrQcPo9g02c0qz7A/6ZFO1Tsl23KMts2UbV0I0AmuP2Az5do3
sn0pGKo4vO6MebdT0H0Ko8rBW1nLvFfHmE1VaxkQKcpg20BNc22m7VooaPcKGppctu9UVXPlBDKD
iXQBKv6fmjAiRjhTHNYOtWGgZ+F2GzwRrPSJSBqNy5pcBLYd9XhXjFwtpqrILImxIBO2aR0fR2Z+
R6uCFZJCl/HyDqnSvq6rtd42r33EFjghmsnCnxfaNKnWxxjWRye1dprTEctrf0mHyZKKvK+6JnnM
lC9ePdwdI9jWfvI9EFxB39FwnNXG3kpnbIi1d7PuYgV9xEZiiCBq5HIhK0L6tMgAOo4eO8re3YD3
MkmZLEOTLqG8h2Xo8/dnqjeOkggl014WhnsRrDE3VY27K0S/C9jiM1P9pWK8VcNZvyN7u2cdk06I
pYShwAfnzX9F/WKRU9rfQWXkax0wEXF8tFKxP76VVSj4KDtIDeArks8QK+WUtGtbsXBvohXQn4eO
y44Ku/GioxmvMOeRcXxr+4sXTQtu7GcnhzA+3gkaWXoxNYAOXxUQJdNPGH3+kK+oF3HcQ/6r/Oga
DgfH32cDx5I9W4NL3l/Ad69qyCI2Dhaus2Vh2iu9xPEqOHGla9KewQgo5EZH0AP0M09ybT2gP2O7
mpyoN7ysstcOD3yinifsPet8AlW9hxr4WWjXM2mf2URkqlUhNeKYzOvgN3+Kpd1CJ1oCuN9Hk7t3
qqccpnU87el3E7TJKgIUAakrg0e3lROkSvlThP5Z79U6ib2jDUUDItz30I6Q7elWCFr2Fr0N55Mf
SnQfU7oYy2j719sWLhHXQyvwK6CmgwlJKMLbL1m9FGzkg/owEZIaSecydTFa2/GLofk+ywaulARC
+DlMp02vGIvK5tjKftMoZwvPwGKgkhCeZl901sUgy1cRPxXzMGkcdChMCjahrW4lS8cmPurQK62+
+6wy9ki6bLeWrRMm02/ZIh1qj4HE/yHvPJIkV7Isu5XaAFIUXDE1TtzMOZ1AnISDc6bA6utodLZU
lnTXIIctPc2MH/+Hhxmg+t655yqbS0LvTutawe/TuMBaQNGc7CpxZ/sl5zMgTyMYL80Q3/j9H5CU
ZO1pyNcvcHn07EALigBASWP2GMKtERY307pzu3MdokBp7DcfOHpG/l+G0cdcKSY+FdfljLWgmi+d
QsA+2z9QvzXTtWDDiPrbT78rNiyCcLhKr/xLyPsG0GctjGRLJQ9cVpadvKh8c0Hp8rrtGaO+zBia
vBaJTyQsktswOzxhvbulIjBtvJI6+Z6NAidGDft7MXvI5LrY9YtmbKiQL3pLFxUI3C/Vds6YQA5X
t/m1WZ4wQxqH8qVAJlFG0BkOEg9zSI45Z1CPMnmFzOOP2YT7uY84KKfJk1Amt/v24FfmCz9yag4w
Ds+ZDDgFVTsHTaFRK4bE4WuQw2C2ZH4cFK7OeCg73DyJeGGDhu+xv+9zyOlcT4TzmfXckFnePkc7
0vhcxqEqWV4TbkjyhSe36R3ywm9W/75h4v9VdwQGhf+ZNjvjfvyPl7kDOUvKz39F1UzP1B4Ik3/8
n7QZ7a+mtGhyxSBuYhRHZf5P2sz5h5TSpA8WNaz7v5Cy/6LNJAlblG9/S7KEBwL2v9UR8h84KFwc
6LYUts8v+vfUEdb/4X0Da7McClZor3Vtn9/vP/6VNsstJw19z2eTYEQsHEbJtN3ahkNtcKJkRccj
n8M0Q2DfZsJo7xwq+lQRo2oa9xJ0XoUm3evk2L0W5D2Ol7ceBw3HZygdlFed5/m7Dt6fFz20QMvS
gFNvtLbr5cqn9b4gWm1YNAok0Q0c8hUr4qkrfYlgpXp1eVDL0rtytL2WxsDw3HHjjdHJN2HLdeDX
Lo+c+tKmxKuXbFoOTew/hXQE5kX2AK1E6453KDS27XWKi2p/tG1wYoNVAaP4s0icL1643Tqn3qYR
Gd+xdhw3zkTbUURGTdbxySvrZ2akclNL9yVIqJZM24OU9geJ/HH0HgXeZ1oDCUnkJ9uV4MJtrwcm
rNmFhgPaezLiJCe6g8eSi9XwQO6J/WbdO0+mXR0aAlRrvojHgheDyR+EYl78XMHgch2St2mQ7aJJ
p2K8GPYj2ZWcZzkBGHf+xNWsro0viOcnFvYfU+0V+3FBdTsaKIfNYcpW6HbWPrMzKvPuDcvKkcq6
P4NS+3iyNrjPPjptMuKYyt5uZw3dB+eRg+yJJoFCpCO09QKIFc8YtNz6mCFuF9IKN+z8VjKzyn2s
GJDJ3Fq3nV70Zjye6EN6SmbB+7LNL4EzPUT+sGtKgwiNfAgZ14ZgbdJ1Y60SP5em+ioJ7Ifm8pgy
6HE99cb3iFdZeM3U1IMbFXtz8jdGyHs2mICGYbkIlg+sbFEllEwuB7aQ0m33AlmB6y7amOYQCORx
bvO3mTbiPeGsyGzhuXIiZxe0y2Ewi2+MUQc2Yt9j2GCXgt/JfIO3BgeX2Duj10CZzM/F5fE4u+bv
aOGodkeAXcuaGPWJ7EMQ6Amn6GaCbqLOZ+cn7V0Xc1avut7lP5GkJ7OoV7AaVKHTxXeb+yBpvxeT
u6rs+wPGwTuHOyk8gGIUbjMdMo4qAgL0RkIeeMKQ27GENgQXvVS8hKX3B3dnTMbGha00M2eX9Rxj
Bq+llKM91GioWvJgYOzdS1CSIgjIb7U11MaYP5fCQj0QchenxykKGTQL66Voe9QQ7bu0iE4I49oY
VNIMFakeyPMfCrL00JsQP88QStTkKWyXE81RCMXC+cE06aKpepwM0DQTgywR6P9sy9nq1NSIy4ip
FltJx7QeMN39+Oy0Or+/r1T0uuTUhA1xcmra4dGm235yQlYswCu9Elo6Nh5pZjhHaQdkyJaHO26e
NtRRm68clze9D5cypl/mOPIxTS85K6Em5UfqcHGIR1bPNHN1DZdGpsv4V3t5LiMKbQqZ1nQaj8+m
8s9CLTc2g0I6iqttgrbeiwCUVMi0o7W1KoFj+4YW4Dsn02ua3tmaHKpLa340AGr93CdCYn73C/t7
fPkMQvPtUprU2s270OFcOwbjg9JfZukvxCrZjs4hZadN7D0bY6uwOtXnlOKbDTEblL4tKz54huhA
TJUdwSxvuGObKCT0fQkTo7Fk99J2t31sbwoYpMCeKLUbLEYhNhqsBZ2NpYyJ6QkJVelSUtSw7DPY
Bnd+RzFcC4qFh5NgHGDj/Gl44R6H5LxqhuiVuf4laxPm883eJ/yDDWYdRc0HySDMFGxMjJH6hNTd
miVjfcOjaiu1SYAVp0GWj4Wb3OajovmOST4Jt3riD90yRGyF+rUzfrHX1GdqH/ERq5PD8jWb+29j
oCNH+FTSlHx35oqbpA4z2Pj/gyB1riYbSWgLrluO+zsJwFFb3EC4PVWRvSud4r3Oy7tlkiHtDUSQ
YtOFuBp3zEt2URJ3q35QH9lin6qWo28BeECwZEfLAK09E3fgYjtWzcySe/oR1nISk0/f8dCdDGQy
cwp638hgu+RqbSt57HBirvioEi8sTtZU//B8ZA8ZnSccvGFncFvF/xmLI1aeVV0uQB7Rjbxh4B+z
aiw7yCSTqrR4tr9pIeTFgazSt7myZP67oSA7x9nsGBnBnygb8lBmIXOrfPisSkFCN+XrngREAKss
fUAhfvZbmeyJUa7FuLyVonzAdrTjuy/XiOuv3KMR6KdgECV9tPUiv1XLBHsif+E14WfMZ95vAUyS
oLjt3KrYtPP0LMleQtRSIdgOlzAhTaeQl1R+mW0lINbKjjM4nJHt0JAQauzwmkTbKTZOgun1X0hn
JoAOdPuc8BFpWfhGygZnximZ2ZtpDjf4WLhncioufTIxnDiKIn7rnI77B3wQxhkSn+fUzndEIfdF
TscVGZyVEwTUDf6inT4aYC1u5BbHgppj8hHLARf8Q9PgdbZkSNGbaX66izQv9AFQYM1PwcrggCnk
3VlOO60Zf4LBTs2mVuNRwD7kI9TWUDPvncxFbZXsX5fYgIdijnDpi44kpsHkoLaI8M6hFe+CTO2l
DYQUTmz7Crd9Qg3z7ic8HkveOuupie6k0bwUYXB1K8q3WWLcxKKnn3d5iy1x4/QvtSl/a1imPPBK
Rmrq7Kiu2cYwCi5spL1IEGhx6kz7XM54fQhevs8oiERY/ilJUmcuLQXx8ol3slmpKHgycNZT7cUp
JiqDAzOxdiWmsT4k7bJyZorLKF14SmzymBRY7POq+h09e+t0wcUbqwvQ6T6rgud0HJ/ijk95l/rn
wFDnyc8YNC+sQhcA8rxyybVkIS/DLH0yaU7HY2XtYqdmK6HkdzuVOLjkfCChV3NOrG/djkG8qUL2
z4pQ2wBz0HdZtM0k/1LbQxoQBEh47KbYzB5fMxSg9rGK0nPYNNxvml1QESbC6hTveKCfvGq6GlV6
yZLiPPTinsbxHVUjl2a0IcHoawrxN2WD2rP9QsalKI8SHMVWXezTIW+UO6tDaKNcTo28VnN/70P1
CsWuIA+vDTSBs0yA3bRliiU/4qH9TZvyxmzNvXJqZOVldJ974mVAWxYrtWmFy/apdF4tTptpxc7M
ZTLQLV9pY3ySvj22FjH3Yuk/e8lKzgx5G1vFQ9/DpDlZfY5T9ejYxh2U7AmB+6WY5Saeg4PeZuYG
uS4n2+I0WNG/u10UHJ0jbgYrvBYDXwYbLKTHnESDsj1ectVdujrYVUaz6yKah/T9dOyvITuoCYCU
NOiZ/JO7CgtvIzxEAE3fCFxkZIxnf766TG9r4X22vrFyGti2xr/ILH+seijzELVhk6ZkxtVJlUDt
Q1RfsTIwVqPAQibObqD9DeL0g9nWnQ2VRlDwBNO6CipOrdxVP6g7WDdxcAn8HP1leGlzb+2z4yZE
yLjGfmu4y1t1y+u6f1x69SFlvRcpRaWOWHiHem9Wqu5VWT1O3bLxq/o18eoPsq6/VuTeRDa9h4u3
7CRtfGurlQ9tyUMgW4DT5VXyfXdTE8PrzBS/HaFcVHVMMvsn0vdinxNN2zOI4tgxBf01V2qLF+99
WoIn5U8n2TjnJdczyDblhR+VZKvzlyRofmyLVRovDEX3p294vA0XjqdOIw+z4zIdiMJLFcP24PVN
IiovRIPjlFbVG6cy17SYHqjUuC3LcMPn/7uu+k8Ia+p4RogqUx6cWE6rZPA/w8C/iTDCdW7KZ7P7
ZmxAMIWqDfEHp8kmyIL7JKOW0ameIQVuc5RfK5WodOd4EApV8QccmSKSMTyz+EnpX1cwKEZ2wCWx
q9OIlB27Hp4Km95Kvwit7SvRP5YjWWynP7a8b2Y7wzdR/oRj1R26xrlHEeisK7N6K9PwzQqsA2+Y
AJtntKP6jvEubCbLjJ0hgmNQtbvOIVZTxSFn1j7czrNYe12wcvgVecMFq1Q9Ja2IvlLzOKTBdRHV
Y9sOO6o2+EHmSIuRunF0fOyW6WNJ0i0bmwfFaZwDyEMXZjdV0J6KDpjRQbw60e/gTv6VrNHBqcky
gFrIQW5byjKzPLx3nbdZtwQYYqKb0M5/mgQCYeALZlMvnlK6RJkVyjZD1oe40HuMPsVR+MlPfW8P
etEukCLb0TXjiBuJ4hldBuhASroGY0bj71IuT7G/vPmFuNIe/J7E4TomGsU07AIjwCw6zh5Z0ekx
s7VynOpPNzII7tPQ3lkx66IKYhrOx+bu2FzKJP+gNeGVOmoGPynwvtdnhIoSvvch1oUgnX45qHAc
Ic7EMRur4iklIJPK/s5zUJ+xiYLH+LuIspfqThnd3RJ4/P/ZfTBnX0nivpQlGGnB99GxL8zCKPNJ
HzzLZsUlWXaONuXXWIZRkD0gP915PXthiZm5no6sFj4LYzoLFs0kPTnNDvK8sMidm/HeysQFbvps
ZNYmtVFgV+1jy2Z78vJdKJujwk1cgrLgbN+q3L7MHr+pm+1rwb3EmKjn6NNfg1G2sZSn2o2fnOpX
4bULA7wRwjn0vA/roj3Q8LLGUHOaiV730vvTs9Fg9LVuAxo0q/GHmDcJJqjtpqbOUz6M03RrtdMl
gXQKuaIaY7BfJm+vfY3TLA8iTPkspl8c/J8iI7gaNiemjqIlXg1Faae6X3q71OVtmSfnrGRs5wEQ
ZXG0H6fqK9JlwnOBfwUbYp95n47eWAjODokkbF3f+8wq3JZTn1DHuA1WxLXhn0hCjHN+4LhxSVOL
616dnqcChaAR6qqK8FwZOMzrzj3W5fBc9jEDZLPdc5vnNTEhuY6XezcfHiQbqhpSgU0UXzOLC4xB
frsYBOVkbM5GUntbo5UvhTE+Kyegp4khOytudu9F8Inf5rcO1bOZUdOBoR3tJGrbXZ795n1Dlhl8
dd0v5m3cGlcbd2i1QHwmFKHq5IIDqWdpoGvR8B4PfppTm/Ai4fqaMb0Ds0HLsBxpVuUODQEovJQT
KkfEBjawVgZfx8g5Z02D4tJ4lFCEbmJwe3AvSUvhNJRhAW3I3/ap0vihj0SlgkeMTRRzjKZSOMUe
XtGMwYzxSBKqKFwyjeEhvu/Mxzil+8KJh1OlwcdKI5DTmJQbw+4/TZgLFIIbnrDOutfcJMmFhHqD
GJ4yDkFKXAjLyTRu8ZXc2ZCXFQRm51mHBiLBTRnXWB6zm+TRSYddr9FNCMyaIFj/Xmqqs+diBeWZ
8yaooT4b6M8eCnSABp17PVajxLfi46U8fzvAjMppfPFhSGtY0qTqHozZ3bOlv01EuWfpuZtgTzkG
Hn2VsbryXijJOzsaUkXmclo0tlprgDWlrw5jJ+77AQnSzIbLXS91uzG5fKF22RL5YK+exPtpYZ5k
RsG9NxBSF23MkaPcVy442qiJWsjaQSO2E6xtq6HbEfo2hMJNZWGtcw3mJiHl7TArNsTuyDl0hOAd
q+lkQ/TmkL1tLC+1Rn2ZJ2RbNTdYpek466eb0E1wM4MHozYYDoQVm4OdDKclpPB11jgxzBlHd3O3
wBmjoubsFC47TyPI2V8YeahZcqrXTthMFsy90NhyCb9capC5gWiWyOVTCGcd8wis5aZSVORCQHO3
gf6mFI+cCNExnaEQ4NIKbjpNwa/08SCdGXxAVtsase40bN0wH5BD/SkthOND3G5CuOxWA9odpDY+
x30MuV363m6G5FaMGC2NdjdeyjvdIL4J9d1r/Hsw5u+Zqh+ShFFzI/rpLdOc+KKJ8Qx03BTUYAdh
TDJLY3WpQmylSfPR9u/K3HltOM5ZoOiB0gVN2ddkPLrSfZ0A1sdhRNyqGXavRp9ozh5cuybcY826
J7rwlSAAb41h57reOXPyzQAhPznzd53lSCnh3iI4+jboWb5A1nfxNnSeMWv+UVV+H4Hej3z+glDe
CY3k87hmB0pkcWYzbhbPGfB+GszFpveaF6G5/hzAX1vbBcB/SCLPIQDQz97FIxAAHJ6QohEIVd12
SwAh35W9uGHlz1gk5oWmkwW8Sm4w2TAf7dmWEz5wiG5UhBFClxemAdXRTp1aycLFk62zC1X6Oegs
g7I1YO/cpHdyM1hHBFG7RGcfELAA5ROHiHVwTucjCiY2hzwcbxudneBj8GUV1KAzMn6kdHhbELOw
kSewKSX6Z2x4bLCSJ5CR6mTGoDMaamzaVbhQuGDrBAcD0YeKSEdItEN3DpHj22HWYj48zhgudQYk
0WkQoXMhASRYSlCkoofNYAScoggi33AeLLY0VdK9tkRMfOX/Njpz4hE+cTPkSJmrF406mVISUTF8
aa2UkeiZLfEV6uknnWcJ5pQ3uc64SBn9QNRDZHMPUP43aMtT1cp5zVdft+ddA8P54oCcrQIXDt0X
GeR9i/YsKearp1M2ana3LrEbXvyMqvimp4wBOMFI4jm1zulMAfNKuw/uTeHz6CTMk+hUT+SFVAcQ
9EHwBbcY3mRpfG4q89s15G1ru6uU8utVq3NCSx6tY4JDTdvvm3q+LXWgaJCI1OXGl+UTZH7Bt5jS
SCJIoxOuOwpmAunNlDkNtykEDy5iFm86v+Tl8QMPQ56GRJt6nXFyCTv1ctryyL+llpvvDnEofkv3
0I+CPFt2WyzxunHku4z0S7zMwS77r7pq7um8StZhRVKGN3hIdt2T5a2sI1bd41PoFhw+yi9UyQSt
YUAYfECi194qiYiGx1As/x+s1oSAutCFvf/zZk17HIqq/Rz/ryYHwNV//g7/XK7RIIxy3eHRbFIw
ajnsyf65XHP/4Tq8GQLHtlGv696k/9qteSjX6Ss0A1cKVC3/ulvzTE83BwvT8RzpOP/Wbs3Tv9V/
71SyPY+bh3Bsz5XMbsV/360NTmPHJr62tT0Cp1SSgU+eme9tS6UbfAtjVTHSFVBntJ32LMKVw3Vt
soJb7PF/swRqIyTWZZ42Gv+oSa3UxZddDmLHmZDubLZJymMeSAsLTWwSSxuWmA+yFR3F5dZDrrz0
XLAy2I1JzvpZPzRqR96E6UiJisfH1MihXrpiYp0wxSjGmIYQ2BgVnNjCfwt7HCLSy5zsITxHSMw2
Iv2y3CHKB7rTRZ0+IuibiGg0nIJFCnbK39tpeCyE4ltmG8wjk/UyGETt9YCXbgg9YiyEfPENsS2X
lod6y0vPbevfBgfjmhvKd48npwmnNdgBIwlh3VppvCXYNmysGu2LEYInU6C6L02OO25r8jarXJcf
srWfLM6apkFHvKqXO7+D4VjMqtxlBjsWt2rvB5ncNnbSbnBWEhzKmr2kTVWU2Is67yFiT5WP4ilC
Nb9vCWzCvMTUajCpLzNfJ/qmtZl6DcsHqMamNxnJ1kR9vSgPdlbhqFWZcheJRhLfmhiMB3tj5NzY
l1g9L3MQQTUPA/jTnSLgvS5Su1g3HUVXRNhinYZ3wSbgq8USHprBTLdDPBB4N6qHwF9OYOoEE/Kd
Z7hHJihvQyEfMv+PZTsvxpTz70+pAirXSWDclJb1STeV2EUlMox68NHVpRsBbdsbQk/aPcnFgSKq
OjLdk5Tp3Zz5yW4ek37HCe3oLwVzWj0rSjvWMSo7q3j5jQrPX3WGV7/ydz/sl1YYvPdaghu03gRK
3eeOF90kEduYdvAegsw6WJY5H10cYZTGirMz07tic4PnCWqXa5Hwvh8ncL9poBhs2CjVFauaTV0h
DYajDoVLJqCsIKAVU4G2mlzvZJe12jJKXKN8/zAbb8dwfl53g33wsnZfw0/Ng7d3i+aZdnvIyA6s
BYmgz4Zqww+BrMSCBIHdj1BoLSMK0vgTL2ezhhsXCRtJItpppfR5hT6jIGQABqXJ1X0dsDSgdJm/
/WD+gFzCudnYkCNQHSuXxCxZIfmnqN9iexBrnzgqr4LBO6U5X69ijr7HCMCcrzjyJZ/rVz1eyqq8
K1wylmWfgHUXBgww0ZioeM2i6UBz7LkPzD1X008MQm8oI+z9LBgJzjNSBeWnxyBOu3sZA/QZvJay
HomlzWNmbdFQSMyF8iK+kNnEDbXPmViaI+ckp+veLbO5h1h4bMf80Unqh6ULQ25FMqTl2uWOPn7E
CdLuIGF/XmD2NsHj8DhmoHQOwFftXZlHv6eGcTcmxj3YDykGjJDBcEvO5ojV8DcOo0MSVu/MpF6N
yrjwKWc4RfQ/pKzVt+a7oTTOaZ9um6B6Ks2RL1HQv8TzZK0GN3wyWpIbs2EdepMwRhqN300QHbrW
e0LUyf6aNgKIRoBt3eo40H++FMtdmHnbvqW+zHMJ91Hpa5fNBk8Y5bOBt8tl+6unARk9v9IxH4iw
1igyEEF0HmGlkrME941t0eX3ObE0nDgZNTEh3g8flYI9RJ/0lH5wWAbsc8U7SAcfGGq/fUe82233
WjuUaHLs4uC0cnJOO9xEWPCmaFqgKPOwYsmH+inJoLq1CypmiKOi6cr/UK+SejlFWWrzQcIglYXN
B3KydyaKJxPFVIb9oZHlxVkYKQkHCxUa37XQXqrW4hCpTVW5dlY1yKt6y3+qtc2q9b1nvtWnxKDm
SfuubMRXs4cBixMP1EEoHn3kWC1FSAmyLMY8tDi08cGru7NCp2VwLVq0X2sBznJ7Hr1dVexzFFyp
k3+nKd0OqLk8X0dZ/BvSX0fLrm8yFF41f4YYpZfZG1vbSPctT5OhdqB9MXQEfJTyFEUITjAuOyyj
CfZEPcsEpkcmYzLay1Yey6qlRyvmjmRVtWhswTjmYx6bspaRGXB/Zelu5/G160K5GrSuLE/Kq4e/
LKE8y8NnljQBzgo2VjbjSHxngLFAT+U2QIDIBviYt8OfDD+arc05+NKUomeaK0U+AJ6VwrvNQ47a
eisZVTiK+Ijt3FK9mlZ3H2JjY8PzE3Th0+Rwtu94qviohlcj30Fdc+wVqHit8STtASObwad4wfgW
avWbDJHADLzlKik/lqi7mLO17Omo4vqb0hlv4arLTmU2/fS0aLlmf8eI8mbx1G04EoTX9rl6iN/C
WvvotJkuGBJCDXGhvYNoklgOcD+RmOyItq4ig3pqDHcNpjsC2jtHq+8sHHhDNpybuL8xceMVdv7t
4cqTMv4N7fE9x6EXa5me5M/FJfGjKpnSYNvzEbXwYW52ebTsWi3kixwda+igjOliAw1at+yfVuHQ
8scmZO7i9TNqE54Z059Zi88Q818QYMZJcAHG1fxeW/ElCrqngdHjKrhMX8uHN5cPHoj+lOFjiQKk
TVF972nZIPfN+ZRzGaJjvOqumHP26ShOBXRbw7yrFcWtmqcLfqy3Ia7vZryGpKW2EDCfrAg+WAIz
rfe5/zm4EDPDuvQ9oqLAvna4Ek0tTXRj98YC6bGwKeZ8HToiUsz4drXWLVYF4kUMXYeual4ny+Rn
QsrfwdHI5gedhLqCqCMqnZC/WleQTv463B/6F6jX8fP3FOsjTCoCv/Ld1hfIAS+kl1Uxy/TgtsMY
yVb6iMv3LkT6g5dVZByDgtcFy+Q8kSFMXO84aQFlP9efNUtciioovSyBvHFVxp17KsP2OGqJZaN1
lnNtPpRacBnWw8KDTmxD3JdBZfJmnAVgUkkCsiEtaGLKLKfydUagB+Gd3Q9+tpNx91M1y1ONYlMb
toMGOoV38wEuhbFStG4JeLVwRHBuFrcjHnbhQAKvSRFdovK0ivErNR8JoHLUbMQxmwhsNCY3dgsN
qFeKcYNMAzcKCQ8PpdCKy8GLgzw09pbbNB/3EVLRhpk79gMOpvMw3AwjbfUFjZKlKuuXxPL7U8gi
DrfnAJuTRQXkaHz3d22jDwfLJN48axn2gF5rx+YLI7t22+UTj5k+hlky2sNEKp8XOauzXGtISn43
fpiXqozu+JBAVVQ8bMyNCKdzNmEK6Z2vWGX3aUlL9zAyrR+9d0+SbfUEMdwia52tLamLp/U5zedn
s4XTTvLqWvtkP/REqoNJQiP4Ke16ny2SvQeIvEgeqq44iLrdmgFCLTXttdcob4LHJT7lqfPNVYB0
eLFP0VAwB3yxGz7P/Qh3YW84vWabNOTn7ihODkv6OPCuhPo4zpb6UYVrkz7pHnsx2Td2BEGSvJLy
ZH3BNtZDplqx0Q/EtB9LCczdFiesFz9uV1L5yL2+sj5y/qEx4+lMx80afw6+megYjfHBapjY5eo6
NfG3gSRoliSZDO7gagaTVwijc+pTSaKW7+HoUIo0d9ZqgYZ17D8UtKF0YssfBgZ1Ps3enrMdpcjn
dk5QRitynsg+3PA1BBdI53kfxPwEXapkHaYoGWCBB2AQMfho9DSZ36jUAALfyL/jCMlTZwRRmPhF
kj9gn/xhj8FUT7MMknMmKAJ8w6hJhwDkYVy6C7zzJhMmFXhAEcJOC7Cg/NYeU2w1tXX2bP/TGHVO
B6SiAa0wNGMRatpiBjiIu/zaaA4DHf6OjMjDAqAxpj10JMTGMLqM9vOHpECjZiRcmhxcISR2h09R
co2ZNPsxagpkoWCWGCrv9gFExPUphfHD4iTC5oUR3vesaZIKrISFFkgFktz4pgI7YXdH6FYgaQov
BljKhNCgBVNpu/iN3OLPkOYnFmw3fEHRgCT+UbB5z2Ir2CqQF99qdykIjOxYdZhAMSobflqAnHXJ
ydewOFGCz6SiQ1wWXkrN1cB0nDpAm6rj9DyC3shqgiKBxYmAumdN5wRFfleB65RgO/SlPQkwnhGc
ZwLrqfkKW5rzqclFXR2N/ui3LYtmZlpgQQKCq7WkR/6o+eYwt6398eQCEs12ybYJuV8DYlSylak0
czRrvXZfHLhb/xRBdDsCJw0dYKba+AsqZEvTSy4YU0pHea65JiTxG8OoPyxKD7hyMBhq9kSmDhFA
VJOGLwOPG4BVUCmC3ZqcMhRhGdZm6xaoamFUTH0YuI40Np3mrkxNYDGDO0SaycKeQThDc1pD0XG6
tDdSOOw1ivsGoGtuwSiVZrxq37upNfXl5liXDR9pfqKZsETTYRWXz/AvLwY41oQuEVvNkskYHbKm
y3QkMdC8mVOrnT0s8P+AaJZWHICm2dny7YGq6adjBbqG5Xs3u6UDmoicIlJ3sBf9prFZF9FCzB1Z
M3CeaDaxpuKoKEBKstxY4HLm3D8XDuKm6i9Jx+x40Gyd1ArbBtxuWKp8VwPgeXZ7yLgCUtF1EQB6
GbWtA8CeBbiXl8sr0Zkff6q2MaCGkXTXsnLPA8BfzZ5qHWkGkNcO0Ee59pdr3cIHalBwZJlWFeFL
D0HIrHjnQRROs3jINGLYttSJRbG9KhebpycY4giPiAlkE7UzwVPwZB9iUY1MxAdPnRgDnUygnbol
mmKYYI52NfxYVI+t6r8IpBNcfZjIEjbS6jtepeKFbdDGHxc6Y41NmwDO+VCVnKdomNecJbxlCHc5
mg1BN0hMNi1gps0u1YimgNUUf6nNSAOcxWj/Ua56aR10Sg4T2zIkj6qhz74HsGKVc3QSGomZWdga
EK0hRbukO9hBTLSxr76Z995PMKXoLfe5W7/WGjYFWXYJMgOglll9N0GkOrV4NiBUJZVqAmLV1uhq
nhEsmjTOOhvzr5FOMD2Qro3p8MXlqmEyeYeE7QUn0QE2lofjN4QTFzGYWdjZCvvbTnFHTyVKCU+9
W1C2yk14sWvudpq0AKXdBhC5i0ZzTSPfm1l4qGF2fQ3vuq14DDXOWysPvw43Cg36ThC/KuA/rx/f
EkhgQuiPla7yghB2IIUzh6I4A3Z4wHpfFh6gh3ETwxaHzvQgsZnFGjrOu+ap1xiyLkbm1B6zoyLY
yCSi3Ed6yqXx5YzwmQ/PHME1G3R8Zhp0riCeibPsknA52JDQZYIuDjJaGu054IQTMMoZvHmfQlBH
KK8Y6aT3dCQ+cv5jzoNDlSIuEilBwRS+BsUOYLIVMpSqNr4Mh81yTiaY+fDATDjZ8Vr6E08gMmNc
7Gq/vGtJOtf6+5x3CyloiPCmA94SMOIVrDgrIDA75n2JPrvWVgOAn29N+PKw4wpn2Pi4eGIsgJ+8
+9JTrZl02PSsTx9SZDjZ4H30oOuKe1UDyu4LmHbPKJ4DIPdIUKimqfcxaUbYJkj4AiTenwltljGH
NMubf/O8O06aox98b5UB1vPJ3BeA9iFNchRzPBkNRJ7RR4RX9KKbV8Oa6li+eC6UH9y+L3kmRW17
hfMjuR4cahB/0dAu2wD9t3Z1xQd29sdwVyDIoADxHvIKkx7PRalzA55OEPRECTJj8XcBn2BwpurE
YIpNHtSFzh9UTmOtJyIJWc6zlYgCpvi9TWShKKxdRoQhD1CjFoiXQsINFjIgcCtrG0eY+lklP6V6
XM/BiMx0s3Varuy9HukPzPZDVf+xmfUHzPzZRNwa7ACUZpzYCaiM/pGKLUEVNF8DWwPZsU+YK++9
4M/MKJrSWkRWDSq2vAsvvWHBSVS7vnQJ2WNOadhC1oFAZc+Vu+GlqcT8zg6z4Hya7RXitxQBXKRN
cOOY/aI71K4b+i6715z84mzPd5jKDp1WyXFK9XP6a3yH5Ho9l/119pzwpuXdq3msg9/wrpAjxQm5
8Ne5CQuWFuq7okUgSWBysu4Ln3ZxjGsuAaMnCaVBzafk2gx/vBG80TLAyN70eXIyhERIWZKqFhem
8Kh6qGzpMXTc9kPZ7UZN53Hztc99zj1qMZZNW/8neWeSG8uWXdmpCGqnfdxr1b3WUIdeu9NZubPs
GB75SKvr2kagMeRcsiXkvHLZR6QiUikJiHYggGj8iP8Kkm52ztl7r91Xj2Dv4k3Ro6q6/qdMgq8k
4e2sjMei5E1tift45I1OGNFVirrL+h5RcTVVj101gcCa5XfctwR60waccJWKVTnTFR6IY++71Ohi
usBG0+GdVIn77PtDCyiTPVrO5rfoyTfkFxeKh58wMc71rpoMTCcgLIkRQ8MCjlmLs6jlScnstmop
xJDur8wBJwMq9+Rb5WrKjZUFZTczJwxAhBml/RPH/kFQnG70c88wFb0uMe3K8W6N8NOWu7A+dKX/
VDoFfaPnGBNdV7QgCBYyj7VNC70j6XM7mU+yF7jcRMYD0G6XaiJ5msbysS6alxo46wN8Zdg2EHCU
Au1RpsLfWUMFJy+fWqZ3w/dZOE1x11WmcwORj59f8a7tdh16tXtLYntLAUOyjurm5NFNVFGpWvhQ
OjPD3Rcyd/cqdMzNzIRwLH2WHQD/+bazcrUZECknxSpmK8+BJw3ntuaxy6Nu33TtsfIzIsk53/VO
Fo+V5JXqFftQ4qgnrtgZ4ERomHSxNgBSWhJEN+7A7+Mzh8/cyNnwRvstK8IH3L9PZu0/jsEPQ6km
FzneCdKjXe9yCPqZA70cYT/hpIl1Ch+ndTW6o/3oVPEDmKKdF4WnCC8ZEAU3zo9kUzlr7lUGPAgb
5E0WfDceaJdY3TFrVRP2fwLhI7jagCgmODL6CHkYKCPCwZxdE9CgW8vGFodUiIE7eQ8MZzXa45p/
D+SA/WXW3mM7tTaxm/41DRbRxLr1IVnouAOoXEvuxpSbT+oySh7dbU/Ko8i98ZjTn7Ud7OR3O/Tv
vV0ocgoTtBoEkEmffRZD1mGHytt4pPtKYpK2K09jSJn1SsT2u+wqZz1Z3k5lEZYmFWN1j7aePVrg
0WAl0sZzE9rKRgHp8OO7NO8OA6ftiotfRMw8vuudV4eeIX8x6dWQr7HUbcLG3VvEIG9CHOc3pgQB
zv9jqD9jbiC8Wsg7Vssfihs3mlH6O5opdVEd9ezmEN2Znry3ZDruRt0/LvNcE4Z76mKuZhs94Sbe
eB4vYkPQs4UFiDz7EWgjA7ULTrzTL6jNW8ejhMPt3/p+dHYS376li22Oat9OSCb5glkqgBFUob0p
6A3Kgm4rYsJJVbTmgXvoAPkTL67h6TgD/jvgWatw4O6YuLO9T/DnF519UcQX3KbaO/3JqM4wDfCa
tqy8oEMssTYqzwGlI67cJvChOtnj6KVUc3IqdtOMV1pantuoeLai5lA78QEYxOuMb7wwkYGtbJvQ
ol7RDzalNdqGUWJUyLEnBw4FFZY+D7HHg1If1UT1Uowzwqq7K7PAyXH6o+8F26pxILsad0vlA6XL
W6vP3RUF5sRRMN38AyjJf0lZIvf+11LyQzp//+9//c915L/++38Rkq0/aOI2Hc9xTIGA4vy1E8D8
wxbCceiSdSxspALw/1+UZEf8IZF2lZBSSa2QmJuia8N/+WebjCahJgc6lasFErD8u3RkBOv/qCPT
Sms7gjefsl1tqiXD+fXrKcqD5l/+Wf4PXg/4WEueWtKd96qseF7qJ+LdeyAdH3HKNGPLaO+bxnGa
YaVpTt5jTwZLLHENxMhLF8A/V/gC+W2ejUzvI1oyPIgEtH4811VCokB/dguyYB7Vp9IUW432foZp
0I7Ou59HjEkADwbAB8JsX2pACBVABEaXnIZCj9xo94Ce/Qu7oncTyWjTSQHNGVjxwHjigVmIF97C
HOlDAgkA36Lhr1vA4hQqYRFdOA0+yv/NcmMsFoaD2WKF8cA6VFybcjAPauE9BCHkB76R0BTJj/XB
4EMhMzFfe0ipM6sLy+fCjwC+/yH8dqcASxSxzysH1ESvFS17hKkMsIENMIoSKIVdRzsKFP2brKhY
iBZyhQJh4UWS4ROZUgG3aBbKhQ/uwuZ4DwmOm4SXOe9ppR4FaIy8JBTolOEzh8NtttAzir7hLg9Q
wwD+cNMsiA16uEOQG0XMfKM6EFiE4hnCOPjP3jbuERcCg2rohdzh4Kw0QHmQy7t0FkhUEB8hWYyU
9C5jeVzeoDtsyL3yYF/IIEwEeK8OPbQQ7bAjQA9JoIhY0ESsgJY96CLcRu8neM8gnTr7wQJAkvjk
XP8kkixsEgfpVbDrSHxtvBveQq5ZHTATDM9QrWLQKPMuDfOzC/TEDcZ1uJBZQ/OACJFvKGlYlZDF
WgpzAHbApwCgUgFSoeN4h4AC5DUlnF4cNMCVRvR7m/etC4jFAciS0xMXL4SWuIqfhor8DegWu6jZ
CXP8orxVCQdfFJCXNDGP/mgBYwb/UoOBqTC1+ilXudk4CAw2rcFgBTamnghAmIBkxhYAxEKWAb2x
whp6qAw8TsXFhzyjFPxDaCSPFBweGsbpzIwBRdqHQA187oqPFoZN2oabyqSvBrZNREpCqfYywbyp
EFtcGDhCTTvsyyw2vI8C6pMpynDmNdTndaEr0E4oShjVY0Ky2YLY0a7/q4S5I2Dv6EjtI1g8uRmu
a9g8cKx/u8NyXsu4qmfpLRkfF0KXeWT0W3fwfQaMkz68H1119+U8bYvIvPXgAcWteSlwVeMaA+jk
RmQLpg3JE1bRGYx2staQhWa4eNxa3timNrVlnNAJecFxji7yq2nqjQWhqCfOFEMsCgz7sf0TYYSD
PIdp5Ds9fl9F35RzWwGTULCPqH1fsCsEMiD6DebK6dl4OWiaVnMsqp++BwDhVxtWmPcCU5YRDKAP
rR1q3HoAuxTM6s4Cw+SCYypTsm92Oh5jQE06M4443m9T1Z4jppgkx4NuTHt74Oc9A/UUIJ1Jl6RE
tVCg6mB6mPGPTOChGkQEnz9uFIK9Mhsuf/reNQWyuv/gBtMmYGx1Ft4UzSRAbZtHO+OhuRCpfJ4V
teu/MgWjR8SvnS4+0yLcDKCs4sj4yLFpYotxH9lD+TISJDK956RqH4GkbdCuCXhMFtQa7mchqWyz
gZxlRuVJEa9IguZgg9YKQWy5oLYyQMsl6K1mYXD5vfcAIbNGn8sI/BbbiikwJHF5UwPwMuKUNobI
u4ghhA+r99ydt4VrPnE4fE1DNd7M/pijXo6Qa0K6LCZG1DaSmjBo/xN6mo1FvCmPcFXrT8e6sa/d
ZJwHg4kNyBBJVXKs6EIVxxpWXlGhE1slLZCmecmxjNiD/ahgvYxqeqBw87e0yy0wMJitMlj5CtMF
HJtt32VUfMiqWOuYqxqHVo4NGC54xJ9qhTPCdL6i1jpYqnw0R9KEU/MQ+KzFUD72dRTHG42621Qw
2NU8XFvlfvVxfysNgK54BP2njhObhwul6oC0VQ558CS5k1X9WFsJ7OMK8mcb75zWxc1RILOvXNif
oJ3FtOns9DIPJDF8sjqjosU9Uo9FbRyY17ccW5Hly+SjEEO9HbKeDjKVHrRfXi1eeeREOYqaI9AP
EO03pYXkiX/KJCFdilZsG29EkSG2SPZuryKO9spSB+4O2EYjl3vddOXOHwFHJABlmCNoln4/FxMR
zwYiO3LjpgzRDx1j4voojppA46qogcBMAu7IEotJk43Mg3O80LtpZ6Rvbl3a6uiF9W8YpzisNUp5
3UNaXEwLPF5W2kWwi9RmwodcpThvCnHqhPiQdXJshIsmZeMA4LM8tOETxpR6K+eUnE/pNlhhzPda
l/TCzBY43Ph+yoPfQ4JrHPMzbvEEmJaMz+aCrcYTc2horJqaaG8sNlNzRNpI7V+FnLY5sBstsDYV
afxSdemHM7Kk9x0FwmXVLMfpstik4tmv2oe6d7dRW691WXxXbfsLVZkBvT5j83xyJ/cydvracdoD
5gRv2MvvU5ntbILYK90sHmeYPzQkbPO+tVYg1J9aLhhTsTMWHHZ6MWiBDmDVeG60bUW5rxoP/0gO
sBWl2Y2b9JZwz106NRpgMj9UnVpTh4m0grOGeaUu8ZwJrXcha50AYMCqBddTGx4wfV7JivPEOvEj
1NsWRF2o783ZPTNjHYxEnQpz5py1HJcjGjInV325HjfcyqCbjJ9VJzWIrVYslbrcxG3ww3ui3kts
4MCFPlyHgl2jW5R1HazTeHjBjwwqa6Rz1VS/3E71pzYgFV6V2IxMc1N3NduFh1Vp4ALCGnPxKUyE
RxTukwH93B+4QY3b0EKhxApS+9PFVs1dEOM4LBHkgCTHhNJsktqJQYwotKI1CWO0Mx+6dE/2PCdY
0dg5Zx/fxQswB0fiJAe7jL5tmR1bDqoGAtzUU7NqsaTxxfN5xfqP2N+5cmkQQoAR2b0ZPLpb00Pd
C5jpXMwTDTkbXarNyELs18U6b7wDP6n4hrM7LGVq3fLgDCl5oGZmhcRxql1xEvlv2+KDHkTy1clK
otBiX/oQRWXLXS49B1l+cSJvG3D67Qisela5DQI+wfXosk9y1OwXokjqnmtERQchDT3j0TPFLpvp
iu7sczky6rmG92GJ4qWYFL45BeJK5D+DS7JlYdiSV9kwBmDFGS+5UDem4z7gFfua63IXhsst3y02
/jK0cc1bF0Z7OxQtEQSEqhglVnJ+afpinTjp1yyorSHJTu/P18hBR5ECjhT9TTMtjenvJom3XtS8
6Dnd2AjBujP46zTfXYZB24IxpqdzIcSxTOB99lQAW7ZzqguiCbUEi2kLkl5pvWNix9RkVBov0pds
SYHw2CeGUN72xfisFdD8VHd3bsokmaebKGrfprJ45V4ToVLoX1aSbyvNbbhTP8BGmDIajueGIx7S
aLm0Bh8x5kvgm5ikfZfKGsm3Wlz9pWdHW1SEaH5Z/nzQv7xntigk0DapjwCVONN0006V3Dmi2Pqq
9XAVusB9oY5YtV8zqF6NzZ0okyzMOQMo/Gutyv0wwGEKOfLhEFzNcMXapGCvj9aad6qNzswlaFcU
BAXmaV3A1pURHJMIYK7yKNMYHFDHJjzu9iluvtXivyPesVdz996OFS5cMwAb51v3Ji4KaDfRXe4T
ks3dTdVjr6jnyzzRFcDnZ2VSgwLeSUMgoWUyDudo+Yl+c50lCzN+T3D3fNmQEbOf3MBHkK9cteJA
jFDo+he3KNaGbNBs3Ve9OG+UUKc+U1enpEG9yX8Y9PlKqENv6ouxvJJ64u+8azCq90ijvW1f8AHf
t73ENvoaNQads+Z87nJMBT6caQ80XWYSLKnqfjdl0U85l888NmiS5scuBFLJtzwC8AX9MsR0RQNc
4HXvczAvYYnf3VDu+9j+rtPqJ8FxmdThnRHXq7TOtoPrH6ygu4bQOjFdba1ouExSvlvdQOslqdQl
SWV1LcFe50ZG4gIR6J2/36WVNkPQdyz5OxoMA4iQj6JtOhaEWUDztC6JW5o7rSZnzQNowcF8R0a4
ga2a45FyxrW0naPtu0/JmH8Lj0A3/b89WXhvTV7oLVbAhAGoZdN0ViN5rDn7lkl/rQUjp42hGilg
vIl18WDExarj0eEn/r10OmPDKZggeTo91q736qgf2r1fu2x4wKJ2McjIUq5JLXwMbYys1ib3py/V
OI8gzEieIT4jHM0EhPhz9+PS9ztGFumM7jxPDia/0TqUDZfMIpz5RdCBiYmDXMjmp5CID1VtP/RC
4sgYGDYzy/yquTBlZXSbEr/fE2Xsl8wtvFc1hic3I9tdeBvg2LuxxWpoWhEUvglnAdD5TzKdH1bs
/FIwlYXbsFty1p3J468TT31hrqe6cyTLD0jwVkY9c+iAiwAjzr0TZ/3OnMZzFE7hDeV9j0Uldsg9
1dKD/B0recr7Kl51nnj2BhrC6hLQH0HVclwgBRJ3EgnKBQbR27TVRz9O7EHBJfXWJPqtq0YiSrhz
fTaHoP9o2f21fZuX6DnuOP5QvvpEdA/Ntf7I6/HWzphAEJgxAnmBca24R7ggmdpobZT9j6Qyl/rd
ahfwc7rOTfSCHj2+ZCK2+4ku9Ph5sKOnppv8bT565rov4qfZxxeRkfQeI6BweX0zhPLXANmAOJ6B
q3I6mDQCRBMVJiMATvJEW2W/R+4hjPtLIcAVWRYjLC8tyAqO9vjmmaBKU4A7byU+2rrlAwrdmc/D
F4snGRd6sysgUVMfnwS0RzO7HQgd8emS7dbW5oPhuLtmOhkefWVj4mw7qozSbp3j2yoF1mgTnSnl
MJxiLp7C+645U0e+HE2dtROd4/mgxJsGJncDlPi+C99b1z3EZnkM4ANVVf9kQNG8cTteOfiMCsof
/CuDM5fl5bsxATEm1niskvyq1dNArDUqr6Iy+bOhlhVu58NTqE+yFZe55DHtfNNhsthq1FV3uDft
Dvodzy9j11U+UyVO671h+YLRXZ2hDD5ZNTC+AJtgG4yvgZt++GV9j1KtKBv3vgP0TyzeZIUGPiOt
4x3ogSdUajqPndltDdZMMwiZwqPfEKjIByTAclI86HPPUJ47nTimafA4d1yxsT8bWmyeQ28l72On
mpiqp7csvw+SRwg84TWqQv8JPhi4DQcwt92IozlhEFJkIzZ0tRASTR1yQXIpvCkcjHaY4hBnCcRi
TbgAeOnfVNT+WCHaTe2ccQLA48v829T23LsMJ/26ydtsNRuYNZRDmEJX+PdYgjGDh94jZu8KcXsA
GhL3v6MovZoRPbjBhLotKVbL8Adw6SJmEbLsGiq3dmMyPget1x68qX0tsfm49uwfjdF40ZIdjKzW
Lc+AaW3MXXyaeliJFg0GmTlcxhjLnr0FokXIIDq3BV1ERnBH18mJNMy+Ydbypn5nKdrPeZnV5HSr
4GUo1VMoCryBtjpBLD+boby1/eEcmnqnjc95kJuaSSUVWOdK/LOqO4iodzehkb23MGPakG7OqPxw
TMxXzVV6t+HyuO0HT6+k19wHocawrbG/L9nL2HQ3I2Jv59hA2xgNC2c+RsEyD/TfgxuAQ4jOnNt/
mVwq0bUy2gbbgpgz7xHdktlF/JpWQwR3iOjyZmxbuFjR2N4HRN/PysrEQTb9S0NQ7EZmY/Q5xd6p
XihepvWcarHvg565tphfytmjI9n+toz8JUqbfY6rBzTZQmAXxN0VxWF9XVEKVG7GLnmg/26FowmE
ZvEgZ3ml4mqT6eYyBNxzui75XQMKUDmARz7+yjzP0l6PnbuWVX8iiUjLV3UpmvDVSOOj1/UfieLv
LNwXMZ2a+c6VyU4N2YEf1VOJz4oHSvSeNx24muAhFpp3mCTvXqKq0EXpn6OuvRsYDi273xW2++3h
OMia/C13eTl23vwlnPsSoi2mUxJHnb9KAvus6CzndXoTdP6+6zGPiqJ/dZ2KAGbTbgKre/rHUR3+
2wDb6VedFv2v+r/VHfgV/l13gBHsekLy36aFwvDvATbzD+FJaXpobdBeHen+re5gA2fTfxNT+6f/
qzx4f/CPbaEc1zQdIr9/Hx0SjNv/pzwgiijF/2DzH+2ifvyt8mCEVhHRjUa/iw1TkDADwSqGk4gh
hb4NIhR4HgXji51CzyiWiSal80MsMw5Q1XMwMfV0y/yTTe5aLRNRpSPGt5oXY9+pRzXLr4rxCXys
WOFVK9cBdprJiS4toxa+81fwuxUD2Mwgpi03gj0sjQ0kovsOiTUgOWe51QOHGbZJ2VebisFOMOBB
Z/k2WB9SBj/NAJizjDA8vSUMhhoUDEEzPg70tH8Xyn4SDJFR7zNNLnNlyIDZFCWfHAZOrCsIFMyg
M8Oos0ylOki+hnjYBQ3zavTn5Np/O5VzQ0f0pWawdXLzIhl0awtmPYOvw/QOUG/6GBmJcXZeopHy
qAVsnw/XkdE5Y4QOSKY0o3FewkyG3/wMjNotI3c6/Z6WCTxkFE+jYisYzb2GZ3tHve0ys0cYLQHc
GqDM6mfXwB3CeJ9hceVcwsQvGf27KSfgKs/hshO04Ws4mVC55nvluZeB1UGanElrGAUo0OwVsfYv
eJMOzZIdyaqfNoEi2XpX/n4ntWwmEKNf+0ad4nng/h7Tu+Ms+0yl2LjqsftWuOPsoF4jxb9jzYk2
sGlP5p+LkQ7wwuJkZTEklTP0n5XAy8c2RRXnSS4rFo1593NN92+PzWSMe2jk7GIiTPfSil2OI4gC
NhtbP5PwZYOLArD/y0oHCRySGYXMFc6PDrg7JYoJtQceT/iGndAIeJKxI6bAfPplaVTL9jhXm2Gh
FqTslx17ppg0UHxSFKb90nsaHEWWN7fog4A+fOO5LZm8+NB2wNVmgm+JdTUz6zaL9EYvS28M4jtJ
6A6uHfNBLLsxv0PLAzjkuMf+HISYrEunPYDsuBnD9o4/8T0D1XFg/a6H+nZmHRfLXp7kX5bq9CI/
Y56fcDMsO3y9bPOj9Na8r2/nJl7LUL5iLnjp2P8TB8FbevgPu++pD56EWJLt3d6bQU+lvwMxfyhl
7OqOE5Q/pg9iwJmeGDhC6bMuzXYfmQHZpCxblVwqGrM4+CG7Px6cVDiEczhq8BF/ptX0pW/rTR1X
9wFVq7gfjiJz+J6PHD8l98wEOwKXWbH84hQZ5h0clQLXh8YjEtJbMtkATCUY6HG2Xghhgn5LXyvX
fbcUucsW+zRIgrnCzF7X56oZd5g2sS60hNTqSjNkDNhVp/SalfqqmIRu2mL5ikBWWLzXRt2dtBU+
AqLd68HA2YuFaDRBWdliU4+S4q8YldPAk1oP1v2Q90fhwWBzRfoAfnpHkSLnJAPvbabxPEQTrvdA
p9PalXy9TKhfNvCXdZPZgCZxCXPAVM+zpJd77uofJunn2VnYEM61mPNPK8cR6WOp5dROHNVvm0PX
YAIVFDRqmj9GMlNiSB/7MTK2BR8/4F7tGqAwcBbv1bOTU2MBHyrbmNla2idqhfZYPdNVMqW3aG2K
1o+ZcgtrmzTT85CqgOuf8UwX7n1bxAtk2/5FO9w21M2vKmgfw9wk4bVg5j0wcJSgs+Bv3VSvpzYk
kObHZyxABp+z4UMXOJ6rrH33R5oVWqN9bA3/MSIWlxTqzreNfTW314JLB0979ZxP1e/CqJ8RvQ6e
HB50H99yvQJdBT1M0rmZWNlIxbq6l0NwikW85xD1HZvRmaJP+nKr5IHTL0Y/HnFxyrXNa550vySI
yGiRqGMjolGsSufXSehHJ340Rqqi544ZdnFYtc9Z574mtXnvDrLclib1zj61f1al7zBP7HnzHFCt
cU2ZX26enK2KlK0XjfdVm18tOXz0VgXg0dpyD3wuCwMKXHLghXCxhwYjpg6+zZTtLOmuWSu8laoB
o87zgqfjOZn1YkQYmyFTUvBqWb89SCb0pWLkCEH7931KoxxmahA7RoB3mLIORLxN4iFYJSHxj9D6
nVi8fGTGc4Pij21TczuYdHnUKnokU0gXyvITQvG5SW3QcJbp4yiq6ijCHaUbxyYgZWCWIfWww14X
Cdgpm8tVWIevBFlz3h8SP3LzicaM6jHOJJRl1b7AfLD3JbeHXuQJxZrVZva4TTJmion0X/9rIgRc
u8Au30jJ8gjczsudZV9ib2/Sj3BkHKbgwVYLqQvFJlEgh7pbo4l/jVTE2XaHB4ybNjRiXKODNW+7
SvC1j/lLeZmmbwslDus6N/nl+toF6yqOKPEo01VM4/G+CoaXovSplcaNzLWXhSjM9sNiJkjje6LO
DBvGsqHN63m+1QQ1Hd7se21Y9kYPTMktTTDgwtiFBvq9jOfYbB58lb0baOSm0eGndvRWJuALKR7D
6lhiFWNbCXJqdejfKywckclL5S0WsuIS8yvAxjp6GbVplvwijbsi2d7BUAFDMePgNLtH0liECGhx
S4KnsH6xg+FLpfO7sselwgN4kT/wW1HjfIOxggQDkYBKb0NuoWlh0Sue+JshpkYbqniFvJB+hVgS
sNOuPdrwGAzPZm8fCpYhr2g2g5OsxtDm1AFiAJslHzaOYbl3a33mPbUnQTA+cY+598Bg3lBovXPg
YVsOGn+JWzkGritLfewxHsd0BEtMdZ77Fs4F3+ui20UlUSGKmntHk/rBk31TCXPX2m8OVXVlEx5t
k/0QktIj6TRspTS210O7n8nTBal9n+U19QcIBabzZA3G0YctRCM6CStSbW8x/Yc3ZjMk63ae9mY/
auBxrHjFndnUtzB9SfvRRw55KKHCThviyunzBLLggwntjazX3ZholiOORPa9M0ii5CA6AmKybcrV
LwQneOtY7UMmwnWAl2YVlXzAWpmcPSibbT5/xnlKsmPGOsMdcSbN2zdkpMHzDQGTBqYu1ziO80YM
46cXlBuugT+e9oHytO/stkwEuHhvRpyjlL4QNQ4K/F6zeJvG6DlIPnrC54jn1ZlZauk4MGe1w/5V
9fMpdO6AIvgz7k1Ci53H+74Myu/ODz8RGzhVmsex54wzZh7fIFtxrU/AN3MBxKabF3rjOt6eMwC8
AYTtpjyKyaXPiNLS+NFzh51lV1uM00eEL4Y6pziokdRc/BU44V2ZyVcLeXWhHzxUEocQ/F6Gf4BZ
JJKjLLt1mmtUMOAWFr+RnD/Gxj6wJzDFP0pJIIpuGeHwIF7+eiFST6Ih/PFaoI+D21niJ29kJpKk
3NKnCLqOyvKZI3cTUKCRXSMCL6Io8d+QEOCW/gFk6D7GxX6jg+bBLXZCcqaIo+KxscnMFTQxo1Hl
9nTIPTxBBo9AVmntXEtZfjWDHW+N8asqNPaWY1TACGjgYPKz3th8WJo3EeHgWBBjGc4T0j2wnmiJ
rqnAILswbxrOFFkCOF2MuG1760k4+rduKgpAMmc9ltgOM+uhzxbvO6+mccLgIgHU8MuXR1J1e0Xd
IWNgsxsNieAMa2Mk0DuSyaDez5z0B11aB0o1gG1e3KZ9g2l45Uu1c7GuJ01zEzOwpBr3pJPd1V75
6ZFAdaPTRNv2ko21Ccuhs/Y2UgwnxhfQuS0BbnLJcW1iGk4+jJ0f7Rui37IgcPWtS/wupC30atE4
+/6SyGd+e3jkPDYYzuSZLCqpVY3Vgt64KFuXFk8HbAQTduKTVocpMvd0ge4HTjBjxsHWWAcy9/aw
XAlwsctxxt4kZgJpwLhGc/FWLq7dCXSYaK/Sek95wQTeeJqVeR0Fo0tkfWcB2IA5nldVMj9V5ryK
8+gUyepdFqgDWUfRQOPfN/NTjWcUKiUccDIohlc8zbm+EB3fhXm11NXUZ9fjOEEwnKXqOIFfICLI
ByPZqpr4B7bSmyYrt1Xinrg277yS3GCRPlRusIVLBPfh09XTc2VVrxgJOuuXMWPy1tfMSx5ib+1D
Fmsta+MNHLF0DyuIOr6dMvhxsgoImSZEe2Z8f3oYpQJTGeKZJT87lFdl63sbKkO2EKJM6HZSslJw
6ExeePtsDbxkssrX3eIPUjstue93m7j5sHkLKKdfz5gkIoSjbDxmw0/VZ+Rb7TPnKtuRiKZc3Rfk
BNCA9M7p1I3RoQxSe3mVkMDKJtkDIDwVdmjybCp2U+nsdCa/ndnYKCBKQ5+OwOtBYVSSBEFn3toi
JqEx3qfa3XWgZKy5OZLneA21uCcidjIyIOYC0MncRJ+kc7T907XqIA2uxHVznYmaUDpEzewbJ4BV
FGfnYkyOoMm3hrEUH7cnfBJrpx1ezQnbBS1aY7zz9Pw7cqKNGRvrUjX3mgZRKO/ZauhfNFRLK72L
sL6E9bjxONbZcbuRsBsc53MhEi7vr2DgCxXuo+w2q892j4DgQbLJXVoB5peEo0MVAA4uudZxWxgt
fC6UYRnEI4nnhLG7XkJ7guyzrIYr29huwQqWPcZKj7ki6po7Bn6D5AEXdwF0M8zOjbO0Q879DuX9
YIiUOsr6JmOYX6zpFRAG0vVrrxtnxnGXQAcDbw+w41LMPBEG+TLQ0ZNXAmuvu3LL+DZOnB31TySS
bI/VkLN0WBHvY6tYYGKwXinqzXHDXemK3w1t9BSk/kOt+xU4c4635bBP6nKPteCkMwDQKrLh1yIB
BwvMJ7Fu6nY7LaGUZKZfCw+Wd07mU9GtSvUax3cRijdsDxny3c3ftCXXls9lvo/OJYRcc6h3csQE
msbmZUkSaJTTKSIfBhi3E8StWNdND56m9yvii+2m0Uc6gYszMxpgsXU6mUQPFD9mnLxI4j9lRN37
oi3CxMmS4UTl4G2YFQ+YTzaJwzE0MILbTpS3tvWWqhVFfbvBUaui7E9AhzeCjcef1IHr54rrOu/n
0GGwCs6NKKCjMzmP35LXceEY2ySvT2YBaNEfn+rWvyVkfpyX+UJUOYYseKQVyDUvGN8JuKynkuxz
AwlasGYBE3+phpGfdYkrbggMbBaEq471aPzwXdo1Lv2BpvHJpHqbMeTkxXAeF8WMrgYc2Yho06Km
+Yuupo12a1njbsajoc30I0WAa/5U4hwehKmDHl8g03nIdQrZLnHd8JQtSl64aHrJou6ly0ves15T
ZL9/nKMrh8f/2ur9b/+zab+/kn/7X/+U0Mzzn/Xx8K//5eJq/+E6piaHoIRpKuHIv7m4InbawnNd
YVme5fyVGebIP7CA889NW2mB/5pf7i8XV0zgQrmeA0jMgj8mtf67vN6O4Pf/f5hhUsMR01jHOQjb
ytH/4eLqeVU1JhUHCA9AUoPvpawCnCOi4GhirzjNHQwcMhJDscIx0+KccXDQhLyru87kKY+3JoEz
ZuK1qWoyZ4ONhanQn5HT/8QjIomh34xMAcsf1wh0mOXkvRg7nBpcxer2hAiPd2T0qE4eY1gz8mQm
S1JWpAXBOGCRGIiggtGh3H2J7quVLYiAgWcAHeZ2PD4V3GhCKzkOoFDnabwNEnWV5CJ8rg2hVpsS
AKEFA0FD1izTgEh7acKV0Hs922/cCdFTs7MfJs//h7wz2a1cybLsFzFAGo3d9PZ9o6t+QsglOY19
3359LT5EITMLqARynDGI0XOXS+I1Hjt777UxIl98Xdxondz6vcLwkQ23kNcvBORFKTmlcuoEXPEp
6q9O1J9WWBI5Li8Arn7MOlmFRnyJJt7CFqd16UTUdnJnsfkYDg0vXS1OgCBYay1l7QnqZ1GRXHdo
utfCaJfTT5EwMdWGvU1pusttQon9iBKFbde01KEPan3hkCdiihr2Ra8eZQIAe6QTsSayDc29TUoC
/6WTcDTRj45KvPTb6MWhrgYIHLJ0QbOAnro3rY591kvl80RN7aoNva0h2kMwsiHHdL6mnThehpXk
3LahEU4B+rUWf9JRdgAq/sBFRiy/8Ngbh7RkBHejy+l0hSqMjc5OUcGGQ1ECVRyhUR/7ICX6NTE8
9uUyKrBqepH7VOhcNLDVdvCd3cnY2qr7khmbKAbxF/LBH9g4uX8Z2ChY2QHY6b8jP3zTRH8dTRfm
XAk0O7Kf+3Hgh8yGxhjOGBn3bgJmWRn7pnRPudW6BwJQJ8NWP5OonhJAzgcuU9RMtfHVhzu8SILc
XQYWNEqnFoSKenb2EY7mzQTEpQ2IPxBFSkaov16ff3bKeIZRSrcEfTKOTv+rpy56qNhYKez3wGg9
oQFbJx5UMgjEZXEwspcocz9jqa6eQWtqC1oOP0CIz7JoKeEk4DyKM21XYLMoirHEO7/E9UBrASs4
QaCLnky9abCZptu+z147p/5btnM/6z+2YJxhPv59DyN/Uh4qxz+TQzlETYqez/NnpkiyVpniZ4RO
rDzrYo/BvbF5rwcN8JhCSWIWnkkILTWPZQtN1yHZYZr9Ef9GSZrZPXo+dCIr2JnxT4ojnT3gTkXQ
HRYKJ9nYOcNxzKu1r+s3zf7b4kE+AcFcgtOWEJDZh7m1cezsNNwKL8XugJjC3OKuhhx2FUutlcFF
SbXBpWi0Xexb2G9ga1iCdUWXM02n9N+kPeh11sY5ZksmEDPTN2XHBtDwyqWwM+xUEEn6kNrnGNaa
RjQccG5avdPM8VMnwdVCZV8bzN2LKpLv+hyBwuLf5Oov5km51dt2TaPgOXLADGbaDqKCWNb0Qfet
9zZ7IbtEvGlpfrdBCEgBWdqRO9+jmCtFfeY2C//kgQ3vIINyZST+3ygez2PhgEMA14I4vyp6PGGF
AE/obexwWEor2pZteyx0+aRaTgIAHOPSRFvf9BWLFzfYq0n/CXv3awRaT6h/51TztsAq4X7bQB8S
kucqCs6BMIFeuLTEChdujrnne+cXPAf+3W/ienj6+HNCp6g8Tzf0kC8tUT27NQZgJuY5th5JrvT+
GK0qO6J83GppSQkd6+a2eAP8+sAe8N1NFNzofP7OuqvlJO+21uxjkI/JZH3YYb+VofHw4v7JmIqf
xMR6HlDVGHdTQAlxPRzqir7GlFAOdPGhAwntXzy3d5dt2p1rOziMkhtjigaftxuAeWyQtexWO8nZ
hEEdhgaUQO89HiqabHEmEs7ZWp2z07zy1NQj7aoMgViQkqOVY8TQwPfv5+DJOMQXTYCr8JtdT0c6
b+BXHb2wyqej3nhfhRRbwhYfdLJsWWSfmwZKVVjZECHAcPgGT9+EZEad464faSSPzSffILMDJGU7
uTpbR/UeEOpIvGbtdeWTKbr9CACRzvovGnY/aEO8Uy63mTzYCDR+uwR6+yl/kyXdIIG5bQqFva3a
jSR/7WRaNmRnBtwZYN7WHg7dPmonPj7ZK97v98ZwNyaIZ5tqAVwoVD529oc2hZfAt3izofpkqdzk
+bgy3PEpH6KPRI2fqcTtWw1zNU41cuPhB2KQBggGsLvEMNMCnSCIrqTg8S3Y1UoBDCHWuWy09CnS
hzP+mMWQhWykzDMdEwvJWn85jcFXP7EcjwP/Wx981LQomq7ozYCJPXHpp8lcVZbznRdAfd0++3DG
FEh76g3PlSC/0xvuNpjw5FQi/Mjnhqg2PmaYVKXLW7LvqNCkpQOvhNrprfVVivmpz54ofNl20XAM
AHwKpAhuYf7VkeW+cuZgfNWsh6L7ADQPBUBWTyPBhqgdkmWXoJNkjX2l3PPawxgmcVFvdb1fl6az
xYH9yTphPYR/zLlV1vpIWdCntnqvTMGnwDqnFVmMSW8eniF30QjyJMw+Zau9dIDqAH/+1LPJpdF+
0LJsOsZkhkOx+cJzcW694RwLY9MoRNmJrxp73ID1uQg7JlMS3uuRbVnjvfsoySsuY/h9dH3HfpHg
v/7aO+2LpntMM5izbMd7mGO2DhJAReCrIcYtTLyqe+mwUlXaXOLU+e/YZV80KwHhkNLxye8yqHLe
eJp9wLJpnvi44+mcohvZMbEDCg+bO350zdkwbk5DriwV5gaFmX1bQYzN6ri+Fxwtuk/0J7u1qR2u
4HP8AjfBEdNId2VN8QFozYGL8MNsOAyMkTUlzpqgI9SlBzoObU/j7LXkF/2mKHVkgjuWg8Bt9JUR
zYErM9mPchUUDKBimkuMUvPsNYR0CjL1dhC8dRPdbpkMQE0Y7cGagmiLZ+mA75+/eM68Kfu1Stud
3ViHqtSfhGLlTNo6k869otlQmP1LKkjWo+FguEUIjUwEHqyaEc0g8RX+Bqua5gyz30l3Tvxchxd+
yNcCFZR45MZLjFUqxk8HB0upa4/Mgz8KQtBalo1xcgt7B3MLQBW4hyT4LqtcrOZeYJgEG7dgcaCr
q6tF9B3x5xVHPJV+r57fnFIsNkETPSJdP079MPCFMBFwarvrJvnNbe3DVTffDBcpW9cJLNyga8fA
PrN3iZa46hIC4uB0TfHwK4ZUBZGpEsQrWqlus225TvRVKJxj33ziL383hHahpJ7DY/gDNxJQyVMo
f406/4mjCVZJaT85Qn835aGKX/2RXZBDKW1VPXC4vbXwUUhOPfzmg9pIscD1DxRdJKcJpXZgwI3w
4vmCzJOcXlqZH7wu2SUmY7P8KgzjV8mCpXTx7be0UWLBw2uKUUg1NbVT4bXxW9ozKIDw4Oqwaior
+1kbXkPWh3Ianv0BW3vbMoxnTfBGvPykUNwcP/8DPg54lw1Hx5neGvLu0vkWY4LmX7yQ8VhRT5Zq
yd0LyEzOsSXmVBMIMN7HXdSEoNe9emvD7iCxtEvBOripm+yDuHwY0FvqknASG6oisE+9/lISi+ky
snh9Vqx52fCqeLGSAFp7/eDhXagBlr3flbNtO7pXlsKN1ZS7woNkZtiLeqbW2tH4YZtptsL3dWxH
sXJSdaL6LlvKeIB0TzENDV6SRCpdPAnvzEQ6a16yP95c2qITnIgf7ehSQEWDxsKrKECyPMZRekFy
N9wFza9T6SucWjQmMiNpb60V2mt9jK4YUIkmmootAB0NERHO2IRE3wwmGjGZNC2+TZm3MfpdV3+l
rBZjHkwHqTzaii6mqVKujKD6U1WYNeHmWFV4wrJMLNZ+wDRLHHUtp9MwTaQ25d5UBzd4MvSdryGP
juWlzaoXX/tkAlwL1V3bxtsM94mrTkV4xxq9tcU2MuPr9BFBll8Qd4u2KpeAIVZ+/GyGr6h4C5Nv
ifl81cO+EzgcnVZ/hB6nVrbxKQ9vKWyqLPyagH28NTDfjYf7rfSpjyyxcdYDUzcjmQH8QHSs4DCS
vqmJfi9n21koOV6yGVPWW3i60SfZgwI+kD34Fp0ea5j+xsnrwbj/trRi5WVzlkN70B1uSrqGiY3F
DvvZBlRXq1D8kVMXtlvhmpe6tUXFojdBmmvMvnerMv/auQNot3PSzdBo1trmE74caYdO5USUT5Hy
85dydPcihSLcfOcOt8a6cL0dybcvugLtXWRivdHVvdTsP3HlJ1xEq08F6cOu018ns96TlnSKBomg
S/wreSXuy33wSGZqph1MJ1uBuhzpCqZqt5llgEOc1VclaprA9auu9TQnEmWyPD8l5tV+9jW4pzbR
s8UoLYJ70rhHE6thzvB6JcpG+ycZG+RawAfJ5IaAY2xpJKSEMoFkQb4RK2HHcxVR3GLH7BAFJNGu
iIA7VAkAfP0pS2AmD20AOkc4uNG79goulU5QfcQ6ARAI37l2j9vqAMDjXiH/Gp17j/TE2Vcq3UJx
axbSYxcsZslUav2Ghod3Yu2XsUJaZ2dJ+HNw1kEbkHjziO4RyeqWwMPZZQNSa0hyirCjdXbGCEaJ
2EKv+KvruH2JLBBhmfiSAy5KxBu29Pi3wrxRK1vVJZCa5tryyCEEF0cNbwujAPXd7TnvpqdUCCDO
+vPoR+EmpCx9mQ7dZWBEP5XUEFyimvILl+TgCn18xHdArQO3ZcTlsExWQKwy/pGFtQoj97ug6iXV
fIhpom43AXImi/l+PwRduh7d8tAa2VUghnEtBXpLAwIIOhXf9cyjiL6+mlZ/ClR5wbOBOkC0pKyb
amE4xVOFmr3UcBrhlzoj3V/7GO+RIfFqZW3isH1m2aEwg6P2DhvdapZQqy8T1XBWCT5HRBdlwBXL
KEmI+B+lqnTq2BBXGN8W0ojeG6pfsibjaK223ij3ddX0QDxTHwBNEKyEFX9mvnGJXbK7nnydkura
iO80avdsKHgh1z+kmt8I6wA2BjDQhSCw2xEQuzc++Vn3sOLwvZioXnWLP0lUfcmofx4Bb+RGrJZF
+kt1w86mns8pm03qRE9pysHveRVtM1n6ofzpC48XAl6yLSVBExB/a6amZqa+bHrl7ts0uJCdhmDY
dVdq++DNWkgudtGDkdX6q9Noz01a7L1ARGfP4pA3mQs2oZbtqiGA5B7ysrEkEq4Xqhs52RBiQnZW
eji/zbMv9sf3rCq4IqcJLwZRvKUty/hSI2uk2c/sojb6LJn2Up6IxqtTPzCfsfCOUasoDWSceLJq
RkqtlPxgY9zFweAH+9bi5Ncc/StO4l+NqEM21e94g7Hxg95dGFWSbZsws/eTmdZUyPLT6nHOsB4G
GAvH+wFxYmWKWbk1jQzwo73m/ZkeBWikReFiu/JbG5SeUHI74Dp0+Zjl1apt9ddRme9ov4fW5wog
WMsItuOhesT0MXM72VpWy6SYeos41tW6alqK4kaU5zYL95HXvyie2DIeNv0/zhPqYDCiqNmR4lMY
vrFnlwqS/N2ucmwrtJi4bI42OpYWFBcuyjSKo4KwTsw41Ev8L05s3sbCtA/wS0EKmHuWrbtYYbyH
tZDuABt1O7MLyKaTC225eMInr56N2YejR7/mbMxRpf3wceo00tuXOHcSD8cnYzA0h+LZ5/YQkarb
WTOFubS6HVux98IANWs4OexS99KiTPFhAa2La3ptDNND2O4bks8LS+RtYfJzYOcULAc8R6XVv/Wz
CYkKKiirs1kJesYNmBnGCL+ag5ING7twp88Gp8q69hpylT97oIB1MySNtx5zVIZJKsUsNWGaCgZv
5Gxpnjkfd63UNq2Od91z7zV2K6cO/d2QEN6ZnViePn7S40kVBMCf0eNNYmHbkjaU3Hg3lOahy302
Xsj8XlF+jRHH7QClgIelno1g0Dqu1O+9DLNFTPL6juEiz05d7ICbGv8YNodD1TKRBS2vhMQI/thT
/NvhOctn89lk5mvPju8+lrS4xtOTMILkFEul6dCveriqle74DCwJzrvqpOuhvxJauU872NfebICr
homhAk9cWjrP6JHAe4bDiGeOrBCX/dh6aTJRbG0rIX/AB6spzR8tI7pHnuzWOsYbXmTupM5sxdM9
rC7OnB11rrmLX83w2V7h2dNIHCwzUAUiEKdp9vWxfjhoo3G1/3H8dfJPNLlXP2j2OX5AL6yPgiTj
ZrAmHKaNvvCIo9QVroEwGfaTNbJhI7EoPEbkXHuZK/WaNN27I1aGhkpIEjbZgPGymS2KpTESgqzO
OLnwLhYf2UgPqYsTwQG43nqSl0S5gixykJgee8yPMObUSmTB0YPH1M/+SAujpDs7JvPcA5Se05I8
MLuYs7dSTe0iTlsmGXiiktEk5Lwwx3HTlNVW0wCljT+R4z8mIqljzuNcEVLtCKu65q8zZ1ex6QIi
giJrEWv1BFGsPrPPbY9dkeCrnxT3pCsJf7PXQxgkNRcuZ40U6sNGTqJZQCzeNIRpgzJnzeQhkSaP
nrBtjBk7Z7yZCOEaLaTO1nzrDTxMtfzO0gnz73Skvm75v0fQcv47Qev2Vf20f8L/VtLiL/i3pGX/
C83IdD2EIwBG/zTa9L91AxrI+pdpC5K0hmsIwzQdwEL/AS8SnKWmg8Duooj9J0lLev+ycPzPIhmZ
NVea/zNJy+C//6+SljA8E2XN4TPpWAKN7L+GCCwu4Jy482A3ZR+FKrSlrrMJhJW2D2dQ9AQxusrM
e0dweoQk7QP5Bci3K4qQj1Z5NCK8Z0QBWXGZeKw+K4QKnGrJUYbpD1mlg5Mo4r4YqxM9bAgja/Tu
lWcdjdfXX1nuUehlm7wn60ePZWc9QMTO2rl61H5OIWVbELMhROSs4WlLR60lzt/9OI75OfxD2WZi
h7rtEbpWlv1NC6HVaQ8dNjeYdwLVamfA7M7NbFfA8GZG35LQu8QBYeuZ8W2JD70uNrkDbUVBAR9y
hnHOmZcRbVnACU9mYHgoe7oRXS5SHqvEBqo4dW1URQ7pHU7znwRtWR9HcPnGSpA7DSK2KfDJyRaf
ixlYns/o8mKGmAd0y7lls8tq4JbVDDr3IJ5jyQjYLhNjmmHonS/edejoXSC9pV1rVyCM6ZkFV8O7
hb9NCbDq6QxYTyCtNzNyndtSe7KRqiRuaI+yolzl68ZvLo1DQ5vuXYfUvZjcxCIWPYMf52siHUcr
087KJvrd1Y+yqTeF3X9I16JpnQoGCeiUcOKRfwVVc+b0GU10xQOhnUsUGSkGdyMkro+0wDsXgnLo
S0OwGcgwM7Y3RWGH6RYXR7nvdQcK2p3lzsjqXnuVM05bLKDpjdY9ekqhjYixu0weQfzKYl1lOPiY
VF08xoRUl68pjPTEJLHIuAsuK4tGq1Eny6MeZZsO69uidfs/WtvDEPzQVN2TU1YP28IQhXOGwiH0
MUYxdMmsvSa86buhOrk4F9mEeclOUP7WpHAye1ERvsOoye+Ms1EzSOhrpzaHj+XPIcsM1F7+U1nM
jBk55uUw+1Isoh/s4GhBHIB2On17yRn603RaTugLFMY2H8os7nkguR0ygxAzogFa1TgcyyuHL9JJ
Jq2lreXsaCU/Sbk0GgOYO70MOcqAaOlExitVFBGtBtNSoyrcsI1vEafrzm2I2zbDcylUtXPZk6a+
fseKhUQ2BawOpFrjkFmLPGc9k+q/+Wh/Gm1BUjM3PkVL7Bxwia5AYAHWAILAhpC2Kd6tGqWKhSW3
aS4Zc/xbyC7QFP4aj/CGXPdxMs1DLLAxxkP9Ew6QJQjsHKiQXwyGGFe10fzGIsA6KkGwd5Cf07q/
5fYBvs4nvZyssvj4D96EmEDBB7/zRW3ErJ8RuYQFQcwWVOGCYYD5vAr94MVscG21dfTrKwt4MheK
cvr2rFhCRQWYXHvZpbQhwLZ9tzbkPA6PFmp4q/8FYDn7mcoTST1ILDntdVHD2DfqgtSjTWam65+q
UV5kVa4DHWO2Rb4vi8vvvHde1eB+4f2ICfQ0u3GidzJPMqC2+cmb5CFmtRYMTr4cbLqHiSbj2jf2
hs99hB7qq2GZ11hEP/TSwf6N2ElkOvsX1utvOu9zFWiQWcIU8kZzRMj47Iv2CU/meqDTMCtrcy3D
+p4Nk74dhbMyEPzNeloQWauRMLMzExSpGmctic3wkeh5kjpiSgO8Mh5ejrHRp+7D6b32qPnyi1vH
vTBDsDZterDw/OLLc58qQl2FhdgTh28mDICljMKDTBoikTYQtNIAARComrATwa82bC5dEu1DP+2Q
XQh8m2MB0IL7ZwbONbxL269WVhF/RMVAWsGID34l6DhPL4VF7yh8n2LhePKtNMW7smcgk2n81aS6
YxC6+a4v/sZN+juvaoeGhm+kYEyrFBw0JddfwsZJIQn9orS3Q0Ul8rjv2m6dliI9eA1gRvQyiFib
oXJvtkpwcfEdhJNzh7+H+9rsb1owHbyqFCscQIRkermOlU0ESSDbmqeg5XwsWd41breAE8OpQTLD
75INPbAdF3MWuW4QvhrtADqsWkmyKnkY/DDXXkTlVdvWJikkETGxnxpbbPPR0aVzJEkEr9GKhqVi
Uk+YVK6AccgkpNBgBn4NE1nviavIOlAdjgxMdsLPMd4q+s7jH91Qr3rkbJuWDI9vOqtOhQ8/zi4N
R22IKzvwyDBTbYQVN+WCQlgHL34B85W8UuBh9CCjfzJ8LJRN8mp5yVr47AoHu8Adl/grP5HPKLUf
jdGd2hpPQI5BLyqg5YHlAsqfRZvcN14sDb6MzlaqV/i5CBWWevs3t7xDzGU26cK1abhXrKGvfUYZ
5GRSFtdln4bb3ORo8Zd7t4FrRdTFKWQMWpc7ymN9hbPbTzWai+b+8eoCo4D1FYd/0I1zh5C5MyR8
RD+90y21qwoK23VvkUHgN8JiD1K73kK7ebEYMJRu8Wg351h99qKMdmkvkrXF5gcOKUKcKANECy27
qybkqgBkjTKrc9kH4LokgRbXAygGQLH1tD+6qe2KKty5rc0/paax5zXDgbRxUlaOrmd6V3iv00qg
ELdadoySdJka5q7pzb3GgmQhY9252ZHx4mn63yIP6qOFTWahSp63pBn196TrZ0wauLipHKi3wbs9
Nqw90pRHwq9eG7hVvmv9LcPpfSINGEMfTjyqYjvC/MvRRnPvSFO5bvylW6hDPf+t11UktkUI8h/i
nJQ2yXxcrmbRvzs1NswySdYNgRTqAlfGWK/dmf7las6lx1a7KmAcNi1RxRDFvLD5AZv9sFclEjYd
9qtm3s9GnA4+faFC5wUhWmJBEHm7qmee0FddkK5ljSZWReVrHNrPzAl7jR8xbSlLzaOsjZDdtqLg
lTJTcyWGmuIb3oha8pbmOF0K9d1PzkpFILYjbsB2Yr+GwO4tEf/xk2ldFBZVQRUR0xlYZ9TV3zko
jkCxjJuYByk+OpX/a2fJa0opOrxlZ2935tGQ81J6Nj+n/trB1ORH1UGpolj2fdrPPwjCZdQecgpH
HpTZ3k9vQJ5/yNCDogyzHc3TfwRrWMxIIAPZRk89+PB6W7r1U6ez9vDyiM2SV6zsFLTEVJpz+96u
bqYXhtcnkiXVzEuAp0xqaFF2PrOKbGiwwJwcRH9xHFeLrgRNjIqnZ+rkAZS16OSyCqLgNuDw3okB
Emc51egskz0v35IIZ7RLaJrKzhFvMIJv6ieocSqPFEi62jL0qf2J4u9kxGGJZWLc1q6HA90BpK2t
Op3vUzHQ1BFdcIrjVQ/1cN0X4aWK4YF4XYxPQd+VihTlpBOlEHeFhAG08BIFLLsmLds4pGbJYmCy
RSK1PQNYRaHNFTvWtkJB0Dum8hnSBmSqzsOTDqq9HflWqwHFQdKbA+zIjGKxHCfeCzWyQpj0l75p
L5aJX066n7Vb7iKnOwf1hJeOt5VGu0GMPxe6yxOe7p01qoMwKPMNhgJ4M/igMZbPxsBHQCr3wJb5
3bA0HB+SUu1IW3pBuO8cbdeRQir9QCwKhEetw6HNGnVhzhDBGXKKPfk3tJJ7XddcWswvGztHiOAb
Ku3cut7PZNInaKgkWRpt+6Iwa+QGe/jY6d61GDy/5WzLyak3bsKKPYpuXWGdJLi4SYuXpayPYVod
DGV9Rpb8Aai+KXr7Ink0OsioQzTx/ePL0mAZGw2UC7BzCALiFBcEfqfmqa+oXQmdDXf/01iWt4Az
CfOIwhHT4b6RSb4z6oLgQjchzfrZKXOQOv04XqXOiKg13JXhfkV9dBEWKUcz1W+4f0iJDezcYuX8
kcNw6nw6IRqK9/yuIU7AC8To3lsq7uPY0Y69U9x0XPIklY6iZ89jWMR1SM2ZnSDTGG9C1/robH3H
q2cHqmPtT6B6sA8sFNSNrmEjHhtnguSnlkBFZOrvFWV1+9a2l1kYHexGLs02OSN+sCSrjr5b77vI
Ooy9f2yy+NaV1g/Jq7eRckKJqFpO9gOsX0Lfco6vxrtrAVMauvWPM+R7s+o8mLHYp5tUrF0bf2Ln
XgyfqENGd3rnPzn0ji1NGBmacAa0b/vUeO1fZRefnV69DYhkxNke6Bz3luhVzyeeoAQGKx7gsRk+
WW4/WlVui2E8Ey58j3h8tYIvk9jEpYKLizOnUN45H/k0FQOhTfzfc5UyS7uDII5Ardu9UJ+p4RKf
CSX8KRtNG3tfihjbYyZc9tp4mIqcXsqhw2KonuMCRn7pnKXJlcbRFrluf0n8ZpAgL45GZKZo2DLX
EuODl2Kr93nGTds8SjdnmQbNsWuAV3PXCqABauRxenqfi/Yc9bhYcPrDtt11mfkAbdMInySpfgLK
s7KotrRQZumYXKcakyXIm0Tzd2QIVpoMzj1jmGlqtyAaHv1ANxUPA2vs9MnyxhuL0X4N0hGHyoiL
IZv2Yal9UWL/x7Oqj671z4KiCt823sz5awTDsPI1E3Dp+Npk+CZLzLDKENuwzE6Vm/2dpmRfGfmK
FEFA6MF/V4lP62W9sA3eKImzVf5AdRTrT61c5ISdKoWWMSnSL8MgWCEa9NtktUEsFHCeVctFaTNF
j7ANucs1jX6Pu/hYDQpiR8sDEx0klVobN2euNbtik1rVHqP8MfM7c2/jCsYKWKarlgMaUQ0RMI6z
c03GcN1jP18Ug7gUHsKCrNHWm7q40s9WUNUJYzitJQKX+x3KAhkoxrou2OGNZfJMuoB/Gz++pefx
vXdTRhNfOa59baBxBb9his8o7Lpn0AQvWhZt0crPZu2dERjWVpv8FZCPFEvpjSvKZykZVFTFA9x3
xc7TbE6OgOQQ+cClbw7Nug+857rFNUhpxxeetm0ayufJz37LINiaRfaRjlhM3MI6urZBvQAmpICa
DsJT5sAit7fGY0Fj6wruKIei+zfLXgOhnxw5vRvUk2TJdEp6HceP713conntyuCWVqVc2iGiw6R1
H0Jj094z9TsmtzM3HraDLxTkdgZGl+OVMuS53SLrm/OoQLo3ORt/HTN1UxQtU6lw2KNbKG3dXoKt
LEwkgDTvyZaST9mkgBB9ZsHUUCSWJxe3hGF8kVEINrZH7iya/qlL2SVkDlikWOmeZfpKr/09QbhV
MTejeXNH2v+eNSkm/P+/7/8U/vmt/nvjP3/+31tS61+2ie/TMw1Tl/w/QJV/b0nlv0wpbLrmYPt7
lqODZ/m/W1KM/4jTnmcLUO6WJVm6/ofxH4++6zmA3oWUxv8M8u7Nf9P/6/uHLWlyd6Mv3HJM/hH/
mbTClr2tRKcQcf2YK8S0AUG1MnJxdy3ajx3Y5ZM565q+fatRozLNPDQj8GRl76ESYDG1+zMKCvpb
wIE8NMcwc16rORnOxmZhx3M5JEaeSGcohUv2pDdczOiZ1Pz2wyuxEmhjugtCVq21zn6rmYJLbNgV
MEQADz63/jyCtWr12R5DLHYjC0ncHISG7bq0L6bKOVk6jvs471jZeR0Ychpcgp0rveBPO7kbV8a4
M/v4kOOyaXO4r6WdnorJ2LQ5W1fC9HRnAX/SdKS8kdtLp+P5Ve/SHV9VpV09d9j5SGFl0yP8zcXe
ONe8juycVhQQRoh+Eu5fjVHck3hlno67S1ggYFSjS0JacI65gG8FlaIsf7i7mw1+/ip5zphFsZ1z
g4lrKuqsaclEvGXauQcNldRZD5TJx2bcr7IghXM+iH1a5DsHm+uQu9eks9WqB5HTy2Jr1M5nrnGT
aQDKzWk1MeItV/2yb+UWRgLRrvk1zsHGJLwtjXhHbwXWEXWNxmjTc1crpuELisvNyf1LoIU3B1g4
3/qqp0mN5Oc+Qbkl+/TIs21p4Wzqn1myOTHkbZy5WpAe6hoTG54jo+/fmIW2g4FhU8EKNvHXQkVp
+wTjgf5Med0cSYi/3aTc5J21VtSJuCU6DZA2x7KulSSbRD1WkRsHi60Eel9lcUH0X3SDQjW2tk9C
K+6j6J5bD/1U0i3rTdWHDB1m+465UvnZ0nYk8VnzHGquQzOs/mlT8DTW+ncRmimAypgZ/CXpEn4g
1nMa4nZgI98VVPo1erD2Q1TDXN8HdcJ6aeByNWwif7rEXIq4GLE/rrwXXQRfce0+97iFY8LRK1j4
A/eUzv5kcYOXWmJe8S3/WyvKc5ikn2XoPjNWcQ1kjDXdv65wiBsQR66pkW/KhmJ6zMh1t+qJjraW
wagfH9KWEOE8kgZ4ESgVeLL08ODF/oM70BbUF++Blgh6ym7GZxsXaX9cRVtaba7iUjJ3DMsSUvGK
N9winsHSdfos4vDV0YxpU6T1WRtpSsmbU8EyPNXCByP7LtaiTeVnx4yirr5NixU6+Eq5jC5Z05KY
h7BvleUaAxllD3a7J7pJnDmtY0ii3OUKqmCsaTZ610TYOopJcBHFM2OtcIpDVFPGJpT2DaT01WIe
nE1RSdpuaiAs7mAfXUNtQcxcRg8BMzF5C/cW+miK5bVw+GSz2HM098dn6E6EcbZSZxt3OLWcqsKG
DTGZfSJ3Ohsa//8h7zySZEkO7boVLoDRFsI9BI3GQWpRWVkyS0zCqp7w0FrvhkMO/iqwsX+8CYLE
pwFmf4wJzBpAv35dLzPC/YpzI2rGLr6A5V1FGp+Xonv3k+kq6+zn0OGoTlYzbiJ3vjP7cSs9HnjE
vRz2YqbR/eJQt44GmxtuWxNACk5lKg79VH+VdO1HeoG1pJTRzGwKTUq8uswf5Wo8J+jaqKEvKs9e
DcO881lMFG36YnOgdZaJQJpFUjz9nK3aOsB82fVxyRfWIACd73Im6JTD4X+yLgFZVsQF/vBwuzcV
AU6wv5u4BbXpSusdas/TWPFH2nPgy/kwONNX4rrfDUvT4WjSfJKPjODFRJJAahSTxaJWDMW7nO9S
HbNZUoxdEqdx07PNbL1MA1p6KOfTbLY3GfLBGu3wSqgf45gdAL6y1YcZkPMmxpstNetn5QCvyePX
n45FumwcDhde3+Mi4cYjGgKtheyT8qDokpUAM2yii3iRYFY8DLcCG4N/Vf4WRovO1oAo6BT6rMYZ
fytlXx1HmwpDKBLk299Lc7G6gaeL3wc4bdzh2ARsjp0lN+4szm3N/X0qclNb+8NlSCNwXPMAZ6Ur
5ktsdTjS8K7wYXYeE5ENj22IJygY9BQmSGHQC1U0BdshF2qTm9YtsBbz6jmVxLXmQ87uXIQjkPab
OWPgs5VqPrQyc7j8shA0JD4WPBOUnWc9eFCliaQOx3HGZGMqmcqlAdyQwQU+oHuzDO4zOzlighan
rhyifSdZYszT+HthNYJKmPPT9HKK33N6Mgp5zMvsPSu8M/lXlkhqKvB+9UXMDVWEC2VnJ09Bwmd0
iqpPP8o/i6R+nblqrdVirwPP+Mp7+ntdX9/sMCV91nkr8m9Xg8ePwdJVWR4KzU6wp++e5Bu9eZRr
924wOhZPlnIL3eMp4Z0pO8tbFdiYH/DPCbG4JMxGHQl15kuSqn06lfN+LOu73rHfJjIOsaD2UmXQ
2zJhQVGey3UrwYf5rCtjL1219dAlDNJlo8FPyLJ2jmeLdZ8O78nUXKNMPwhqVJOon7fk3T5E3/50
B58g8/SC0hPzRrVunU81ME9dyQGDFqKbCB5ILXH/lksOlxBNyNVKWVh7W0tNOioyfIzC/QwYzlyh
xDkclgileMwLyvCBJ2j02HBemBuDCFa9ZehPK+mMVScc5JAOy/UQuduchsxmtCZ+cKb7QJaz3Ix1
/ItJ0zUV+t3QEKo3uXC1xTlYfvZ59mJYxGVNvt/VrDZ+MLJMRxWuJzzXlTikivpb3JIvjGv3LvJ5
2iUxU3gtKV2XKl+fFrT9autZ18ag090lHHtodOwyn5pGzrq48dTzZirM8X0JsvcUtBCJre61jzHa
ltp/oxCwK8q2Z2ihuqEAFZuh+lUIVswjM6LeYQobiGd65WEaHX0VUsLTgEzH5eyWaYZwZIHIkfIo
DL57jqceVANXoLT49dWY3weB8aLMPNsvHuuBfcJiZDNEAJHH6aX13bfSyfdplj0EbnMKOQvv5iJ5
L3L1GtvOq6d0v7xP3zO+obu6I3QJTaY5pemoM0vDxnV8ue3DhT/TtGkR8QGMPsm0wZ/1JM95FOcN
Pch4ZUBABpId8aLiGoUU/0iLYs3GUNhs7aH5tmllqwDMR+eQ0ZHUWkpi7D+NtPuYup+5GL91tInk
WbNxXFCsfLq6qX9Z9FwsgcnRj+0V6KtTaw0PDKVwvfUFVSY2b9jmJV79NbqSJHZzz3IdxRO7uycH
unYmAqmxx+GyK7rbQjSxwrJJQvdXxIOdA81JMcDTtz/8oruLM5Zx1FJx7Y6uuUEYvI/YI1GEckLe
oWtSrpQ/B6gVA8JHw613yI/5QpB5hjHudYcksvZ1/zE12lDgzrmtMXwPlRU9DEUWnwDvOXceDQl2
M0F+VGwuj1nGVFh28Pz01cTWVrpGMooiwbxx3KMNhzhDcjFSqMianUAHxdZllKXzXiavf23EdPNp
q+SmeVh0fcWwKLJUzUeniy2Tqx5hGRGfNh5S9lhMGjDRQPqfl/cut5fL4NvUa7qvsuAKXYceG2j0
aFru2qpsfwKp3I1Z8GrTtxnacefTvzGG5jn884+aZo7hmA8Ub97YHLi2zYc38AT3vrJSbU1aPXUU
7BdaPhP/VJUY7sZJddXJvULdz9ZOSeB2oiNkWNUTwQiOYW77MdIiGkyggk5dHXP6RYhk/OvzKl0G
hKqQPHCfPVU0knzP/pp0RSmR5vtSERItWQNd2OUB4nBm25W0f/yhWtyngb4TW1D5luzi9OKQUlt5
tKKEIcjOJ/IHyzbOhv2bez/jOxXTNKYs4jS7tNYdKrTOmcaVmuJhPeEkkOG6dA6EI97ZxNEuLV0t
m4Epxog3Spe4CPzuwjS6FrS7TLw04Vvfoa59efS/QEPdyFb5KNZ0f1I6YqwBfyR28ijADeV0yDxd
JhsdsQtpl0miIYuum9UgO2z6Zy09NN+Y8F8oo+qCmuSemLn+dhzFOsqCNZh70mPWuafZFhnG3lLO
vsx5MtJ887P0PNCEm2nEsVi1mwR4H5pyIY25WS47mwadT5Nu8thy0tHeyHhzOufTpXEXzkUO8cd5
Gv7s4hmHyEpIq+ianhGEN2yUdRRQyO6b4CwzYpT2+BH01n6h6cdM7LkN3C3s05uiFl3MvFATEwkr
itYLVJtgJDM8qgcb17lv4f64vwonfVcgMlyLCETsLJeOZjW3v+A4MLlF7AHrKizbauvlMLh43Jc5
B1rw6ZxG430eVTbytxPtAqP+LmltjzCP1oOAiZZzfg6UeYWPxgNqDI+WVZ1mr7/F0XhNF7NcM/R1
XMLcXqHbXV0cznzinzgn1Ggo7aQG+HuuCWOpNq6db8s0f8ikeyaesisdc63P4ZYtMFurbbwMx38d
aQcB5h9LO+fmL/8TkO5f/lfUfP385xIPv87fgnAgbxGJKUm4zNlasBP+FoSDYGvbSDxUb+CmEUH7
PxKP+QdMB2H5TiDReczg79kOXItBLSIPeRDN/nM7fpb//9N0PeJvkmVxWBEWNO2/13g8oXJTmHIA
bTfpswRZNc7KBFtQRbGvx9j/MLGzZ2xtE3tbuSM+t5Hf+N1fpyHZcvZZi8Y4VRjjCQb5hFHemrDR
LG5ueEyvtNOTHRxwzJqu3BFXhStFZ6DHeGeL58PAiDdCHPmAnq6lPXrSSduYj3QU5LDnqzvDx82H
+HjXaX9/0E6/7eH5R5j/kU4B1BRVW2IBuVHej8QEeof2uCLCbBEg4Lp6MwkUuFW8zcH2q7kaVkSM
7gwLpK6jUwiGziP0fcbLy8ad8K+dlTw5A4BC2dFxh6RzP1Z0jtJ4svaqDYNN3toniv/NXkXRPQz/
n5JQRFAB8iEkATPy1uvURBTFcOgIUjSyQ2rigZ/ojMVAXcdAxYkwg3xCGG1OZ0anMoYovEXuQE5j
Nk+TPT+IIXdxF4PHUGc66pCxW0IejeQCTuiD3PGO9Eiuu5VbzTboiIdMXXFOK/IijU6OjF5zLPE6
PZ0pGQmX5LhEaQZGWKdO/Kx70IdaMtO/4Q9zOYZzj4OJMyZ158WbxVZ1eXBJZHiU0XLto/Boh6Rz
/PLdr3m7MDx63xMy7KT/GjNrCn6iIDnEPER5nApKl9xmtrIUL3bFnag3DynrodXkXWs13eHJQ6Nk
DxnGXbaXWUNgkfe6lVdiBXohXo203/dlH72QoOSFQxvGL8Y9AyW7xeivEz92lboeQEhr1yzdZZGK
tndyyuvw3hrbDb3Y4H4Oo8s0Ewz3G46BaYv73bLvoK0ii6vBmj5eySWVjdMZ5BJgEOL+LoHN1lS/
5mUMViqlrhI52SYqO/fYTmOzzbPpiVjVNbcSnOaYA/Q0MwbJw11J91IlLBx7MMTgnqQ/uUtxopRu
hQIT3sIJQ8dcaNCTx9HlJsSEHGgTUdpN33E14XhInaKmugllGImwX14r338SAlKg4dODTGp20B3r
Vtsm6Tnj1ql22wDWBKt68Kpu2FZ2sPIc431IMJRkzwylG/zI587mbOHSAVmOkY2sN2i8XxhNv+rE
+5hIBo4zOcRJ9dHGGQXsprT6oabiziEw03WJt4qJ+awM8mvO7JwmMAWmYTwnfr/DDOPiRYJ91ElG
OdYfbhUc+A1/eO30PbA/g1qGguMGXrY2ehIaPpZ40sFeXZhIFz014Tx0ftgLbyV6DBc7w7cKqYpR
0BI9tQBhA7ZVNhkm/h+E/pY1uuK7EB4UjZhZIK6PCaquOVRXz4Db4Xk7JG3uF5aYjohx66D3njkF
Tis7XS6zr9PzwUWFpkMWN6IlIdL0WIWt3I5OEuGvpq9hZt6FIeNWQwyCLp/p/0+e/RB2Md/fqaRC
mvAzyWR0Zyo276ne+bs4qWBOsSZGHyq5Sqt4T5r8dyO9p0UN12F0ceNp/iOCdnK3sBu4Mhs2AdJg
oWwcEr9r4AhKW702JibPHKUECqaXVPJBzNCHw4pQfwiaX9Yu6iWC0ZJPArhiUvHzGLdlFbGBEojP
LurfMm4827xm3RMsTjylJFeV2IyGQ8ioI0STecFF6vGsdLa/mjRI17MgvOmzyFkasLOJCu2zgFgD
F8pVW1fj2VAuM1MR3M10ql5VQ7BKBucZ1AzhQIEVWifPjsNPXdVk+tsSZ92N1WMCEgUEZ/XcdYrK
G8GBOF+O9RLc2y7grykd+MxEWulx/PosovaQwBtd+fPIVn2ecUStXocyvhalek1LJ9sDbnbPpmXe
8tI4dEV05OVFxOmHHYJ/lyFMZeuhiaaH2hPAC63sVtZcClTONmQvpFqD6qUA6GO0jQ2iRrrUjKcP
7U++tQCNAUbMdfqLDg6xzJEdvTZ+qUvnYkTpD5XqXnSsbrkpL3YoGD4PJbc8l5IUvMKegZ/q4pB0
ti3ssqkqzO0s2pidx/YusCf/vjTZRcubmEgExIm19Hn+RYR36KZOR/p8187PSb8VGc91LzjwBdss
Sf/J1/ADwu+PzmSDdOgYhvXGajrMgnuHM5IDdfXjYzGEQT5HUFsrUa7txXqh4sUtPZXPJQ8qrox0
NMq6FKch9IjJNu1rM/lgDQwXp7BsGFzPWvHipmQBnYmxnIRqPXHYLNr2uFe7Nl3sE04mJwUteM1a
+nK1COZrOSxDF+u1QFYyCM4tYZjBh8UTCSSENCMpSmDb7jrvAPnWqG2urTu0yG+LFuIaPcHeq2K4
ULIzz40W7CTKXYV34mkpbxEV7TyDZ18U1ebGiS5e8Rvs4dufISPm96rjoKVBW4uEUvIldrVwKAi9
SS0l8gILt0NnoxrxM0Nt7LTsGKE/juiQCJd7XKOdiz65tDN6G/wXdMusge6IjslnBJj0BFSR6G84
2uXHaJoct1E/J1RQK1RcZNFF+5LmkBZKxeC8EPflZD+fHS2lUjnbTPNI/8g/lVps9Ucef1MQxaTE
WJIRPIdRZp1MfDfqGzj3vmdXfNICrtNVTwjP7wC/OZqh8dZovRXSADZ+vgm1DFzXfEB57Bfoww46
Mf33Nf2mzdCWu0ULySGKclnCNkBhdrTSjOLse8suRIEuw/g1dZqXFGW6QKH2UKpHFOvCThAcybat
J9TsMZvfB9Rt4diHDLW7Hsur0vI3v0VCZe4XAI8twvNWoJMv6OXsjt6NWkBPGp4gnRn/9NDWC7cG
PxGfIZ1dg4FtNi3Ch4KhzwVdXnIE6bVQn9okclHucxT8cIlYTYN/apebYOSphNI/aclfwnlgTxYb
wJmj+wBfIEAWbCdvPzXDrq74dPJGnvERHPyEWBsLWUsKyQNdP8Zik+E7FAhyHgwKVxsSGdBjZfOK
CTPy19YEfCxtu2OmjQyyDltHWxtLBJFemx0NMb1J2x+Nk762+CFtku0k/gjoPJKI+CUzQdSFIkbY
XXxtqOR9enNwWNKOOSwIhI22Xvpo4jInjhWeTIA3U4zfnbZqejybAu9m0ibOwgfCx9VxcXcGWrgG
7HFXB5E6jlgKH8guzFNZJw8N/pBHCLfFLzJDIgb4R1w/oK4g6SLxrRIcJtg9L66ZfBK3uRg4UEUH
rbTRplSt7alRG1WZtqwmbswZHhZwkS8j8l5DvC3Qz0iJ0mJmjUlo3C9qBj9GIfeWKC8MuO5L/2fj
W6eCVXIK0RAvULbcgv+wywossvWpfBCeqd/viWg/mgFv1kTxpxnNezG7xyAfPUJuelGKXUGP8bpZ
ur+UwYOKjaNfYwLWKLSnncceqI/ATzKW2ATCN6GNZITEFPzulnJPembD2froL98WwJHQxkcb0Mtb
8+ao+s5hA2yVDfKjtK2j6defk0PmTfUnEdHLdy3JYYJLizRPJv8aih+IH9SsngEpGCdWPa3FZSs4
AhwOoDUOOHWZ/etgLF+mZ/zwJJtoabhxpLdpnWIXBbQJUjFuWz/6JaWEIUk2j0UwVpLxm+O95xn7
SXAe0+6sqY3zgdxUXxJCHzumbRn2bakXLun0OJtBz+G/vSOFfW/3KIOGQaKm8CRNJbReczj4wfBm
JR2duM75GtXNCOfuHJn5qzTqD7sGweMkA1yUZJ1MAMeKwkQjLah/ON1duSQ7N2yvedajDLkFjPQh
KtfE3e/zcDnIkaNKlA0b1Vf9FnY8F6TmWLMganrjPp/lMXDs02CVtybp14U5nNycvp2TdL8cUgQ1
lxhBNcn1kN0EL/4imNtNoS0Er88PeNbnkcBP25g/Aw6awufnhjTMLLazdUX1JWvYHSSETyUGBNuL
eIisn6U+51tblxR7Gu5RJA5ScMcM62RYu+RyGDZmldwiwqtYoJxDfAtRvGQd3dumjqjz+m9lND53
gbEPwEIUIVMCVqLuvKg5Fcsr6C707qX9ZiUbma8CoWKUOzjEAH66+yq2b5Zojp4cdjFYu7mngTmj
/gRY0oNF0cnIi2esH60LaYYnoUDGLJ6sEJ5rb5Pwncxp3VW+XOWwhPspWPORuhls2k6x3LkSNp5n
Pg9+dHUo33CSJhKLPNqS5ZNd/ewXzprJB1IP/vMSSmsziubNK4hLL+m67JpTMiJvDjpyTXaT9eBd
U1iPGXEMvErSPt3FM2Dzts1jwu5ulM3XRYBc0b+CyowDV8Z118IA486wcxJ7k4zpNlmIxWbO85QN
z4ABnieisxN97NEcV+aY7mmegk2LQQRnbF5kNF6LIYC2wleOFYbgCEJ7oiEcZxuHHFZeg3ZMVMgf
0cyLkI3K0HpY7Bq1FbK7jiBJq98MS/YyGkO1TZnZ5rqZHGDcHVy4sIrEAMDwaJ2r6HkOFqCC6t4l
/mBEHI3+PPX7fBF71A0r67rHeCF26UvzoTOsH4LMcVUMO9+P7yoDGhOZ5DxxGrjgye/STO46HVtu
yC/XfcCFVJuOgLjAd1jZU0faWZJ6Nkk/z2WrdwBilO0wvfM4QeD1t080gvZiGc/MSz6GDVhjTsuM
x36rhNlHj7wIA7E/VVA+pDqGDYx5b+lcdtKfBh3Uhg9WcUVpTy4Z7jQJCPXzFbLxrNjFOuekvTMd
+0YRufnkwEMzOxPy2LlUy0py4qbOi5MbN7pQ/xdEye1k3gqy5fEUbyQOV0rmXOnwOes5G5qOeW8T
5NPpdNxYa2qfZlLrtY6vh/h4oQ60R8wDhCTcO103IvHO5uFtFG23guO4zQJr05ONz/iqryPS8py1
1rCc4Rhjl4ccQIUO1isS9oKkPfk1nETFT7YnhZ+ZaBR9wqQA+XywhXQHzW7r0ApoSfCD9ti6OtLf
OPP7rEP+YgzIVtTi2VC6AEATYKARsOhqQNrEX57VbieX0oAHXnXN+5VNTRoFBlOkFQ2DgP8vSZxN
QPOg1hUElJPDHHCUM0m8RHEDFtReqlWqqwtkS8RW6DpD0FTtmXMTu5HWq6MrD0mJnywNccxoQwxY
Bh3tCDAz60nXJTxdnCjcHGqLLlM0ulbh/dmwCKzksNC5yOf4x0AHI9ZljFrXMir6GYofcdRFd0oX
N8iekwWlyjF6SPxC1zsyXfQYdOUjiz5LGiCZw/QQjZAw8V5rXRHhJn7MqTTUdci9Pds2dEnCsHwk
iPZsFM7B6CmbwDjDiZUMBtBD8dOAUwPFlICGyr+MJmyjmP5jTfgz+8u/Ff9sWE3/7X+Vgv0/hAWy
lyUmKSxkX/tvUrD3h8WHkP9KBP9b1f2bFKyLz05A0M8m16flY9i8f037Cf8Pn18IyBMxWBbRXPc/
g/n13P9I+bUdl2a1FNIR5Aq9QKcBf3w9gb5pqW3/V5a18LYcuLlTxFuFBP8h5zJrSdguZcm61yAk
QKaW2B046PYC19bmHMt6EWWXle1C8hvTJf9YQuu5EjwAfS47iY+OJ4hQvBfgDAB5tw8ZiWcNebxm
YtLip9+u60qacPMS3ekZyz2WIUnULntAM8EEVFyD2V9YiwKZoDUb6hvu3mSF0KSXGipyrmYX5JxL
1E9UTP5x+qkG1gE6zzJbl77lWtHY7nNctzSoBplemqa/NxbA2qFodS6Wld0QhHCUIE04KvwVmMbX
yGgB20A1mxdIiY18YfB9S8PjPrbKi2mIZ55d7dHv8MB97l/uGD3Vi4t0LKx3Uv13U5rdIcAY99yv
kZEK/HuCNGJD1JiV4NK+2M1kb3tDYffhqA8J4mjfOOs+pvTd59F7Cdx+kwxK8mDxKjAQ8r6ao3zl
2NOmxORc58x76hX5i+lg7JVBc5rd3idwqEXUOHw1ouzDdbv9MNsztuMyAzN3P6lYqkMQAOUJ2MnJ
mYwHDUTttCK5M9ItB2oV35I0zuEleE9FM76MyJHcBLN71+SZjJvMQLQFPjCQFIxMrq1T3N45is9M
YyhuoJUDHgRm5xDE72FiDPdN2/3OOpt/QOrUGeKbr05+TSDMyjgOId9GG0EKD4WAek09dK+RoAtc
K0gxjndobarlgpNU2gToUcxGdILfUDE6x4LTP2PoxaOq8EeTKfxe3ExAFeu+gQls+2GgvUeYZLVU
6Z3+ZLE9zAhgDBvYDIPfVudwsqBSvpIsyuWF3KVokX4aczy3M3/N4hlbHzZHsDm7700SC6M3jadY
Br+COJQryYzMNvE6m40Lo92GRcuDfPo9dYwTRD3utsTK3Mmp87d+HF8rF20jaRgGG+HCGYKm+STH
nGPDwM57aVMrXYDwRyon7TXBCQhMe6+8mCBJZaCYO6i2goNUYHrII9nirnmMe/dTJBIaPX23raxR
0ipyPqOsjhBXzXVRU3cDSfTSJONMFiyAu1/O8LOG8jZy+M1t9o1ysWpZrGK/VwGmIWiy5nW1M4jq
r4gQQEHgAwkjNj42Zr+VaXYG67AxXZXuOj0AxKn6rY+iy9zGGe9veWIoBhVw6HahsI9uPL2KoECf
hls1L9uszu6dRlysNL5O/ryfgQz7U0tWKDukytgCKtyLonnJ6uAxzp2D7aqPwoYAPMRZw6pExZfD
ie/NSA2rjv4eVo6DH6PKh2meN3Yw4bYkhE1LySRCEQEJ96k1FpzbiBLtiVUjvbJcxADuJXQbUGvE
Decq2dh5cOtBgxeGes+g5EJX2nLQ/uQ4cWwy82K4xKZMBBVB6lRvsGxMowI60FXFpm3DDzB5R6Jw
66z3DplNYaAcbOLAlgSPLnZJ0H/T9E7QjqtNMPm3siRVFLAPtPIlM5GzIvTsBAfbh36S0AHzXRj/
nHEi7ldx0jxw6jpTXdzkpEZsF8xYPwCpQAFkrW5mVtizqEkrm6/UUB4mGuNJ21+Vj8CZ5M2nP0gW
TzJ57LGarKzWU1Bqb8Jcw4dgpbEY5Lsh6TIpCs51QpwyoaOzND2OCERrYQzHpHP3wibpOc7mlZVW
VoHjI0flfe6bR+lcwhD0Yzg9DAwwcBTEFujLixNUdyMON5SXu5CuVGzXz1ZLLUcOoNPj+FTnAQdH
kiGKPURE3a1vsROTOO618aZorQd43JlmMLfCcFQ/eHlx/k6Gc1eWWnYmqzltE98kpdJlMIQg9Izx
O7c5c9Uvy0sZ2Odhnk82ImpUjb9JS5zCUb9lco/otW0i/bqDZ63r2NwOAKGaGRjegi0/tMcK+09J
vj5JV56yMIOb7VybgukjBO6fjj9/LWa4sxMOjLy1udAM/bcn6f6Q/AWCSRg7SPir2F4IiTEIIZNq
axTQrJOBBCBHv/nbGEPeXb3FnzZ5JPw05HjlkGKe2qPCQTWFDxoYBoPJ2k9qHpfcOqiuX6k52GUO
oJ3BuudvXdfjsOmwRpG9r7XT7kCQ4hwlH4ra+8ih3JZ7GhwIkMNKpv0e9jvatvhZLc2Z6Nc6LuPX
yFq2kenSLHcPZHJO3LSvUwB+iT5MN7UPsoWy7XHnTyF8sT1wcFgVd5FqIlhwpqh2Fu/kEmcopDpK
RNnBKugfaTLeE1bdEI26VEHzSDKXmmbTrFnNPPmZ3BF0fkhjjycDEA1bgkXvKbcldnOEy9uusmg8
8ynNdlWQ8d3FXqyrt7p31iVJlMhRSFgcdvu2XpXKOcwU7l1zudqh+kCqA0pilHeAHdgiGs19l3Qb
P24fe5lto8UuDgG1bsqx3c0sFXBoRdhFDmzCLN0+xDrNR/kS0q/cdlb8gO36lM7mrh38pxrGETcJ
an51jIsQRgotfMmQQ9qzqki8CrpXzEI+ihBfl50k4bOcAIYMHcmlx4tZpeo30uTMrrZbS08FwfD8
6FWKxINBbffqK/GoazrctLhb8+Kbu2wVNsljyqd422i3O1RX16UuOdZjxXxBeg8aYRVB8wDrtak4
oqV+81skwEqQO6mz1xs5hpSqWjTLSG2MFDQe0wVdkp+ihnVAMoTTymqNrVt1056rwotbENBVww/p
MrJA/PDgGawEdDJ84Wpi00FubkuCWF4F5YvD1FNXGGew8A8BHk0WRXumrlBSS1ArYfpWD/mHtRj7
blS/iyE5Uja8Zt7yNVrhcVHBY2oYD/6QfaSVe9/hVjAwmtJjgslhz5IJpNilBtKT3G67z5bg0TT4
gFaYZV87ccUhJXl2beu5t9tHp20/KoOng6zxP5MxIn5qFB9jVqJ4gDOwfTiJHFNzwmSAPnlCct3q
28ea6sGx5nrOmFawreC/EUmc3ofZ/2pBruVwV1qzP8wqf1MpAiBTZ3kXx/wbkhH2KsKL1XAJ6FKM
sWIxQau2IdAzpwKaO3S9e3JDQg9ZjXZSVO+QIn8JSX4J0h82qK/lPk1+bXvrM21QZsIs50mMBbi0
5jYJwjMZLr6o/C+5tQAItgNwL/NyVvqEsUwmQOtpuRsZt185fnp0uR1uCDmAvF3SV5HXry4dYgLF
a8Yb2Vp1DkAN5rWJHuQU+SeNPT4jFfHzxj8pz4ZDC/7VBIQgQt4BvZGWm5Le7zi1pC+bjuhCj05T
0XRusl2QaCjzJKkTzwO+sJ1bZzGzc2kE7C2k9sGY/KdIYf/INAU4tyyPUCDAdjQ5eQbTAHtA7rcx
3OrNyPDzrWL8vYTx2e20uAXI0aBdz2hVdZyGuNtx0k52np88lMqStNo5haY9D5bWMKnTme6Lwa3e
r3rvCJH/gmVg7pbE/JpNjigV7F2AvuFIbDb2bj6nvjp8IrX6Lg3O2XNKaHa5YI2cAqN8wkhN9+xr
eptMCzf/Ojdibo7/+EbMjMbXwHZxm/1a/unFmF/lbxdjVsG5+1pwLTjUau7XXzNSXIzJ+gN3kRZx
YuvvM1KO7QU+ZFVLmg7pqv97MQ7+cAIbThh3bThj+ib7P/77j+m/qV/lQ5nNCqjWf/jr/1L0+UMZ
F52+6Voev9Tf9eBsR/q+40rU6wACitAZqv/nZpyOVrpMitPSFLMAB2H+EpZst/HI9emHcFpaJ+y4
5UBQyJCnbB2PwaPdeLyF5s8RzDD7Kxzt1KNdNw4LnMspVaC/o4UXV5x6T/XMgy5jiWNXWiWY/pSz
OtdQSOEDkPIiZd+pDbqnxvEudSIe+3589HsXQMYyPbbLhHImxVPlDx9zTTfARMrzgq655G38BLb2
wSy5dDGXRR1LjT811MDCby59shsNp5a9SzGFEA2lgdTiiWqwwOUXXKEdxW3TKAkqNf6vApLfWsXB
74kM97pwghdDuIy7ku2ZI/Ecm4Lr9lS+4FfhnFOf4TLYc8Yq3C8ntL6rocs3lmMFR34O7abHzwB7
BCK4KCxGW8rxSbJCZ9KzYIiUFKTirOIHBYyhwRDrxvUOyGdn4iaPLlvSmVPC5WHYgnoqff4CdHg9
mEcrMqClWv0jNuNd77GELoX6spv5aczowDN1tgc29OaJaS9a69PmPJ3knLwcZVzCorwvWgRKUOcn
P8qeJloLZJHEVjYNBJ3KRJxvf+Ix3PyoiDZZXt9Kj/tHRsiP9gLTO36PnjbRAqiHgum1RNr7zCI0
wyGVi0I0P7Bqkh0XK2R1bQjvhxmNcHBJxGdO+kvhVIGcvpZ9dQ8Y6iO33M/eTz8XKuUG+Bro0OWy
HZP2gROgu6YLp4lnpoP4MPAStqJjXMwcjKjts+DKqF/SXbtFP7K9VZWH1yQBlVEX7UeuYI3m9VlZ
QYvjb/wISAhsqlrcTCGeYZQCHmr9hwQxkHDCcgNexmuqBW6vxNsymmgWg03j3eOMYfvfxMExb6Px
V9fVr/WcvM1e+RQ04Uuw1PUhxMVd2zZhq4lThMcqihzFq+1Ub34hyw3w2I8lo18nsYRWUBPKNcQy
UApkEXzB1uIwY3TxeYg6Y1slzesy5tx6ovHBZ81mSzMe2Ep0l6Y6HtNn96PpnaTo91YkdpzU77sM
9pYXMGBEiV2VBORtARsD0f3FNsmE5Ulx8RjRwdpJ0aEByQELrRiJMHgLip1dBU+z9VnG4IPxweXQ
7ENS6JyQiPS2qKRiPQp+Y6q7s3F4IDv9O3Nnktw2koXhqyhqj2rMw6JqIYKDSIqSrMnWBkGLNABi
BhLjCXrTF+g79Cmq+179QbJcUtlWOMpeWDubEpNIApn53j9h1AnbrpZQcPfRpO6jExXmRaZ7WLOE
08LBck2yl9GB7ITycFoot1Cy4cdhxYqvNmcqeTpgP+AEUgGg3exMX4pO/IJzZCCTChEi7C9NCe8k
P+zPqsC3OEQ3i9oHlBpq+zqx6mWuSlunzo2TANecY5OviNxL0HL6zhSR2tzXxcaQy80hBDHREe8O
vTmnHUA964u3vvA+aFiCH+uwhkXbnqZtdR4E4IA9KbhuJ5wTHjgKd5DkTm3dDIkaxI2akMHiAkkp
sXwEKUcBRUwQJrOScxgL+DT3NHg/OOHkEkZZ1eg8pHMXNhBPfAMhVDWY56F0wNGGsK2pijUOWKG0
0UFWYIyLVTwg8D84gMKlNdq4j2diA9+ZqCtot0M1yeLk5lCHEBRp9jhqtB2YooUQiTSFQ5BDk5Av
CFdZln1O2oHSXHQNq83AKiVq1ZwdDHSgSlRhKMoys+mjcFYX1WkpMnxO0jHWm5MjRSElRYVFZqVh
H51A81LgIqgGTCcrSa7wkMUYy4fJH9RtQV9ozOJ1auEWnaAGIDnEqnk0fPWyqQ1mWLGgO5asQPR1
0rq5QWAsuxFBsYGXYU8MPyQziQONh8VAgnKslCedo0OIowtVYXybB9kxEP8b3FMmVKHHbWXW/AWI
myGic0zSEWiEdEuaBnftrrI2ePl0E6wse0pVNCnEKe+iJKTfVZnOhSaXJBDyBLhGCfQq2wSx0fJD
B9OdyQ2ojx53K74P8OJIXHe8r0eidaFjZYeUrEWZkDUFDCUJH6gMvIFuSNTJK0XjLGYZtbqAYSxm
RW93axPUB0IONtuiPwWFnBllj8UNioxSI4Gas/vETCkBPC+a5ZJ1p+rVVdwSB19tbcQY+CXdkESz
soN2eYjg45jdyu5wJIzsaY7npVdDNfLS0zyxT0MrxgWevGp4JDUu0pFnvsOeeR1pqdvmzQYvOUo2
skGpw9vkMC5MZ3GKWiYgqZh5tXIeRh1dBAvnIsQ9OyPMglw02ippjBcIOzHCKpuk10llK6YrE2F2
IuBaLLKwG9w0L67DUJ/bwJRE07VAh8qsIg0zizoSLMaVOmqL84hZF4VxjzvQwiCkuOzyfDnIYxg7
OjRP0LcMuBiow/3UjocYLjSSyzbJt7UJl9mCwXlaFKCYcVZcyjlNbv7/XJbZYntVdQsTPTjelGRh
nzrdgQAeSEmZf6YLQkYy7NlgR0Ics9DaYgEx9c16R4gAh4UCPqAPba43yac4IEaOrZLsVeKkFYvW
wsFurn3imLyqHvZDKeEgQ4pE7FUwQhGsWnSQCqU4k0kXxZSr0k6wkjg2dbEL/WTVODXe3oC9EnnL
ZrRXqp0UB7cJ6eZpCXGyVs7aXFVW8chDFoaKojkmHE/Pu2O99zEGqJJL7FcLd0ihzw4RrAZpALP0
WhZi62DQZRsx5z5Qd3qaJ7dh12G+ZpbzwnHumqyfShNl7kFFK+hA4ryodjhQyqqOFJt8M1YJuotB
ch5VMk7Hdh2dtnqzLmQU6hjVrTUDGC4gRm7O07cgAJXdI8OBnY6+a+EBFJf6rYTm0QyMa3pg3aIe
de0G/THuJA5VMDWBVStjDSviHn/l91mYXKvUbZZkbLFvX1recN9JnSuPBxpDW0oaRh3pyBkhiMmf
N+D2rZnqLgtsts6K8pygnEuwIkgvetSjZgRXFJF1xZeJc0A48AhI4XSwom3ok2fndcKifKbqE7Y9
4fiNpUBzgJKpSydO28lLvpIrQqyuzIZVVtB1dVur6SbckNmGoFMOpdxm02IIMTrQ8m1vaR9kk2ak
rMm3SFtpjQQkoSmHkaFFJ2pRwHQRHvqf5kBIAHcihZ0MxTFHku0iIDw4kK9RO3wITS9cEiY5TLw4
vpFNrZlLI8VUT4ElPTiXuH07JLXJwAZVMaEhuYed55L4t6p6axdBPQ10+TIK0ER1hb4pomYWIYrr
MCDoDSw5hYI8G1A7F2M0dWMc9wTyGVY/C8grhCSwzYKAyOyw7CdRwBG7xwnbbk+MOprpeb3QJDyV
xGh7QyY0EnJU+bJLCOZ1Z2z9qDz3betOHzCpUzpszC2Xex0mfn4WsmpWUnE7WP6bykaedchXkVUS
ERLc2RpG5pQ5xTH+CseenLxBw7xvLUAOBQsneh6nwtTh5FsUCF1/Xak8q5GIbYA1cSsI5MBJHRVe
Ud6Ypu6qibSpJbFO0yhbyUOx4nQ0G3S0Qk5t4r4rBytgBzYMGTIctuaTNLAvYnlDDA+O3cc9J1bK
kOvSIuhwiO6sUVCAxxKJAs3CKeHJWeXhra/WPGw9ZfxgSm+00ljH6WHhWfWeWJtwJUq4yGWKbd8A
BIF5YkFmNgaNQqw1z8Hi17gOBakZcUoaSXime7TZOAgXWn9FZqdrkdmOyBWfJhMtgFDTa5FLt4Vs
TUnIvPRUf6Z4Nh4K2eG66S2Op6bkIPnFFsLuZkWBDbnSnChpvUjgnSqsBlOIO8AJxSxHI348lEoz
McLBNWSgvzg0z+iQEMmQ4A3pW3NJcBiqD2xeI/lMmToYnElx5TY1lvJaLl90Bpuz0pm3FHAmT1Z+
wR76tnXEvRXUdKyh2mDl9L72+YZAgdEYBLMyLBdOQV4VnSR8SgUGbaiJ1TqGF2fiUsKJo4UpbZC3
kgo8OjgzSCxvhNLct554r5HHVUok+450DpRbZY+CGq8sFz3zEgsM9AjBoqXFRwI2WUPJKpG1adbm
pz28TBtKan0oljkZNZKw33Ye1oO2zf6paytPkWeaos9k2LcZFRT+tJD6oNs6Klla8DaAlHqcu8yI
4JMqw9c9p3BFV12t7CE8jT0WThPPgDmpiSsOkui/R+p6brVrDXaXxmFwUr+1MmiTfJeN/j5r/f0A
MdYMimuh0Ic1LNwdMAsxyICQJcUdMK/C8yB35V4sORr66GehQgkAL8OiIU9EwLlW9K5jNBbkUfm+
SEALI3nSC/PdoVdu4sPoDT1oM8p1AMABDU3oXQhs39HVv4ugrcmDWSCFtNearG4HP19GOGRXEn3z
BgoeRf0Upf6xIvtzrn+a1LcDoBwsk9PCBCRs2gWeOce6p+EM3C3Z13aUOFCd2lmHVeQxzjy4NXOg
KlDpBXUwozaHZ+P1Z1AxXTvLJ7De76vGuoK9i6y9NC/qipC3Mkam4lkbauUPetOgoa21C6nA/bnK
53ZozYe6oKGrLlnWXcs3qbgDf9cY/d44tPe6pM3bQN53tYBx2YZv4nb0GCBnk9ooWOHjipSilwZs
esyFJZRlT1ALCF+7FGF2WmfkIcY8sFGtT7s+n0E+pkChhwvmccFjNwGHlTCLsm4NkH7ZBnBqS8xG
KK96eZjnvrwWoemiWANzoR6zfU3fFQ4JbD2HTKXTLiwauDmhsdhBwGqGx2ImuFUO71t8DnzfQ/VU
3kj54Xwo4OipxJejJlIPnIICPB/s+rLMq2tpGGSeLUJBFPCvJpCutFTbeIKeqBcednhebmg1YG6o
VeuARXedW9I7bEE5rMd+salAoii3346R2TXIdCyGjZThe+F3F9jMvNGs6NKAx6SGw52mx4QdD/5F
DgTDKjVte8mNkuB26LhflAE6YbACxkNR0alr1SwXIsEqQtcxV1ERVjn5PZj9Wj/kJBhl2a2flQss
S1cxrVvbIyWyrMXbGKe+CRjnHT5+yLX0TD8xD/n7yk6mGEVOwV7fmYOC9ZHe7SB1CuRI/soPxMzJ
+22tQJ8qUIyXXbM2YWAS+HdijNitZbcTbMC6s3IEdg1A7xik11eoiYziJh0hYDGCwVpHB1+ADw/1
yKOmbeGP0LEcmXfZCCaXNQwsETgIIYzA3sSeZpJkBfxcekEyyUdIOkoDcl0BqevMVufaCFzbI4Rt
eTpmsbU2ayX06o49EB82Qt7VCH5r6jBWN/LKAhdnF7OnDpX1zB9BcziHgnis7oMDnt6NwDrYBJuX
nvrcBoEJzOHsSZXlvh0heRJvNhzLE7cCrcdDyZ5QHmLOwEeIWTaELz7QvIVpN4L9iGmg3Y/4PyHo
9E4wLOqhBkTI44/FyBYARpha0AdIpNaWIYQCCUmaa0AxcPJi3ir1PToLGIzszUCk8BNpXl7/PI3h
fzx2Qd2t2E5TEQoYlXvaX/uqjsWnnuj46kMz9Cr7e7/01Fz98hsd7R9Gvurz/W+/3Gd1KsZP4IdZ
Sj/44aWT3W+/WH81WXv4RA8f97U3iLdcVb3jnSFOWTptYczs5IcfhK1xlqKSeHh5jKHQbEU26cA9
/Dz2tJ9N0Nem4PWre5zL13/nxQVsd1jzYswjyvBewAj7cwrws9fpb9sEZLzotn9lJv76Ri+mwhml
xxYks8efl1OhM1MmYRgmifHjz087FTrz891ToXDkoodvPc4EJLfnd4X5q6koNC/NRyH4T3g7fOuD
8ertwOWr1GJ/3vrP50D71bDRpY9ugEz2TzgF2jeuDa9PgYMw0AAcevhBe/98CqxfVRTx8Fm+fQq+
YZ4+rbA0P+PddFzrwj2Mg8+X4K/9wtO68vnrz9YN7pAXvzeutI9DP64t479/fzE3D1/ysxefvvSH
YT7++cfr+3zkF2M9XdTTfy7Cfbkt7ymZH1b2j59ys01YoSeMWG7jI1JZ9km4TY8+3wUcXddlGzjw
zw/32y8vPvqzBeHVsbZ5KBhrwp53lH04Oi+3fr1/et9xw2EoSLajb8Oz7envDHUJMTN4/aIMDart
jxrpAW/98vSx82HePXqHfu9FncfD/n///MI39HGTUj7tXI/7+t+ZuNW2xF2jP7rZlv0rI/2Aq/nj
35X44z9H6XZ3tN6+3yevjPYD7r2PjrCvDMIy871f0OLBkuTok0XJK6P9gHv8/GMW2P6VYdg+vvei
bvoq+++/wnT7yjCs3N87zFmcJVl9/8ogP+BhfRAKfH2IB5nAd648TyuBdBnG++orS8LjoVIdyRev
Dvel9f7TaeDzXeDp3PulP3u5w42/cR/vt+Xv/wcAAP//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cs-CZ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Text]" custT="1"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cs-CZ" sz="2000" noProof="0" dirty="0"/>
            <a:t>Identifikace problematických oblastí v procesu vyřizování reklamací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cs-CZ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cs-CZ" noProof="0" dirty="0"/>
        </a:p>
      </dgm:t>
    </dgm:pt>
    <dgm:pt modelId="{00C4C7D7-43FB-4C62-B653-0BAA02E17855}">
      <dgm:prSet phldrT="[Text]" custT="1"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cs-CZ" sz="2000" noProof="0" dirty="0"/>
            <a:t>Zvýšení efektivity a zkrácení doby vyřízení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cs-CZ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cs-CZ" noProof="0" dirty="0"/>
        </a:p>
      </dgm:t>
    </dgm:pt>
    <dgm:pt modelId="{BE3AF4B6-F5EC-44DF-9BDC-CB79D95FB3F4}">
      <dgm:prSet phldrT="[Text]" custT="1"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cs-CZ" sz="2000" noProof="0" dirty="0"/>
            <a:t>Lepší komunikace se zákazníky</a:t>
          </a:r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cs-CZ" noProof="0" dirty="0"/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cs-CZ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 custScaleX="586672" custScaleY="447513" custLinFactX="-317115" custLinFactY="-200000" custLinFactNeighborX="-400000" custLinFactNeighborY="-23625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pa se souvislou výplní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 custScaleX="712213" custScaleY="138482" custLinFactX="200000" custLinFactY="-14509" custLinFactNeighborX="296935" custLinFactNeighborY="-100000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 custScaleX="685678" custScaleY="341194" custLinFactX="-1147327" custLinFactY="400000" custLinFactNeighborX="-1200000" custLinFactNeighborY="49071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uhový graf se vzestupným trendem se souvislou výplní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 custScaleX="480078" custLinFactX="-16710" custLinFactNeighborX="-100000" custLinFactNeighborY="9467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 custFlipVert="1" custFlipHor="1" custScaleX="447199" custScaleY="371107" custLinFactX="-2000000" custLinFactY="1016201" custLinFactNeighborX="-2077285" custLinFactNeighborY="110000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klus s lidmi obrys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 custScaleX="742241" custScaleY="115996" custLinFactX="-345370" custLinFactY="54524" custLinFactNeighborX="-400000" custLinFactNeighborY="100000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FB2EE-4143-43D1-817A-9730FE873531}" type="doc">
      <dgm:prSet loTypeId="urn:microsoft.com/office/officeart/2005/8/layout/bProcess4" loCatId="process" qsTypeId="urn:microsoft.com/office/officeart/2005/8/quickstyle/simple5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1A066BF7-810B-498E-9B71-4BE604C35145}">
      <dgm:prSet phldrT="[Text]"/>
      <dgm:spPr>
        <a:solidFill>
          <a:schemeClr val="tx1">
            <a:lumMod val="90000"/>
            <a:lumOff val="10000"/>
          </a:schemeClr>
        </a:solidFill>
      </dgm:spPr>
      <dgm:t>
        <a:bodyPr rtlCol="0"/>
        <a:lstStyle/>
        <a:p>
          <a:pPr rtl="0"/>
          <a:r>
            <a:rPr lang="cs-CZ" noProof="0" dirty="0">
              <a:solidFill>
                <a:schemeClr val="bg1"/>
              </a:solidFill>
            </a:rPr>
            <a:t>Zrychlení procesu</a:t>
          </a:r>
        </a:p>
      </dgm:t>
    </dgm:pt>
    <dgm:pt modelId="{551E2BC4-322B-4917-80F0-6F289DD131BD}" type="parTrans" cxnId="{87998FD1-A301-4733-9331-1795CC56534D}">
      <dgm:prSet/>
      <dgm:spPr/>
      <dgm:t>
        <a:bodyPr rtlCol="0"/>
        <a:lstStyle/>
        <a:p>
          <a:pPr rtl="0"/>
          <a:endParaRPr lang="cs-CZ" noProof="0" dirty="0">
            <a:solidFill>
              <a:schemeClr val="tx1"/>
            </a:solidFill>
          </a:endParaRPr>
        </a:p>
      </dgm:t>
    </dgm:pt>
    <dgm:pt modelId="{BCD89840-710B-41CC-80E1-A699FA6BF644}" type="sibTrans" cxnId="{87998FD1-A301-4733-9331-1795CC56534D}">
      <dgm:prSet/>
      <dgm:spPr>
        <a:solidFill>
          <a:schemeClr val="tx1">
            <a:lumMod val="75000"/>
            <a:lumOff val="25000"/>
          </a:schemeClr>
        </a:solidFill>
      </dgm:spPr>
      <dgm:t>
        <a:bodyPr rtlCol="0"/>
        <a:lstStyle/>
        <a:p>
          <a:pPr rtl="0"/>
          <a:endParaRPr lang="cs-CZ" noProof="0" dirty="0">
            <a:solidFill>
              <a:schemeClr val="tx1"/>
            </a:solidFill>
          </a:endParaRPr>
        </a:p>
      </dgm:t>
    </dgm:pt>
    <dgm:pt modelId="{E577C89B-FE67-4FD5-B67B-A9D2B5CF35FB}">
      <dgm:prSet phldrT="[Text]"/>
      <dgm:spPr>
        <a:solidFill>
          <a:schemeClr val="tx1">
            <a:lumMod val="90000"/>
            <a:lumOff val="10000"/>
          </a:schemeClr>
        </a:solidFill>
      </dgm:spPr>
      <dgm:t>
        <a:bodyPr rtlCol="0"/>
        <a:lstStyle/>
        <a:p>
          <a:pPr rtl="0"/>
          <a:r>
            <a:rPr lang="cs-CZ" noProof="0" dirty="0">
              <a:solidFill>
                <a:schemeClr val="bg1"/>
              </a:solidFill>
            </a:rPr>
            <a:t>Zlepšení kvality výrobků</a:t>
          </a:r>
        </a:p>
      </dgm:t>
    </dgm:pt>
    <dgm:pt modelId="{C1215F53-183B-4576-9940-C093E9334C1D}" type="parTrans" cxnId="{1EF02D92-F5CE-4D6F-8A0D-BEE4E9168B61}">
      <dgm:prSet/>
      <dgm:spPr/>
      <dgm:t>
        <a:bodyPr rtlCol="0"/>
        <a:lstStyle/>
        <a:p>
          <a:pPr rtl="0"/>
          <a:endParaRPr lang="cs-CZ" noProof="0" dirty="0">
            <a:solidFill>
              <a:schemeClr val="tx1"/>
            </a:solidFill>
          </a:endParaRPr>
        </a:p>
      </dgm:t>
    </dgm:pt>
    <dgm:pt modelId="{895F126D-CBF0-4835-ACDB-7CA05B5379BC}" type="sibTrans" cxnId="{1EF02D92-F5CE-4D6F-8A0D-BEE4E9168B61}">
      <dgm:prSet/>
      <dgm:spPr>
        <a:solidFill>
          <a:schemeClr val="tx1">
            <a:lumMod val="75000"/>
            <a:lumOff val="25000"/>
          </a:schemeClr>
        </a:solidFill>
      </dgm:spPr>
      <dgm:t>
        <a:bodyPr rtlCol="0"/>
        <a:lstStyle/>
        <a:p>
          <a:pPr rtl="0"/>
          <a:endParaRPr lang="cs-CZ" noProof="0" dirty="0">
            <a:solidFill>
              <a:schemeClr val="tx1"/>
            </a:solidFill>
          </a:endParaRPr>
        </a:p>
      </dgm:t>
    </dgm:pt>
    <dgm:pt modelId="{7DB892B2-0E0D-420C-B451-7722D28313F7}">
      <dgm:prSet phldrT="[Text]"/>
      <dgm:spPr>
        <a:solidFill>
          <a:schemeClr val="tx1">
            <a:lumMod val="90000"/>
            <a:lumOff val="10000"/>
          </a:schemeClr>
        </a:solidFill>
      </dgm:spPr>
      <dgm:t>
        <a:bodyPr rtlCol="0"/>
        <a:lstStyle/>
        <a:p>
          <a:pPr rtl="0"/>
          <a:r>
            <a:rPr lang="cs-CZ" noProof="0" dirty="0">
              <a:solidFill>
                <a:schemeClr val="bg1"/>
              </a:solidFill>
            </a:rPr>
            <a:t>Optimalizace kapacity servisních techniků</a:t>
          </a:r>
        </a:p>
      </dgm:t>
    </dgm:pt>
    <dgm:pt modelId="{76A5E238-62E3-48E2-B973-3966EC01419B}" type="parTrans" cxnId="{9C8D409F-E410-4D31-9461-8DF8B8961623}">
      <dgm:prSet/>
      <dgm:spPr/>
      <dgm:t>
        <a:bodyPr rtlCol="0"/>
        <a:lstStyle/>
        <a:p>
          <a:pPr rtl="0"/>
          <a:endParaRPr lang="cs-CZ" noProof="0" dirty="0">
            <a:solidFill>
              <a:schemeClr val="tx1"/>
            </a:solidFill>
          </a:endParaRPr>
        </a:p>
      </dgm:t>
    </dgm:pt>
    <dgm:pt modelId="{5BF1F0BD-2C92-4CA1-93CD-3EA2E09F4EE2}" type="sibTrans" cxnId="{9C8D409F-E410-4D31-9461-8DF8B8961623}">
      <dgm:prSet/>
      <dgm:spPr/>
      <dgm:t>
        <a:bodyPr rtlCol="0"/>
        <a:lstStyle/>
        <a:p>
          <a:pPr rtl="0"/>
          <a:endParaRPr lang="cs-CZ" noProof="0" dirty="0">
            <a:solidFill>
              <a:schemeClr val="tx1"/>
            </a:solidFill>
          </a:endParaRPr>
        </a:p>
      </dgm:t>
    </dgm:pt>
    <dgm:pt modelId="{9252A2D7-ECD4-458F-B2BB-B6333EF341C4}">
      <dgm:prSet phldrT="[Text]"/>
      <dgm:spPr>
        <a:solidFill>
          <a:schemeClr val="tx1">
            <a:lumMod val="90000"/>
            <a:lumOff val="10000"/>
          </a:schemeClr>
        </a:solidFill>
      </dgm:spPr>
      <dgm:t>
        <a:bodyPr rtlCol="0"/>
        <a:lstStyle/>
        <a:p>
          <a:pPr rtl="0"/>
          <a:r>
            <a:rPr lang="cs-CZ" noProof="0" dirty="0">
              <a:solidFill>
                <a:schemeClr val="bg1"/>
              </a:solidFill>
            </a:rPr>
            <a:t>Komunikace se zákazníky</a:t>
          </a:r>
        </a:p>
      </dgm:t>
    </dgm:pt>
    <dgm:pt modelId="{61B195D9-EB3C-4802-A6AB-664066A6DE01}" type="sibTrans" cxnId="{0A72A02A-BAE1-48AC-B158-111E2F363615}">
      <dgm:prSet/>
      <dgm:spPr>
        <a:solidFill>
          <a:schemeClr val="tx1">
            <a:lumMod val="75000"/>
            <a:lumOff val="25000"/>
          </a:schemeClr>
        </a:solidFill>
      </dgm:spPr>
      <dgm:t>
        <a:bodyPr rtlCol="0"/>
        <a:lstStyle/>
        <a:p>
          <a:pPr rtl="0"/>
          <a:endParaRPr lang="cs-CZ" noProof="0" dirty="0">
            <a:solidFill>
              <a:schemeClr val="tx1"/>
            </a:solidFill>
          </a:endParaRPr>
        </a:p>
      </dgm:t>
    </dgm:pt>
    <dgm:pt modelId="{311917B2-9CA5-4AEA-A561-283F36BA9267}" type="parTrans" cxnId="{0A72A02A-BAE1-48AC-B158-111E2F363615}">
      <dgm:prSet/>
      <dgm:spPr/>
      <dgm:t>
        <a:bodyPr rtlCol="0"/>
        <a:lstStyle/>
        <a:p>
          <a:pPr rtl="0"/>
          <a:endParaRPr lang="cs-CZ" noProof="0" dirty="0">
            <a:solidFill>
              <a:schemeClr val="tx1"/>
            </a:solidFill>
          </a:endParaRPr>
        </a:p>
      </dgm:t>
    </dgm:pt>
    <dgm:pt modelId="{E22D0B22-AAAD-4780-89CC-847BAD6F468F}" type="pres">
      <dgm:prSet presAssocID="{1F0FB2EE-4143-43D1-817A-9730FE873531}" presName="Name0" presStyleCnt="0">
        <dgm:presLayoutVars>
          <dgm:dir/>
          <dgm:resizeHandles/>
        </dgm:presLayoutVars>
      </dgm:prSet>
      <dgm:spPr/>
    </dgm:pt>
    <dgm:pt modelId="{4B311BFD-8EB7-46E9-A3B6-C5C47CFE6942}" type="pres">
      <dgm:prSet presAssocID="{1A066BF7-810B-498E-9B71-4BE604C35145}" presName="compNode" presStyleCnt="0"/>
      <dgm:spPr/>
    </dgm:pt>
    <dgm:pt modelId="{C8CF5390-16B5-4FC5-8640-64964D240785}" type="pres">
      <dgm:prSet presAssocID="{1A066BF7-810B-498E-9B71-4BE604C35145}" presName="dummyConnPt" presStyleCnt="0"/>
      <dgm:spPr/>
    </dgm:pt>
    <dgm:pt modelId="{4F4DBFEA-6993-43D2-8550-9C63128083EA}" type="pres">
      <dgm:prSet presAssocID="{1A066BF7-810B-498E-9B71-4BE604C35145}" presName="node" presStyleLbl="node1" presStyleIdx="0" presStyleCnt="4">
        <dgm:presLayoutVars>
          <dgm:bulletEnabled val="1"/>
        </dgm:presLayoutVars>
      </dgm:prSet>
      <dgm:spPr/>
    </dgm:pt>
    <dgm:pt modelId="{E28A262D-0B93-49C0-85A8-FF57875272C2}" type="pres">
      <dgm:prSet presAssocID="{BCD89840-710B-41CC-80E1-A699FA6BF644}" presName="sibTrans" presStyleLbl="bgSibTrans2D1" presStyleIdx="0" presStyleCnt="3"/>
      <dgm:spPr/>
    </dgm:pt>
    <dgm:pt modelId="{600DF6F0-DB20-44AB-A812-6F730F846214}" type="pres">
      <dgm:prSet presAssocID="{9252A2D7-ECD4-458F-B2BB-B6333EF341C4}" presName="compNode" presStyleCnt="0"/>
      <dgm:spPr/>
    </dgm:pt>
    <dgm:pt modelId="{DC82E6B6-54CA-493F-AB26-5808786A6FB8}" type="pres">
      <dgm:prSet presAssocID="{9252A2D7-ECD4-458F-B2BB-B6333EF341C4}" presName="dummyConnPt" presStyleCnt="0"/>
      <dgm:spPr/>
    </dgm:pt>
    <dgm:pt modelId="{F1A2D2A9-AB15-455D-A034-0B53446DC5B5}" type="pres">
      <dgm:prSet presAssocID="{9252A2D7-ECD4-458F-B2BB-B6333EF341C4}" presName="node" presStyleLbl="node1" presStyleIdx="1" presStyleCnt="4">
        <dgm:presLayoutVars>
          <dgm:bulletEnabled val="1"/>
        </dgm:presLayoutVars>
      </dgm:prSet>
      <dgm:spPr/>
    </dgm:pt>
    <dgm:pt modelId="{92340564-8D1D-4B16-8221-86830D7817E6}" type="pres">
      <dgm:prSet presAssocID="{61B195D9-EB3C-4802-A6AB-664066A6DE01}" presName="sibTrans" presStyleLbl="bgSibTrans2D1" presStyleIdx="1" presStyleCnt="3"/>
      <dgm:spPr/>
    </dgm:pt>
    <dgm:pt modelId="{806E4064-DD46-43CE-B091-547AA8892C74}" type="pres">
      <dgm:prSet presAssocID="{E577C89B-FE67-4FD5-B67B-A9D2B5CF35FB}" presName="compNode" presStyleCnt="0"/>
      <dgm:spPr/>
    </dgm:pt>
    <dgm:pt modelId="{B0BFAE7C-9CA5-44D3-8507-671EA93AA1E4}" type="pres">
      <dgm:prSet presAssocID="{E577C89B-FE67-4FD5-B67B-A9D2B5CF35FB}" presName="dummyConnPt" presStyleCnt="0"/>
      <dgm:spPr/>
    </dgm:pt>
    <dgm:pt modelId="{0D70175B-6136-44C3-AC35-EDDE7D5FC48B}" type="pres">
      <dgm:prSet presAssocID="{E577C89B-FE67-4FD5-B67B-A9D2B5CF35FB}" presName="node" presStyleLbl="node1" presStyleIdx="2" presStyleCnt="4">
        <dgm:presLayoutVars>
          <dgm:bulletEnabled val="1"/>
        </dgm:presLayoutVars>
      </dgm:prSet>
      <dgm:spPr/>
    </dgm:pt>
    <dgm:pt modelId="{4970D0ED-1467-43CD-8A03-83FFD3D85C61}" type="pres">
      <dgm:prSet presAssocID="{895F126D-CBF0-4835-ACDB-7CA05B5379BC}" presName="sibTrans" presStyleLbl="bgSibTrans2D1" presStyleIdx="2" presStyleCnt="3"/>
      <dgm:spPr/>
    </dgm:pt>
    <dgm:pt modelId="{F1E6E879-A26E-4AAD-B86E-C51525A5F427}" type="pres">
      <dgm:prSet presAssocID="{7DB892B2-0E0D-420C-B451-7722D28313F7}" presName="compNode" presStyleCnt="0"/>
      <dgm:spPr/>
    </dgm:pt>
    <dgm:pt modelId="{1DF61CD0-E7EB-4E1E-B8D5-954CF29E5367}" type="pres">
      <dgm:prSet presAssocID="{7DB892B2-0E0D-420C-B451-7722D28313F7}" presName="dummyConnPt" presStyleCnt="0"/>
      <dgm:spPr/>
    </dgm:pt>
    <dgm:pt modelId="{DF18FD10-B426-424A-8632-4F3E0488E5FC}" type="pres">
      <dgm:prSet presAssocID="{7DB892B2-0E0D-420C-B451-7722D28313F7}" presName="node" presStyleLbl="node1" presStyleIdx="3" presStyleCnt="4">
        <dgm:presLayoutVars>
          <dgm:bulletEnabled val="1"/>
        </dgm:presLayoutVars>
      </dgm:prSet>
      <dgm:spPr/>
    </dgm:pt>
  </dgm:ptLst>
  <dgm:cxnLst>
    <dgm:cxn modelId="{A2C00009-8AAD-4FC7-BD1D-A484E3E2852A}" type="presOf" srcId="{1F0FB2EE-4143-43D1-817A-9730FE873531}" destId="{E22D0B22-AAAD-4780-89CC-847BAD6F468F}" srcOrd="0" destOrd="0" presId="urn:microsoft.com/office/officeart/2005/8/layout/bProcess4"/>
    <dgm:cxn modelId="{9EF30523-35D7-41AD-B323-AEDEF5D1E3F6}" type="presOf" srcId="{E577C89B-FE67-4FD5-B67B-A9D2B5CF35FB}" destId="{0D70175B-6136-44C3-AC35-EDDE7D5FC48B}" srcOrd="0" destOrd="0" presId="urn:microsoft.com/office/officeart/2005/8/layout/bProcess4"/>
    <dgm:cxn modelId="{0A72A02A-BAE1-48AC-B158-111E2F363615}" srcId="{1F0FB2EE-4143-43D1-817A-9730FE873531}" destId="{9252A2D7-ECD4-458F-B2BB-B6333EF341C4}" srcOrd="1" destOrd="0" parTransId="{311917B2-9CA5-4AEA-A561-283F36BA9267}" sibTransId="{61B195D9-EB3C-4802-A6AB-664066A6DE01}"/>
    <dgm:cxn modelId="{41AF9C5C-777D-4AF7-BC44-26C0ABF31CC9}" type="presOf" srcId="{895F126D-CBF0-4835-ACDB-7CA05B5379BC}" destId="{4970D0ED-1467-43CD-8A03-83FFD3D85C61}" srcOrd="0" destOrd="0" presId="urn:microsoft.com/office/officeart/2005/8/layout/bProcess4"/>
    <dgm:cxn modelId="{9385AC80-28E4-4AFF-BBF7-B57100BEF469}" type="presOf" srcId="{9252A2D7-ECD4-458F-B2BB-B6333EF341C4}" destId="{F1A2D2A9-AB15-455D-A034-0B53446DC5B5}" srcOrd="0" destOrd="0" presId="urn:microsoft.com/office/officeart/2005/8/layout/bProcess4"/>
    <dgm:cxn modelId="{EA63878C-6A18-4858-8E30-86D899E53BF1}" type="presOf" srcId="{61B195D9-EB3C-4802-A6AB-664066A6DE01}" destId="{92340564-8D1D-4B16-8221-86830D7817E6}" srcOrd="0" destOrd="0" presId="urn:microsoft.com/office/officeart/2005/8/layout/bProcess4"/>
    <dgm:cxn modelId="{9424868D-8343-45E5-AC5A-7B055F878BFF}" type="presOf" srcId="{1A066BF7-810B-498E-9B71-4BE604C35145}" destId="{4F4DBFEA-6993-43D2-8550-9C63128083EA}" srcOrd="0" destOrd="0" presId="urn:microsoft.com/office/officeart/2005/8/layout/bProcess4"/>
    <dgm:cxn modelId="{1EF02D92-F5CE-4D6F-8A0D-BEE4E9168B61}" srcId="{1F0FB2EE-4143-43D1-817A-9730FE873531}" destId="{E577C89B-FE67-4FD5-B67B-A9D2B5CF35FB}" srcOrd="2" destOrd="0" parTransId="{C1215F53-183B-4576-9940-C093E9334C1D}" sibTransId="{895F126D-CBF0-4835-ACDB-7CA05B5379BC}"/>
    <dgm:cxn modelId="{9C8D409F-E410-4D31-9461-8DF8B8961623}" srcId="{1F0FB2EE-4143-43D1-817A-9730FE873531}" destId="{7DB892B2-0E0D-420C-B451-7722D28313F7}" srcOrd="3" destOrd="0" parTransId="{76A5E238-62E3-48E2-B973-3966EC01419B}" sibTransId="{5BF1F0BD-2C92-4CA1-93CD-3EA2E09F4EE2}"/>
    <dgm:cxn modelId="{CC59629F-06B9-471B-80E0-FC51F4475B3D}" type="presOf" srcId="{7DB892B2-0E0D-420C-B451-7722D28313F7}" destId="{DF18FD10-B426-424A-8632-4F3E0488E5FC}" srcOrd="0" destOrd="0" presId="urn:microsoft.com/office/officeart/2005/8/layout/bProcess4"/>
    <dgm:cxn modelId="{87998FD1-A301-4733-9331-1795CC56534D}" srcId="{1F0FB2EE-4143-43D1-817A-9730FE873531}" destId="{1A066BF7-810B-498E-9B71-4BE604C35145}" srcOrd="0" destOrd="0" parTransId="{551E2BC4-322B-4917-80F0-6F289DD131BD}" sibTransId="{BCD89840-710B-41CC-80E1-A699FA6BF644}"/>
    <dgm:cxn modelId="{DD3408F6-062A-417A-8B56-5B3805F2E7D2}" type="presOf" srcId="{BCD89840-710B-41CC-80E1-A699FA6BF644}" destId="{E28A262D-0B93-49C0-85A8-FF57875272C2}" srcOrd="0" destOrd="0" presId="urn:microsoft.com/office/officeart/2005/8/layout/bProcess4"/>
    <dgm:cxn modelId="{31903D10-BC41-4974-A829-EA3C7278BC39}" type="presParOf" srcId="{E22D0B22-AAAD-4780-89CC-847BAD6F468F}" destId="{4B311BFD-8EB7-46E9-A3B6-C5C47CFE6942}" srcOrd="0" destOrd="0" presId="urn:microsoft.com/office/officeart/2005/8/layout/bProcess4"/>
    <dgm:cxn modelId="{ED08DCA1-D394-46C6-AFB5-E45D7CD5669A}" type="presParOf" srcId="{4B311BFD-8EB7-46E9-A3B6-C5C47CFE6942}" destId="{C8CF5390-16B5-4FC5-8640-64964D240785}" srcOrd="0" destOrd="0" presId="urn:microsoft.com/office/officeart/2005/8/layout/bProcess4"/>
    <dgm:cxn modelId="{515CF915-6D48-4936-98AC-D566CF36A4A3}" type="presParOf" srcId="{4B311BFD-8EB7-46E9-A3B6-C5C47CFE6942}" destId="{4F4DBFEA-6993-43D2-8550-9C63128083EA}" srcOrd="1" destOrd="0" presId="urn:microsoft.com/office/officeart/2005/8/layout/bProcess4"/>
    <dgm:cxn modelId="{414CE1D3-D08F-4904-973C-D8B601DDB2D9}" type="presParOf" srcId="{E22D0B22-AAAD-4780-89CC-847BAD6F468F}" destId="{E28A262D-0B93-49C0-85A8-FF57875272C2}" srcOrd="1" destOrd="0" presId="urn:microsoft.com/office/officeart/2005/8/layout/bProcess4"/>
    <dgm:cxn modelId="{9AF9CA43-D07C-46B2-BFF6-2DC65FCF161C}" type="presParOf" srcId="{E22D0B22-AAAD-4780-89CC-847BAD6F468F}" destId="{600DF6F0-DB20-44AB-A812-6F730F846214}" srcOrd="2" destOrd="0" presId="urn:microsoft.com/office/officeart/2005/8/layout/bProcess4"/>
    <dgm:cxn modelId="{B2C971F7-586A-4566-B2E7-8A965A94738C}" type="presParOf" srcId="{600DF6F0-DB20-44AB-A812-6F730F846214}" destId="{DC82E6B6-54CA-493F-AB26-5808786A6FB8}" srcOrd="0" destOrd="0" presId="urn:microsoft.com/office/officeart/2005/8/layout/bProcess4"/>
    <dgm:cxn modelId="{5D07AA6D-ACFD-4B80-8E2E-E71227CC8D85}" type="presParOf" srcId="{600DF6F0-DB20-44AB-A812-6F730F846214}" destId="{F1A2D2A9-AB15-455D-A034-0B53446DC5B5}" srcOrd="1" destOrd="0" presId="urn:microsoft.com/office/officeart/2005/8/layout/bProcess4"/>
    <dgm:cxn modelId="{991A866F-8568-47FE-8DF1-D9F011991E13}" type="presParOf" srcId="{E22D0B22-AAAD-4780-89CC-847BAD6F468F}" destId="{92340564-8D1D-4B16-8221-86830D7817E6}" srcOrd="3" destOrd="0" presId="urn:microsoft.com/office/officeart/2005/8/layout/bProcess4"/>
    <dgm:cxn modelId="{45641B45-2EF4-44E1-9E3B-E095C3C4C672}" type="presParOf" srcId="{E22D0B22-AAAD-4780-89CC-847BAD6F468F}" destId="{806E4064-DD46-43CE-B091-547AA8892C74}" srcOrd="4" destOrd="0" presId="urn:microsoft.com/office/officeart/2005/8/layout/bProcess4"/>
    <dgm:cxn modelId="{C915B4C9-1A20-4774-9291-D7D5D5ACFD6B}" type="presParOf" srcId="{806E4064-DD46-43CE-B091-547AA8892C74}" destId="{B0BFAE7C-9CA5-44D3-8507-671EA93AA1E4}" srcOrd="0" destOrd="0" presId="urn:microsoft.com/office/officeart/2005/8/layout/bProcess4"/>
    <dgm:cxn modelId="{DE858634-A3C3-4999-9F00-AF29BB7D7DCF}" type="presParOf" srcId="{806E4064-DD46-43CE-B091-547AA8892C74}" destId="{0D70175B-6136-44C3-AC35-EDDE7D5FC48B}" srcOrd="1" destOrd="0" presId="urn:microsoft.com/office/officeart/2005/8/layout/bProcess4"/>
    <dgm:cxn modelId="{727F7249-4953-472B-A7BF-8FDB60105C5F}" type="presParOf" srcId="{E22D0B22-AAAD-4780-89CC-847BAD6F468F}" destId="{4970D0ED-1467-43CD-8A03-83FFD3D85C61}" srcOrd="5" destOrd="0" presId="urn:microsoft.com/office/officeart/2005/8/layout/bProcess4"/>
    <dgm:cxn modelId="{1B20AB1D-177F-4D7A-9B02-252953A0B67A}" type="presParOf" srcId="{E22D0B22-AAAD-4780-89CC-847BAD6F468F}" destId="{F1E6E879-A26E-4AAD-B86E-C51525A5F427}" srcOrd="6" destOrd="0" presId="urn:microsoft.com/office/officeart/2005/8/layout/bProcess4"/>
    <dgm:cxn modelId="{BB350DE3-3AB6-42B8-9ECE-7C1E4F6E4EB7}" type="presParOf" srcId="{F1E6E879-A26E-4AAD-B86E-C51525A5F427}" destId="{1DF61CD0-E7EB-4E1E-B8D5-954CF29E5367}" srcOrd="0" destOrd="0" presId="urn:microsoft.com/office/officeart/2005/8/layout/bProcess4"/>
    <dgm:cxn modelId="{8B1808DE-4551-48B2-8C6F-58D804C19292}" type="presParOf" srcId="{F1E6E879-A26E-4AAD-B86E-C51525A5F427}" destId="{DF18FD10-B426-424A-8632-4F3E0488E5F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10746" y="706925"/>
          <a:ext cx="762306" cy="5814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1846527" y="5"/>
          <a:ext cx="2644090" cy="178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000" kern="1200" noProof="0" dirty="0"/>
            <a:t>Identifikace problematických oblastí v procesu vyřizování reklamací</a:t>
          </a:r>
        </a:p>
      </dsp:txBody>
      <dsp:txXfrm>
        <a:off x="1846527" y="5"/>
        <a:ext cx="2644090" cy="1785347"/>
      </dsp:txXfrm>
    </dsp:sp>
    <dsp:sp modelId="{A4433C94-6E4E-405C-AE9F-26764847360D}">
      <dsp:nvSpPr>
        <dsp:cNvPr id="0" name=""/>
        <dsp:cNvSpPr/>
      </dsp:nvSpPr>
      <dsp:spPr>
        <a:xfrm>
          <a:off x="1138076" y="3057692"/>
          <a:ext cx="371250" cy="570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106326" y="2457945"/>
          <a:ext cx="890952" cy="443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277429" y="1805577"/>
          <a:ext cx="1782289" cy="1304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000" kern="1200" noProof="0" dirty="0"/>
            <a:t>Zvýšení efektivity a zkrácení doby vyřízení</a:t>
          </a:r>
        </a:p>
      </dsp:txBody>
      <dsp:txXfrm>
        <a:off x="2277429" y="1805577"/>
        <a:ext cx="1782289" cy="1304731"/>
      </dsp:txXfrm>
    </dsp:sp>
    <dsp:sp modelId="{AFE843AB-8A0E-49AD-B766-A4FB1BDCD12B}">
      <dsp:nvSpPr>
        <dsp:cNvPr id="0" name=""/>
        <dsp:cNvSpPr/>
      </dsp:nvSpPr>
      <dsp:spPr>
        <a:xfrm>
          <a:off x="3416235" y="3030907"/>
          <a:ext cx="371250" cy="570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 flipH="1" flipV="1">
          <a:off x="347297" y="4038142"/>
          <a:ext cx="581079" cy="482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1790787" y="3382824"/>
          <a:ext cx="2755569" cy="15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000" kern="1200" noProof="0" dirty="0"/>
            <a:t>Lepší komunikace se zákazníky</a:t>
          </a:r>
        </a:p>
      </dsp:txBody>
      <dsp:txXfrm>
        <a:off x="1790787" y="3382824"/>
        <a:ext cx="2755569" cy="1519113"/>
      </dsp:txXfrm>
    </dsp:sp>
    <dsp:sp modelId="{AD62B4A4-872C-4759-A4CF-C368039ADF17}">
      <dsp:nvSpPr>
        <dsp:cNvPr id="0" name=""/>
        <dsp:cNvSpPr/>
      </dsp:nvSpPr>
      <dsp:spPr>
        <a:xfrm>
          <a:off x="5750133" y="3043071"/>
          <a:ext cx="371250" cy="570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A262D-0B93-49C0-85A8-FF57875272C2}">
      <dsp:nvSpPr>
        <dsp:cNvPr id="0" name=""/>
        <dsp:cNvSpPr/>
      </dsp:nvSpPr>
      <dsp:spPr>
        <a:xfrm rot="5400000">
          <a:off x="-380686" y="1121563"/>
          <a:ext cx="1694803" cy="20522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4DBFEA-6993-43D2-8550-9C63128083EA}">
      <dsp:nvSpPr>
        <dsp:cNvPr id="0" name=""/>
        <dsp:cNvSpPr/>
      </dsp:nvSpPr>
      <dsp:spPr>
        <a:xfrm>
          <a:off x="2934" y="30696"/>
          <a:ext cx="2280316" cy="1368189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noProof="0" dirty="0">
              <a:solidFill>
                <a:schemeClr val="bg1"/>
              </a:solidFill>
            </a:rPr>
            <a:t>Zrychlení procesu</a:t>
          </a:r>
        </a:p>
      </dsp:txBody>
      <dsp:txXfrm>
        <a:off x="43007" y="70769"/>
        <a:ext cx="2200170" cy="1288043"/>
      </dsp:txXfrm>
    </dsp:sp>
    <dsp:sp modelId="{92340564-8D1D-4B16-8221-86830D7817E6}">
      <dsp:nvSpPr>
        <dsp:cNvPr id="0" name=""/>
        <dsp:cNvSpPr/>
      </dsp:nvSpPr>
      <dsp:spPr>
        <a:xfrm>
          <a:off x="474431" y="1976681"/>
          <a:ext cx="3017386" cy="20522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A2D2A9-AB15-455D-A034-0B53446DC5B5}">
      <dsp:nvSpPr>
        <dsp:cNvPr id="0" name=""/>
        <dsp:cNvSpPr/>
      </dsp:nvSpPr>
      <dsp:spPr>
        <a:xfrm>
          <a:off x="2934" y="1740933"/>
          <a:ext cx="2280316" cy="1368189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noProof="0" dirty="0">
              <a:solidFill>
                <a:schemeClr val="bg1"/>
              </a:solidFill>
            </a:rPr>
            <a:t>Komunikace se zákazníky</a:t>
          </a:r>
        </a:p>
      </dsp:txBody>
      <dsp:txXfrm>
        <a:off x="43007" y="1781006"/>
        <a:ext cx="2200170" cy="1288043"/>
      </dsp:txXfrm>
    </dsp:sp>
    <dsp:sp modelId="{4970D0ED-1467-43CD-8A03-83FFD3D85C61}">
      <dsp:nvSpPr>
        <dsp:cNvPr id="0" name=""/>
        <dsp:cNvSpPr/>
      </dsp:nvSpPr>
      <dsp:spPr>
        <a:xfrm rot="16200000">
          <a:off x="2652133" y="1121563"/>
          <a:ext cx="1694803" cy="20522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70175B-6136-44C3-AC35-EDDE7D5FC48B}">
      <dsp:nvSpPr>
        <dsp:cNvPr id="0" name=""/>
        <dsp:cNvSpPr/>
      </dsp:nvSpPr>
      <dsp:spPr>
        <a:xfrm>
          <a:off x="3035755" y="1740933"/>
          <a:ext cx="2280316" cy="1368189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noProof="0" dirty="0">
              <a:solidFill>
                <a:schemeClr val="bg1"/>
              </a:solidFill>
            </a:rPr>
            <a:t>Zlepšení kvality výrobků</a:t>
          </a:r>
        </a:p>
      </dsp:txBody>
      <dsp:txXfrm>
        <a:off x="3075828" y="1781006"/>
        <a:ext cx="2200170" cy="1288043"/>
      </dsp:txXfrm>
    </dsp:sp>
    <dsp:sp modelId="{DF18FD10-B426-424A-8632-4F3E0488E5FC}">
      <dsp:nvSpPr>
        <dsp:cNvPr id="0" name=""/>
        <dsp:cNvSpPr/>
      </dsp:nvSpPr>
      <dsp:spPr>
        <a:xfrm>
          <a:off x="3035755" y="30696"/>
          <a:ext cx="2280316" cy="1368189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noProof="0" dirty="0">
              <a:solidFill>
                <a:schemeClr val="bg1"/>
              </a:solidFill>
            </a:rPr>
            <a:t>Optimalizace kapacity servisních techniků</a:t>
          </a:r>
        </a:p>
      </dsp:txBody>
      <dsp:txXfrm>
        <a:off x="3075828" y="70769"/>
        <a:ext cx="2200170" cy="1288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42D2190-6A08-4639-8392-B24CDE92C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0AAA7DA-C86C-4489-8B4F-D0D9B940F4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F1F08-C5B6-479D-86B6-5068516BBE7D}" type="datetimeFigureOut">
              <a:rPr lang="cs-CZ" smtClean="0"/>
              <a:t>19.02.2025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9BD218A-BE40-45E9-87EE-7E86FF3C09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F468802-0C66-468C-A565-38440D7AF7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0BF2B-B03D-4720-B6F1-BE86C3225E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938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7BB62-B17A-41CA-8F76-C61A88B3CC38}" type="datetimeFigureOut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/>
              <a:t>Upravte styly předlohy textu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6C021-372D-4759-B68E-2C92A6AD29FD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13075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C021-372D-4759-B68E-2C92A6AD29FD}" type="slidenum">
              <a:rPr lang="cs-CZ" noProof="0" smtClean="0"/>
              <a:t>1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69239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C021-372D-4759-B68E-2C92A6AD29FD}" type="slidenum">
              <a:rPr lang="cs-CZ" noProof="0" smtClean="0"/>
              <a:t>2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28846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C021-372D-4759-B68E-2C92A6AD29FD}" type="slidenum">
              <a:rPr lang="cs-CZ" noProof="0" smtClean="0"/>
              <a:t>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41822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6C021-372D-4759-B68E-2C92A6AD29FD}" type="slidenum">
              <a:rPr lang="cs-CZ" noProof="0" smtClean="0"/>
              <a:t>7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99687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Obdélník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66BA79-356C-4EBE-8584-165D8F44E279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é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C79AF-C470-4C74-AE93-185BA74474FF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8" name="Zástupné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é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60B44-E957-46A0-89D3-C2BA98C1A84B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8" name="Zástupné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1936-2D48-408A-8814-93FDAB1E0716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A066E7-F759-454D-B8C8-0FA62CEDB3D0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8" name="Zástupné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DC367-9936-4DAC-915B-2305A058F7F3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9" name="Zástupné zápatí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2" name="Zástupné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6BBF5F-4941-4AE9-ABE9-5A6FB018446F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11" name="Zástupné zápatí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2" name="Zástupné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C0BFE5-B17F-4D13-B302-82DDD60E481B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7" name="Zástupné zápatí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268F-8ADA-48D4-B09C-85334A2864FF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8" name="Zástupné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E8D138-8725-4B14-9930-CA1C9143ADF8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9" name="Zástupné zápatí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2" name="Zástupný obsah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13" name="Zástupný text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14" name="Zástupný text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cs-CZ" noProof="0"/>
              <a:t>Upravit styly předlohy textu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8" name="Zástupné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5B52E8-7BD6-4514-A5F6-537295D3B4CC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9" name="Zástupné zápatí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8" name="Obdélník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644C65B2-9EDC-43E1-A926-4BF0325AF205}" type="datetime1">
              <a:rPr lang="cs-CZ" noProof="0" smtClean="0"/>
              <a:t>19.02.2025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 descr="Plány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92" b="947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>
            <a:normAutofit/>
          </a:bodyPr>
          <a:lstStyle/>
          <a:p>
            <a:pPr rtl="0"/>
            <a:r>
              <a:rPr lang="cs-CZ" dirty="0"/>
              <a:t>Analýza a optimalizace procesu vyřizování reklamací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24145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cs-CZ" dirty="0"/>
              <a:t>Připravila: Petra </a:t>
            </a:r>
            <a:r>
              <a:rPr lang="cs-CZ" dirty="0" err="1"/>
              <a:t>Östereicherová</a:t>
            </a:r>
            <a:endParaRPr lang="cs-CZ" dirty="0"/>
          </a:p>
          <a:p>
            <a:pPr rtl="0"/>
            <a:r>
              <a:rPr lang="cs-CZ" dirty="0"/>
              <a:t>Datum: 15.2.2024</a:t>
            </a:r>
          </a:p>
          <a:p>
            <a:pPr rtl="0"/>
            <a:r>
              <a:rPr lang="cs-CZ" dirty="0"/>
              <a:t>Společnost: </a:t>
            </a:r>
            <a:r>
              <a:rPr lang="cs-CZ"/>
              <a:t>XYZ Retail</a:t>
            </a:r>
            <a:endParaRPr lang="cs-CZ" dirty="0"/>
          </a:p>
          <a:p>
            <a:pPr rtl="0"/>
            <a:endParaRPr lang="cs-CZ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Obdélník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pic>
        <p:nvPicPr>
          <p:cNvPr id="5" name="Obrázek 4" descr="několik lidí prohlížejících si plány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cs-CZ" dirty="0"/>
              <a:t>Cíl analýzy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graphicFrame>
        <p:nvGraphicFramePr>
          <p:cNvPr id="4" name="Zástupný obsah 3" descr="Zástupný obrázek SmartArt s ikonami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45029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élník 12">
            <a:extLst>
              <a:ext uri="{FF2B5EF4-FFF2-40B4-BE49-F238E27FC236}">
                <a16:creationId xmlns:a16="http://schemas.microsoft.com/office/drawing/2014/main" id="{0F9DE327-AEAE-44B2-8483-660A265AE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C1492CA2-7E37-4577-8E02-1E79AE7EE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cs-CZ" dirty="0"/>
              <a:t>Klíčová zjištění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87ACB9FA-C8E8-43F1-868B-D328ECFC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5" name="Grafický objekt 1" descr="Zaškrtnutí v odznáčku 1 se souvislou výplní">
            <a:extLst>
              <a:ext uri="{FF2B5EF4-FFF2-40B4-BE49-F238E27FC236}">
                <a16:creationId xmlns:a16="http://schemas.microsoft.com/office/drawing/2014/main" id="{808A2895-85C4-F07B-3D46-DBD5EFF98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967" y="757325"/>
            <a:ext cx="914400" cy="9144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986E16D8-8BF9-4D96-5525-C22F1D767D3A}"/>
              </a:ext>
            </a:extLst>
          </p:cNvPr>
          <p:cNvSpPr txBox="1"/>
          <p:nvPr/>
        </p:nvSpPr>
        <p:spPr>
          <a:xfrm>
            <a:off x="4285405" y="523973"/>
            <a:ext cx="49483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6600" dirty="0"/>
              <a:t>17,31 </a:t>
            </a:r>
            <a:r>
              <a:rPr lang="cs-CZ" sz="2000" dirty="0"/>
              <a:t>dní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30B5E55-1DB7-9E27-B0DE-B9B06A298946}"/>
              </a:ext>
            </a:extLst>
          </p:cNvPr>
          <p:cNvSpPr txBox="1"/>
          <p:nvPr/>
        </p:nvSpPr>
        <p:spPr>
          <a:xfrm>
            <a:off x="1850065" y="974035"/>
            <a:ext cx="562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Průměrná doba vyřízení reklamace:</a:t>
            </a:r>
          </a:p>
        </p:txBody>
      </p:sp>
      <p:pic>
        <p:nvPicPr>
          <p:cNvPr id="10" name="Grafický objekt 1" descr="Zaškrtnutí v odznáčku 1 se souvislou výplní">
            <a:extLst>
              <a:ext uri="{FF2B5EF4-FFF2-40B4-BE49-F238E27FC236}">
                <a16:creationId xmlns:a16="http://schemas.microsoft.com/office/drawing/2014/main" id="{3FED404C-14AB-0D5C-C2B9-CB794B1DD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89" y="1912889"/>
            <a:ext cx="914400" cy="914400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0DEFE537-16F9-D5BA-3946-5269B0D2EF6E}"/>
              </a:ext>
            </a:extLst>
          </p:cNvPr>
          <p:cNvSpPr txBox="1"/>
          <p:nvPr/>
        </p:nvSpPr>
        <p:spPr>
          <a:xfrm>
            <a:off x="1852936" y="1981703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Počet eskalovaných případů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E41B668F-BA4F-B71E-ABEE-535EE76CDEFD}"/>
              </a:ext>
            </a:extLst>
          </p:cNvPr>
          <p:cNvSpPr txBox="1"/>
          <p:nvPr/>
        </p:nvSpPr>
        <p:spPr>
          <a:xfrm>
            <a:off x="5668203" y="1422488"/>
            <a:ext cx="2822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600" dirty="0"/>
              <a:t>70</a:t>
            </a:r>
          </a:p>
        </p:txBody>
      </p:sp>
      <p:pic>
        <p:nvPicPr>
          <p:cNvPr id="18" name="Grafický objekt 1" descr="Zaškrtnutí v odznáčku 1 se souvislou výplní">
            <a:extLst>
              <a:ext uri="{FF2B5EF4-FFF2-40B4-BE49-F238E27FC236}">
                <a16:creationId xmlns:a16="http://schemas.microsoft.com/office/drawing/2014/main" id="{7A82602D-3E1A-ABE8-1A7F-AA78763C6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271" y="3048835"/>
            <a:ext cx="914400" cy="914400"/>
          </a:xfrm>
          <a:prstGeom prst="rect">
            <a:avLst/>
          </a:prstGeom>
        </p:spPr>
      </p:pic>
      <p:sp>
        <p:nvSpPr>
          <p:cNvPr id="19" name="TextovéPole 18">
            <a:extLst>
              <a:ext uri="{FF2B5EF4-FFF2-40B4-BE49-F238E27FC236}">
                <a16:creationId xmlns:a16="http://schemas.microsoft.com/office/drawing/2014/main" id="{208490FD-337C-EB05-4F53-1BBFA50C8F13}"/>
              </a:ext>
            </a:extLst>
          </p:cNvPr>
          <p:cNvSpPr txBox="1"/>
          <p:nvPr/>
        </p:nvSpPr>
        <p:spPr>
          <a:xfrm>
            <a:off x="1850065" y="3176274"/>
            <a:ext cx="534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Nejčastější důvody reklamací</a:t>
            </a:r>
          </a:p>
        </p:txBody>
      </p:sp>
      <p:graphicFrame>
        <p:nvGraphicFramePr>
          <p:cNvPr id="20" name="Tabulka 19">
            <a:extLst>
              <a:ext uri="{FF2B5EF4-FFF2-40B4-BE49-F238E27FC236}">
                <a16:creationId xmlns:a16="http://schemas.microsoft.com/office/drawing/2014/main" id="{0BB7DBE2-27E3-A412-FE34-1E563A7FE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90169"/>
              </p:ext>
            </p:extLst>
          </p:nvPr>
        </p:nvGraphicFramePr>
        <p:xfrm>
          <a:off x="878696" y="4216974"/>
          <a:ext cx="2260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025">
                  <a:extLst>
                    <a:ext uri="{9D8B030D-6E8A-4147-A177-3AD203B41FA5}">
                      <a16:colId xmlns:a16="http://schemas.microsoft.com/office/drawing/2014/main" val="2087709532"/>
                    </a:ext>
                  </a:extLst>
                </a:gridCol>
                <a:gridCol w="1014575">
                  <a:extLst>
                    <a:ext uri="{9D8B030D-6E8A-4147-A177-3AD203B41FA5}">
                      <a16:colId xmlns:a16="http://schemas.microsoft.com/office/drawing/2014/main" val="28437692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 dirty="0">
                          <a:effectLst/>
                        </a:rPr>
                        <a:t>Důvod reklamace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Počet reklamací</a:t>
                      </a:r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6119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Nejde zapnout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829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Nehraje zvuk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4479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Problém s baterií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678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Vadný displej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145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Přehřívání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15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817900"/>
                  </a:ext>
                </a:extLst>
              </a:tr>
            </a:tbl>
          </a:graphicData>
        </a:graphic>
      </p:graphicFrame>
      <p:graphicFrame>
        <p:nvGraphicFramePr>
          <p:cNvPr id="21" name="Graf 20">
            <a:extLst>
              <a:ext uri="{FF2B5EF4-FFF2-40B4-BE49-F238E27FC236}">
                <a16:creationId xmlns:a16="http://schemas.microsoft.com/office/drawing/2014/main" id="{9164C1BF-35C5-0BFF-4DC4-2353CC397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322469"/>
              </p:ext>
            </p:extLst>
          </p:nvPr>
        </p:nvGraphicFramePr>
        <p:xfrm>
          <a:off x="3291236" y="3343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5286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FF812C-FB98-A6CE-8337-D37D7182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Klíčová zjištění</a:t>
            </a:r>
          </a:p>
        </p:txBody>
      </p:sp>
      <p:pic>
        <p:nvPicPr>
          <p:cNvPr id="4" name="Grafický objekt 1" descr="Zaškrtnutí v odznáčku 1 se souvislou výplní">
            <a:extLst>
              <a:ext uri="{FF2B5EF4-FFF2-40B4-BE49-F238E27FC236}">
                <a16:creationId xmlns:a16="http://schemas.microsoft.com/office/drawing/2014/main" id="{188F48C9-E904-9120-221E-E21094194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9238" y="666637"/>
            <a:ext cx="914400" cy="91440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3F998C8-FCA8-C34F-2193-29DF6D340420}"/>
              </a:ext>
            </a:extLst>
          </p:cNvPr>
          <p:cNvSpPr txBox="1"/>
          <p:nvPr/>
        </p:nvSpPr>
        <p:spPr>
          <a:xfrm>
            <a:off x="5784574" y="815009"/>
            <a:ext cx="57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Počet nevyřízených reklamací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040A42D7-E647-82C1-537F-FA82E19E9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802363"/>
              </p:ext>
            </p:extLst>
          </p:nvPr>
        </p:nvGraphicFramePr>
        <p:xfrm>
          <a:off x="3956362" y="2057400"/>
          <a:ext cx="6011885" cy="3081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0958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6E867D-20E9-82D6-2E43-F3B047D6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Klíčová zjištění</a:t>
            </a:r>
          </a:p>
        </p:txBody>
      </p:sp>
      <p:pic>
        <p:nvPicPr>
          <p:cNvPr id="4" name="Grafický objekt 1" descr="Zaškrtnutí v odznáčku 1 se souvislou výplní">
            <a:extLst>
              <a:ext uri="{FF2B5EF4-FFF2-40B4-BE49-F238E27FC236}">
                <a16:creationId xmlns:a16="http://schemas.microsoft.com/office/drawing/2014/main" id="{DCEFE3C7-738C-52BD-2397-A35EC5B1D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829" y="602466"/>
            <a:ext cx="914400" cy="91440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11314B9-E78D-A4FD-8A98-A7054E817385}"/>
              </a:ext>
            </a:extLst>
          </p:cNvPr>
          <p:cNvSpPr txBox="1"/>
          <p:nvPr/>
        </p:nvSpPr>
        <p:spPr>
          <a:xfrm>
            <a:off x="5743977" y="875000"/>
            <a:ext cx="534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Nejvíce postižené produkty / regiony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6217D2A7-B697-035E-6C63-D01315EA4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30199"/>
              </p:ext>
            </p:extLst>
          </p:nvPr>
        </p:nvGraphicFramePr>
        <p:xfrm>
          <a:off x="4145829" y="1614677"/>
          <a:ext cx="2019300" cy="1502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877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9258236"/>
                    </a:ext>
                  </a:extLst>
                </a:gridCol>
              </a:tblGrid>
              <a:tr h="25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Typ produktu</a:t>
                      </a:r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Počet reklamací</a:t>
                      </a:r>
                      <a:endParaRPr lang="cs-CZ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163238"/>
                  </a:ext>
                </a:extLst>
              </a:tr>
              <a:tr h="25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Chytré hodinky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5784750"/>
                  </a:ext>
                </a:extLst>
              </a:tr>
              <a:tr h="25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Mobilní telefon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17071"/>
                  </a:ext>
                </a:extLst>
              </a:tr>
              <a:tr h="25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Notebook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1895742"/>
                  </a:ext>
                </a:extLst>
              </a:tr>
              <a:tr h="25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Sluchátka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1401789"/>
                  </a:ext>
                </a:extLst>
              </a:tr>
              <a:tr h="250335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Tablet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15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8126753"/>
                  </a:ext>
                </a:extLst>
              </a:tr>
            </a:tbl>
          </a:graphicData>
        </a:graphic>
      </p:graphicFrame>
      <p:graphicFrame>
        <p:nvGraphicFramePr>
          <p:cNvPr id="12" name="Graf 11">
            <a:extLst>
              <a:ext uri="{FF2B5EF4-FFF2-40B4-BE49-F238E27FC236}">
                <a16:creationId xmlns:a16="http://schemas.microsoft.com/office/drawing/2014/main" id="{6C433285-09EC-7F3A-9CC4-DEB144595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98529"/>
              </p:ext>
            </p:extLst>
          </p:nvPr>
        </p:nvGraphicFramePr>
        <p:xfrm>
          <a:off x="6424412" y="1244331"/>
          <a:ext cx="4572000" cy="2184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D50EFB2E-7047-E848-F16A-5E0AC4610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42382"/>
              </p:ext>
            </p:extLst>
          </p:nvPr>
        </p:nvGraphicFramePr>
        <p:xfrm>
          <a:off x="4034464" y="4327403"/>
          <a:ext cx="25019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142">
                  <a:extLst>
                    <a:ext uri="{9D8B030D-6E8A-4147-A177-3AD203B41FA5}">
                      <a16:colId xmlns:a16="http://schemas.microsoft.com/office/drawing/2014/main" val="401127439"/>
                    </a:ext>
                  </a:extLst>
                </a:gridCol>
                <a:gridCol w="1293758">
                  <a:extLst>
                    <a:ext uri="{9D8B030D-6E8A-4147-A177-3AD203B41FA5}">
                      <a16:colId xmlns:a16="http://schemas.microsoft.com/office/drawing/2014/main" val="34252697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Region zákazníka</a:t>
                      </a:r>
                      <a:endParaRPr lang="cs-CZ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Počet reklamací</a:t>
                      </a:r>
                      <a:endParaRPr lang="cs-CZ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9516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Praha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267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Plzeň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4194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Brno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681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Ostrava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18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409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u="none" strike="noStrike">
                          <a:effectLst/>
                        </a:rPr>
                        <a:t>Olomouc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16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3290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6" name="Graf 15">
                <a:extLst>
                  <a:ext uri="{FF2B5EF4-FFF2-40B4-BE49-F238E27FC236}">
                    <a16:creationId xmlns:a16="http://schemas.microsoft.com/office/drawing/2014/main" id="{149A673F-0493-798F-0FC0-0C3002C8021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5473959"/>
                  </p:ext>
                </p:extLst>
              </p:nvPr>
            </p:nvGraphicFramePr>
            <p:xfrm>
              <a:off x="6705601" y="3527303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6" name="Graf 15">
                <a:extLst>
                  <a:ext uri="{FF2B5EF4-FFF2-40B4-BE49-F238E27FC236}">
                    <a16:creationId xmlns:a16="http://schemas.microsoft.com/office/drawing/2014/main" id="{149A673F-0493-798F-0FC0-0C3002C802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5601" y="3527303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43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7714CE-6074-7090-8CDB-E5AFEE9A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cs-CZ" dirty="0"/>
              <a:t>Hlavní problémové oblasti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F59CA9-8B8B-790D-333B-5EF800AA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📌 </a:t>
            </a:r>
            <a:r>
              <a:rPr lang="cs-CZ" b="1" dirty="0"/>
              <a:t>Zpoždění ve zpracování reklamací</a:t>
            </a:r>
            <a:r>
              <a:rPr lang="cs-CZ" dirty="0"/>
              <a:t> – Největší prodleva ve fázi: [např. logistika, servis]</a:t>
            </a:r>
          </a:p>
          <a:p>
            <a:pPr marL="0" indent="0">
              <a:buNone/>
            </a:pPr>
            <a:br>
              <a:rPr lang="cs-CZ" dirty="0"/>
            </a:br>
            <a:r>
              <a:rPr lang="cs-CZ" dirty="0"/>
              <a:t>📌 </a:t>
            </a:r>
            <a:r>
              <a:rPr lang="cs-CZ" b="1" dirty="0"/>
              <a:t>Nedostatečná komunikace se zákazníky</a:t>
            </a:r>
            <a:r>
              <a:rPr lang="cs-CZ" dirty="0"/>
              <a:t> – Chybějící informace o stavu reklamace</a:t>
            </a:r>
          </a:p>
          <a:p>
            <a:pPr marL="0" indent="0">
              <a:buNone/>
            </a:pPr>
            <a:br>
              <a:rPr lang="cs-CZ" dirty="0"/>
            </a:br>
            <a:r>
              <a:rPr lang="cs-CZ" dirty="0"/>
              <a:t>📌 </a:t>
            </a:r>
            <a:r>
              <a:rPr lang="cs-CZ" b="1" dirty="0"/>
              <a:t>Rozdíly mezi regiony nebo produkty</a:t>
            </a:r>
            <a:r>
              <a:rPr lang="cs-CZ" dirty="0"/>
              <a:t> – Nejhorší/nejlepší oblasti 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1DC065FC-7550-A317-0F59-C5D8FF5A24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53213"/>
              </p:ext>
            </p:extLst>
          </p:nvPr>
        </p:nvGraphicFramePr>
        <p:xfrm>
          <a:off x="7455158" y="864108"/>
          <a:ext cx="4483923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870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élník 10">
            <a:extLst>
              <a:ext uri="{FF2B5EF4-FFF2-40B4-BE49-F238E27FC236}">
                <a16:creationId xmlns:a16="http://schemas.microsoft.com/office/drawing/2014/main" id="{72AC46CB-E41C-431E-B498-6295C0C5E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FE1F858-2A30-4F73-962A-B70A9326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rtlCol="0">
            <a:normAutofit/>
          </a:bodyPr>
          <a:lstStyle/>
          <a:p>
            <a:pPr rtl="0"/>
            <a:r>
              <a:rPr lang="cs-CZ" dirty="0"/>
              <a:t>Doporučená opatření</a:t>
            </a:r>
          </a:p>
        </p:txBody>
      </p:sp>
      <p:graphicFrame>
        <p:nvGraphicFramePr>
          <p:cNvPr id="4" name="Zástupný obsah 3" descr="SmartArt">
            <a:extLst>
              <a:ext uri="{FF2B5EF4-FFF2-40B4-BE49-F238E27FC236}">
                <a16:creationId xmlns:a16="http://schemas.microsoft.com/office/drawing/2014/main" id="{DFE8205B-4C0D-4F7E-A9F7-22AEE49E8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528302"/>
              </p:ext>
            </p:extLst>
          </p:nvPr>
        </p:nvGraphicFramePr>
        <p:xfrm>
          <a:off x="289249" y="2594344"/>
          <a:ext cx="5319006" cy="313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62D3C774-57A6-1063-CCAC-BDCB19EDC15F}"/>
              </a:ext>
            </a:extLst>
          </p:cNvPr>
          <p:cNvSpPr txBox="1"/>
          <p:nvPr/>
        </p:nvSpPr>
        <p:spPr>
          <a:xfrm>
            <a:off x="6096000" y="767794"/>
            <a:ext cx="531900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✅ </a:t>
            </a:r>
            <a:r>
              <a:rPr lang="cs-CZ" sz="2400" b="1" dirty="0"/>
              <a:t>Zrychlení procesu</a:t>
            </a:r>
            <a:r>
              <a:rPr lang="cs-CZ" sz="2400" dirty="0"/>
              <a:t> – Automatizace administrativních kroků</a:t>
            </a:r>
          </a:p>
          <a:p>
            <a:br>
              <a:rPr lang="cs-CZ" sz="2400" dirty="0"/>
            </a:br>
            <a:r>
              <a:rPr lang="cs-CZ" sz="2400" dirty="0"/>
              <a:t>✅ </a:t>
            </a:r>
            <a:r>
              <a:rPr lang="cs-CZ" sz="2400" b="1" dirty="0"/>
              <a:t>Lepší komunikace se zákazníky</a:t>
            </a:r>
            <a:r>
              <a:rPr lang="cs-CZ" sz="2400" dirty="0"/>
              <a:t> – Implementace SMS/e-mailových notifikací</a:t>
            </a:r>
          </a:p>
          <a:p>
            <a:br>
              <a:rPr lang="cs-CZ" sz="2400" dirty="0"/>
            </a:br>
            <a:r>
              <a:rPr lang="cs-CZ" sz="2400" dirty="0"/>
              <a:t>✅ </a:t>
            </a:r>
            <a:r>
              <a:rPr lang="cs-CZ" sz="2400" b="1" dirty="0"/>
              <a:t>Zlepšení kvality produktů</a:t>
            </a:r>
            <a:r>
              <a:rPr lang="cs-CZ" sz="2400" dirty="0"/>
              <a:t> – Identifikace hlavních vad a opatření</a:t>
            </a:r>
          </a:p>
          <a:p>
            <a:br>
              <a:rPr lang="cs-CZ" sz="2400" dirty="0"/>
            </a:br>
            <a:r>
              <a:rPr lang="cs-CZ" sz="2400" dirty="0"/>
              <a:t>✅ </a:t>
            </a:r>
            <a:r>
              <a:rPr lang="cs-CZ" sz="2400" b="1" dirty="0"/>
              <a:t>Optimalizace kapacity servisních techniků</a:t>
            </a:r>
            <a:r>
              <a:rPr lang="cs-CZ" sz="2400" dirty="0"/>
              <a:t> – Zajištění dostatečných zdrojů pro opravy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689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30E932-E03F-5525-91C2-FEC7A67E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 a další kroky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3D3DC9-A261-1E26-B231-9BEC50BF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📍 </a:t>
            </a:r>
            <a:r>
              <a:rPr lang="cs-CZ" b="1" dirty="0"/>
              <a:t>Shrnutí hlavních bodů: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Proces reklamací obsahuje největší zpoždění v regionu Plzeň (21)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Nejčastější důvody reklamací: Nejde zapnout (29)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Doporučená opatření pro zlepšení efektivity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cs-CZ" dirty="0"/>
              <a:t>📍 </a:t>
            </a:r>
            <a:r>
              <a:rPr lang="cs-CZ" b="1" dirty="0"/>
              <a:t>Další kroky: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Implementace navržených opatření</a:t>
            </a:r>
          </a:p>
          <a:p>
            <a:pPr>
              <a:buFont typeface="+mj-lt"/>
              <a:buAutoNum type="arabicPeriod"/>
            </a:pPr>
            <a:r>
              <a:rPr lang="cs-CZ" dirty="0"/>
              <a:t>Pilotní testování v jednom regionu</a:t>
            </a:r>
          </a:p>
          <a:p>
            <a:pPr>
              <a:buFont typeface="+mj-lt"/>
              <a:buAutoNum type="arabicPeriod"/>
            </a:pPr>
            <a:r>
              <a:rPr lang="cs-CZ" dirty="0"/>
              <a:t>Průběžná analýza po zavedení změn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303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Obdélník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/>
          </a:p>
        </p:txBody>
      </p:sp>
      <p:pic>
        <p:nvPicPr>
          <p:cNvPr id="5" name="Obrázek 4" descr="Při práci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cs-CZ" dirty="0"/>
              <a:t>Děkuji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endParaRPr lang="cs-CZ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Architektonický design</Template>
  <TotalTime>451</TotalTime>
  <Words>279</Words>
  <Application>Microsoft Office PowerPoint</Application>
  <PresentationFormat>Širokoúhlá obrazovka</PresentationFormat>
  <Paragraphs>86</Paragraphs>
  <Slides>9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Rámeček</vt:lpstr>
      <vt:lpstr>Analýza a optimalizace procesu vyřizování reklamací</vt:lpstr>
      <vt:lpstr>Cíl analýzy</vt:lpstr>
      <vt:lpstr>Klíčová zjištění</vt:lpstr>
      <vt:lpstr>Klíčová zjištění</vt:lpstr>
      <vt:lpstr>Klíčová zjištění</vt:lpstr>
      <vt:lpstr>Hlavní problémové oblasti</vt:lpstr>
      <vt:lpstr>Doporučená opatření</vt:lpstr>
      <vt:lpstr>Shrnutí a další kroky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Petra Zikmundová</dc:creator>
  <cp:lastModifiedBy>Petra Zikmundová</cp:lastModifiedBy>
  <cp:revision>3</cp:revision>
  <dcterms:created xsi:type="dcterms:W3CDTF">2025-02-15T13:00:43Z</dcterms:created>
  <dcterms:modified xsi:type="dcterms:W3CDTF">2025-02-19T12:07:29Z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