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8288000" cy="10287000"/>
  <p:notesSz cx="6858000" cy="9144000"/>
  <p:embeddedFontLst>
    <p:embeddedFont>
      <p:font typeface="Glacial Indifference Bold" charset="1" panose="00000800000000000000"/>
      <p:regular r:id="rId38"/>
    </p:embeddedFont>
    <p:embeddedFont>
      <p:font typeface="Glacial Indifference" charset="1" panose="0000000000000000000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notesMasters/notesMaster1.xml" Type="http://schemas.openxmlformats.org/officeDocument/2006/relationships/notesMaster"/><Relationship Id="rId41" Target="theme/theme2.xml" Type="http://schemas.openxmlformats.org/officeDocument/2006/relationships/theme"/><Relationship Id="rId42" Target="notesSlides/notesSlide1.xml" Type="http://schemas.openxmlformats.org/officeDocument/2006/relationships/notesSlide"/><Relationship Id="rId43" Target="notesSlides/notesSlide2.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Kita memilih data suara karena suara merupakan salah satu bentuk data yang representatif, relevan, dan mudah diakses, pola suara dapat digunakan untuk mengidentifikasi tindak kejahatan di jalan, selain itu suara juga memiliki ukuran file yang relatif kecil apabila dibandingkan dengan data foto, ataupun video</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Nanti di slide ini, dijelasin kasus pembegalan di indonesia, mencapai 394 ribu, ini adalah salah satu masalah yang penting karena menyangkut keselamatan masyarakat Indonesia.</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2.png" Type="http://schemas.openxmlformats.org/officeDocument/2006/relationships/image"/><Relationship Id="rId8"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5.png" Type="http://schemas.openxmlformats.org/officeDocument/2006/relationships/image"/><Relationship Id="rId5" Target="../media/image26.png" Type="http://schemas.openxmlformats.org/officeDocument/2006/relationships/image"/><Relationship Id="rId6" Target="../media/image27.png" Type="http://schemas.openxmlformats.org/officeDocument/2006/relationships/image"/><Relationship Id="rId7" Target="../media/image21.pn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5.pn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 Id="rId9" Target="../media/image3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5.pn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 Id="rId9" Target="../media/image3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34.pn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35.pn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36.pn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5.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3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38.png" Type="http://schemas.openxmlformats.org/officeDocument/2006/relationships/image"/><Relationship Id="rId8" Target="../media/image3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0.pn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1.pn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4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2" Target="../media/image5.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43.png" Type="http://schemas.openxmlformats.org/officeDocument/2006/relationships/image"/><Relationship Id="rId8" Target="../media/image44.png" Type="http://schemas.openxmlformats.org/officeDocument/2006/relationships/image"/><Relationship Id="rId9" Target="../media/image45.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png" Type="http://schemas.openxmlformats.org/officeDocument/2006/relationships/image"/><Relationship Id="rId2" Target="../media/image5.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47.png" Type="http://schemas.openxmlformats.org/officeDocument/2006/relationships/image"/><Relationship Id="rId8" Target="../media/image48.png" Type="http://schemas.openxmlformats.org/officeDocument/2006/relationships/image"/><Relationship Id="rId9" Target="../media/image49.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2" Target="../media/image5.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51.png" Type="http://schemas.openxmlformats.org/officeDocument/2006/relationships/image"/><Relationship Id="rId8" Target="../media/image52.png" Type="http://schemas.openxmlformats.org/officeDocument/2006/relationships/image"/><Relationship Id="rId9" Target="../media/image53.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8.png" Type="http://schemas.openxmlformats.org/officeDocument/2006/relationships/image"/><Relationship Id="rId2" Target="../media/image5.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55.png" Type="http://schemas.openxmlformats.org/officeDocument/2006/relationships/image"/><Relationship Id="rId8" Target="../media/image56.png" Type="http://schemas.openxmlformats.org/officeDocument/2006/relationships/image"/><Relationship Id="rId9" Target="../media/image57.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2.pn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5.png" Type="http://schemas.openxmlformats.org/officeDocument/2006/relationships/image"/><Relationship Id="rId5" Target="../media/image59.png" Type="http://schemas.openxmlformats.org/officeDocument/2006/relationships/image"/><Relationship Id="rId6" Target="../media/image60.png" Type="http://schemas.openxmlformats.org/officeDocument/2006/relationships/image"/><Relationship Id="rId7" Target="../media/image61.pn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5.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5.pn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63.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5.pn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64.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4.png" Type="http://schemas.openxmlformats.org/officeDocument/2006/relationships/image"/><Relationship Id="rId4" Target="https://www.kaggle.com/datasets/afisarsy/raw-audio-of-accident-and-crime-detection" TargetMode="External" Type="http://schemas.openxmlformats.org/officeDocument/2006/relationships/hyperlink"/><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5.png" Type="http://schemas.openxmlformats.org/officeDocument/2006/relationships/image"/><Relationship Id="rId6"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5.png" Type="http://schemas.openxmlformats.org/officeDocument/2006/relationships/image"/><Relationship Id="rId5"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0.png" Type="http://schemas.openxmlformats.org/officeDocument/2006/relationships/image"/><Relationship Id="rId8"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939515" y="6668606"/>
            <a:ext cx="5348485" cy="3618394"/>
            <a:chOff x="0" y="0"/>
            <a:chExt cx="1408655" cy="952993"/>
          </a:xfrm>
        </p:grpSpPr>
        <p:sp>
          <p:nvSpPr>
            <p:cNvPr name="Freeform 3" id="3"/>
            <p:cNvSpPr/>
            <p:nvPr/>
          </p:nvSpPr>
          <p:spPr>
            <a:xfrm flipH="false" flipV="false" rot="0">
              <a:off x="0" y="0"/>
              <a:ext cx="1408655" cy="952993"/>
            </a:xfrm>
            <a:custGeom>
              <a:avLst/>
              <a:gdLst/>
              <a:ahLst/>
              <a:cxnLst/>
              <a:rect r="r" b="b" t="t" l="l"/>
              <a:pathLst>
                <a:path h="952993" w="1408655">
                  <a:moveTo>
                    <a:pt x="0" y="0"/>
                  </a:moveTo>
                  <a:lnTo>
                    <a:pt x="1408655" y="0"/>
                  </a:lnTo>
                  <a:lnTo>
                    <a:pt x="1408655" y="952993"/>
                  </a:lnTo>
                  <a:lnTo>
                    <a:pt x="0" y="952993"/>
                  </a:lnTo>
                  <a:close/>
                </a:path>
              </a:pathLst>
            </a:custGeom>
            <a:solidFill>
              <a:srgbClr val="E4E4E4"/>
            </a:solidFill>
          </p:spPr>
        </p:sp>
        <p:sp>
          <p:nvSpPr>
            <p:cNvPr name="TextBox 4" id="4"/>
            <p:cNvSpPr txBox="true"/>
            <p:nvPr/>
          </p:nvSpPr>
          <p:spPr>
            <a:xfrm>
              <a:off x="0" y="-38100"/>
              <a:ext cx="1408655" cy="99109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500030" y="2567496"/>
            <a:ext cx="1327633" cy="1327633"/>
          </a:xfrm>
          <a:custGeom>
            <a:avLst/>
            <a:gdLst/>
            <a:ahLst/>
            <a:cxnLst/>
            <a:rect r="r" b="b" t="t" l="l"/>
            <a:pathLst>
              <a:path h="1327633" w="1327633">
                <a:moveTo>
                  <a:pt x="0" y="0"/>
                </a:moveTo>
                <a:lnTo>
                  <a:pt x="1327634" y="0"/>
                </a:lnTo>
                <a:lnTo>
                  <a:pt x="1327634" y="1327633"/>
                </a:lnTo>
                <a:lnTo>
                  <a:pt x="0" y="1327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598083" y="-2783985"/>
            <a:ext cx="5973602" cy="5973602"/>
          </a:xfrm>
          <a:custGeom>
            <a:avLst/>
            <a:gdLst/>
            <a:ahLst/>
            <a:cxnLst/>
            <a:rect r="r" b="b" t="t" l="l"/>
            <a:pathLst>
              <a:path h="5973602" w="5973602">
                <a:moveTo>
                  <a:pt x="0" y="0"/>
                </a:moveTo>
                <a:lnTo>
                  <a:pt x="5973601" y="0"/>
                </a:lnTo>
                <a:lnTo>
                  <a:pt x="5973601" y="5973602"/>
                </a:lnTo>
                <a:lnTo>
                  <a:pt x="0" y="5973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957285" y="2586546"/>
            <a:ext cx="12927906" cy="3304302"/>
          </a:xfrm>
          <a:prstGeom prst="rect">
            <a:avLst/>
          </a:prstGeom>
        </p:spPr>
        <p:txBody>
          <a:bodyPr anchor="t" rtlCol="false" tIns="0" lIns="0" bIns="0" rIns="0">
            <a:spAutoFit/>
          </a:bodyPr>
          <a:lstStyle/>
          <a:p>
            <a:pPr algn="l">
              <a:lnSpc>
                <a:spcPts val="12980"/>
              </a:lnSpc>
            </a:pPr>
            <a:r>
              <a:rPr lang="en-US" sz="11000">
                <a:solidFill>
                  <a:srgbClr val="000000"/>
                </a:solidFill>
                <a:latin typeface="Glacial Indifference Bold"/>
              </a:rPr>
              <a:t>AUDIO BASED BEGAL DETECTION</a:t>
            </a:r>
          </a:p>
        </p:txBody>
      </p:sp>
      <p:grpSp>
        <p:nvGrpSpPr>
          <p:cNvPr name="Group 8" id="8"/>
          <p:cNvGrpSpPr/>
          <p:nvPr/>
        </p:nvGrpSpPr>
        <p:grpSpPr>
          <a:xfrm rot="0">
            <a:off x="14109091" y="5348861"/>
            <a:ext cx="274225" cy="276270"/>
            <a:chOff x="0" y="0"/>
            <a:chExt cx="72224" cy="72762"/>
          </a:xfrm>
        </p:grpSpPr>
        <p:sp>
          <p:nvSpPr>
            <p:cNvPr name="Freeform 9" id="9"/>
            <p:cNvSpPr/>
            <p:nvPr/>
          </p:nvSpPr>
          <p:spPr>
            <a:xfrm flipH="false" flipV="false" rot="0">
              <a:off x="0" y="0"/>
              <a:ext cx="72224" cy="72762"/>
            </a:xfrm>
            <a:custGeom>
              <a:avLst/>
              <a:gdLst/>
              <a:ahLst/>
              <a:cxnLst/>
              <a:rect r="r" b="b" t="t" l="l"/>
              <a:pathLst>
                <a:path h="72762" w="72224">
                  <a:moveTo>
                    <a:pt x="0" y="0"/>
                  </a:moveTo>
                  <a:lnTo>
                    <a:pt x="72224" y="0"/>
                  </a:lnTo>
                  <a:lnTo>
                    <a:pt x="72224" y="72762"/>
                  </a:lnTo>
                  <a:lnTo>
                    <a:pt x="0" y="72762"/>
                  </a:lnTo>
                  <a:close/>
                </a:path>
              </a:pathLst>
            </a:custGeom>
            <a:solidFill>
              <a:srgbClr val="5DA295"/>
            </a:solidFill>
          </p:spPr>
        </p:sp>
        <p:sp>
          <p:nvSpPr>
            <p:cNvPr name="TextBox 10" id="10"/>
            <p:cNvSpPr txBox="true"/>
            <p:nvPr/>
          </p:nvSpPr>
          <p:spPr>
            <a:xfrm>
              <a:off x="0" y="-38100"/>
              <a:ext cx="72224" cy="11086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0" y="0"/>
            <a:ext cx="619741" cy="2934068"/>
            <a:chOff x="0" y="0"/>
            <a:chExt cx="163224" cy="772759"/>
          </a:xfrm>
        </p:grpSpPr>
        <p:sp>
          <p:nvSpPr>
            <p:cNvPr name="Freeform 12" id="12"/>
            <p:cNvSpPr/>
            <p:nvPr/>
          </p:nvSpPr>
          <p:spPr>
            <a:xfrm flipH="false" flipV="false" rot="0">
              <a:off x="0" y="0"/>
              <a:ext cx="163224" cy="772759"/>
            </a:xfrm>
            <a:custGeom>
              <a:avLst/>
              <a:gdLst/>
              <a:ahLst/>
              <a:cxnLst/>
              <a:rect r="r" b="b" t="t" l="l"/>
              <a:pathLst>
                <a:path h="772759" w="163224">
                  <a:moveTo>
                    <a:pt x="0" y="0"/>
                  </a:moveTo>
                  <a:lnTo>
                    <a:pt x="163224" y="0"/>
                  </a:lnTo>
                  <a:lnTo>
                    <a:pt x="163224" y="772759"/>
                  </a:lnTo>
                  <a:lnTo>
                    <a:pt x="0" y="772759"/>
                  </a:lnTo>
                  <a:close/>
                </a:path>
              </a:pathLst>
            </a:custGeom>
            <a:solidFill>
              <a:srgbClr val="5DA295"/>
            </a:solidFill>
          </p:spPr>
        </p:sp>
        <p:sp>
          <p:nvSpPr>
            <p:cNvPr name="TextBox 13" id="13"/>
            <p:cNvSpPr txBox="true"/>
            <p:nvPr/>
          </p:nvSpPr>
          <p:spPr>
            <a:xfrm>
              <a:off x="0" y="-38100"/>
              <a:ext cx="163224" cy="810859"/>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0" y="2933707"/>
            <a:ext cx="619741" cy="1004046"/>
            <a:chOff x="0" y="0"/>
            <a:chExt cx="163224" cy="264440"/>
          </a:xfrm>
        </p:grpSpPr>
        <p:sp>
          <p:nvSpPr>
            <p:cNvPr name="Freeform 15" id="15"/>
            <p:cNvSpPr/>
            <p:nvPr/>
          </p:nvSpPr>
          <p:spPr>
            <a:xfrm flipH="false" flipV="false" rot="0">
              <a:off x="0" y="0"/>
              <a:ext cx="163224" cy="264440"/>
            </a:xfrm>
            <a:custGeom>
              <a:avLst/>
              <a:gdLst/>
              <a:ahLst/>
              <a:cxnLst/>
              <a:rect r="r" b="b" t="t" l="l"/>
              <a:pathLst>
                <a:path h="264440" w="163224">
                  <a:moveTo>
                    <a:pt x="0" y="0"/>
                  </a:moveTo>
                  <a:lnTo>
                    <a:pt x="163224" y="0"/>
                  </a:lnTo>
                  <a:lnTo>
                    <a:pt x="163224" y="264440"/>
                  </a:lnTo>
                  <a:lnTo>
                    <a:pt x="0" y="264440"/>
                  </a:lnTo>
                  <a:close/>
                </a:path>
              </a:pathLst>
            </a:custGeom>
            <a:solidFill>
              <a:srgbClr val="BFDDD2"/>
            </a:solidFill>
          </p:spPr>
        </p:sp>
        <p:sp>
          <p:nvSpPr>
            <p:cNvPr name="TextBox 16" id="16"/>
            <p:cNvSpPr txBox="true"/>
            <p:nvPr/>
          </p:nvSpPr>
          <p:spPr>
            <a:xfrm>
              <a:off x="0" y="-38100"/>
              <a:ext cx="163224" cy="30254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6668606"/>
            <a:ext cx="12939515" cy="3618394"/>
            <a:chOff x="0" y="0"/>
            <a:chExt cx="3407938" cy="952993"/>
          </a:xfrm>
        </p:grpSpPr>
        <p:sp>
          <p:nvSpPr>
            <p:cNvPr name="Freeform 18" id="18"/>
            <p:cNvSpPr/>
            <p:nvPr/>
          </p:nvSpPr>
          <p:spPr>
            <a:xfrm flipH="false" flipV="false" rot="0">
              <a:off x="0" y="0"/>
              <a:ext cx="3407938" cy="952993"/>
            </a:xfrm>
            <a:custGeom>
              <a:avLst/>
              <a:gdLst/>
              <a:ahLst/>
              <a:cxnLst/>
              <a:rect r="r" b="b" t="t" l="l"/>
              <a:pathLst>
                <a:path h="952993" w="3407938">
                  <a:moveTo>
                    <a:pt x="0" y="0"/>
                  </a:moveTo>
                  <a:lnTo>
                    <a:pt x="3407938" y="0"/>
                  </a:lnTo>
                  <a:lnTo>
                    <a:pt x="3407938" y="952993"/>
                  </a:lnTo>
                  <a:lnTo>
                    <a:pt x="0" y="952993"/>
                  </a:lnTo>
                  <a:close/>
                </a:path>
              </a:pathLst>
            </a:custGeom>
            <a:solidFill>
              <a:srgbClr val="5DA295"/>
            </a:solidFill>
          </p:spPr>
        </p:sp>
        <p:sp>
          <p:nvSpPr>
            <p:cNvPr name="TextBox 19" id="19"/>
            <p:cNvSpPr txBox="true"/>
            <p:nvPr/>
          </p:nvSpPr>
          <p:spPr>
            <a:xfrm>
              <a:off x="0" y="-38100"/>
              <a:ext cx="3407938" cy="991093"/>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309871" y="6903617"/>
            <a:ext cx="143103" cy="2691310"/>
            <a:chOff x="0" y="0"/>
            <a:chExt cx="37690" cy="708822"/>
          </a:xfrm>
        </p:grpSpPr>
        <p:sp>
          <p:nvSpPr>
            <p:cNvPr name="Freeform 21" id="21"/>
            <p:cNvSpPr/>
            <p:nvPr/>
          </p:nvSpPr>
          <p:spPr>
            <a:xfrm flipH="false" flipV="false" rot="0">
              <a:off x="0" y="0"/>
              <a:ext cx="37690" cy="708822"/>
            </a:xfrm>
            <a:custGeom>
              <a:avLst/>
              <a:gdLst/>
              <a:ahLst/>
              <a:cxnLst/>
              <a:rect r="r" b="b" t="t" l="l"/>
              <a:pathLst>
                <a:path h="708822" w="37690">
                  <a:moveTo>
                    <a:pt x="0" y="0"/>
                  </a:moveTo>
                  <a:lnTo>
                    <a:pt x="37690" y="0"/>
                  </a:lnTo>
                  <a:lnTo>
                    <a:pt x="37690" y="708822"/>
                  </a:lnTo>
                  <a:lnTo>
                    <a:pt x="0" y="708822"/>
                  </a:lnTo>
                  <a:close/>
                </a:path>
              </a:pathLst>
            </a:custGeom>
            <a:solidFill>
              <a:srgbClr val="BFDDD2"/>
            </a:solidFill>
          </p:spPr>
        </p:sp>
        <p:sp>
          <p:nvSpPr>
            <p:cNvPr name="TextBox 22" id="22"/>
            <p:cNvSpPr txBox="true"/>
            <p:nvPr/>
          </p:nvSpPr>
          <p:spPr>
            <a:xfrm>
              <a:off x="0" y="-38100"/>
              <a:ext cx="37690" cy="746922"/>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13399851" y="7598838"/>
            <a:ext cx="4427812" cy="1445902"/>
          </a:xfrm>
          <a:custGeom>
            <a:avLst/>
            <a:gdLst/>
            <a:ahLst/>
            <a:cxnLst/>
            <a:rect r="r" b="b" t="t" l="l"/>
            <a:pathLst>
              <a:path h="1445902" w="4427812">
                <a:moveTo>
                  <a:pt x="0" y="0"/>
                </a:moveTo>
                <a:lnTo>
                  <a:pt x="4427813" y="0"/>
                </a:lnTo>
                <a:lnTo>
                  <a:pt x="4427813" y="1445901"/>
                </a:lnTo>
                <a:lnTo>
                  <a:pt x="0" y="1445901"/>
                </a:lnTo>
                <a:lnTo>
                  <a:pt x="0" y="0"/>
                </a:lnTo>
                <a:close/>
              </a:path>
            </a:pathLst>
          </a:custGeom>
          <a:blipFill>
            <a:blip r:embed="rId6"/>
            <a:stretch>
              <a:fillRect l="0" t="0" r="0" b="0"/>
            </a:stretch>
          </a:blipFill>
        </p:spPr>
      </p:sp>
      <p:sp>
        <p:nvSpPr>
          <p:cNvPr name="TextBox 24" id="24"/>
          <p:cNvSpPr txBox="true"/>
          <p:nvPr/>
        </p:nvSpPr>
        <p:spPr>
          <a:xfrm rot="0">
            <a:off x="1957285" y="1362259"/>
            <a:ext cx="8718655" cy="936625"/>
          </a:xfrm>
          <a:prstGeom prst="rect">
            <a:avLst/>
          </a:prstGeom>
        </p:spPr>
        <p:txBody>
          <a:bodyPr anchor="t" rtlCol="false" tIns="0" lIns="0" bIns="0" rIns="0">
            <a:spAutoFit/>
          </a:bodyPr>
          <a:lstStyle/>
          <a:p>
            <a:pPr algn="l">
              <a:lnSpc>
                <a:spcPts val="7699"/>
              </a:lnSpc>
            </a:pPr>
            <a:r>
              <a:rPr lang="en-US" sz="5499" spc="439">
                <a:solidFill>
                  <a:srgbClr val="5DA295"/>
                </a:solidFill>
                <a:latin typeface="Glacial Indifference Bold"/>
              </a:rPr>
              <a:t>PRESENTASI PROJECT</a:t>
            </a:r>
          </a:p>
        </p:txBody>
      </p:sp>
      <p:sp>
        <p:nvSpPr>
          <p:cNvPr name="TextBox 25" id="25"/>
          <p:cNvSpPr txBox="true"/>
          <p:nvPr/>
        </p:nvSpPr>
        <p:spPr>
          <a:xfrm rot="0">
            <a:off x="619741" y="6760391"/>
            <a:ext cx="5056886" cy="688856"/>
          </a:xfrm>
          <a:prstGeom prst="rect">
            <a:avLst/>
          </a:prstGeom>
        </p:spPr>
        <p:txBody>
          <a:bodyPr anchor="t" rtlCol="false" tIns="0" lIns="0" bIns="0" rIns="0">
            <a:spAutoFit/>
          </a:bodyPr>
          <a:lstStyle/>
          <a:p>
            <a:pPr algn="l">
              <a:lnSpc>
                <a:spcPts val="5599"/>
              </a:lnSpc>
            </a:pPr>
            <a:r>
              <a:rPr lang="en-US" sz="3999">
                <a:solidFill>
                  <a:srgbClr val="FFFFFF"/>
                </a:solidFill>
                <a:latin typeface="Glacial Indifference Bold"/>
              </a:rPr>
              <a:t>Christianse Ronaldo</a:t>
            </a:r>
          </a:p>
        </p:txBody>
      </p:sp>
      <p:sp>
        <p:nvSpPr>
          <p:cNvPr name="TextBox 26" id="26"/>
          <p:cNvSpPr txBox="true"/>
          <p:nvPr/>
        </p:nvSpPr>
        <p:spPr>
          <a:xfrm rot="0">
            <a:off x="619741" y="7532163"/>
            <a:ext cx="3755428" cy="580390"/>
          </a:xfrm>
          <a:prstGeom prst="rect">
            <a:avLst/>
          </a:prstGeom>
        </p:spPr>
        <p:txBody>
          <a:bodyPr anchor="t" rtlCol="false" tIns="0" lIns="0" bIns="0" rIns="0">
            <a:spAutoFit/>
          </a:bodyPr>
          <a:lstStyle/>
          <a:p>
            <a:pPr algn="l">
              <a:lnSpc>
                <a:spcPts val="4759"/>
              </a:lnSpc>
            </a:pPr>
            <a:r>
              <a:rPr lang="en-US" sz="3399">
                <a:solidFill>
                  <a:srgbClr val="FFFFFF"/>
                </a:solidFill>
                <a:latin typeface="Glacial Indifference"/>
              </a:rPr>
              <a:t>NIM : 212100141</a:t>
            </a:r>
          </a:p>
        </p:txBody>
      </p:sp>
      <p:sp>
        <p:nvSpPr>
          <p:cNvPr name="TextBox 27" id="27"/>
          <p:cNvSpPr txBox="true"/>
          <p:nvPr/>
        </p:nvSpPr>
        <p:spPr>
          <a:xfrm rot="0">
            <a:off x="619741" y="8179228"/>
            <a:ext cx="5727506" cy="688856"/>
          </a:xfrm>
          <a:prstGeom prst="rect">
            <a:avLst/>
          </a:prstGeom>
        </p:spPr>
        <p:txBody>
          <a:bodyPr anchor="t" rtlCol="false" tIns="0" lIns="0" bIns="0" rIns="0">
            <a:spAutoFit/>
          </a:bodyPr>
          <a:lstStyle/>
          <a:p>
            <a:pPr algn="l">
              <a:lnSpc>
                <a:spcPts val="5599"/>
              </a:lnSpc>
            </a:pPr>
            <a:r>
              <a:rPr lang="en-US" sz="3999">
                <a:solidFill>
                  <a:srgbClr val="FFFFFF"/>
                </a:solidFill>
                <a:latin typeface="Glacial Indifference Bold"/>
              </a:rPr>
              <a:t>Matthew Nathan Wijaya</a:t>
            </a:r>
          </a:p>
        </p:txBody>
      </p:sp>
      <p:sp>
        <p:nvSpPr>
          <p:cNvPr name="TextBox 28" id="28"/>
          <p:cNvSpPr txBox="true"/>
          <p:nvPr/>
        </p:nvSpPr>
        <p:spPr>
          <a:xfrm rot="0">
            <a:off x="619741" y="8950999"/>
            <a:ext cx="3755428" cy="580390"/>
          </a:xfrm>
          <a:prstGeom prst="rect">
            <a:avLst/>
          </a:prstGeom>
        </p:spPr>
        <p:txBody>
          <a:bodyPr anchor="t" rtlCol="false" tIns="0" lIns="0" bIns="0" rIns="0">
            <a:spAutoFit/>
          </a:bodyPr>
          <a:lstStyle/>
          <a:p>
            <a:pPr algn="l">
              <a:lnSpc>
                <a:spcPts val="4759"/>
              </a:lnSpc>
            </a:pPr>
            <a:r>
              <a:rPr lang="en-US" sz="3399">
                <a:solidFill>
                  <a:srgbClr val="FFFFFF"/>
                </a:solidFill>
                <a:latin typeface="Glacial Indifference"/>
              </a:rPr>
              <a:t>NIM : 212100143</a:t>
            </a:r>
          </a:p>
        </p:txBody>
      </p:sp>
      <p:sp>
        <p:nvSpPr>
          <p:cNvPr name="TextBox 29" id="29"/>
          <p:cNvSpPr txBox="true"/>
          <p:nvPr/>
        </p:nvSpPr>
        <p:spPr>
          <a:xfrm rot="0">
            <a:off x="7114938" y="6760391"/>
            <a:ext cx="5056886" cy="688856"/>
          </a:xfrm>
          <a:prstGeom prst="rect">
            <a:avLst/>
          </a:prstGeom>
        </p:spPr>
        <p:txBody>
          <a:bodyPr anchor="t" rtlCol="false" tIns="0" lIns="0" bIns="0" rIns="0">
            <a:spAutoFit/>
          </a:bodyPr>
          <a:lstStyle/>
          <a:p>
            <a:pPr algn="l">
              <a:lnSpc>
                <a:spcPts val="5599"/>
              </a:lnSpc>
            </a:pPr>
            <a:r>
              <a:rPr lang="en-US" sz="3999">
                <a:solidFill>
                  <a:srgbClr val="FFFFFF"/>
                </a:solidFill>
                <a:latin typeface="Glacial Indifference Bold"/>
              </a:rPr>
              <a:t>Petra William Leka</a:t>
            </a:r>
          </a:p>
        </p:txBody>
      </p:sp>
      <p:sp>
        <p:nvSpPr>
          <p:cNvPr name="TextBox 30" id="30"/>
          <p:cNvSpPr txBox="true"/>
          <p:nvPr/>
        </p:nvSpPr>
        <p:spPr>
          <a:xfrm rot="0">
            <a:off x="7114938" y="7532163"/>
            <a:ext cx="3755428" cy="580390"/>
          </a:xfrm>
          <a:prstGeom prst="rect">
            <a:avLst/>
          </a:prstGeom>
        </p:spPr>
        <p:txBody>
          <a:bodyPr anchor="t" rtlCol="false" tIns="0" lIns="0" bIns="0" rIns="0">
            <a:spAutoFit/>
          </a:bodyPr>
          <a:lstStyle/>
          <a:p>
            <a:pPr algn="l">
              <a:lnSpc>
                <a:spcPts val="4759"/>
              </a:lnSpc>
            </a:pPr>
            <a:r>
              <a:rPr lang="en-US" sz="3399">
                <a:solidFill>
                  <a:srgbClr val="FFFFFF"/>
                </a:solidFill>
                <a:latin typeface="Glacial Indifference"/>
              </a:rPr>
              <a:t>NIM : 212100211</a:t>
            </a:r>
          </a:p>
        </p:txBody>
      </p:sp>
      <p:sp>
        <p:nvSpPr>
          <p:cNvPr name="TextBox 31" id="31"/>
          <p:cNvSpPr txBox="true"/>
          <p:nvPr/>
        </p:nvSpPr>
        <p:spPr>
          <a:xfrm rot="0">
            <a:off x="7114938" y="8177835"/>
            <a:ext cx="5056886" cy="688856"/>
          </a:xfrm>
          <a:prstGeom prst="rect">
            <a:avLst/>
          </a:prstGeom>
        </p:spPr>
        <p:txBody>
          <a:bodyPr anchor="t" rtlCol="false" tIns="0" lIns="0" bIns="0" rIns="0">
            <a:spAutoFit/>
          </a:bodyPr>
          <a:lstStyle/>
          <a:p>
            <a:pPr algn="l">
              <a:lnSpc>
                <a:spcPts val="5599"/>
              </a:lnSpc>
            </a:pPr>
            <a:r>
              <a:rPr lang="en-US" sz="3999">
                <a:solidFill>
                  <a:srgbClr val="FFFFFF"/>
                </a:solidFill>
                <a:latin typeface="Glacial Indifference Bold"/>
              </a:rPr>
              <a:t>Wesley Hakim</a:t>
            </a:r>
          </a:p>
        </p:txBody>
      </p:sp>
      <p:sp>
        <p:nvSpPr>
          <p:cNvPr name="TextBox 32" id="32"/>
          <p:cNvSpPr txBox="true"/>
          <p:nvPr/>
        </p:nvSpPr>
        <p:spPr>
          <a:xfrm rot="0">
            <a:off x="7114938" y="8949606"/>
            <a:ext cx="3755428" cy="580390"/>
          </a:xfrm>
          <a:prstGeom prst="rect">
            <a:avLst/>
          </a:prstGeom>
        </p:spPr>
        <p:txBody>
          <a:bodyPr anchor="t" rtlCol="false" tIns="0" lIns="0" bIns="0" rIns="0">
            <a:spAutoFit/>
          </a:bodyPr>
          <a:lstStyle/>
          <a:p>
            <a:pPr algn="l">
              <a:lnSpc>
                <a:spcPts val="4759"/>
              </a:lnSpc>
            </a:pPr>
            <a:r>
              <a:rPr lang="en-US" sz="3399">
                <a:solidFill>
                  <a:srgbClr val="FFFFFF"/>
                </a:solidFill>
                <a:latin typeface="Glacial Indifference"/>
              </a:rPr>
              <a:t>NIM : 212100331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4"/>
            <a:stretch>
              <a:fillRect l="0" t="0" r="0" b="0"/>
            </a:stretch>
          </a:blipFill>
        </p:spPr>
      </p:sp>
      <p:sp>
        <p:nvSpPr>
          <p:cNvPr name="Freeform 4" id="4"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6" id="6"/>
          <p:cNvSpPr/>
          <p:nvPr/>
        </p:nvSpPr>
        <p:spPr>
          <a:xfrm>
            <a:off x="9224962" y="5218338"/>
            <a:ext cx="0" cy="854688"/>
          </a:xfrm>
          <a:prstGeom prst="line">
            <a:avLst/>
          </a:prstGeom>
          <a:ln cap="rnd" w="161925">
            <a:solidFill>
              <a:srgbClr val="5DA295"/>
            </a:solidFill>
            <a:prstDash val="solid"/>
            <a:headEnd type="none" len="sm" w="sm"/>
            <a:tailEnd type="arrow" len="sm" w="med"/>
          </a:ln>
        </p:spPr>
      </p:sp>
      <p:sp>
        <p:nvSpPr>
          <p:cNvPr name="Freeform 7" id="7"/>
          <p:cNvSpPr/>
          <p:nvPr/>
        </p:nvSpPr>
        <p:spPr>
          <a:xfrm flipH="false" flipV="false" rot="0">
            <a:off x="2797630" y="2231537"/>
            <a:ext cx="12692741" cy="2961329"/>
          </a:xfrm>
          <a:custGeom>
            <a:avLst/>
            <a:gdLst/>
            <a:ahLst/>
            <a:cxnLst/>
            <a:rect r="r" b="b" t="t" l="l"/>
            <a:pathLst>
              <a:path h="2961329" w="12692741">
                <a:moveTo>
                  <a:pt x="0" y="0"/>
                </a:moveTo>
                <a:lnTo>
                  <a:pt x="12692740" y="0"/>
                </a:lnTo>
                <a:lnTo>
                  <a:pt x="12692740" y="2961330"/>
                </a:lnTo>
                <a:lnTo>
                  <a:pt x="0" y="2961330"/>
                </a:lnTo>
                <a:lnTo>
                  <a:pt x="0" y="0"/>
                </a:lnTo>
                <a:close/>
              </a:path>
            </a:pathLst>
          </a:custGeom>
          <a:blipFill>
            <a:blip r:embed="rId7"/>
            <a:stretch>
              <a:fillRect l="0" t="0" r="0" b="0"/>
            </a:stretch>
          </a:blipFill>
        </p:spPr>
      </p:sp>
      <p:sp>
        <p:nvSpPr>
          <p:cNvPr name="Freeform 8" id="8"/>
          <p:cNvSpPr/>
          <p:nvPr/>
        </p:nvSpPr>
        <p:spPr>
          <a:xfrm flipH="false" flipV="false" rot="0">
            <a:off x="6117783" y="6231808"/>
            <a:ext cx="6214358" cy="3946663"/>
          </a:xfrm>
          <a:custGeom>
            <a:avLst/>
            <a:gdLst/>
            <a:ahLst/>
            <a:cxnLst/>
            <a:rect r="r" b="b" t="t" l="l"/>
            <a:pathLst>
              <a:path h="3946663" w="6214358">
                <a:moveTo>
                  <a:pt x="0" y="0"/>
                </a:moveTo>
                <a:lnTo>
                  <a:pt x="6214359" y="0"/>
                </a:lnTo>
                <a:lnTo>
                  <a:pt x="6214359" y="3946663"/>
                </a:lnTo>
                <a:lnTo>
                  <a:pt x="0" y="3946663"/>
                </a:lnTo>
                <a:lnTo>
                  <a:pt x="0" y="0"/>
                </a:lnTo>
                <a:close/>
              </a:path>
            </a:pathLst>
          </a:custGeom>
          <a:blipFill>
            <a:blip r:embed="rId8"/>
            <a:stretch>
              <a:fillRect l="0" t="0" r="0" b="0"/>
            </a:stretch>
          </a:blipFill>
        </p:spPr>
      </p:sp>
      <p:sp>
        <p:nvSpPr>
          <p:cNvPr name="TextBox 9" id="9"/>
          <p:cNvSpPr txBox="true"/>
          <p:nvPr/>
        </p:nvSpPr>
        <p:spPr>
          <a:xfrm rot="0">
            <a:off x="5090096" y="1028700"/>
            <a:ext cx="8107807" cy="1095375"/>
          </a:xfrm>
          <a:prstGeom prst="rect">
            <a:avLst/>
          </a:prstGeom>
        </p:spPr>
        <p:txBody>
          <a:bodyPr anchor="t" rtlCol="false" tIns="0" lIns="0" bIns="0" rIns="0">
            <a:spAutoFit/>
          </a:bodyPr>
          <a:lstStyle/>
          <a:p>
            <a:pPr algn="ctr" marL="0" indent="0" lvl="0">
              <a:lnSpc>
                <a:spcPts val="8640"/>
              </a:lnSpc>
            </a:pPr>
            <a:r>
              <a:rPr lang="en-US" sz="7200">
                <a:solidFill>
                  <a:srgbClr val="000000"/>
                </a:solidFill>
                <a:latin typeface="Glacial Indifference Bold"/>
              </a:rPr>
              <a:t>Preprocessing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4"/>
            <a:stretch>
              <a:fillRect l="0" t="0" r="0" b="0"/>
            </a:stretch>
          </a:blipFill>
        </p:spPr>
      </p:sp>
      <p:sp>
        <p:nvSpPr>
          <p:cNvPr name="Freeform 4" id="4"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515045" y="2446144"/>
            <a:ext cx="13257911" cy="6988995"/>
          </a:xfrm>
          <a:custGeom>
            <a:avLst/>
            <a:gdLst/>
            <a:ahLst/>
            <a:cxnLst/>
            <a:rect r="r" b="b" t="t" l="l"/>
            <a:pathLst>
              <a:path h="6988995" w="13257911">
                <a:moveTo>
                  <a:pt x="0" y="0"/>
                </a:moveTo>
                <a:lnTo>
                  <a:pt x="13257910" y="0"/>
                </a:lnTo>
                <a:lnTo>
                  <a:pt x="13257910" y="6988994"/>
                </a:lnTo>
                <a:lnTo>
                  <a:pt x="0" y="6988994"/>
                </a:lnTo>
                <a:lnTo>
                  <a:pt x="0" y="0"/>
                </a:lnTo>
                <a:close/>
              </a:path>
            </a:pathLst>
          </a:custGeom>
          <a:blipFill>
            <a:blip r:embed="rId7"/>
            <a:stretch>
              <a:fillRect l="0" t="0" r="0" b="0"/>
            </a:stretch>
          </a:blipFill>
        </p:spPr>
      </p:sp>
      <p:sp>
        <p:nvSpPr>
          <p:cNvPr name="TextBox 7" id="7"/>
          <p:cNvSpPr txBox="true"/>
          <p:nvPr/>
        </p:nvSpPr>
        <p:spPr>
          <a:xfrm rot="0">
            <a:off x="5090096" y="1028700"/>
            <a:ext cx="8107807" cy="1095375"/>
          </a:xfrm>
          <a:prstGeom prst="rect">
            <a:avLst/>
          </a:prstGeom>
        </p:spPr>
        <p:txBody>
          <a:bodyPr anchor="t" rtlCol="false" tIns="0" lIns="0" bIns="0" rIns="0">
            <a:spAutoFit/>
          </a:bodyPr>
          <a:lstStyle/>
          <a:p>
            <a:pPr algn="ctr" marL="0" indent="0" lvl="0">
              <a:lnSpc>
                <a:spcPts val="8640"/>
              </a:lnSpc>
            </a:pPr>
            <a:r>
              <a:rPr lang="en-US" sz="7200">
                <a:solidFill>
                  <a:srgbClr val="000000"/>
                </a:solidFill>
                <a:latin typeface="Glacial Indifference Bold"/>
              </a:rPr>
              <a:t>Preprocessing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4"/>
            <a:stretch>
              <a:fillRect l="0" t="0" r="0" b="0"/>
            </a:stretch>
          </a:blipFill>
        </p:spPr>
      </p:sp>
      <p:sp>
        <p:nvSpPr>
          <p:cNvPr name="Freeform 4" id="4"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515045" y="2446144"/>
            <a:ext cx="13257911" cy="6988995"/>
          </a:xfrm>
          <a:custGeom>
            <a:avLst/>
            <a:gdLst/>
            <a:ahLst/>
            <a:cxnLst/>
            <a:rect r="r" b="b" t="t" l="l"/>
            <a:pathLst>
              <a:path h="6988995" w="13257911">
                <a:moveTo>
                  <a:pt x="0" y="0"/>
                </a:moveTo>
                <a:lnTo>
                  <a:pt x="13257910" y="0"/>
                </a:lnTo>
                <a:lnTo>
                  <a:pt x="13257910" y="6988994"/>
                </a:lnTo>
                <a:lnTo>
                  <a:pt x="0" y="6988994"/>
                </a:lnTo>
                <a:lnTo>
                  <a:pt x="0" y="0"/>
                </a:lnTo>
                <a:close/>
              </a:path>
            </a:pathLst>
          </a:custGeom>
          <a:blipFill>
            <a:blip r:embed="rId7"/>
            <a:stretch>
              <a:fillRect l="0" t="0" r="0" b="0"/>
            </a:stretch>
          </a:blipFill>
        </p:spPr>
      </p:sp>
      <p:sp>
        <p:nvSpPr>
          <p:cNvPr name="TextBox 7" id="7"/>
          <p:cNvSpPr txBox="true"/>
          <p:nvPr/>
        </p:nvSpPr>
        <p:spPr>
          <a:xfrm rot="0">
            <a:off x="5090096" y="1028700"/>
            <a:ext cx="8107807" cy="1095375"/>
          </a:xfrm>
          <a:prstGeom prst="rect">
            <a:avLst/>
          </a:prstGeom>
        </p:spPr>
        <p:txBody>
          <a:bodyPr anchor="t" rtlCol="false" tIns="0" lIns="0" bIns="0" rIns="0">
            <a:spAutoFit/>
          </a:bodyPr>
          <a:lstStyle/>
          <a:p>
            <a:pPr algn="ctr" marL="0" indent="0" lvl="0">
              <a:lnSpc>
                <a:spcPts val="8640"/>
              </a:lnSpc>
            </a:pPr>
            <a:r>
              <a:rPr lang="en-US" sz="7200">
                <a:solidFill>
                  <a:srgbClr val="000000"/>
                </a:solidFill>
                <a:latin typeface="Glacial Indifference Bold"/>
              </a:rPr>
              <a:t>Preprocessing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4"/>
            <a:stretch>
              <a:fillRect l="0" t="0" r="0" b="0"/>
            </a:stretch>
          </a:blipFill>
        </p:spPr>
      </p:sp>
      <p:sp>
        <p:nvSpPr>
          <p:cNvPr name="Freeform 4" id="4"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3257485" y="2189075"/>
            <a:ext cx="11773031" cy="7469334"/>
          </a:xfrm>
          <a:custGeom>
            <a:avLst/>
            <a:gdLst/>
            <a:ahLst/>
            <a:cxnLst/>
            <a:rect r="r" b="b" t="t" l="l"/>
            <a:pathLst>
              <a:path h="7469334" w="11773031">
                <a:moveTo>
                  <a:pt x="0" y="0"/>
                </a:moveTo>
                <a:lnTo>
                  <a:pt x="11773030" y="0"/>
                </a:lnTo>
                <a:lnTo>
                  <a:pt x="11773030" y="7469335"/>
                </a:lnTo>
                <a:lnTo>
                  <a:pt x="0" y="7469335"/>
                </a:lnTo>
                <a:lnTo>
                  <a:pt x="0" y="0"/>
                </a:lnTo>
                <a:close/>
              </a:path>
            </a:pathLst>
          </a:custGeom>
          <a:blipFill>
            <a:blip r:embed="rId7"/>
            <a:stretch>
              <a:fillRect l="0" t="0" r="0" b="0"/>
            </a:stretch>
          </a:blipFill>
        </p:spPr>
      </p:sp>
      <p:sp>
        <p:nvSpPr>
          <p:cNvPr name="TextBox 7" id="7"/>
          <p:cNvSpPr txBox="true"/>
          <p:nvPr/>
        </p:nvSpPr>
        <p:spPr>
          <a:xfrm rot="0">
            <a:off x="5090096" y="1028700"/>
            <a:ext cx="8107807" cy="1095375"/>
          </a:xfrm>
          <a:prstGeom prst="rect">
            <a:avLst/>
          </a:prstGeom>
        </p:spPr>
        <p:txBody>
          <a:bodyPr anchor="t" rtlCol="false" tIns="0" lIns="0" bIns="0" rIns="0">
            <a:spAutoFit/>
          </a:bodyPr>
          <a:lstStyle/>
          <a:p>
            <a:pPr algn="ctr" marL="0" indent="0" lvl="0">
              <a:lnSpc>
                <a:spcPts val="8640"/>
              </a:lnSpc>
            </a:pPr>
            <a:r>
              <a:rPr lang="en-US" sz="7200">
                <a:solidFill>
                  <a:srgbClr val="000000"/>
                </a:solidFill>
                <a:latin typeface="Glacial Indifference Bold"/>
              </a:rPr>
              <a:t>Preprocessing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5DA295"/>
        </a:solidFill>
      </p:bgPr>
    </p:bg>
    <p:spTree>
      <p:nvGrpSpPr>
        <p:cNvPr id="1" name=""/>
        <p:cNvGrpSpPr/>
        <p:nvPr/>
      </p:nvGrpSpPr>
      <p:grpSpPr>
        <a:xfrm>
          <a:off x="0" y="0"/>
          <a:ext cx="0" cy="0"/>
          <a:chOff x="0" y="0"/>
          <a:chExt cx="0" cy="0"/>
        </a:xfrm>
      </p:grpSpPr>
      <p:sp>
        <p:nvSpPr>
          <p:cNvPr name="Freeform 2" id="2" descr="Purple Circle Geometric Shapes"/>
          <p:cNvSpPr/>
          <p:nvPr/>
        </p:nvSpPr>
        <p:spPr>
          <a:xfrm flipH="false" flipV="false" rot="0">
            <a:off x="16893853" y="567841"/>
            <a:ext cx="1082627" cy="1082627"/>
          </a:xfrm>
          <a:custGeom>
            <a:avLst/>
            <a:gdLst/>
            <a:ahLst/>
            <a:cxnLst/>
            <a:rect r="r" b="b" t="t" l="l"/>
            <a:pathLst>
              <a:path h="1082627" w="1082627">
                <a:moveTo>
                  <a:pt x="0" y="0"/>
                </a:moveTo>
                <a:lnTo>
                  <a:pt x="1082626" y="0"/>
                </a:lnTo>
                <a:lnTo>
                  <a:pt x="1082626" y="1082627"/>
                </a:lnTo>
                <a:lnTo>
                  <a:pt x="0" y="10826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4"/>
            <a:stretch>
              <a:fillRect l="0" t="0" r="0" b="0"/>
            </a:stretch>
          </a:blipFill>
        </p:spPr>
      </p:sp>
      <p:grpSp>
        <p:nvGrpSpPr>
          <p:cNvPr name="Group 4" id="4"/>
          <p:cNvGrpSpPr/>
          <p:nvPr/>
        </p:nvGrpSpPr>
        <p:grpSpPr>
          <a:xfrm rot="0">
            <a:off x="1524798" y="2924677"/>
            <a:ext cx="14948601" cy="6333623"/>
            <a:chOff x="0" y="0"/>
            <a:chExt cx="19931468" cy="8444831"/>
          </a:xfrm>
        </p:grpSpPr>
        <p:sp>
          <p:nvSpPr>
            <p:cNvPr name="Freeform 5" id="5"/>
            <p:cNvSpPr/>
            <p:nvPr/>
          </p:nvSpPr>
          <p:spPr>
            <a:xfrm flipH="false" flipV="false" rot="0">
              <a:off x="0" y="0"/>
              <a:ext cx="19931468" cy="8444831"/>
            </a:xfrm>
            <a:custGeom>
              <a:avLst/>
              <a:gdLst/>
              <a:ahLst/>
              <a:cxnLst/>
              <a:rect r="r" b="b" t="t" l="l"/>
              <a:pathLst>
                <a:path h="8444831" w="19931468">
                  <a:moveTo>
                    <a:pt x="0" y="0"/>
                  </a:moveTo>
                  <a:lnTo>
                    <a:pt x="19931468" y="0"/>
                  </a:lnTo>
                  <a:lnTo>
                    <a:pt x="19931468" y="8444831"/>
                  </a:lnTo>
                  <a:lnTo>
                    <a:pt x="0" y="8444831"/>
                  </a:lnTo>
                  <a:lnTo>
                    <a:pt x="0" y="0"/>
                  </a:lnTo>
                  <a:close/>
                </a:path>
              </a:pathLst>
            </a:custGeom>
            <a:blipFill>
              <a:blip r:embed="rId5"/>
              <a:stretch>
                <a:fillRect l="0" t="-2735" r="0" b="-2735"/>
              </a:stretch>
            </a:blipFill>
          </p:spPr>
        </p:sp>
        <p:sp>
          <p:nvSpPr>
            <p:cNvPr name="Freeform 6" id="6"/>
            <p:cNvSpPr/>
            <p:nvPr/>
          </p:nvSpPr>
          <p:spPr>
            <a:xfrm flipH="false" flipV="false" rot="5400000">
              <a:off x="17915414" y="3305086"/>
              <a:ext cx="2631637" cy="1400473"/>
            </a:xfrm>
            <a:custGeom>
              <a:avLst/>
              <a:gdLst/>
              <a:ahLst/>
              <a:cxnLst/>
              <a:rect r="r" b="b" t="t" l="l"/>
              <a:pathLst>
                <a:path h="1400473" w="2631637">
                  <a:moveTo>
                    <a:pt x="0" y="0"/>
                  </a:moveTo>
                  <a:lnTo>
                    <a:pt x="2631636" y="0"/>
                  </a:lnTo>
                  <a:lnTo>
                    <a:pt x="2631636" y="1400473"/>
                  </a:lnTo>
                  <a:lnTo>
                    <a:pt x="0" y="1400473"/>
                  </a:lnTo>
                  <a:lnTo>
                    <a:pt x="0" y="0"/>
                  </a:lnTo>
                  <a:close/>
                </a:path>
              </a:pathLst>
            </a:custGeom>
            <a:blipFill>
              <a:blip r:embed="rId6"/>
              <a:stretch>
                <a:fillRect l="-3216" t="0" r="-3216" b="0"/>
              </a:stretch>
            </a:blipFill>
          </p:spPr>
        </p:sp>
        <p:sp>
          <p:nvSpPr>
            <p:cNvPr name="TextBox 7" id="7"/>
            <p:cNvSpPr txBox="true"/>
            <p:nvPr/>
          </p:nvSpPr>
          <p:spPr>
            <a:xfrm rot="0">
              <a:off x="18162763" y="3145584"/>
              <a:ext cx="1524799" cy="1343940"/>
            </a:xfrm>
            <a:prstGeom prst="rect">
              <a:avLst/>
            </a:prstGeom>
          </p:spPr>
          <p:txBody>
            <a:bodyPr anchor="t" rtlCol="false" tIns="0" lIns="0" bIns="0" rIns="0">
              <a:spAutoFit/>
            </a:bodyPr>
            <a:lstStyle/>
            <a:p>
              <a:pPr algn="ctr" marL="418428" indent="-209214" lvl="1">
                <a:lnSpc>
                  <a:spcPts val="2713"/>
                </a:lnSpc>
                <a:buFont typeface="Arial"/>
                <a:buChar char="•"/>
              </a:pPr>
              <a:r>
                <a:rPr lang="en-US" sz="1938">
                  <a:solidFill>
                    <a:srgbClr val="000000"/>
                  </a:solidFill>
                  <a:latin typeface="Glacial Indifference Bold"/>
                </a:rPr>
                <a:t>Non teriak</a:t>
              </a:r>
            </a:p>
            <a:p>
              <a:pPr algn="ctr" marL="418428" indent="-209214" lvl="1">
                <a:lnSpc>
                  <a:spcPts val="2713"/>
                </a:lnSpc>
                <a:buFont typeface="Arial"/>
                <a:buChar char="•"/>
              </a:pPr>
              <a:r>
                <a:rPr lang="en-US" sz="1938">
                  <a:solidFill>
                    <a:srgbClr val="000000"/>
                  </a:solidFill>
                  <a:latin typeface="Glacial Indifference Bold"/>
                </a:rPr>
                <a:t>Teriak</a:t>
              </a:r>
            </a:p>
          </p:txBody>
        </p:sp>
        <p:sp>
          <p:nvSpPr>
            <p:cNvPr name="Freeform 8" id="8"/>
            <p:cNvSpPr/>
            <p:nvPr/>
          </p:nvSpPr>
          <p:spPr>
            <a:xfrm flipH="false" flipV="false" rot="0">
              <a:off x="413273" y="2762632"/>
              <a:ext cx="2687915" cy="2213001"/>
            </a:xfrm>
            <a:custGeom>
              <a:avLst/>
              <a:gdLst/>
              <a:ahLst/>
              <a:cxnLst/>
              <a:rect r="r" b="b" t="t" l="l"/>
              <a:pathLst>
                <a:path h="2213001" w="2687915">
                  <a:moveTo>
                    <a:pt x="0" y="0"/>
                  </a:moveTo>
                  <a:lnTo>
                    <a:pt x="2687914" y="0"/>
                  </a:lnTo>
                  <a:lnTo>
                    <a:pt x="2687914" y="2213001"/>
                  </a:lnTo>
                  <a:lnTo>
                    <a:pt x="0" y="2213001"/>
                  </a:lnTo>
                  <a:lnTo>
                    <a:pt x="0" y="0"/>
                  </a:lnTo>
                  <a:close/>
                </a:path>
              </a:pathLst>
            </a:custGeom>
            <a:blipFill>
              <a:blip r:embed="rId7"/>
              <a:stretch>
                <a:fillRect l="0" t="0" r="0" b="0"/>
              </a:stretch>
            </a:blipFill>
          </p:spPr>
        </p:sp>
      </p:grpSp>
      <p:sp>
        <p:nvSpPr>
          <p:cNvPr name="Freeform 9" id="9"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5283927" y="588904"/>
            <a:ext cx="7720147" cy="1030919"/>
          </a:xfrm>
          <a:prstGeom prst="rect">
            <a:avLst/>
          </a:prstGeom>
        </p:spPr>
        <p:txBody>
          <a:bodyPr anchor="t" rtlCol="false" tIns="0" lIns="0" bIns="0" rIns="0">
            <a:spAutoFit/>
          </a:bodyPr>
          <a:lstStyle/>
          <a:p>
            <a:pPr algn="l" marL="0" indent="0" lvl="0">
              <a:lnSpc>
                <a:spcPts val="8056"/>
              </a:lnSpc>
            </a:pPr>
            <a:r>
              <a:rPr lang="en-US" sz="6714">
                <a:solidFill>
                  <a:srgbClr val="FFFFFF"/>
                </a:solidFill>
                <a:latin typeface="Glacial Indifference Bold"/>
              </a:rPr>
              <a:t>Pengolahan Data</a:t>
            </a:r>
          </a:p>
        </p:txBody>
      </p:sp>
      <p:sp>
        <p:nvSpPr>
          <p:cNvPr name="TextBox 13" id="13"/>
          <p:cNvSpPr txBox="true"/>
          <p:nvPr/>
        </p:nvSpPr>
        <p:spPr>
          <a:xfrm rot="0">
            <a:off x="759193" y="2040569"/>
            <a:ext cx="11015268" cy="1128555"/>
          </a:xfrm>
          <a:prstGeom prst="rect">
            <a:avLst/>
          </a:prstGeom>
        </p:spPr>
        <p:txBody>
          <a:bodyPr anchor="t" rtlCol="false" tIns="0" lIns="0" bIns="0" rIns="0">
            <a:spAutoFit/>
          </a:bodyPr>
          <a:lstStyle/>
          <a:p>
            <a:pPr algn="ctr">
              <a:lnSpc>
                <a:spcPts val="4546"/>
              </a:lnSpc>
            </a:pPr>
            <a:r>
              <a:rPr lang="en-US" sz="3247">
                <a:solidFill>
                  <a:srgbClr val="FFFFFF"/>
                </a:solidFill>
                <a:latin typeface="Glacial Indifference Bold"/>
              </a:rPr>
              <a:t>Klasifikasi dengan Convolutional Neural Network (CNN)</a:t>
            </a:r>
          </a:p>
          <a:p>
            <a:pPr algn="ctr">
              <a:lnSpc>
                <a:spcPts val="4546"/>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5DA295"/>
        </a:solidFill>
      </p:bgPr>
    </p:bg>
    <p:spTree>
      <p:nvGrpSpPr>
        <p:cNvPr id="1" name=""/>
        <p:cNvGrpSpPr/>
        <p:nvPr/>
      </p:nvGrpSpPr>
      <p:grpSpPr>
        <a:xfrm>
          <a:off x="0" y="0"/>
          <a:ext cx="0" cy="0"/>
          <a:chOff x="0" y="0"/>
          <a:chExt cx="0" cy="0"/>
        </a:xfrm>
      </p:grpSpPr>
      <p:sp>
        <p:nvSpPr>
          <p:cNvPr name="Freeform 2" id="2" descr="Purple Circle Geometric Shapes"/>
          <p:cNvSpPr/>
          <p:nvPr/>
        </p:nvSpPr>
        <p:spPr>
          <a:xfrm flipH="false" flipV="false" rot="0">
            <a:off x="16893853" y="567841"/>
            <a:ext cx="1082627" cy="1082627"/>
          </a:xfrm>
          <a:custGeom>
            <a:avLst/>
            <a:gdLst/>
            <a:ahLst/>
            <a:cxnLst/>
            <a:rect r="r" b="b" t="t" l="l"/>
            <a:pathLst>
              <a:path h="1082627" w="1082627">
                <a:moveTo>
                  <a:pt x="0" y="0"/>
                </a:moveTo>
                <a:lnTo>
                  <a:pt x="1082626" y="0"/>
                </a:lnTo>
                <a:lnTo>
                  <a:pt x="1082626" y="1082627"/>
                </a:lnTo>
                <a:lnTo>
                  <a:pt x="0" y="10826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4"/>
            <a:stretch>
              <a:fillRect l="0" t="0" r="0" b="0"/>
            </a:stretch>
          </a:blipFill>
        </p:spPr>
      </p:sp>
      <p:sp>
        <p:nvSpPr>
          <p:cNvPr name="Freeform 4" id="4"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614450" y="2831535"/>
            <a:ext cx="15059100" cy="6005275"/>
          </a:xfrm>
          <a:custGeom>
            <a:avLst/>
            <a:gdLst/>
            <a:ahLst/>
            <a:cxnLst/>
            <a:rect r="r" b="b" t="t" l="l"/>
            <a:pathLst>
              <a:path h="6005275" w="15059100">
                <a:moveTo>
                  <a:pt x="0" y="0"/>
                </a:moveTo>
                <a:lnTo>
                  <a:pt x="15059100" y="0"/>
                </a:lnTo>
                <a:lnTo>
                  <a:pt x="15059100" y="6005276"/>
                </a:lnTo>
                <a:lnTo>
                  <a:pt x="0" y="6005276"/>
                </a:lnTo>
                <a:lnTo>
                  <a:pt x="0" y="0"/>
                </a:lnTo>
                <a:close/>
              </a:path>
            </a:pathLst>
          </a:custGeom>
          <a:blipFill>
            <a:blip r:embed="rId9"/>
            <a:stretch>
              <a:fillRect l="0" t="0" r="0" b="0"/>
            </a:stretch>
          </a:blipFill>
        </p:spPr>
      </p:sp>
      <p:sp>
        <p:nvSpPr>
          <p:cNvPr name="TextBox 8" id="8"/>
          <p:cNvSpPr txBox="true"/>
          <p:nvPr/>
        </p:nvSpPr>
        <p:spPr>
          <a:xfrm rot="0">
            <a:off x="5283927" y="588904"/>
            <a:ext cx="7720147" cy="1028700"/>
          </a:xfrm>
          <a:prstGeom prst="rect">
            <a:avLst/>
          </a:prstGeom>
        </p:spPr>
        <p:txBody>
          <a:bodyPr anchor="t" rtlCol="false" tIns="0" lIns="0" bIns="0" rIns="0">
            <a:spAutoFit/>
          </a:bodyPr>
          <a:lstStyle/>
          <a:p>
            <a:pPr algn="ctr" marL="0" indent="0" lvl="0">
              <a:lnSpc>
                <a:spcPts val="8056"/>
              </a:lnSpc>
            </a:pPr>
            <a:r>
              <a:rPr lang="en-US" sz="6714">
                <a:solidFill>
                  <a:srgbClr val="FFFFFF"/>
                </a:solidFill>
                <a:latin typeface="Glacial Indifference Bold"/>
              </a:rPr>
              <a:t>Pelatihan Model</a:t>
            </a:r>
          </a:p>
        </p:txBody>
      </p:sp>
      <p:sp>
        <p:nvSpPr>
          <p:cNvPr name="TextBox 9" id="9"/>
          <p:cNvSpPr txBox="true"/>
          <p:nvPr/>
        </p:nvSpPr>
        <p:spPr>
          <a:xfrm rot="0">
            <a:off x="3636366" y="2021519"/>
            <a:ext cx="11015268" cy="746820"/>
          </a:xfrm>
          <a:prstGeom prst="rect">
            <a:avLst/>
          </a:prstGeom>
        </p:spPr>
        <p:txBody>
          <a:bodyPr anchor="t" rtlCol="false" tIns="0" lIns="0" bIns="0" rIns="0">
            <a:spAutoFit/>
          </a:bodyPr>
          <a:lstStyle/>
          <a:p>
            <a:pPr algn="ctr">
              <a:lnSpc>
                <a:spcPts val="6086"/>
              </a:lnSpc>
              <a:spcBef>
                <a:spcPct val="0"/>
              </a:spcBef>
            </a:pPr>
            <a:r>
              <a:rPr lang="en-US" sz="4347">
                <a:solidFill>
                  <a:srgbClr val="FFFFFF"/>
                </a:solidFill>
                <a:latin typeface="Glacial Indifference Bold"/>
              </a:rPr>
              <a:t>Convolutional Neural Network (CNN)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5DA295"/>
        </a:solidFill>
      </p:bgPr>
    </p:bg>
    <p:spTree>
      <p:nvGrpSpPr>
        <p:cNvPr id="1" name=""/>
        <p:cNvGrpSpPr/>
        <p:nvPr/>
      </p:nvGrpSpPr>
      <p:grpSpPr>
        <a:xfrm>
          <a:off x="0" y="0"/>
          <a:ext cx="0" cy="0"/>
          <a:chOff x="0" y="0"/>
          <a:chExt cx="0" cy="0"/>
        </a:xfrm>
      </p:grpSpPr>
      <p:sp>
        <p:nvSpPr>
          <p:cNvPr name="Freeform 2" id="2" descr="Purple Circle Geometric Shapes"/>
          <p:cNvSpPr/>
          <p:nvPr/>
        </p:nvSpPr>
        <p:spPr>
          <a:xfrm flipH="false" flipV="false" rot="0">
            <a:off x="16893853" y="567841"/>
            <a:ext cx="1082627" cy="1082627"/>
          </a:xfrm>
          <a:custGeom>
            <a:avLst/>
            <a:gdLst/>
            <a:ahLst/>
            <a:cxnLst/>
            <a:rect r="r" b="b" t="t" l="l"/>
            <a:pathLst>
              <a:path h="1082627" w="1082627">
                <a:moveTo>
                  <a:pt x="0" y="0"/>
                </a:moveTo>
                <a:lnTo>
                  <a:pt x="1082626" y="0"/>
                </a:lnTo>
                <a:lnTo>
                  <a:pt x="1082626" y="1082627"/>
                </a:lnTo>
                <a:lnTo>
                  <a:pt x="0" y="10826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4"/>
            <a:stretch>
              <a:fillRect l="0" t="0" r="0" b="0"/>
            </a:stretch>
          </a:blipFill>
        </p:spPr>
      </p:sp>
      <p:sp>
        <p:nvSpPr>
          <p:cNvPr name="Freeform 4" id="4"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2981241" y="2830952"/>
            <a:ext cx="12325518" cy="6770189"/>
          </a:xfrm>
          <a:custGeom>
            <a:avLst/>
            <a:gdLst/>
            <a:ahLst/>
            <a:cxnLst/>
            <a:rect r="r" b="b" t="t" l="l"/>
            <a:pathLst>
              <a:path h="6770189" w="12325518">
                <a:moveTo>
                  <a:pt x="0" y="0"/>
                </a:moveTo>
                <a:lnTo>
                  <a:pt x="12325518" y="0"/>
                </a:lnTo>
                <a:lnTo>
                  <a:pt x="12325518" y="6770189"/>
                </a:lnTo>
                <a:lnTo>
                  <a:pt x="0" y="6770189"/>
                </a:lnTo>
                <a:lnTo>
                  <a:pt x="0" y="0"/>
                </a:lnTo>
                <a:close/>
              </a:path>
            </a:pathLst>
          </a:custGeom>
          <a:blipFill>
            <a:blip r:embed="rId9"/>
            <a:stretch>
              <a:fillRect l="0" t="0" r="0" b="0"/>
            </a:stretch>
          </a:blipFill>
        </p:spPr>
      </p:sp>
      <p:sp>
        <p:nvSpPr>
          <p:cNvPr name="TextBox 8" id="8"/>
          <p:cNvSpPr txBox="true"/>
          <p:nvPr/>
        </p:nvSpPr>
        <p:spPr>
          <a:xfrm rot="0">
            <a:off x="5283927" y="588904"/>
            <a:ext cx="7720147" cy="1028700"/>
          </a:xfrm>
          <a:prstGeom prst="rect">
            <a:avLst/>
          </a:prstGeom>
        </p:spPr>
        <p:txBody>
          <a:bodyPr anchor="t" rtlCol="false" tIns="0" lIns="0" bIns="0" rIns="0">
            <a:spAutoFit/>
          </a:bodyPr>
          <a:lstStyle/>
          <a:p>
            <a:pPr algn="ctr" marL="0" indent="0" lvl="0">
              <a:lnSpc>
                <a:spcPts val="8056"/>
              </a:lnSpc>
            </a:pPr>
            <a:r>
              <a:rPr lang="en-US" sz="6714">
                <a:solidFill>
                  <a:srgbClr val="FFFFFF"/>
                </a:solidFill>
                <a:latin typeface="Glacial Indifference Bold"/>
              </a:rPr>
              <a:t>Pelatihan Model</a:t>
            </a:r>
          </a:p>
        </p:txBody>
      </p:sp>
      <p:sp>
        <p:nvSpPr>
          <p:cNvPr name="TextBox 9" id="9"/>
          <p:cNvSpPr txBox="true"/>
          <p:nvPr/>
        </p:nvSpPr>
        <p:spPr>
          <a:xfrm rot="0">
            <a:off x="3636366" y="2021519"/>
            <a:ext cx="11015268" cy="746820"/>
          </a:xfrm>
          <a:prstGeom prst="rect">
            <a:avLst/>
          </a:prstGeom>
        </p:spPr>
        <p:txBody>
          <a:bodyPr anchor="t" rtlCol="false" tIns="0" lIns="0" bIns="0" rIns="0">
            <a:spAutoFit/>
          </a:bodyPr>
          <a:lstStyle/>
          <a:p>
            <a:pPr algn="ctr">
              <a:lnSpc>
                <a:spcPts val="6086"/>
              </a:lnSpc>
              <a:spcBef>
                <a:spcPct val="0"/>
              </a:spcBef>
            </a:pPr>
            <a:r>
              <a:rPr lang="en-US" sz="4347">
                <a:solidFill>
                  <a:srgbClr val="FFFFFF"/>
                </a:solidFill>
                <a:latin typeface="Glacial Indifference Bold"/>
              </a:rPr>
              <a:t>Convolutional Neural Network (CNN)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DA295">
                <a:alpha val="100000"/>
              </a:srgbClr>
            </a:gs>
            <a:gs pos="100000">
              <a:srgbClr val="0049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2"/>
            <a:stretch>
              <a:fillRect l="0" t="0" r="0" b="0"/>
            </a:stretch>
          </a:blipFill>
        </p:spPr>
      </p:sp>
      <p:sp>
        <p:nvSpPr>
          <p:cNvPr name="Freeform 3" id="3"/>
          <p:cNvSpPr/>
          <p:nvPr/>
        </p:nvSpPr>
        <p:spPr>
          <a:xfrm flipH="false" flipV="false" rot="0">
            <a:off x="4591155" y="2834327"/>
            <a:ext cx="9105689" cy="6225501"/>
          </a:xfrm>
          <a:custGeom>
            <a:avLst/>
            <a:gdLst/>
            <a:ahLst/>
            <a:cxnLst/>
            <a:rect r="r" b="b" t="t" l="l"/>
            <a:pathLst>
              <a:path h="6225501" w="9105689">
                <a:moveTo>
                  <a:pt x="0" y="0"/>
                </a:moveTo>
                <a:lnTo>
                  <a:pt x="9105690" y="0"/>
                </a:lnTo>
                <a:lnTo>
                  <a:pt x="9105690" y="6225500"/>
                </a:lnTo>
                <a:lnTo>
                  <a:pt x="0" y="6225500"/>
                </a:lnTo>
                <a:lnTo>
                  <a:pt x="0" y="0"/>
                </a:lnTo>
                <a:close/>
              </a:path>
            </a:pathLst>
          </a:custGeom>
          <a:blipFill>
            <a:blip r:embed="rId3"/>
            <a:stretch>
              <a:fillRect l="0" t="0" r="0" b="0"/>
            </a:stretch>
          </a:blipFill>
        </p:spPr>
      </p:sp>
      <p:sp>
        <p:nvSpPr>
          <p:cNvPr name="TextBox 4" id="4"/>
          <p:cNvSpPr txBox="true"/>
          <p:nvPr/>
        </p:nvSpPr>
        <p:spPr>
          <a:xfrm rot="0">
            <a:off x="5283927" y="588904"/>
            <a:ext cx="7720147" cy="1028700"/>
          </a:xfrm>
          <a:prstGeom prst="rect">
            <a:avLst/>
          </a:prstGeom>
        </p:spPr>
        <p:txBody>
          <a:bodyPr anchor="t" rtlCol="false" tIns="0" lIns="0" bIns="0" rIns="0">
            <a:spAutoFit/>
          </a:bodyPr>
          <a:lstStyle/>
          <a:p>
            <a:pPr algn="ctr" marL="0" indent="0" lvl="0">
              <a:lnSpc>
                <a:spcPts val="8056"/>
              </a:lnSpc>
            </a:pPr>
            <a:r>
              <a:rPr lang="en-US" sz="6714">
                <a:solidFill>
                  <a:srgbClr val="FFFFFF"/>
                </a:solidFill>
                <a:latin typeface="Glacial Indifference Bold"/>
              </a:rPr>
              <a:t>Pelatihan Model</a:t>
            </a:r>
          </a:p>
        </p:txBody>
      </p:sp>
      <p:sp>
        <p:nvSpPr>
          <p:cNvPr name="TextBox 5" id="5"/>
          <p:cNvSpPr txBox="true"/>
          <p:nvPr/>
        </p:nvSpPr>
        <p:spPr>
          <a:xfrm rot="0">
            <a:off x="3636366" y="2021519"/>
            <a:ext cx="11015268" cy="746820"/>
          </a:xfrm>
          <a:prstGeom prst="rect">
            <a:avLst/>
          </a:prstGeom>
        </p:spPr>
        <p:txBody>
          <a:bodyPr anchor="t" rtlCol="false" tIns="0" lIns="0" bIns="0" rIns="0">
            <a:spAutoFit/>
          </a:bodyPr>
          <a:lstStyle/>
          <a:p>
            <a:pPr algn="ctr">
              <a:lnSpc>
                <a:spcPts val="6086"/>
              </a:lnSpc>
              <a:spcBef>
                <a:spcPct val="0"/>
              </a:spcBef>
            </a:pPr>
            <a:r>
              <a:rPr lang="en-US" sz="4347">
                <a:solidFill>
                  <a:srgbClr val="FFFFFF"/>
                </a:solidFill>
                <a:latin typeface="Glacial Indifference Bold"/>
              </a:rPr>
              <a:t>Logistic Regression</a:t>
            </a:r>
          </a:p>
        </p:txBody>
      </p:sp>
      <p:sp>
        <p:nvSpPr>
          <p:cNvPr name="Freeform 6" id="6"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DA295">
                <a:alpha val="100000"/>
              </a:srgbClr>
            </a:gs>
            <a:gs pos="100000">
              <a:srgbClr val="0049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2"/>
            <a:stretch>
              <a:fillRect l="0" t="0" r="0" b="0"/>
            </a:stretch>
          </a:blipFill>
        </p:spPr>
      </p:sp>
      <p:sp>
        <p:nvSpPr>
          <p:cNvPr name="Freeform 3" id="3"/>
          <p:cNvSpPr/>
          <p:nvPr/>
        </p:nvSpPr>
        <p:spPr>
          <a:xfrm flipH="false" flipV="false" rot="0">
            <a:off x="2859659" y="3167753"/>
            <a:ext cx="12306267" cy="5641590"/>
          </a:xfrm>
          <a:custGeom>
            <a:avLst/>
            <a:gdLst/>
            <a:ahLst/>
            <a:cxnLst/>
            <a:rect r="r" b="b" t="t" l="l"/>
            <a:pathLst>
              <a:path h="5641590" w="12306267">
                <a:moveTo>
                  <a:pt x="0" y="0"/>
                </a:moveTo>
                <a:lnTo>
                  <a:pt x="12306267" y="0"/>
                </a:lnTo>
                <a:lnTo>
                  <a:pt x="12306267" y="5641591"/>
                </a:lnTo>
                <a:lnTo>
                  <a:pt x="0" y="5641591"/>
                </a:lnTo>
                <a:lnTo>
                  <a:pt x="0" y="0"/>
                </a:lnTo>
                <a:close/>
              </a:path>
            </a:pathLst>
          </a:custGeom>
          <a:blipFill>
            <a:blip r:embed="rId3"/>
            <a:stretch>
              <a:fillRect l="0" t="0" r="0" b="0"/>
            </a:stretch>
          </a:blipFill>
        </p:spPr>
      </p:sp>
      <p:sp>
        <p:nvSpPr>
          <p:cNvPr name="TextBox 4" id="4"/>
          <p:cNvSpPr txBox="true"/>
          <p:nvPr/>
        </p:nvSpPr>
        <p:spPr>
          <a:xfrm rot="0">
            <a:off x="5283927" y="588904"/>
            <a:ext cx="7720147" cy="1028700"/>
          </a:xfrm>
          <a:prstGeom prst="rect">
            <a:avLst/>
          </a:prstGeom>
        </p:spPr>
        <p:txBody>
          <a:bodyPr anchor="t" rtlCol="false" tIns="0" lIns="0" bIns="0" rIns="0">
            <a:spAutoFit/>
          </a:bodyPr>
          <a:lstStyle/>
          <a:p>
            <a:pPr algn="ctr" marL="0" indent="0" lvl="0">
              <a:lnSpc>
                <a:spcPts val="8056"/>
              </a:lnSpc>
            </a:pPr>
            <a:r>
              <a:rPr lang="en-US" sz="6714">
                <a:solidFill>
                  <a:srgbClr val="FFFFFF"/>
                </a:solidFill>
                <a:latin typeface="Glacial Indifference Bold"/>
              </a:rPr>
              <a:t>Pelatihan Model</a:t>
            </a:r>
          </a:p>
        </p:txBody>
      </p:sp>
      <p:sp>
        <p:nvSpPr>
          <p:cNvPr name="TextBox 5" id="5"/>
          <p:cNvSpPr txBox="true"/>
          <p:nvPr/>
        </p:nvSpPr>
        <p:spPr>
          <a:xfrm rot="0">
            <a:off x="3636366" y="2021519"/>
            <a:ext cx="11015268" cy="746820"/>
          </a:xfrm>
          <a:prstGeom prst="rect">
            <a:avLst/>
          </a:prstGeom>
        </p:spPr>
        <p:txBody>
          <a:bodyPr anchor="t" rtlCol="false" tIns="0" lIns="0" bIns="0" rIns="0">
            <a:spAutoFit/>
          </a:bodyPr>
          <a:lstStyle/>
          <a:p>
            <a:pPr algn="ctr">
              <a:lnSpc>
                <a:spcPts val="6086"/>
              </a:lnSpc>
              <a:spcBef>
                <a:spcPct val="0"/>
              </a:spcBef>
            </a:pPr>
            <a:r>
              <a:rPr lang="en-US" sz="4347">
                <a:solidFill>
                  <a:srgbClr val="FFFFFF"/>
                </a:solidFill>
                <a:latin typeface="Glacial Indifference Bold"/>
              </a:rPr>
              <a:t>Logistic Regression</a:t>
            </a:r>
          </a:p>
        </p:txBody>
      </p:sp>
      <p:sp>
        <p:nvSpPr>
          <p:cNvPr name="Freeform 6" id="6"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DA295">
                <a:alpha val="100000"/>
              </a:srgbClr>
            </a:gs>
            <a:gs pos="100000">
              <a:srgbClr val="0049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2"/>
            <a:stretch>
              <a:fillRect l="0" t="0" r="0" b="0"/>
            </a:stretch>
          </a:blipFill>
        </p:spPr>
      </p:sp>
      <p:sp>
        <p:nvSpPr>
          <p:cNvPr name="Freeform 3" id="3"/>
          <p:cNvSpPr/>
          <p:nvPr/>
        </p:nvSpPr>
        <p:spPr>
          <a:xfrm flipH="false" flipV="false" rot="0">
            <a:off x="5337200" y="2768339"/>
            <a:ext cx="7613599" cy="5945281"/>
          </a:xfrm>
          <a:custGeom>
            <a:avLst/>
            <a:gdLst/>
            <a:ahLst/>
            <a:cxnLst/>
            <a:rect r="r" b="b" t="t" l="l"/>
            <a:pathLst>
              <a:path h="5945281" w="7613599">
                <a:moveTo>
                  <a:pt x="0" y="0"/>
                </a:moveTo>
                <a:lnTo>
                  <a:pt x="7613600" y="0"/>
                </a:lnTo>
                <a:lnTo>
                  <a:pt x="7613600" y="5945281"/>
                </a:lnTo>
                <a:lnTo>
                  <a:pt x="0" y="5945281"/>
                </a:lnTo>
                <a:lnTo>
                  <a:pt x="0" y="0"/>
                </a:lnTo>
                <a:close/>
              </a:path>
            </a:pathLst>
          </a:custGeom>
          <a:blipFill>
            <a:blip r:embed="rId3"/>
            <a:stretch>
              <a:fillRect l="0" t="0" r="0" b="0"/>
            </a:stretch>
          </a:blipFill>
        </p:spPr>
      </p:sp>
      <p:sp>
        <p:nvSpPr>
          <p:cNvPr name="TextBox 4" id="4"/>
          <p:cNvSpPr txBox="true"/>
          <p:nvPr/>
        </p:nvSpPr>
        <p:spPr>
          <a:xfrm rot="0">
            <a:off x="5283927" y="588904"/>
            <a:ext cx="7720147" cy="1028700"/>
          </a:xfrm>
          <a:prstGeom prst="rect">
            <a:avLst/>
          </a:prstGeom>
        </p:spPr>
        <p:txBody>
          <a:bodyPr anchor="t" rtlCol="false" tIns="0" lIns="0" bIns="0" rIns="0">
            <a:spAutoFit/>
          </a:bodyPr>
          <a:lstStyle/>
          <a:p>
            <a:pPr algn="ctr" marL="0" indent="0" lvl="0">
              <a:lnSpc>
                <a:spcPts val="8056"/>
              </a:lnSpc>
            </a:pPr>
            <a:r>
              <a:rPr lang="en-US" sz="6714">
                <a:solidFill>
                  <a:srgbClr val="FFFFFF"/>
                </a:solidFill>
                <a:latin typeface="Glacial Indifference Bold"/>
              </a:rPr>
              <a:t>Pelatihan Model</a:t>
            </a:r>
          </a:p>
        </p:txBody>
      </p:sp>
      <p:sp>
        <p:nvSpPr>
          <p:cNvPr name="TextBox 5" id="5"/>
          <p:cNvSpPr txBox="true"/>
          <p:nvPr/>
        </p:nvSpPr>
        <p:spPr>
          <a:xfrm rot="0">
            <a:off x="3636366" y="2021519"/>
            <a:ext cx="11015268" cy="746820"/>
          </a:xfrm>
          <a:prstGeom prst="rect">
            <a:avLst/>
          </a:prstGeom>
        </p:spPr>
        <p:txBody>
          <a:bodyPr anchor="t" rtlCol="false" tIns="0" lIns="0" bIns="0" rIns="0">
            <a:spAutoFit/>
          </a:bodyPr>
          <a:lstStyle/>
          <a:p>
            <a:pPr algn="ctr">
              <a:lnSpc>
                <a:spcPts val="6086"/>
              </a:lnSpc>
              <a:spcBef>
                <a:spcPct val="0"/>
              </a:spcBef>
            </a:pPr>
            <a:r>
              <a:rPr lang="en-US" sz="4347">
                <a:solidFill>
                  <a:srgbClr val="FFFFFF"/>
                </a:solidFill>
                <a:latin typeface="Glacial Indifference Bold"/>
              </a:rPr>
              <a:t>SVM</a:t>
            </a:r>
          </a:p>
        </p:txBody>
      </p:sp>
      <p:sp>
        <p:nvSpPr>
          <p:cNvPr name="Freeform 6" id="6"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Blue Dotted Circle Shape"/>
          <p:cNvSpPr/>
          <p:nvPr/>
        </p:nvSpPr>
        <p:spPr>
          <a:xfrm flipH="false" flipV="false" rot="0">
            <a:off x="3876877"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descr="Purple Circle Geometric Shapes"/>
          <p:cNvSpPr/>
          <p:nvPr/>
        </p:nvSpPr>
        <p:spPr>
          <a:xfrm flipH="false" flipV="false" rot="0">
            <a:off x="16893853" y="567841"/>
            <a:ext cx="1082627" cy="1082627"/>
          </a:xfrm>
          <a:custGeom>
            <a:avLst/>
            <a:gdLst/>
            <a:ahLst/>
            <a:cxnLst/>
            <a:rect r="r" b="b" t="t" l="l"/>
            <a:pathLst>
              <a:path h="1082627" w="1082627">
                <a:moveTo>
                  <a:pt x="0" y="0"/>
                </a:moveTo>
                <a:lnTo>
                  <a:pt x="1082626" y="0"/>
                </a:lnTo>
                <a:lnTo>
                  <a:pt x="1082626" y="1082627"/>
                </a:lnTo>
                <a:lnTo>
                  <a:pt x="0" y="10826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6"/>
            <a:stretch>
              <a:fillRect l="0" t="0" r="0" b="0"/>
            </a:stretch>
          </a:blipFill>
        </p:spPr>
      </p:sp>
      <p:sp>
        <p:nvSpPr>
          <p:cNvPr name="TextBox 5" id="5"/>
          <p:cNvSpPr txBox="true"/>
          <p:nvPr/>
        </p:nvSpPr>
        <p:spPr>
          <a:xfrm rot="0">
            <a:off x="1273345" y="2688737"/>
            <a:ext cx="8107807" cy="1095375"/>
          </a:xfrm>
          <a:prstGeom prst="rect">
            <a:avLst/>
          </a:prstGeom>
        </p:spPr>
        <p:txBody>
          <a:bodyPr anchor="t" rtlCol="false" tIns="0" lIns="0" bIns="0" rIns="0">
            <a:spAutoFit/>
          </a:bodyPr>
          <a:lstStyle/>
          <a:p>
            <a:pPr algn="l" marL="0" indent="0" lvl="0">
              <a:lnSpc>
                <a:spcPts val="8640"/>
              </a:lnSpc>
            </a:pPr>
            <a:r>
              <a:rPr lang="en-US" sz="7200">
                <a:solidFill>
                  <a:srgbClr val="000000"/>
                </a:solidFill>
                <a:latin typeface="Glacial Indifference Bold"/>
              </a:rPr>
              <a:t>Rumusan Masalah </a:t>
            </a:r>
          </a:p>
        </p:txBody>
      </p:sp>
      <p:sp>
        <p:nvSpPr>
          <p:cNvPr name="TextBox 6" id="6"/>
          <p:cNvSpPr txBox="true"/>
          <p:nvPr/>
        </p:nvSpPr>
        <p:spPr>
          <a:xfrm rot="0">
            <a:off x="1503005" y="4374662"/>
            <a:ext cx="15756295" cy="1451950"/>
          </a:xfrm>
          <a:prstGeom prst="rect">
            <a:avLst/>
          </a:prstGeom>
        </p:spPr>
        <p:txBody>
          <a:bodyPr anchor="t" rtlCol="false" tIns="0" lIns="0" bIns="0" rIns="0">
            <a:spAutoFit/>
          </a:bodyPr>
          <a:lstStyle/>
          <a:p>
            <a:pPr algn="l" marL="910817" indent="-455408" lvl="1">
              <a:lnSpc>
                <a:spcPts val="5906"/>
              </a:lnSpc>
              <a:buFont typeface="Arial"/>
              <a:buChar char="•"/>
            </a:pPr>
            <a:r>
              <a:rPr lang="en-US" sz="4218">
                <a:solidFill>
                  <a:srgbClr val="000000"/>
                </a:solidFill>
                <a:latin typeface="Glacial Indifference"/>
              </a:rPr>
              <a:t>Bagaimana cara untuk mengidentifikasi dan mengetahui terjadinya pembegalan?</a:t>
            </a:r>
          </a:p>
        </p:txBody>
      </p:sp>
      <p:sp>
        <p:nvSpPr>
          <p:cNvPr name="Freeform 7" id="7"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6838371" y="6407293"/>
            <a:ext cx="4467323" cy="2512869"/>
          </a:xfrm>
          <a:custGeom>
            <a:avLst/>
            <a:gdLst/>
            <a:ahLst/>
            <a:cxnLst/>
            <a:rect r="r" b="b" t="t" l="l"/>
            <a:pathLst>
              <a:path h="2512869" w="4467323">
                <a:moveTo>
                  <a:pt x="0" y="0"/>
                </a:moveTo>
                <a:lnTo>
                  <a:pt x="4467324" y="0"/>
                </a:lnTo>
                <a:lnTo>
                  <a:pt x="4467324" y="2512869"/>
                </a:lnTo>
                <a:lnTo>
                  <a:pt x="0" y="2512869"/>
                </a:lnTo>
                <a:lnTo>
                  <a:pt x="0" y="0"/>
                </a:lnTo>
                <a:close/>
              </a:path>
            </a:pathLst>
          </a:custGeom>
          <a:blipFill>
            <a:blip r:embed="rId7"/>
            <a:stretch>
              <a:fillRect l="0" t="0" r="0" b="0"/>
            </a:stretch>
          </a:blipFill>
        </p:spPr>
      </p:sp>
      <p:sp>
        <p:nvSpPr>
          <p:cNvPr name="Freeform 10" id="10"/>
          <p:cNvSpPr/>
          <p:nvPr/>
        </p:nvSpPr>
        <p:spPr>
          <a:xfrm flipH="false" flipV="false" rot="0">
            <a:off x="1503005" y="6407293"/>
            <a:ext cx="4420782" cy="2481953"/>
          </a:xfrm>
          <a:custGeom>
            <a:avLst/>
            <a:gdLst/>
            <a:ahLst/>
            <a:cxnLst/>
            <a:rect r="r" b="b" t="t" l="l"/>
            <a:pathLst>
              <a:path h="2481953" w="4420782">
                <a:moveTo>
                  <a:pt x="0" y="0"/>
                </a:moveTo>
                <a:lnTo>
                  <a:pt x="4420782" y="0"/>
                </a:lnTo>
                <a:lnTo>
                  <a:pt x="4420782" y="2481953"/>
                </a:lnTo>
                <a:lnTo>
                  <a:pt x="0" y="2481953"/>
                </a:lnTo>
                <a:lnTo>
                  <a:pt x="0" y="0"/>
                </a:lnTo>
                <a:close/>
              </a:path>
            </a:pathLst>
          </a:custGeom>
          <a:blipFill>
            <a:blip r:embed="rId8"/>
            <a:stretch>
              <a:fillRect l="0" t="0" r="0" b="0"/>
            </a:stretch>
          </a:blipFill>
        </p:spPr>
      </p:sp>
      <p:sp>
        <p:nvSpPr>
          <p:cNvPr name="Freeform 11" id="11"/>
          <p:cNvSpPr/>
          <p:nvPr/>
        </p:nvSpPr>
        <p:spPr>
          <a:xfrm flipH="false" flipV="false" rot="0">
            <a:off x="10985617" y="737875"/>
            <a:ext cx="4773098" cy="2582203"/>
          </a:xfrm>
          <a:custGeom>
            <a:avLst/>
            <a:gdLst/>
            <a:ahLst/>
            <a:cxnLst/>
            <a:rect r="r" b="b" t="t" l="l"/>
            <a:pathLst>
              <a:path h="2582203" w="4773098">
                <a:moveTo>
                  <a:pt x="0" y="0"/>
                </a:moveTo>
                <a:lnTo>
                  <a:pt x="4773098" y="0"/>
                </a:lnTo>
                <a:lnTo>
                  <a:pt x="4773098" y="2582203"/>
                </a:lnTo>
                <a:lnTo>
                  <a:pt x="0" y="2582203"/>
                </a:lnTo>
                <a:lnTo>
                  <a:pt x="0" y="0"/>
                </a:lnTo>
                <a:close/>
              </a:path>
            </a:pathLst>
          </a:custGeom>
          <a:blipFill>
            <a:blip r:embed="rId9"/>
            <a:stretch>
              <a:fillRect l="0" t="-20334" r="-2329" b="-21529"/>
            </a:stretch>
          </a:blipFill>
        </p:spPr>
      </p:sp>
      <p:sp>
        <p:nvSpPr>
          <p:cNvPr name="Freeform 12" id="12"/>
          <p:cNvSpPr/>
          <p:nvPr/>
        </p:nvSpPr>
        <p:spPr>
          <a:xfrm flipH="false" flipV="false" rot="0">
            <a:off x="12090274" y="6407293"/>
            <a:ext cx="4473726" cy="2512869"/>
          </a:xfrm>
          <a:custGeom>
            <a:avLst/>
            <a:gdLst/>
            <a:ahLst/>
            <a:cxnLst/>
            <a:rect r="r" b="b" t="t" l="l"/>
            <a:pathLst>
              <a:path h="2512869" w="4473726">
                <a:moveTo>
                  <a:pt x="0" y="0"/>
                </a:moveTo>
                <a:lnTo>
                  <a:pt x="4473726" y="0"/>
                </a:lnTo>
                <a:lnTo>
                  <a:pt x="4473726" y="2512869"/>
                </a:lnTo>
                <a:lnTo>
                  <a:pt x="0" y="2512869"/>
                </a:lnTo>
                <a:lnTo>
                  <a:pt x="0" y="0"/>
                </a:lnTo>
                <a:close/>
              </a:path>
            </a:pathLst>
          </a:custGeom>
          <a:blipFill>
            <a:blip r:embed="rId10"/>
            <a:stretch>
              <a:fillRect l="0" t="-143"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959">
                <a:alpha val="100000"/>
              </a:srgbClr>
            </a:gs>
            <a:gs pos="100000">
              <a:srgbClr val="C2DDD2">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2"/>
            <a:stretch>
              <a:fillRect l="0" t="0" r="0" b="0"/>
            </a:stretch>
          </a:blipFill>
        </p:spPr>
      </p:sp>
      <p:sp>
        <p:nvSpPr>
          <p:cNvPr name="Freeform 3" id="3"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720870" y="3540562"/>
            <a:ext cx="14846259" cy="4613761"/>
          </a:xfrm>
          <a:custGeom>
            <a:avLst/>
            <a:gdLst/>
            <a:ahLst/>
            <a:cxnLst/>
            <a:rect r="r" b="b" t="t" l="l"/>
            <a:pathLst>
              <a:path h="4613761" w="14846259">
                <a:moveTo>
                  <a:pt x="0" y="0"/>
                </a:moveTo>
                <a:lnTo>
                  <a:pt x="14846260" y="0"/>
                </a:lnTo>
                <a:lnTo>
                  <a:pt x="14846260" y="4613761"/>
                </a:lnTo>
                <a:lnTo>
                  <a:pt x="0" y="4613761"/>
                </a:lnTo>
                <a:lnTo>
                  <a:pt x="0" y="0"/>
                </a:lnTo>
                <a:close/>
              </a:path>
            </a:pathLst>
          </a:custGeom>
          <a:blipFill>
            <a:blip r:embed="rId7"/>
            <a:stretch>
              <a:fillRect l="0" t="0" r="0" b="0"/>
            </a:stretch>
          </a:blipFill>
        </p:spPr>
      </p:sp>
      <p:sp>
        <p:nvSpPr>
          <p:cNvPr name="TextBox 6" id="6"/>
          <p:cNvSpPr txBox="true"/>
          <p:nvPr/>
        </p:nvSpPr>
        <p:spPr>
          <a:xfrm rot="0">
            <a:off x="5283927" y="588904"/>
            <a:ext cx="7720147" cy="1028700"/>
          </a:xfrm>
          <a:prstGeom prst="rect">
            <a:avLst/>
          </a:prstGeom>
        </p:spPr>
        <p:txBody>
          <a:bodyPr anchor="t" rtlCol="false" tIns="0" lIns="0" bIns="0" rIns="0">
            <a:spAutoFit/>
          </a:bodyPr>
          <a:lstStyle/>
          <a:p>
            <a:pPr algn="ctr" marL="0" indent="0" lvl="0">
              <a:lnSpc>
                <a:spcPts val="8056"/>
              </a:lnSpc>
            </a:pPr>
            <a:r>
              <a:rPr lang="en-US" sz="6714">
                <a:solidFill>
                  <a:srgbClr val="FFFFFF"/>
                </a:solidFill>
                <a:latin typeface="Glacial Indifference Bold"/>
              </a:rPr>
              <a:t>Pelatihan Model</a:t>
            </a:r>
          </a:p>
        </p:txBody>
      </p:sp>
      <p:sp>
        <p:nvSpPr>
          <p:cNvPr name="TextBox 7" id="7"/>
          <p:cNvSpPr txBox="true"/>
          <p:nvPr/>
        </p:nvSpPr>
        <p:spPr>
          <a:xfrm rot="0">
            <a:off x="3636366" y="2021519"/>
            <a:ext cx="11015268" cy="746820"/>
          </a:xfrm>
          <a:prstGeom prst="rect">
            <a:avLst/>
          </a:prstGeom>
        </p:spPr>
        <p:txBody>
          <a:bodyPr anchor="t" rtlCol="false" tIns="0" lIns="0" bIns="0" rIns="0">
            <a:spAutoFit/>
          </a:bodyPr>
          <a:lstStyle/>
          <a:p>
            <a:pPr algn="ctr">
              <a:lnSpc>
                <a:spcPts val="6086"/>
              </a:lnSpc>
              <a:spcBef>
                <a:spcPct val="0"/>
              </a:spcBef>
            </a:pPr>
            <a:r>
              <a:rPr lang="en-US" sz="4347">
                <a:solidFill>
                  <a:srgbClr val="FFFFFF"/>
                </a:solidFill>
                <a:latin typeface="Glacial Indifference Bold"/>
              </a:rPr>
              <a:t>SVM</a:t>
            </a:r>
          </a:p>
        </p:txBody>
      </p:sp>
      <p:sp>
        <p:nvSpPr>
          <p:cNvPr name="Freeform 8" id="8"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959">
                <a:alpha val="100000"/>
              </a:srgbClr>
            </a:gs>
            <a:gs pos="100000">
              <a:srgbClr val="C2DDD2">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2"/>
            <a:stretch>
              <a:fillRect l="0" t="0" r="0" b="0"/>
            </a:stretch>
          </a:blipFill>
        </p:spPr>
      </p:sp>
      <p:sp>
        <p:nvSpPr>
          <p:cNvPr name="Freeform 3" id="3"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5283927" y="588904"/>
            <a:ext cx="7720147" cy="1028700"/>
          </a:xfrm>
          <a:prstGeom prst="rect">
            <a:avLst/>
          </a:prstGeom>
        </p:spPr>
        <p:txBody>
          <a:bodyPr anchor="t" rtlCol="false" tIns="0" lIns="0" bIns="0" rIns="0">
            <a:spAutoFit/>
          </a:bodyPr>
          <a:lstStyle/>
          <a:p>
            <a:pPr algn="ctr" marL="0" indent="0" lvl="0">
              <a:lnSpc>
                <a:spcPts val="8056"/>
              </a:lnSpc>
            </a:pPr>
            <a:r>
              <a:rPr lang="en-US" sz="6714">
                <a:solidFill>
                  <a:srgbClr val="FFFFFF"/>
                </a:solidFill>
                <a:latin typeface="Glacial Indifference Bold"/>
              </a:rPr>
              <a:t>Pelatihan Model</a:t>
            </a:r>
          </a:p>
        </p:txBody>
      </p:sp>
      <p:sp>
        <p:nvSpPr>
          <p:cNvPr name="TextBox 6" id="6"/>
          <p:cNvSpPr txBox="true"/>
          <p:nvPr/>
        </p:nvSpPr>
        <p:spPr>
          <a:xfrm rot="0">
            <a:off x="3636366" y="2021519"/>
            <a:ext cx="11015268" cy="746820"/>
          </a:xfrm>
          <a:prstGeom prst="rect">
            <a:avLst/>
          </a:prstGeom>
        </p:spPr>
        <p:txBody>
          <a:bodyPr anchor="t" rtlCol="false" tIns="0" lIns="0" bIns="0" rIns="0">
            <a:spAutoFit/>
          </a:bodyPr>
          <a:lstStyle/>
          <a:p>
            <a:pPr algn="ctr">
              <a:lnSpc>
                <a:spcPts val="6086"/>
              </a:lnSpc>
              <a:spcBef>
                <a:spcPct val="0"/>
              </a:spcBef>
            </a:pPr>
            <a:r>
              <a:rPr lang="en-US" sz="4347">
                <a:solidFill>
                  <a:srgbClr val="FFFFFF"/>
                </a:solidFill>
                <a:latin typeface="Glacial Indifference Bold"/>
              </a:rPr>
              <a:t>SVM</a:t>
            </a:r>
          </a:p>
        </p:txBody>
      </p:sp>
      <p:sp>
        <p:nvSpPr>
          <p:cNvPr name="Freeform 7" id="7"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4141735" y="3065758"/>
            <a:ext cx="10004530" cy="6535383"/>
            <a:chOff x="0" y="0"/>
            <a:chExt cx="13339373" cy="8713844"/>
          </a:xfrm>
        </p:grpSpPr>
        <p:sp>
          <p:nvSpPr>
            <p:cNvPr name="Freeform 9" id="9"/>
            <p:cNvSpPr/>
            <p:nvPr/>
          </p:nvSpPr>
          <p:spPr>
            <a:xfrm flipH="false" flipV="false" rot="0">
              <a:off x="858119" y="0"/>
              <a:ext cx="11623134" cy="1045219"/>
            </a:xfrm>
            <a:custGeom>
              <a:avLst/>
              <a:gdLst/>
              <a:ahLst/>
              <a:cxnLst/>
              <a:rect r="r" b="b" t="t" l="l"/>
              <a:pathLst>
                <a:path h="1045219" w="11623134">
                  <a:moveTo>
                    <a:pt x="0" y="0"/>
                  </a:moveTo>
                  <a:lnTo>
                    <a:pt x="11623135" y="0"/>
                  </a:lnTo>
                  <a:lnTo>
                    <a:pt x="11623135" y="1045219"/>
                  </a:lnTo>
                  <a:lnTo>
                    <a:pt x="0" y="1045219"/>
                  </a:lnTo>
                  <a:lnTo>
                    <a:pt x="0" y="0"/>
                  </a:lnTo>
                  <a:close/>
                </a:path>
              </a:pathLst>
            </a:custGeom>
            <a:blipFill>
              <a:blip r:embed="rId7"/>
              <a:stretch>
                <a:fillRect l="-3497" t="-61967" r="-14937" b="-106455"/>
              </a:stretch>
            </a:blipFill>
          </p:spPr>
        </p:sp>
        <p:sp>
          <p:nvSpPr>
            <p:cNvPr name="Freeform 10" id="10"/>
            <p:cNvSpPr/>
            <p:nvPr/>
          </p:nvSpPr>
          <p:spPr>
            <a:xfrm flipH="false" flipV="false" rot="0">
              <a:off x="0" y="2173667"/>
              <a:ext cx="13339373" cy="6540177"/>
            </a:xfrm>
            <a:custGeom>
              <a:avLst/>
              <a:gdLst/>
              <a:ahLst/>
              <a:cxnLst/>
              <a:rect r="r" b="b" t="t" l="l"/>
              <a:pathLst>
                <a:path h="6540177" w="13339373">
                  <a:moveTo>
                    <a:pt x="0" y="0"/>
                  </a:moveTo>
                  <a:lnTo>
                    <a:pt x="13339373" y="0"/>
                  </a:lnTo>
                  <a:lnTo>
                    <a:pt x="13339373" y="6540177"/>
                  </a:lnTo>
                  <a:lnTo>
                    <a:pt x="0" y="6540177"/>
                  </a:lnTo>
                  <a:lnTo>
                    <a:pt x="0" y="0"/>
                  </a:lnTo>
                  <a:close/>
                </a:path>
              </a:pathLst>
            </a:custGeom>
            <a:blipFill>
              <a:blip r:embed="rId8"/>
              <a:stretch>
                <a:fillRect l="0" t="0" r="-4651" b="-10142"/>
              </a:stretch>
            </a:blipFill>
          </p:spPr>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959">
                <a:alpha val="100000"/>
              </a:srgbClr>
            </a:gs>
            <a:gs pos="100000">
              <a:srgbClr val="C2DDD2">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2"/>
            <a:stretch>
              <a:fillRect l="0" t="0" r="0" b="0"/>
            </a:stretch>
          </a:blipFill>
        </p:spPr>
      </p:sp>
      <p:sp>
        <p:nvSpPr>
          <p:cNvPr name="Freeform 3" id="3"/>
          <p:cNvSpPr/>
          <p:nvPr/>
        </p:nvSpPr>
        <p:spPr>
          <a:xfrm flipH="false" flipV="false" rot="0">
            <a:off x="4906042" y="2823554"/>
            <a:ext cx="8475915" cy="5923917"/>
          </a:xfrm>
          <a:custGeom>
            <a:avLst/>
            <a:gdLst/>
            <a:ahLst/>
            <a:cxnLst/>
            <a:rect r="r" b="b" t="t" l="l"/>
            <a:pathLst>
              <a:path h="5923917" w="8475915">
                <a:moveTo>
                  <a:pt x="0" y="0"/>
                </a:moveTo>
                <a:lnTo>
                  <a:pt x="8475916" y="0"/>
                </a:lnTo>
                <a:lnTo>
                  <a:pt x="8475916" y="5923916"/>
                </a:lnTo>
                <a:lnTo>
                  <a:pt x="0" y="5923916"/>
                </a:lnTo>
                <a:lnTo>
                  <a:pt x="0" y="0"/>
                </a:lnTo>
                <a:close/>
              </a:path>
            </a:pathLst>
          </a:custGeom>
          <a:blipFill>
            <a:blip r:embed="rId3"/>
            <a:stretch>
              <a:fillRect l="0" t="0" r="0" b="0"/>
            </a:stretch>
          </a:blipFill>
        </p:spPr>
      </p:sp>
      <p:sp>
        <p:nvSpPr>
          <p:cNvPr name="TextBox 4" id="4"/>
          <p:cNvSpPr txBox="true"/>
          <p:nvPr/>
        </p:nvSpPr>
        <p:spPr>
          <a:xfrm rot="0">
            <a:off x="5283927" y="588904"/>
            <a:ext cx="7720147" cy="1028700"/>
          </a:xfrm>
          <a:prstGeom prst="rect">
            <a:avLst/>
          </a:prstGeom>
        </p:spPr>
        <p:txBody>
          <a:bodyPr anchor="t" rtlCol="false" tIns="0" lIns="0" bIns="0" rIns="0">
            <a:spAutoFit/>
          </a:bodyPr>
          <a:lstStyle/>
          <a:p>
            <a:pPr algn="ctr" marL="0" indent="0" lvl="0">
              <a:lnSpc>
                <a:spcPts val="8056"/>
              </a:lnSpc>
            </a:pPr>
            <a:r>
              <a:rPr lang="en-US" sz="6714">
                <a:solidFill>
                  <a:srgbClr val="FFFFFF"/>
                </a:solidFill>
                <a:latin typeface="Glacial Indifference Bold"/>
              </a:rPr>
              <a:t>Pelatihan Model</a:t>
            </a:r>
          </a:p>
        </p:txBody>
      </p:sp>
      <p:sp>
        <p:nvSpPr>
          <p:cNvPr name="TextBox 5" id="5"/>
          <p:cNvSpPr txBox="true"/>
          <p:nvPr/>
        </p:nvSpPr>
        <p:spPr>
          <a:xfrm rot="0">
            <a:off x="3636366" y="2021519"/>
            <a:ext cx="11015268" cy="1518345"/>
          </a:xfrm>
          <a:prstGeom prst="rect">
            <a:avLst/>
          </a:prstGeom>
        </p:spPr>
        <p:txBody>
          <a:bodyPr anchor="t" rtlCol="false" tIns="0" lIns="0" bIns="0" rIns="0">
            <a:spAutoFit/>
          </a:bodyPr>
          <a:lstStyle/>
          <a:p>
            <a:pPr algn="ctr">
              <a:lnSpc>
                <a:spcPts val="6086"/>
              </a:lnSpc>
            </a:pPr>
            <a:r>
              <a:rPr lang="en-US" sz="4347">
                <a:solidFill>
                  <a:srgbClr val="FFFFFF"/>
                </a:solidFill>
                <a:latin typeface="Glacial Indifference Bold"/>
              </a:rPr>
              <a:t>Random Forest</a:t>
            </a:r>
          </a:p>
          <a:p>
            <a:pPr algn="ctr">
              <a:lnSpc>
                <a:spcPts val="6086"/>
              </a:lnSpc>
              <a:spcBef>
                <a:spcPct val="0"/>
              </a:spcBef>
            </a:pPr>
          </a:p>
        </p:txBody>
      </p:sp>
      <p:sp>
        <p:nvSpPr>
          <p:cNvPr name="Freeform 6" id="6"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959">
                <a:alpha val="100000"/>
              </a:srgbClr>
            </a:gs>
            <a:gs pos="100000">
              <a:srgbClr val="C2DDD2">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2"/>
            <a:stretch>
              <a:fillRect l="0" t="0" r="0" b="0"/>
            </a:stretch>
          </a:blipFill>
        </p:spPr>
      </p:sp>
      <p:sp>
        <p:nvSpPr>
          <p:cNvPr name="Freeform 3" id="3"/>
          <p:cNvSpPr/>
          <p:nvPr/>
        </p:nvSpPr>
        <p:spPr>
          <a:xfrm flipH="false" flipV="false" rot="0">
            <a:off x="3946101" y="3228967"/>
            <a:ext cx="10395798" cy="4728844"/>
          </a:xfrm>
          <a:custGeom>
            <a:avLst/>
            <a:gdLst/>
            <a:ahLst/>
            <a:cxnLst/>
            <a:rect r="r" b="b" t="t" l="l"/>
            <a:pathLst>
              <a:path h="4728844" w="10395798">
                <a:moveTo>
                  <a:pt x="0" y="0"/>
                </a:moveTo>
                <a:lnTo>
                  <a:pt x="10395798" y="0"/>
                </a:lnTo>
                <a:lnTo>
                  <a:pt x="10395798" y="4728844"/>
                </a:lnTo>
                <a:lnTo>
                  <a:pt x="0" y="4728844"/>
                </a:lnTo>
                <a:lnTo>
                  <a:pt x="0" y="0"/>
                </a:lnTo>
                <a:close/>
              </a:path>
            </a:pathLst>
          </a:custGeom>
          <a:blipFill>
            <a:blip r:embed="rId3"/>
            <a:stretch>
              <a:fillRect l="0" t="0" r="0" b="0"/>
            </a:stretch>
          </a:blipFill>
        </p:spPr>
      </p:sp>
      <p:sp>
        <p:nvSpPr>
          <p:cNvPr name="TextBox 4" id="4"/>
          <p:cNvSpPr txBox="true"/>
          <p:nvPr/>
        </p:nvSpPr>
        <p:spPr>
          <a:xfrm rot="0">
            <a:off x="5283927" y="588904"/>
            <a:ext cx="7720147" cy="1028700"/>
          </a:xfrm>
          <a:prstGeom prst="rect">
            <a:avLst/>
          </a:prstGeom>
        </p:spPr>
        <p:txBody>
          <a:bodyPr anchor="t" rtlCol="false" tIns="0" lIns="0" bIns="0" rIns="0">
            <a:spAutoFit/>
          </a:bodyPr>
          <a:lstStyle/>
          <a:p>
            <a:pPr algn="ctr" marL="0" indent="0" lvl="0">
              <a:lnSpc>
                <a:spcPts val="8056"/>
              </a:lnSpc>
            </a:pPr>
            <a:r>
              <a:rPr lang="en-US" sz="6714">
                <a:solidFill>
                  <a:srgbClr val="FFFFFF"/>
                </a:solidFill>
                <a:latin typeface="Glacial Indifference Bold"/>
              </a:rPr>
              <a:t>Pelatihan Model</a:t>
            </a:r>
          </a:p>
        </p:txBody>
      </p:sp>
      <p:sp>
        <p:nvSpPr>
          <p:cNvPr name="TextBox 5" id="5"/>
          <p:cNvSpPr txBox="true"/>
          <p:nvPr/>
        </p:nvSpPr>
        <p:spPr>
          <a:xfrm rot="0">
            <a:off x="3636366" y="2021519"/>
            <a:ext cx="11015268" cy="1518345"/>
          </a:xfrm>
          <a:prstGeom prst="rect">
            <a:avLst/>
          </a:prstGeom>
        </p:spPr>
        <p:txBody>
          <a:bodyPr anchor="t" rtlCol="false" tIns="0" lIns="0" bIns="0" rIns="0">
            <a:spAutoFit/>
          </a:bodyPr>
          <a:lstStyle/>
          <a:p>
            <a:pPr algn="ctr">
              <a:lnSpc>
                <a:spcPts val="6086"/>
              </a:lnSpc>
            </a:pPr>
            <a:r>
              <a:rPr lang="en-US" sz="4347">
                <a:solidFill>
                  <a:srgbClr val="FFFFFF"/>
                </a:solidFill>
                <a:latin typeface="Glacial Indifference Bold"/>
              </a:rPr>
              <a:t>Random Forest</a:t>
            </a:r>
          </a:p>
          <a:p>
            <a:pPr algn="ctr">
              <a:lnSpc>
                <a:spcPts val="6086"/>
              </a:lnSpc>
              <a:spcBef>
                <a:spcPct val="0"/>
              </a:spcBef>
            </a:pPr>
          </a:p>
        </p:txBody>
      </p:sp>
      <p:sp>
        <p:nvSpPr>
          <p:cNvPr name="Freeform 6" id="6"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DA295">
                <a:alpha val="100000"/>
              </a:srgbClr>
            </a:gs>
            <a:gs pos="100000">
              <a:srgbClr val="0049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2"/>
            <a:stretch>
              <a:fillRect l="0" t="0" r="0" b="0"/>
            </a:stretch>
          </a:blipFill>
        </p:spPr>
      </p:sp>
      <p:sp>
        <p:nvSpPr>
          <p:cNvPr name="Freeform 3" id="3"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42362" y="3097210"/>
            <a:ext cx="15403275" cy="6028741"/>
          </a:xfrm>
          <a:custGeom>
            <a:avLst/>
            <a:gdLst/>
            <a:ahLst/>
            <a:cxnLst/>
            <a:rect r="r" b="b" t="t" l="l"/>
            <a:pathLst>
              <a:path h="6028741" w="15403275">
                <a:moveTo>
                  <a:pt x="0" y="0"/>
                </a:moveTo>
                <a:lnTo>
                  <a:pt x="15403276" y="0"/>
                </a:lnTo>
                <a:lnTo>
                  <a:pt x="15403276" y="6028740"/>
                </a:lnTo>
                <a:lnTo>
                  <a:pt x="0" y="6028740"/>
                </a:lnTo>
                <a:lnTo>
                  <a:pt x="0" y="0"/>
                </a:lnTo>
                <a:close/>
              </a:path>
            </a:pathLst>
          </a:custGeom>
          <a:blipFill>
            <a:blip r:embed="rId7"/>
            <a:stretch>
              <a:fillRect l="0" t="0" r="0" b="0"/>
            </a:stretch>
          </a:blipFill>
        </p:spPr>
      </p:sp>
      <p:sp>
        <p:nvSpPr>
          <p:cNvPr name="TextBox 7" id="7"/>
          <p:cNvSpPr txBox="true"/>
          <p:nvPr/>
        </p:nvSpPr>
        <p:spPr>
          <a:xfrm rot="0">
            <a:off x="5283927" y="588904"/>
            <a:ext cx="7720147" cy="1028700"/>
          </a:xfrm>
          <a:prstGeom prst="rect">
            <a:avLst/>
          </a:prstGeom>
        </p:spPr>
        <p:txBody>
          <a:bodyPr anchor="t" rtlCol="false" tIns="0" lIns="0" bIns="0" rIns="0">
            <a:spAutoFit/>
          </a:bodyPr>
          <a:lstStyle/>
          <a:p>
            <a:pPr algn="ctr" marL="0" indent="0" lvl="0">
              <a:lnSpc>
                <a:spcPts val="8056"/>
              </a:lnSpc>
            </a:pPr>
            <a:r>
              <a:rPr lang="en-US" sz="6714">
                <a:solidFill>
                  <a:srgbClr val="FFFFFF"/>
                </a:solidFill>
                <a:latin typeface="Glacial Indifference Bold"/>
              </a:rPr>
              <a:t>Pelatihan Model</a:t>
            </a:r>
          </a:p>
        </p:txBody>
      </p:sp>
      <p:sp>
        <p:nvSpPr>
          <p:cNvPr name="TextBox 8" id="8"/>
          <p:cNvSpPr txBox="true"/>
          <p:nvPr/>
        </p:nvSpPr>
        <p:spPr>
          <a:xfrm rot="0">
            <a:off x="3636366" y="2021519"/>
            <a:ext cx="11015268" cy="746820"/>
          </a:xfrm>
          <a:prstGeom prst="rect">
            <a:avLst/>
          </a:prstGeom>
        </p:spPr>
        <p:txBody>
          <a:bodyPr anchor="t" rtlCol="false" tIns="0" lIns="0" bIns="0" rIns="0">
            <a:spAutoFit/>
          </a:bodyPr>
          <a:lstStyle/>
          <a:p>
            <a:pPr algn="ctr">
              <a:lnSpc>
                <a:spcPts val="6086"/>
              </a:lnSpc>
              <a:spcBef>
                <a:spcPct val="0"/>
              </a:spcBef>
            </a:pPr>
            <a:r>
              <a:rPr lang="en-US" sz="4347">
                <a:solidFill>
                  <a:srgbClr val="FFFFFF"/>
                </a:solidFill>
                <a:latin typeface="Glacial Indifference Bold"/>
              </a:rPr>
              <a:t>Stratified K-Fold</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DA295">
                <a:alpha val="100000"/>
              </a:srgbClr>
            </a:gs>
            <a:gs pos="100000">
              <a:srgbClr val="0049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2"/>
            <a:stretch>
              <a:fillRect l="0" t="0" r="0" b="0"/>
            </a:stretch>
          </a:blipFill>
        </p:spPr>
      </p:sp>
      <p:sp>
        <p:nvSpPr>
          <p:cNvPr name="TextBox 3" id="3"/>
          <p:cNvSpPr txBox="true"/>
          <p:nvPr/>
        </p:nvSpPr>
        <p:spPr>
          <a:xfrm rot="0">
            <a:off x="4421437" y="600700"/>
            <a:ext cx="9445126" cy="770274"/>
          </a:xfrm>
          <a:prstGeom prst="rect">
            <a:avLst/>
          </a:prstGeom>
        </p:spPr>
        <p:txBody>
          <a:bodyPr anchor="t" rtlCol="false" tIns="0" lIns="0" bIns="0" rIns="0">
            <a:spAutoFit/>
          </a:bodyPr>
          <a:lstStyle/>
          <a:p>
            <a:pPr algn="ctr">
              <a:lnSpc>
                <a:spcPts val="6355"/>
              </a:lnSpc>
              <a:spcBef>
                <a:spcPct val="0"/>
              </a:spcBef>
            </a:pPr>
            <a:r>
              <a:rPr lang="en-US" sz="4539">
                <a:solidFill>
                  <a:srgbClr val="FFFFFF"/>
                </a:solidFill>
                <a:latin typeface="Glacial Indifference Bold"/>
              </a:rPr>
              <a:t>Visualisasi Data : Confusion Matrix</a:t>
            </a:r>
          </a:p>
        </p:txBody>
      </p:sp>
      <p:sp>
        <p:nvSpPr>
          <p:cNvPr name="Freeform 4" id="4" descr="Blue Dotted Circle Shape"/>
          <p:cNvSpPr/>
          <p:nvPr/>
        </p:nvSpPr>
        <p:spPr>
          <a:xfrm flipH="false" flipV="false" rot="0">
            <a:off x="13628637" y="-4152759"/>
            <a:ext cx="5973602" cy="5973602"/>
          </a:xfrm>
          <a:custGeom>
            <a:avLst/>
            <a:gdLst/>
            <a:ahLst/>
            <a:cxnLst/>
            <a:rect r="r" b="b" t="t" l="l"/>
            <a:pathLst>
              <a:path h="5973602" w="5973602">
                <a:moveTo>
                  <a:pt x="0" y="0"/>
                </a:moveTo>
                <a:lnTo>
                  <a:pt x="5973601" y="0"/>
                </a:lnTo>
                <a:lnTo>
                  <a:pt x="5973601" y="5973602"/>
                </a:lnTo>
                <a:lnTo>
                  <a:pt x="0" y="59736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descr="Purple Circle Geometric Shapes"/>
          <p:cNvSpPr/>
          <p:nvPr/>
        </p:nvSpPr>
        <p:spPr>
          <a:xfrm flipH="false" flipV="false" rot="0">
            <a:off x="16997625" y="8929209"/>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821265" y="2450612"/>
            <a:ext cx="7534373" cy="6073627"/>
          </a:xfrm>
          <a:custGeom>
            <a:avLst/>
            <a:gdLst/>
            <a:ahLst/>
            <a:cxnLst/>
            <a:rect r="r" b="b" t="t" l="l"/>
            <a:pathLst>
              <a:path h="6073627" w="7534373">
                <a:moveTo>
                  <a:pt x="0" y="0"/>
                </a:moveTo>
                <a:lnTo>
                  <a:pt x="7534373" y="0"/>
                </a:lnTo>
                <a:lnTo>
                  <a:pt x="7534373" y="6073627"/>
                </a:lnTo>
                <a:lnTo>
                  <a:pt x="0" y="6073627"/>
                </a:lnTo>
                <a:lnTo>
                  <a:pt x="0" y="0"/>
                </a:lnTo>
                <a:close/>
              </a:path>
            </a:pathLst>
          </a:custGeom>
          <a:blipFill>
            <a:blip r:embed="rId7"/>
            <a:stretch>
              <a:fillRect l="0" t="0" r="0" b="0"/>
            </a:stretch>
          </a:blipFill>
        </p:spPr>
      </p:sp>
      <p:sp>
        <p:nvSpPr>
          <p:cNvPr name="Freeform 8" id="8"/>
          <p:cNvSpPr/>
          <p:nvPr/>
        </p:nvSpPr>
        <p:spPr>
          <a:xfrm flipH="false" flipV="false" rot="0">
            <a:off x="10185369" y="2450612"/>
            <a:ext cx="7281366" cy="5971650"/>
          </a:xfrm>
          <a:custGeom>
            <a:avLst/>
            <a:gdLst/>
            <a:ahLst/>
            <a:cxnLst/>
            <a:rect r="r" b="b" t="t" l="l"/>
            <a:pathLst>
              <a:path h="5971650" w="7281366">
                <a:moveTo>
                  <a:pt x="0" y="0"/>
                </a:moveTo>
                <a:lnTo>
                  <a:pt x="7281366" y="0"/>
                </a:lnTo>
                <a:lnTo>
                  <a:pt x="7281366" y="5971650"/>
                </a:lnTo>
                <a:lnTo>
                  <a:pt x="0" y="5971650"/>
                </a:lnTo>
                <a:lnTo>
                  <a:pt x="0" y="0"/>
                </a:lnTo>
                <a:close/>
              </a:path>
            </a:pathLst>
          </a:custGeom>
          <a:blipFill>
            <a:blip r:embed="rId8"/>
            <a:stretch>
              <a:fillRect l="-868" t="0" r="-868" b="0"/>
            </a:stretch>
          </a:blipFill>
        </p:spPr>
      </p:sp>
      <p:sp>
        <p:nvSpPr>
          <p:cNvPr name="Freeform 9" id="9"/>
          <p:cNvSpPr/>
          <p:nvPr/>
        </p:nvSpPr>
        <p:spPr>
          <a:xfrm flipH="false" flipV="false" rot="0">
            <a:off x="3511820" y="8810421"/>
            <a:ext cx="2153263" cy="895757"/>
          </a:xfrm>
          <a:custGeom>
            <a:avLst/>
            <a:gdLst/>
            <a:ahLst/>
            <a:cxnLst/>
            <a:rect r="r" b="b" t="t" l="l"/>
            <a:pathLst>
              <a:path h="895757" w="2153263">
                <a:moveTo>
                  <a:pt x="0" y="0"/>
                </a:moveTo>
                <a:lnTo>
                  <a:pt x="2153263" y="0"/>
                </a:lnTo>
                <a:lnTo>
                  <a:pt x="2153263" y="895758"/>
                </a:lnTo>
                <a:lnTo>
                  <a:pt x="0" y="895758"/>
                </a:lnTo>
                <a:lnTo>
                  <a:pt x="0" y="0"/>
                </a:lnTo>
                <a:close/>
              </a:path>
            </a:pathLst>
          </a:custGeom>
          <a:blipFill>
            <a:blip r:embed="rId9"/>
            <a:stretch>
              <a:fillRect l="0" t="0" r="0" b="0"/>
            </a:stretch>
          </a:blipFill>
        </p:spPr>
      </p:sp>
      <p:sp>
        <p:nvSpPr>
          <p:cNvPr name="Freeform 10" id="10"/>
          <p:cNvSpPr/>
          <p:nvPr/>
        </p:nvSpPr>
        <p:spPr>
          <a:xfrm flipH="false" flipV="false" rot="0">
            <a:off x="13010734" y="8708279"/>
            <a:ext cx="2006223" cy="895757"/>
          </a:xfrm>
          <a:custGeom>
            <a:avLst/>
            <a:gdLst/>
            <a:ahLst/>
            <a:cxnLst/>
            <a:rect r="r" b="b" t="t" l="l"/>
            <a:pathLst>
              <a:path h="895757" w="2006223">
                <a:moveTo>
                  <a:pt x="0" y="0"/>
                </a:moveTo>
                <a:lnTo>
                  <a:pt x="2006224" y="0"/>
                </a:lnTo>
                <a:lnTo>
                  <a:pt x="2006224" y="895757"/>
                </a:lnTo>
                <a:lnTo>
                  <a:pt x="0" y="895757"/>
                </a:lnTo>
                <a:lnTo>
                  <a:pt x="0" y="0"/>
                </a:lnTo>
                <a:close/>
              </a:path>
            </a:pathLst>
          </a:custGeom>
          <a:blipFill>
            <a:blip r:embed="rId10"/>
            <a:stretch>
              <a:fillRect l="0" t="0" r="-13401" b="-8850"/>
            </a:stretch>
          </a:blipFill>
        </p:spPr>
      </p:sp>
      <p:sp>
        <p:nvSpPr>
          <p:cNvPr name="TextBox 11" id="11"/>
          <p:cNvSpPr txBox="true"/>
          <p:nvPr/>
        </p:nvSpPr>
        <p:spPr>
          <a:xfrm rot="0">
            <a:off x="8597057" y="1583897"/>
            <a:ext cx="1093887" cy="647640"/>
          </a:xfrm>
          <a:prstGeom prst="rect">
            <a:avLst/>
          </a:prstGeom>
        </p:spPr>
        <p:txBody>
          <a:bodyPr anchor="t" rtlCol="false" tIns="0" lIns="0" bIns="0" rIns="0">
            <a:spAutoFit/>
          </a:bodyPr>
          <a:lstStyle/>
          <a:p>
            <a:pPr algn="ctr">
              <a:lnSpc>
                <a:spcPts val="5040"/>
              </a:lnSpc>
              <a:spcBef>
                <a:spcPct val="0"/>
              </a:spcBef>
            </a:pPr>
            <a:r>
              <a:rPr lang="en-US" sz="4200">
                <a:solidFill>
                  <a:srgbClr val="FFFFFF"/>
                </a:solidFill>
                <a:latin typeface="Glacial Indifference Bold"/>
              </a:rPr>
              <a:t>CNN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DA295">
                <a:alpha val="100000"/>
              </a:srgbClr>
            </a:gs>
            <a:gs pos="100000">
              <a:srgbClr val="0049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2"/>
            <a:stretch>
              <a:fillRect l="0" t="0" r="0" b="0"/>
            </a:stretch>
          </a:blipFill>
        </p:spPr>
      </p:sp>
      <p:sp>
        <p:nvSpPr>
          <p:cNvPr name="TextBox 3" id="3"/>
          <p:cNvSpPr txBox="true"/>
          <p:nvPr/>
        </p:nvSpPr>
        <p:spPr>
          <a:xfrm rot="0">
            <a:off x="4421437" y="600700"/>
            <a:ext cx="9445126" cy="770274"/>
          </a:xfrm>
          <a:prstGeom prst="rect">
            <a:avLst/>
          </a:prstGeom>
        </p:spPr>
        <p:txBody>
          <a:bodyPr anchor="t" rtlCol="false" tIns="0" lIns="0" bIns="0" rIns="0">
            <a:spAutoFit/>
          </a:bodyPr>
          <a:lstStyle/>
          <a:p>
            <a:pPr algn="ctr">
              <a:lnSpc>
                <a:spcPts val="6355"/>
              </a:lnSpc>
              <a:spcBef>
                <a:spcPct val="0"/>
              </a:spcBef>
            </a:pPr>
            <a:r>
              <a:rPr lang="en-US" sz="4539">
                <a:solidFill>
                  <a:srgbClr val="FFFFFF"/>
                </a:solidFill>
                <a:latin typeface="Glacial Indifference Bold"/>
              </a:rPr>
              <a:t>Visualisasi Data : Confusion Matrix</a:t>
            </a:r>
          </a:p>
        </p:txBody>
      </p:sp>
      <p:sp>
        <p:nvSpPr>
          <p:cNvPr name="Freeform 4" id="4" descr="Blue Dotted Circle Shape"/>
          <p:cNvSpPr/>
          <p:nvPr/>
        </p:nvSpPr>
        <p:spPr>
          <a:xfrm flipH="false" flipV="false" rot="0">
            <a:off x="13628637" y="-4152759"/>
            <a:ext cx="5973602" cy="5973602"/>
          </a:xfrm>
          <a:custGeom>
            <a:avLst/>
            <a:gdLst/>
            <a:ahLst/>
            <a:cxnLst/>
            <a:rect r="r" b="b" t="t" l="l"/>
            <a:pathLst>
              <a:path h="5973602" w="5973602">
                <a:moveTo>
                  <a:pt x="0" y="0"/>
                </a:moveTo>
                <a:lnTo>
                  <a:pt x="5973601" y="0"/>
                </a:lnTo>
                <a:lnTo>
                  <a:pt x="5973601" y="5973602"/>
                </a:lnTo>
                <a:lnTo>
                  <a:pt x="0" y="59736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descr="Purple Circle Geometric Shapes"/>
          <p:cNvSpPr/>
          <p:nvPr/>
        </p:nvSpPr>
        <p:spPr>
          <a:xfrm flipH="false" flipV="false" rot="0">
            <a:off x="16997625" y="8929209"/>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780754" y="2439095"/>
            <a:ext cx="7281366" cy="5869673"/>
          </a:xfrm>
          <a:custGeom>
            <a:avLst/>
            <a:gdLst/>
            <a:ahLst/>
            <a:cxnLst/>
            <a:rect r="r" b="b" t="t" l="l"/>
            <a:pathLst>
              <a:path h="5869673" w="7281366">
                <a:moveTo>
                  <a:pt x="0" y="0"/>
                </a:moveTo>
                <a:lnTo>
                  <a:pt x="7281366" y="0"/>
                </a:lnTo>
                <a:lnTo>
                  <a:pt x="7281366" y="5869672"/>
                </a:lnTo>
                <a:lnTo>
                  <a:pt x="0" y="5869672"/>
                </a:lnTo>
                <a:lnTo>
                  <a:pt x="0" y="0"/>
                </a:lnTo>
                <a:close/>
              </a:path>
            </a:pathLst>
          </a:custGeom>
          <a:blipFill>
            <a:blip r:embed="rId7"/>
            <a:stretch>
              <a:fillRect l="0" t="0" r="0" b="0"/>
            </a:stretch>
          </a:blipFill>
        </p:spPr>
      </p:sp>
      <p:sp>
        <p:nvSpPr>
          <p:cNvPr name="Freeform 8" id="8"/>
          <p:cNvSpPr/>
          <p:nvPr/>
        </p:nvSpPr>
        <p:spPr>
          <a:xfrm flipH="false" flipV="false" rot="0">
            <a:off x="10225880" y="2443167"/>
            <a:ext cx="7281366" cy="5869673"/>
          </a:xfrm>
          <a:custGeom>
            <a:avLst/>
            <a:gdLst/>
            <a:ahLst/>
            <a:cxnLst/>
            <a:rect r="r" b="b" t="t" l="l"/>
            <a:pathLst>
              <a:path h="5869673" w="7281366">
                <a:moveTo>
                  <a:pt x="0" y="0"/>
                </a:moveTo>
                <a:lnTo>
                  <a:pt x="7281366" y="0"/>
                </a:lnTo>
                <a:lnTo>
                  <a:pt x="7281366" y="5869673"/>
                </a:lnTo>
                <a:lnTo>
                  <a:pt x="0" y="5869673"/>
                </a:lnTo>
                <a:lnTo>
                  <a:pt x="0" y="0"/>
                </a:lnTo>
                <a:close/>
              </a:path>
            </a:pathLst>
          </a:custGeom>
          <a:blipFill>
            <a:blip r:embed="rId8"/>
            <a:stretch>
              <a:fillRect l="0" t="0" r="0" b="0"/>
            </a:stretch>
          </a:blipFill>
        </p:spPr>
      </p:sp>
      <p:sp>
        <p:nvSpPr>
          <p:cNvPr name="Freeform 9" id="9"/>
          <p:cNvSpPr/>
          <p:nvPr/>
        </p:nvSpPr>
        <p:spPr>
          <a:xfrm flipH="false" flipV="false" rot="0">
            <a:off x="3391509" y="8606634"/>
            <a:ext cx="2056259" cy="974950"/>
          </a:xfrm>
          <a:custGeom>
            <a:avLst/>
            <a:gdLst/>
            <a:ahLst/>
            <a:cxnLst/>
            <a:rect r="r" b="b" t="t" l="l"/>
            <a:pathLst>
              <a:path h="974950" w="2056259">
                <a:moveTo>
                  <a:pt x="0" y="0"/>
                </a:moveTo>
                <a:lnTo>
                  <a:pt x="2056259" y="0"/>
                </a:lnTo>
                <a:lnTo>
                  <a:pt x="2056259" y="974951"/>
                </a:lnTo>
                <a:lnTo>
                  <a:pt x="0" y="974951"/>
                </a:lnTo>
                <a:lnTo>
                  <a:pt x="0" y="0"/>
                </a:lnTo>
                <a:close/>
              </a:path>
            </a:pathLst>
          </a:custGeom>
          <a:blipFill>
            <a:blip r:embed="rId9"/>
            <a:stretch>
              <a:fillRect l="0" t="0" r="0" b="0"/>
            </a:stretch>
          </a:blipFill>
        </p:spPr>
      </p:sp>
      <p:sp>
        <p:nvSpPr>
          <p:cNvPr name="Freeform 10" id="10"/>
          <p:cNvSpPr/>
          <p:nvPr/>
        </p:nvSpPr>
        <p:spPr>
          <a:xfrm flipH="false" flipV="false" rot="0">
            <a:off x="12845473" y="8620643"/>
            <a:ext cx="2298724" cy="960942"/>
          </a:xfrm>
          <a:custGeom>
            <a:avLst/>
            <a:gdLst/>
            <a:ahLst/>
            <a:cxnLst/>
            <a:rect r="r" b="b" t="t" l="l"/>
            <a:pathLst>
              <a:path h="960942" w="2298724">
                <a:moveTo>
                  <a:pt x="0" y="0"/>
                </a:moveTo>
                <a:lnTo>
                  <a:pt x="2298725" y="0"/>
                </a:lnTo>
                <a:lnTo>
                  <a:pt x="2298725" y="960942"/>
                </a:lnTo>
                <a:lnTo>
                  <a:pt x="0" y="960942"/>
                </a:lnTo>
                <a:lnTo>
                  <a:pt x="0" y="0"/>
                </a:lnTo>
                <a:close/>
              </a:path>
            </a:pathLst>
          </a:custGeom>
          <a:blipFill>
            <a:blip r:embed="rId10"/>
            <a:stretch>
              <a:fillRect l="0" t="0" r="0" b="0"/>
            </a:stretch>
          </a:blipFill>
        </p:spPr>
      </p:sp>
      <p:sp>
        <p:nvSpPr>
          <p:cNvPr name="TextBox 11" id="11"/>
          <p:cNvSpPr txBox="true"/>
          <p:nvPr/>
        </p:nvSpPr>
        <p:spPr>
          <a:xfrm rot="0">
            <a:off x="6743164" y="1576452"/>
            <a:ext cx="4801671" cy="647640"/>
          </a:xfrm>
          <a:prstGeom prst="rect">
            <a:avLst/>
          </a:prstGeom>
        </p:spPr>
        <p:txBody>
          <a:bodyPr anchor="t" rtlCol="false" tIns="0" lIns="0" bIns="0" rIns="0">
            <a:spAutoFit/>
          </a:bodyPr>
          <a:lstStyle/>
          <a:p>
            <a:pPr algn="ctr">
              <a:lnSpc>
                <a:spcPts val="5040"/>
              </a:lnSpc>
              <a:spcBef>
                <a:spcPct val="0"/>
              </a:spcBef>
            </a:pPr>
            <a:r>
              <a:rPr lang="en-US" sz="4200">
                <a:solidFill>
                  <a:srgbClr val="FFFFFF"/>
                </a:solidFill>
                <a:latin typeface="Glacial Indifference Bold"/>
              </a:rPr>
              <a:t>Logistic Regression</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DA295">
                <a:alpha val="100000"/>
              </a:srgbClr>
            </a:gs>
            <a:gs pos="100000">
              <a:srgbClr val="0049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2"/>
            <a:stretch>
              <a:fillRect l="0" t="0" r="0" b="0"/>
            </a:stretch>
          </a:blipFill>
        </p:spPr>
      </p:sp>
      <p:sp>
        <p:nvSpPr>
          <p:cNvPr name="TextBox 3" id="3"/>
          <p:cNvSpPr txBox="true"/>
          <p:nvPr/>
        </p:nvSpPr>
        <p:spPr>
          <a:xfrm rot="0">
            <a:off x="4421437" y="600700"/>
            <a:ext cx="9445126" cy="770274"/>
          </a:xfrm>
          <a:prstGeom prst="rect">
            <a:avLst/>
          </a:prstGeom>
        </p:spPr>
        <p:txBody>
          <a:bodyPr anchor="t" rtlCol="false" tIns="0" lIns="0" bIns="0" rIns="0">
            <a:spAutoFit/>
          </a:bodyPr>
          <a:lstStyle/>
          <a:p>
            <a:pPr algn="ctr">
              <a:lnSpc>
                <a:spcPts val="6355"/>
              </a:lnSpc>
              <a:spcBef>
                <a:spcPct val="0"/>
              </a:spcBef>
            </a:pPr>
            <a:r>
              <a:rPr lang="en-US" sz="4539">
                <a:solidFill>
                  <a:srgbClr val="FFFFFF"/>
                </a:solidFill>
                <a:latin typeface="Glacial Indifference Bold"/>
              </a:rPr>
              <a:t>Visualisasi Data : Confusion Matrix</a:t>
            </a:r>
          </a:p>
        </p:txBody>
      </p:sp>
      <p:sp>
        <p:nvSpPr>
          <p:cNvPr name="Freeform 4" id="4" descr="Blue Dotted Circle Shape"/>
          <p:cNvSpPr/>
          <p:nvPr/>
        </p:nvSpPr>
        <p:spPr>
          <a:xfrm flipH="false" flipV="false" rot="0">
            <a:off x="13628637" y="-4152759"/>
            <a:ext cx="5973602" cy="5973602"/>
          </a:xfrm>
          <a:custGeom>
            <a:avLst/>
            <a:gdLst/>
            <a:ahLst/>
            <a:cxnLst/>
            <a:rect r="r" b="b" t="t" l="l"/>
            <a:pathLst>
              <a:path h="5973602" w="5973602">
                <a:moveTo>
                  <a:pt x="0" y="0"/>
                </a:moveTo>
                <a:lnTo>
                  <a:pt x="5973601" y="0"/>
                </a:lnTo>
                <a:lnTo>
                  <a:pt x="5973601" y="5973602"/>
                </a:lnTo>
                <a:lnTo>
                  <a:pt x="0" y="59736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descr="Purple Circle Geometric Shapes"/>
          <p:cNvSpPr/>
          <p:nvPr/>
        </p:nvSpPr>
        <p:spPr>
          <a:xfrm flipH="false" flipV="false" rot="0">
            <a:off x="16997625" y="8929209"/>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13212" y="2335467"/>
            <a:ext cx="7281366" cy="5869673"/>
          </a:xfrm>
          <a:custGeom>
            <a:avLst/>
            <a:gdLst/>
            <a:ahLst/>
            <a:cxnLst/>
            <a:rect r="r" b="b" t="t" l="l"/>
            <a:pathLst>
              <a:path h="5869673" w="7281366">
                <a:moveTo>
                  <a:pt x="0" y="0"/>
                </a:moveTo>
                <a:lnTo>
                  <a:pt x="7281367" y="0"/>
                </a:lnTo>
                <a:lnTo>
                  <a:pt x="7281367" y="5869672"/>
                </a:lnTo>
                <a:lnTo>
                  <a:pt x="0" y="5869672"/>
                </a:lnTo>
                <a:lnTo>
                  <a:pt x="0" y="0"/>
                </a:lnTo>
                <a:close/>
              </a:path>
            </a:pathLst>
          </a:custGeom>
          <a:blipFill>
            <a:blip r:embed="rId7"/>
            <a:stretch>
              <a:fillRect l="0" t="0" r="0" b="0"/>
            </a:stretch>
          </a:blipFill>
        </p:spPr>
      </p:sp>
      <p:sp>
        <p:nvSpPr>
          <p:cNvPr name="Freeform 8" id="8"/>
          <p:cNvSpPr/>
          <p:nvPr/>
        </p:nvSpPr>
        <p:spPr>
          <a:xfrm flipH="false" flipV="false" rot="0">
            <a:off x="9893421" y="2335467"/>
            <a:ext cx="7281366" cy="5869673"/>
          </a:xfrm>
          <a:custGeom>
            <a:avLst/>
            <a:gdLst/>
            <a:ahLst/>
            <a:cxnLst/>
            <a:rect r="r" b="b" t="t" l="l"/>
            <a:pathLst>
              <a:path h="5869673" w="7281366">
                <a:moveTo>
                  <a:pt x="0" y="0"/>
                </a:moveTo>
                <a:lnTo>
                  <a:pt x="7281367" y="0"/>
                </a:lnTo>
                <a:lnTo>
                  <a:pt x="7281367" y="5869672"/>
                </a:lnTo>
                <a:lnTo>
                  <a:pt x="0" y="5869672"/>
                </a:lnTo>
                <a:lnTo>
                  <a:pt x="0" y="0"/>
                </a:lnTo>
                <a:close/>
              </a:path>
            </a:pathLst>
          </a:custGeom>
          <a:blipFill>
            <a:blip r:embed="rId8"/>
            <a:stretch>
              <a:fillRect l="0" t="0" r="0" b="0"/>
            </a:stretch>
          </a:blipFill>
        </p:spPr>
      </p:sp>
      <p:sp>
        <p:nvSpPr>
          <p:cNvPr name="Freeform 9" id="9"/>
          <p:cNvSpPr/>
          <p:nvPr/>
        </p:nvSpPr>
        <p:spPr>
          <a:xfrm flipH="false" flipV="false" rot="0">
            <a:off x="3613265" y="8445888"/>
            <a:ext cx="2281262" cy="1024634"/>
          </a:xfrm>
          <a:custGeom>
            <a:avLst/>
            <a:gdLst/>
            <a:ahLst/>
            <a:cxnLst/>
            <a:rect r="r" b="b" t="t" l="l"/>
            <a:pathLst>
              <a:path h="1024634" w="2281262">
                <a:moveTo>
                  <a:pt x="0" y="0"/>
                </a:moveTo>
                <a:lnTo>
                  <a:pt x="2281261" y="0"/>
                </a:lnTo>
                <a:lnTo>
                  <a:pt x="2281261" y="1024634"/>
                </a:lnTo>
                <a:lnTo>
                  <a:pt x="0" y="1024634"/>
                </a:lnTo>
                <a:lnTo>
                  <a:pt x="0" y="0"/>
                </a:lnTo>
                <a:close/>
              </a:path>
            </a:pathLst>
          </a:custGeom>
          <a:blipFill>
            <a:blip r:embed="rId9"/>
            <a:stretch>
              <a:fillRect l="0" t="0" r="0" b="0"/>
            </a:stretch>
          </a:blipFill>
        </p:spPr>
      </p:sp>
      <p:sp>
        <p:nvSpPr>
          <p:cNvPr name="Freeform 10" id="10"/>
          <p:cNvSpPr/>
          <p:nvPr/>
        </p:nvSpPr>
        <p:spPr>
          <a:xfrm flipH="false" flipV="false" rot="0">
            <a:off x="12523580" y="8430469"/>
            <a:ext cx="2210112" cy="1040053"/>
          </a:xfrm>
          <a:custGeom>
            <a:avLst/>
            <a:gdLst/>
            <a:ahLst/>
            <a:cxnLst/>
            <a:rect r="r" b="b" t="t" l="l"/>
            <a:pathLst>
              <a:path h="1040053" w="2210112">
                <a:moveTo>
                  <a:pt x="0" y="0"/>
                </a:moveTo>
                <a:lnTo>
                  <a:pt x="2210113" y="0"/>
                </a:lnTo>
                <a:lnTo>
                  <a:pt x="2210113" y="1040053"/>
                </a:lnTo>
                <a:lnTo>
                  <a:pt x="0" y="1040053"/>
                </a:lnTo>
                <a:lnTo>
                  <a:pt x="0" y="0"/>
                </a:lnTo>
                <a:close/>
              </a:path>
            </a:pathLst>
          </a:custGeom>
          <a:blipFill>
            <a:blip r:embed="rId10"/>
            <a:stretch>
              <a:fillRect l="0" t="0" r="0" b="0"/>
            </a:stretch>
          </a:blipFill>
        </p:spPr>
      </p:sp>
      <p:sp>
        <p:nvSpPr>
          <p:cNvPr name="TextBox 11" id="11"/>
          <p:cNvSpPr txBox="true"/>
          <p:nvPr/>
        </p:nvSpPr>
        <p:spPr>
          <a:xfrm rot="0">
            <a:off x="8548747" y="1492260"/>
            <a:ext cx="1190506" cy="647640"/>
          </a:xfrm>
          <a:prstGeom prst="rect">
            <a:avLst/>
          </a:prstGeom>
        </p:spPr>
        <p:txBody>
          <a:bodyPr anchor="t" rtlCol="false" tIns="0" lIns="0" bIns="0" rIns="0">
            <a:spAutoFit/>
          </a:bodyPr>
          <a:lstStyle/>
          <a:p>
            <a:pPr algn="ctr">
              <a:lnSpc>
                <a:spcPts val="5040"/>
              </a:lnSpc>
              <a:spcBef>
                <a:spcPct val="0"/>
              </a:spcBef>
            </a:pPr>
            <a:r>
              <a:rPr lang="en-US" sz="4200">
                <a:solidFill>
                  <a:srgbClr val="FFFFFF"/>
                </a:solidFill>
                <a:latin typeface="Glacial Indifference Bold"/>
              </a:rPr>
              <a:t>SVM</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DA295">
                <a:alpha val="100000"/>
              </a:srgbClr>
            </a:gs>
            <a:gs pos="100000">
              <a:srgbClr val="0049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2"/>
            <a:stretch>
              <a:fillRect l="0" t="0" r="0" b="0"/>
            </a:stretch>
          </a:blipFill>
        </p:spPr>
      </p:sp>
      <p:sp>
        <p:nvSpPr>
          <p:cNvPr name="TextBox 3" id="3"/>
          <p:cNvSpPr txBox="true"/>
          <p:nvPr/>
        </p:nvSpPr>
        <p:spPr>
          <a:xfrm rot="0">
            <a:off x="4421437" y="600700"/>
            <a:ext cx="9445126" cy="770274"/>
          </a:xfrm>
          <a:prstGeom prst="rect">
            <a:avLst/>
          </a:prstGeom>
        </p:spPr>
        <p:txBody>
          <a:bodyPr anchor="t" rtlCol="false" tIns="0" lIns="0" bIns="0" rIns="0">
            <a:spAutoFit/>
          </a:bodyPr>
          <a:lstStyle/>
          <a:p>
            <a:pPr algn="ctr">
              <a:lnSpc>
                <a:spcPts val="6355"/>
              </a:lnSpc>
              <a:spcBef>
                <a:spcPct val="0"/>
              </a:spcBef>
            </a:pPr>
            <a:r>
              <a:rPr lang="en-US" sz="4539">
                <a:solidFill>
                  <a:srgbClr val="FFFFFF"/>
                </a:solidFill>
                <a:latin typeface="Glacial Indifference Bold"/>
              </a:rPr>
              <a:t>Visualisasi Data : Confusion Matrix</a:t>
            </a:r>
          </a:p>
        </p:txBody>
      </p:sp>
      <p:sp>
        <p:nvSpPr>
          <p:cNvPr name="Freeform 4" id="4" descr="Blue Dotted Circle Shape"/>
          <p:cNvSpPr/>
          <p:nvPr/>
        </p:nvSpPr>
        <p:spPr>
          <a:xfrm flipH="false" flipV="false" rot="0">
            <a:off x="13628637" y="-4152759"/>
            <a:ext cx="5973602" cy="5973602"/>
          </a:xfrm>
          <a:custGeom>
            <a:avLst/>
            <a:gdLst/>
            <a:ahLst/>
            <a:cxnLst/>
            <a:rect r="r" b="b" t="t" l="l"/>
            <a:pathLst>
              <a:path h="5973602" w="5973602">
                <a:moveTo>
                  <a:pt x="0" y="0"/>
                </a:moveTo>
                <a:lnTo>
                  <a:pt x="5973601" y="0"/>
                </a:lnTo>
                <a:lnTo>
                  <a:pt x="5973601" y="5973602"/>
                </a:lnTo>
                <a:lnTo>
                  <a:pt x="0" y="59736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descr="Purple Circle Geometric Shapes"/>
          <p:cNvSpPr/>
          <p:nvPr/>
        </p:nvSpPr>
        <p:spPr>
          <a:xfrm flipH="false" flipV="false" rot="0">
            <a:off x="16997625" y="8929209"/>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81914" y="2630002"/>
            <a:ext cx="7281366" cy="5869673"/>
          </a:xfrm>
          <a:custGeom>
            <a:avLst/>
            <a:gdLst/>
            <a:ahLst/>
            <a:cxnLst/>
            <a:rect r="r" b="b" t="t" l="l"/>
            <a:pathLst>
              <a:path h="5869673" w="7281366">
                <a:moveTo>
                  <a:pt x="0" y="0"/>
                </a:moveTo>
                <a:lnTo>
                  <a:pt x="7281366" y="0"/>
                </a:lnTo>
                <a:lnTo>
                  <a:pt x="7281366" y="5869673"/>
                </a:lnTo>
                <a:lnTo>
                  <a:pt x="0" y="5869673"/>
                </a:lnTo>
                <a:lnTo>
                  <a:pt x="0" y="0"/>
                </a:lnTo>
                <a:close/>
              </a:path>
            </a:pathLst>
          </a:custGeom>
          <a:blipFill>
            <a:blip r:embed="rId7"/>
            <a:stretch>
              <a:fillRect l="0" t="0" r="0" b="0"/>
            </a:stretch>
          </a:blipFill>
        </p:spPr>
      </p:sp>
      <p:sp>
        <p:nvSpPr>
          <p:cNvPr name="Freeform 8" id="8"/>
          <p:cNvSpPr/>
          <p:nvPr/>
        </p:nvSpPr>
        <p:spPr>
          <a:xfrm flipH="false" flipV="false" rot="0">
            <a:off x="9977934" y="2630002"/>
            <a:ext cx="7281366" cy="5869673"/>
          </a:xfrm>
          <a:custGeom>
            <a:avLst/>
            <a:gdLst/>
            <a:ahLst/>
            <a:cxnLst/>
            <a:rect r="r" b="b" t="t" l="l"/>
            <a:pathLst>
              <a:path h="5869673" w="7281366">
                <a:moveTo>
                  <a:pt x="0" y="0"/>
                </a:moveTo>
                <a:lnTo>
                  <a:pt x="7281366" y="0"/>
                </a:lnTo>
                <a:lnTo>
                  <a:pt x="7281366" y="5869673"/>
                </a:lnTo>
                <a:lnTo>
                  <a:pt x="0" y="5869673"/>
                </a:lnTo>
                <a:lnTo>
                  <a:pt x="0" y="0"/>
                </a:lnTo>
                <a:close/>
              </a:path>
            </a:pathLst>
          </a:custGeom>
          <a:blipFill>
            <a:blip r:embed="rId8"/>
            <a:stretch>
              <a:fillRect l="0" t="0" r="0" b="0"/>
            </a:stretch>
          </a:blipFill>
        </p:spPr>
      </p:sp>
      <p:sp>
        <p:nvSpPr>
          <p:cNvPr name="Freeform 9" id="9"/>
          <p:cNvSpPr/>
          <p:nvPr/>
        </p:nvSpPr>
        <p:spPr>
          <a:xfrm flipH="false" flipV="false" rot="0">
            <a:off x="3857354" y="8828402"/>
            <a:ext cx="1930486" cy="859796"/>
          </a:xfrm>
          <a:custGeom>
            <a:avLst/>
            <a:gdLst/>
            <a:ahLst/>
            <a:cxnLst/>
            <a:rect r="r" b="b" t="t" l="l"/>
            <a:pathLst>
              <a:path h="859796" w="1930486">
                <a:moveTo>
                  <a:pt x="0" y="0"/>
                </a:moveTo>
                <a:lnTo>
                  <a:pt x="1930486" y="0"/>
                </a:lnTo>
                <a:lnTo>
                  <a:pt x="1930486" y="859796"/>
                </a:lnTo>
                <a:lnTo>
                  <a:pt x="0" y="859796"/>
                </a:lnTo>
                <a:lnTo>
                  <a:pt x="0" y="0"/>
                </a:lnTo>
                <a:close/>
              </a:path>
            </a:pathLst>
          </a:custGeom>
          <a:blipFill>
            <a:blip r:embed="rId9"/>
            <a:stretch>
              <a:fillRect l="0" t="0" r="0" b="0"/>
            </a:stretch>
          </a:blipFill>
        </p:spPr>
      </p:sp>
      <p:sp>
        <p:nvSpPr>
          <p:cNvPr name="Freeform 10" id="10"/>
          <p:cNvSpPr/>
          <p:nvPr/>
        </p:nvSpPr>
        <p:spPr>
          <a:xfrm flipH="false" flipV="false" rot="0">
            <a:off x="12687431" y="8828402"/>
            <a:ext cx="1882411" cy="893348"/>
          </a:xfrm>
          <a:custGeom>
            <a:avLst/>
            <a:gdLst/>
            <a:ahLst/>
            <a:cxnLst/>
            <a:rect r="r" b="b" t="t" l="l"/>
            <a:pathLst>
              <a:path h="893348" w="1882411">
                <a:moveTo>
                  <a:pt x="0" y="0"/>
                </a:moveTo>
                <a:lnTo>
                  <a:pt x="1882411" y="0"/>
                </a:lnTo>
                <a:lnTo>
                  <a:pt x="1882411" y="893348"/>
                </a:lnTo>
                <a:lnTo>
                  <a:pt x="0" y="893348"/>
                </a:lnTo>
                <a:lnTo>
                  <a:pt x="0" y="0"/>
                </a:lnTo>
                <a:close/>
              </a:path>
            </a:pathLst>
          </a:custGeom>
          <a:blipFill>
            <a:blip r:embed="rId10"/>
            <a:stretch>
              <a:fillRect l="0" t="0" r="0" b="0"/>
            </a:stretch>
          </a:blipFill>
        </p:spPr>
      </p:sp>
      <p:sp>
        <p:nvSpPr>
          <p:cNvPr name="TextBox 11" id="11"/>
          <p:cNvSpPr txBox="true"/>
          <p:nvPr/>
        </p:nvSpPr>
        <p:spPr>
          <a:xfrm rot="0">
            <a:off x="7306896" y="1492260"/>
            <a:ext cx="3674209" cy="647640"/>
          </a:xfrm>
          <a:prstGeom prst="rect">
            <a:avLst/>
          </a:prstGeom>
        </p:spPr>
        <p:txBody>
          <a:bodyPr anchor="t" rtlCol="false" tIns="0" lIns="0" bIns="0" rIns="0">
            <a:spAutoFit/>
          </a:bodyPr>
          <a:lstStyle/>
          <a:p>
            <a:pPr algn="ctr">
              <a:lnSpc>
                <a:spcPts val="5040"/>
              </a:lnSpc>
              <a:spcBef>
                <a:spcPct val="0"/>
              </a:spcBef>
            </a:pPr>
            <a:r>
              <a:rPr lang="en-US" sz="4200">
                <a:solidFill>
                  <a:srgbClr val="FFFFFF"/>
                </a:solidFill>
                <a:latin typeface="Glacial Indifference Bold"/>
              </a:rPr>
              <a:t>Random Forest</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959">
                <a:alpha val="100000"/>
              </a:srgbClr>
            </a:gs>
            <a:gs pos="100000">
              <a:srgbClr val="C2DDD2">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descr="Purple Circle Geometric Shapes"/>
          <p:cNvSpPr/>
          <p:nvPr/>
        </p:nvSpPr>
        <p:spPr>
          <a:xfrm flipH="false" flipV="false" rot="0">
            <a:off x="16893853" y="567841"/>
            <a:ext cx="1082627" cy="1082627"/>
          </a:xfrm>
          <a:custGeom>
            <a:avLst/>
            <a:gdLst/>
            <a:ahLst/>
            <a:cxnLst/>
            <a:rect r="r" b="b" t="t" l="l"/>
            <a:pathLst>
              <a:path h="1082627" w="1082627">
                <a:moveTo>
                  <a:pt x="0" y="0"/>
                </a:moveTo>
                <a:lnTo>
                  <a:pt x="1082626" y="0"/>
                </a:lnTo>
                <a:lnTo>
                  <a:pt x="1082626" y="1082627"/>
                </a:lnTo>
                <a:lnTo>
                  <a:pt x="0" y="10826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4"/>
            <a:stretch>
              <a:fillRect l="0" t="0" r="0" b="0"/>
            </a:stretch>
          </a:blipFill>
        </p:spPr>
      </p:sp>
      <p:sp>
        <p:nvSpPr>
          <p:cNvPr name="Freeform 4" id="4"/>
          <p:cNvSpPr/>
          <p:nvPr/>
        </p:nvSpPr>
        <p:spPr>
          <a:xfrm flipH="false" flipV="false" rot="0">
            <a:off x="9572470" y="2171287"/>
            <a:ext cx="5814493" cy="3047052"/>
          </a:xfrm>
          <a:custGeom>
            <a:avLst/>
            <a:gdLst/>
            <a:ahLst/>
            <a:cxnLst/>
            <a:rect r="r" b="b" t="t" l="l"/>
            <a:pathLst>
              <a:path h="3047052" w="5814493">
                <a:moveTo>
                  <a:pt x="0" y="0"/>
                </a:moveTo>
                <a:lnTo>
                  <a:pt x="5814494" y="0"/>
                </a:lnTo>
                <a:lnTo>
                  <a:pt x="5814494" y="3047051"/>
                </a:lnTo>
                <a:lnTo>
                  <a:pt x="0" y="3047051"/>
                </a:lnTo>
                <a:lnTo>
                  <a:pt x="0" y="0"/>
                </a:lnTo>
                <a:close/>
              </a:path>
            </a:pathLst>
          </a:custGeom>
          <a:blipFill>
            <a:blip r:embed="rId5"/>
            <a:stretch>
              <a:fillRect l="-1040" t="0" r="-1040" b="0"/>
            </a:stretch>
          </a:blipFill>
        </p:spPr>
      </p:sp>
      <p:sp>
        <p:nvSpPr>
          <p:cNvPr name="Freeform 5" id="5"/>
          <p:cNvSpPr/>
          <p:nvPr/>
        </p:nvSpPr>
        <p:spPr>
          <a:xfrm flipH="false" flipV="false" rot="0">
            <a:off x="2886704" y="6123468"/>
            <a:ext cx="5814493" cy="2669129"/>
          </a:xfrm>
          <a:custGeom>
            <a:avLst/>
            <a:gdLst/>
            <a:ahLst/>
            <a:cxnLst/>
            <a:rect r="r" b="b" t="t" l="l"/>
            <a:pathLst>
              <a:path h="2669129" w="5814493">
                <a:moveTo>
                  <a:pt x="0" y="0"/>
                </a:moveTo>
                <a:lnTo>
                  <a:pt x="5814493" y="0"/>
                </a:lnTo>
                <a:lnTo>
                  <a:pt x="5814493" y="2669129"/>
                </a:lnTo>
                <a:lnTo>
                  <a:pt x="0" y="2669129"/>
                </a:lnTo>
                <a:lnTo>
                  <a:pt x="0" y="0"/>
                </a:lnTo>
                <a:close/>
              </a:path>
            </a:pathLst>
          </a:custGeom>
          <a:blipFill>
            <a:blip r:embed="rId6"/>
            <a:stretch>
              <a:fillRect l="0" t="0" r="0" b="0"/>
            </a:stretch>
          </a:blipFill>
        </p:spPr>
      </p:sp>
      <p:sp>
        <p:nvSpPr>
          <p:cNvPr name="Freeform 6" id="6"/>
          <p:cNvSpPr/>
          <p:nvPr/>
        </p:nvSpPr>
        <p:spPr>
          <a:xfrm flipH="false" flipV="false" rot="0">
            <a:off x="9572470" y="6057428"/>
            <a:ext cx="5721390" cy="2801210"/>
          </a:xfrm>
          <a:custGeom>
            <a:avLst/>
            <a:gdLst/>
            <a:ahLst/>
            <a:cxnLst/>
            <a:rect r="r" b="b" t="t" l="l"/>
            <a:pathLst>
              <a:path h="2801210" w="5721390">
                <a:moveTo>
                  <a:pt x="0" y="0"/>
                </a:moveTo>
                <a:lnTo>
                  <a:pt x="5721390" y="0"/>
                </a:lnTo>
                <a:lnTo>
                  <a:pt x="5721390" y="2801209"/>
                </a:lnTo>
                <a:lnTo>
                  <a:pt x="0" y="2801209"/>
                </a:lnTo>
                <a:lnTo>
                  <a:pt x="0" y="0"/>
                </a:lnTo>
                <a:close/>
              </a:path>
            </a:pathLst>
          </a:custGeom>
          <a:blipFill>
            <a:blip r:embed="rId7"/>
            <a:stretch>
              <a:fillRect l="0" t="0" r="0" b="0"/>
            </a:stretch>
          </a:blipFill>
        </p:spPr>
      </p:sp>
      <p:sp>
        <p:nvSpPr>
          <p:cNvPr name="Freeform 7" id="7" descr="Blue Dotted Circle Shape"/>
          <p:cNvSpPr/>
          <p:nvPr/>
        </p:nvSpPr>
        <p:spPr>
          <a:xfrm flipH="false" flipV="false" rot="0">
            <a:off x="14272499" y="782986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2886704" y="2096448"/>
            <a:ext cx="5814493" cy="3267191"/>
          </a:xfrm>
          <a:custGeom>
            <a:avLst/>
            <a:gdLst/>
            <a:ahLst/>
            <a:cxnLst/>
            <a:rect r="r" b="b" t="t" l="l"/>
            <a:pathLst>
              <a:path h="3267191" w="5814493">
                <a:moveTo>
                  <a:pt x="0" y="0"/>
                </a:moveTo>
                <a:lnTo>
                  <a:pt x="5814493" y="0"/>
                </a:lnTo>
                <a:lnTo>
                  <a:pt x="5814493" y="3267192"/>
                </a:lnTo>
                <a:lnTo>
                  <a:pt x="0" y="3267192"/>
                </a:lnTo>
                <a:lnTo>
                  <a:pt x="0" y="0"/>
                </a:lnTo>
                <a:close/>
              </a:path>
            </a:pathLst>
          </a:custGeom>
          <a:blipFill>
            <a:blip r:embed="rId10"/>
            <a:stretch>
              <a:fillRect l="0" t="0" r="0" b="0"/>
            </a:stretch>
          </a:blipFill>
        </p:spPr>
      </p:sp>
      <p:sp>
        <p:nvSpPr>
          <p:cNvPr name="TextBox 10" id="10"/>
          <p:cNvSpPr txBox="true"/>
          <p:nvPr/>
        </p:nvSpPr>
        <p:spPr>
          <a:xfrm rot="0">
            <a:off x="4113904" y="541692"/>
            <a:ext cx="11442779" cy="995366"/>
          </a:xfrm>
          <a:prstGeom prst="rect">
            <a:avLst/>
          </a:prstGeom>
        </p:spPr>
        <p:txBody>
          <a:bodyPr anchor="t" rtlCol="false" tIns="0" lIns="0" bIns="0" rIns="0">
            <a:spAutoFit/>
          </a:bodyPr>
          <a:lstStyle/>
          <a:p>
            <a:pPr algn="ctr">
              <a:lnSpc>
                <a:spcPts val="8180"/>
              </a:lnSpc>
              <a:spcBef>
                <a:spcPct val="0"/>
              </a:spcBef>
            </a:pPr>
            <a:r>
              <a:rPr lang="en-US" sz="5843">
                <a:solidFill>
                  <a:srgbClr val="FFFFFF"/>
                </a:solidFill>
                <a:latin typeface="Glacial Indifference Bold"/>
              </a:rPr>
              <a:t>Visualisasi Data : Evaluasi Model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Blue Dotted Circle Shape"/>
          <p:cNvSpPr/>
          <p:nvPr/>
        </p:nvSpPr>
        <p:spPr>
          <a:xfrm flipH="false" flipV="false" rot="0">
            <a:off x="15204783" y="-2747056"/>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Purple Circle Geometric Shapes"/>
          <p:cNvSpPr/>
          <p:nvPr/>
        </p:nvSpPr>
        <p:spPr>
          <a:xfrm flipH="false" flipV="false" rot="0">
            <a:off x="-415738" y="3226546"/>
            <a:ext cx="1082627" cy="1082627"/>
          </a:xfrm>
          <a:custGeom>
            <a:avLst/>
            <a:gdLst/>
            <a:ahLst/>
            <a:cxnLst/>
            <a:rect r="r" b="b" t="t" l="l"/>
            <a:pathLst>
              <a:path h="1082627" w="1082627">
                <a:moveTo>
                  <a:pt x="0" y="0"/>
                </a:moveTo>
                <a:lnTo>
                  <a:pt x="1082626" y="0"/>
                </a:lnTo>
                <a:lnTo>
                  <a:pt x="1082626" y="1082627"/>
                </a:lnTo>
                <a:lnTo>
                  <a:pt x="0" y="10826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7"/>
            <a:stretch>
              <a:fillRect l="0" t="0" r="0" b="0"/>
            </a:stretch>
          </a:blipFill>
        </p:spPr>
      </p:sp>
      <p:sp>
        <p:nvSpPr>
          <p:cNvPr name="TextBox 5" id="5"/>
          <p:cNvSpPr txBox="true"/>
          <p:nvPr/>
        </p:nvSpPr>
        <p:spPr>
          <a:xfrm rot="0">
            <a:off x="5984455" y="572603"/>
            <a:ext cx="6412277" cy="1095315"/>
          </a:xfrm>
          <a:prstGeom prst="rect">
            <a:avLst/>
          </a:prstGeom>
        </p:spPr>
        <p:txBody>
          <a:bodyPr anchor="t" rtlCol="false" tIns="0" lIns="0" bIns="0" rIns="0">
            <a:spAutoFit/>
          </a:bodyPr>
          <a:lstStyle/>
          <a:p>
            <a:pPr algn="l" marL="0" indent="0" lvl="0">
              <a:lnSpc>
                <a:spcPts val="8640"/>
              </a:lnSpc>
            </a:pPr>
            <a:r>
              <a:rPr lang="en-US" sz="7200">
                <a:solidFill>
                  <a:srgbClr val="000000"/>
                </a:solidFill>
                <a:latin typeface="Glacial Indifference Bold"/>
              </a:rPr>
              <a:t>Pemilihan Data</a:t>
            </a:r>
          </a:p>
        </p:txBody>
      </p:sp>
      <p:sp>
        <p:nvSpPr>
          <p:cNvPr name="TextBox 6" id="6"/>
          <p:cNvSpPr txBox="true"/>
          <p:nvPr/>
        </p:nvSpPr>
        <p:spPr>
          <a:xfrm rot="0">
            <a:off x="16564000" y="8834437"/>
            <a:ext cx="955170" cy="761882"/>
          </a:xfrm>
          <a:prstGeom prst="rect">
            <a:avLst/>
          </a:prstGeom>
        </p:spPr>
        <p:txBody>
          <a:bodyPr anchor="t" rtlCol="false" tIns="0" lIns="0" bIns="0" rIns="0">
            <a:spAutoFit/>
          </a:bodyPr>
          <a:lstStyle/>
          <a:p>
            <a:pPr algn="r">
              <a:lnSpc>
                <a:spcPts val="6299"/>
              </a:lnSpc>
            </a:pPr>
            <a:r>
              <a:rPr lang="en-US" sz="4499">
                <a:solidFill>
                  <a:srgbClr val="FFFFFF"/>
                </a:solidFill>
                <a:latin typeface="Glacial Indifference Bold"/>
              </a:rPr>
              <a:t>02</a:t>
            </a:r>
          </a:p>
        </p:txBody>
      </p:sp>
      <p:sp>
        <p:nvSpPr>
          <p:cNvPr name="TextBox 7" id="7"/>
          <p:cNvSpPr txBox="true"/>
          <p:nvPr/>
        </p:nvSpPr>
        <p:spPr>
          <a:xfrm rot="0">
            <a:off x="827019" y="1930639"/>
            <a:ext cx="7093940" cy="1021731"/>
          </a:xfrm>
          <a:prstGeom prst="rect">
            <a:avLst/>
          </a:prstGeom>
        </p:spPr>
        <p:txBody>
          <a:bodyPr anchor="t" rtlCol="false" tIns="0" lIns="0" bIns="0" rIns="0">
            <a:spAutoFit/>
          </a:bodyPr>
          <a:lstStyle/>
          <a:p>
            <a:pPr algn="l">
              <a:lnSpc>
                <a:spcPts val="8252"/>
              </a:lnSpc>
            </a:pPr>
            <a:r>
              <a:rPr lang="en-US" sz="5894">
                <a:solidFill>
                  <a:srgbClr val="000000"/>
                </a:solidFill>
                <a:latin typeface="Glacial Indifference"/>
              </a:rPr>
              <a:t>Kenapa Data Suara?</a:t>
            </a:r>
          </a:p>
        </p:txBody>
      </p:sp>
      <p:sp>
        <p:nvSpPr>
          <p:cNvPr name="Freeform 8" id="8" descr="Blue Dotted Circle Shape"/>
          <p:cNvSpPr/>
          <p:nvPr/>
        </p:nvSpPr>
        <p:spPr>
          <a:xfrm flipH="false" flipV="false" rot="0">
            <a:off x="-3479828" y="7853973"/>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descr="Purple Circle Geometric Shapes"/>
          <p:cNvSpPr/>
          <p:nvPr/>
        </p:nvSpPr>
        <p:spPr>
          <a:xfrm flipH="false" flipV="false" rot="0">
            <a:off x="10635585" y="9353550"/>
            <a:ext cx="823236" cy="823236"/>
          </a:xfrm>
          <a:custGeom>
            <a:avLst/>
            <a:gdLst/>
            <a:ahLst/>
            <a:cxnLst/>
            <a:rect r="r" b="b" t="t" l="l"/>
            <a:pathLst>
              <a:path h="823236" w="823236">
                <a:moveTo>
                  <a:pt x="0" y="0"/>
                </a:moveTo>
                <a:lnTo>
                  <a:pt x="823236" y="0"/>
                </a:lnTo>
                <a:lnTo>
                  <a:pt x="823236" y="823236"/>
                </a:lnTo>
                <a:lnTo>
                  <a:pt x="0" y="8232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028700" y="3130241"/>
            <a:ext cx="16012885" cy="4746211"/>
          </a:xfrm>
          <a:prstGeom prst="rect">
            <a:avLst/>
          </a:prstGeom>
        </p:spPr>
        <p:txBody>
          <a:bodyPr anchor="t" rtlCol="false" tIns="0" lIns="0" bIns="0" rIns="0">
            <a:spAutoFit/>
          </a:bodyPr>
          <a:lstStyle/>
          <a:p>
            <a:pPr algn="just" marL="733812" indent="-366906" lvl="1">
              <a:lnSpc>
                <a:spcPts val="4758"/>
              </a:lnSpc>
              <a:buFont typeface="Arial"/>
              <a:buChar char="•"/>
            </a:pPr>
            <a:r>
              <a:rPr lang="en-US" sz="3398">
                <a:solidFill>
                  <a:srgbClr val="000000"/>
                </a:solidFill>
                <a:latin typeface="Glacial Indifference Bold"/>
              </a:rPr>
              <a:t>Efisiensi Penyimpanan: </a:t>
            </a:r>
            <a:r>
              <a:rPr lang="en-US" sz="3398">
                <a:solidFill>
                  <a:srgbClr val="000000"/>
                </a:solidFill>
                <a:latin typeface="Glacial Indifference"/>
              </a:rPr>
              <a:t>Data audio cenderung memiliki ukuran file yang lebih kecil daripada foto atau video dengan kualitas yang setara.</a:t>
            </a:r>
          </a:p>
          <a:p>
            <a:pPr algn="just" marL="733812" indent="-366906" lvl="1">
              <a:lnSpc>
                <a:spcPts val="4758"/>
              </a:lnSpc>
              <a:buFont typeface="Arial"/>
              <a:buChar char="•"/>
            </a:pPr>
            <a:r>
              <a:rPr lang="en-US" sz="3398">
                <a:solidFill>
                  <a:srgbClr val="000000"/>
                </a:solidFill>
                <a:latin typeface="Glacial Indifference Bold"/>
              </a:rPr>
              <a:t>Kemampuan Deteksi: </a:t>
            </a:r>
            <a:r>
              <a:rPr lang="en-US" sz="3398">
                <a:solidFill>
                  <a:srgbClr val="000000"/>
                </a:solidFill>
                <a:latin typeface="Glacial Indifference"/>
              </a:rPr>
              <a:t>Suara bisa menjadi indikator yang kuat untuk mendeteksi aktivitas begal.</a:t>
            </a:r>
          </a:p>
          <a:p>
            <a:pPr algn="just" marL="733812" indent="-366906" lvl="1">
              <a:lnSpc>
                <a:spcPts val="4758"/>
              </a:lnSpc>
              <a:buFont typeface="Arial"/>
              <a:buChar char="•"/>
            </a:pPr>
            <a:r>
              <a:rPr lang="en-US" sz="3398">
                <a:solidFill>
                  <a:srgbClr val="000000"/>
                </a:solidFill>
                <a:latin typeface="Glacial Indifference Bold"/>
              </a:rPr>
              <a:t>Keterbacaan: </a:t>
            </a:r>
            <a:r>
              <a:rPr lang="en-US" sz="3398">
                <a:solidFill>
                  <a:srgbClr val="000000"/>
                </a:solidFill>
                <a:latin typeface="Glacial Indifference"/>
              </a:rPr>
              <a:t>Data audio mudah diproses dan dianalisis oleh mesin, terutama menggunakan teknik-teknik pemrosesan sinyal digital.</a:t>
            </a:r>
          </a:p>
          <a:p>
            <a:pPr algn="just" marL="733812" indent="-366906" lvl="1">
              <a:lnSpc>
                <a:spcPts val="4758"/>
              </a:lnSpc>
              <a:buFont typeface="Arial"/>
              <a:buChar char="•"/>
            </a:pPr>
            <a:r>
              <a:rPr lang="en-US" sz="3398">
                <a:solidFill>
                  <a:srgbClr val="000000"/>
                </a:solidFill>
                <a:latin typeface="Glacial Indifference Bold"/>
              </a:rPr>
              <a:t>Keterbukaan: </a:t>
            </a:r>
            <a:r>
              <a:rPr lang="en-US" sz="3398">
                <a:solidFill>
                  <a:srgbClr val="000000"/>
                </a:solidFill>
                <a:latin typeface="Glacial Indifference"/>
              </a:rPr>
              <a:t>Audio dapat diakses dengan lebih mudah daripada rekaman video, karena biasanya tidak terkandung privasi yang sensitif.</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959">
                <a:alpha val="100000"/>
              </a:srgbClr>
            </a:gs>
            <a:gs pos="100000">
              <a:srgbClr val="C2DDD2">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descr="Purple Circle Geometric Shapes"/>
          <p:cNvSpPr/>
          <p:nvPr/>
        </p:nvSpPr>
        <p:spPr>
          <a:xfrm flipH="false" flipV="false" rot="0">
            <a:off x="16893853" y="567841"/>
            <a:ext cx="1082627" cy="1082627"/>
          </a:xfrm>
          <a:custGeom>
            <a:avLst/>
            <a:gdLst/>
            <a:ahLst/>
            <a:cxnLst/>
            <a:rect r="r" b="b" t="t" l="l"/>
            <a:pathLst>
              <a:path h="1082627" w="1082627">
                <a:moveTo>
                  <a:pt x="0" y="0"/>
                </a:moveTo>
                <a:lnTo>
                  <a:pt x="1082626" y="0"/>
                </a:lnTo>
                <a:lnTo>
                  <a:pt x="1082626" y="1082627"/>
                </a:lnTo>
                <a:lnTo>
                  <a:pt x="0" y="10826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4"/>
            <a:stretch>
              <a:fillRect l="0" t="0" r="0" b="0"/>
            </a:stretch>
          </a:blipFill>
        </p:spPr>
      </p:sp>
      <p:sp>
        <p:nvSpPr>
          <p:cNvPr name="Freeform 4" id="4" descr="Blue Dotted Circle Shape"/>
          <p:cNvSpPr/>
          <p:nvPr/>
        </p:nvSpPr>
        <p:spPr>
          <a:xfrm flipH="false" flipV="false" rot="0">
            <a:off x="14272499" y="782986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777432" y="3041393"/>
            <a:ext cx="10115723" cy="4204214"/>
          </a:xfrm>
          <a:custGeom>
            <a:avLst/>
            <a:gdLst/>
            <a:ahLst/>
            <a:cxnLst/>
            <a:rect r="r" b="b" t="t" l="l"/>
            <a:pathLst>
              <a:path h="4204214" w="10115723">
                <a:moveTo>
                  <a:pt x="0" y="0"/>
                </a:moveTo>
                <a:lnTo>
                  <a:pt x="10115723" y="0"/>
                </a:lnTo>
                <a:lnTo>
                  <a:pt x="10115723" y="4204214"/>
                </a:lnTo>
                <a:lnTo>
                  <a:pt x="0" y="4204214"/>
                </a:lnTo>
                <a:lnTo>
                  <a:pt x="0" y="0"/>
                </a:lnTo>
                <a:close/>
              </a:path>
            </a:pathLst>
          </a:custGeom>
          <a:blipFill>
            <a:blip r:embed="rId7"/>
            <a:stretch>
              <a:fillRect l="0" t="0" r="0" b="0"/>
            </a:stretch>
          </a:blipFill>
        </p:spPr>
      </p:sp>
      <p:sp>
        <p:nvSpPr>
          <p:cNvPr name="TextBox 7" id="7"/>
          <p:cNvSpPr txBox="true"/>
          <p:nvPr/>
        </p:nvSpPr>
        <p:spPr>
          <a:xfrm rot="0">
            <a:off x="4113904" y="541692"/>
            <a:ext cx="11442779" cy="995366"/>
          </a:xfrm>
          <a:prstGeom prst="rect">
            <a:avLst/>
          </a:prstGeom>
        </p:spPr>
        <p:txBody>
          <a:bodyPr anchor="t" rtlCol="false" tIns="0" lIns="0" bIns="0" rIns="0">
            <a:spAutoFit/>
          </a:bodyPr>
          <a:lstStyle/>
          <a:p>
            <a:pPr algn="ctr">
              <a:lnSpc>
                <a:spcPts val="8180"/>
              </a:lnSpc>
              <a:spcBef>
                <a:spcPct val="0"/>
              </a:spcBef>
            </a:pPr>
            <a:r>
              <a:rPr lang="en-US" sz="5843">
                <a:solidFill>
                  <a:srgbClr val="FFFFFF"/>
                </a:solidFill>
                <a:latin typeface="Glacial Indifference Bold"/>
              </a:rPr>
              <a:t>Visualisasi Data : Evaluasi Model</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959">
                <a:alpha val="100000"/>
              </a:srgbClr>
            </a:gs>
            <a:gs pos="100000">
              <a:srgbClr val="C2DDD2">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descr="Purple Circle Geometric Shapes"/>
          <p:cNvSpPr/>
          <p:nvPr/>
        </p:nvSpPr>
        <p:spPr>
          <a:xfrm flipH="false" flipV="false" rot="0">
            <a:off x="16893853" y="567841"/>
            <a:ext cx="1082627" cy="1082627"/>
          </a:xfrm>
          <a:custGeom>
            <a:avLst/>
            <a:gdLst/>
            <a:ahLst/>
            <a:cxnLst/>
            <a:rect r="r" b="b" t="t" l="l"/>
            <a:pathLst>
              <a:path h="1082627" w="1082627">
                <a:moveTo>
                  <a:pt x="0" y="0"/>
                </a:moveTo>
                <a:lnTo>
                  <a:pt x="1082626" y="0"/>
                </a:lnTo>
                <a:lnTo>
                  <a:pt x="1082626" y="1082627"/>
                </a:lnTo>
                <a:lnTo>
                  <a:pt x="0" y="10826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4"/>
            <a:stretch>
              <a:fillRect l="0" t="0" r="0" b="0"/>
            </a:stretch>
          </a:blipFill>
        </p:spPr>
      </p:sp>
      <p:sp>
        <p:nvSpPr>
          <p:cNvPr name="Freeform 4" id="4" descr="Blue Dotted Circle Shape"/>
          <p:cNvSpPr/>
          <p:nvPr/>
        </p:nvSpPr>
        <p:spPr>
          <a:xfrm flipH="false" flipV="false" rot="0">
            <a:off x="14272499" y="782986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950683" y="1650468"/>
            <a:ext cx="12386635" cy="7904103"/>
          </a:xfrm>
          <a:custGeom>
            <a:avLst/>
            <a:gdLst/>
            <a:ahLst/>
            <a:cxnLst/>
            <a:rect r="r" b="b" t="t" l="l"/>
            <a:pathLst>
              <a:path h="7904103" w="12386635">
                <a:moveTo>
                  <a:pt x="0" y="0"/>
                </a:moveTo>
                <a:lnTo>
                  <a:pt x="12386634" y="0"/>
                </a:lnTo>
                <a:lnTo>
                  <a:pt x="12386634" y="7904102"/>
                </a:lnTo>
                <a:lnTo>
                  <a:pt x="0" y="7904102"/>
                </a:lnTo>
                <a:lnTo>
                  <a:pt x="0" y="0"/>
                </a:lnTo>
                <a:close/>
              </a:path>
            </a:pathLst>
          </a:custGeom>
          <a:blipFill>
            <a:blip r:embed="rId7"/>
            <a:stretch>
              <a:fillRect l="0" t="0" r="0" b="-39866"/>
            </a:stretch>
          </a:blipFill>
        </p:spPr>
      </p:sp>
      <p:sp>
        <p:nvSpPr>
          <p:cNvPr name="TextBox 7" id="7"/>
          <p:cNvSpPr txBox="true"/>
          <p:nvPr/>
        </p:nvSpPr>
        <p:spPr>
          <a:xfrm rot="0">
            <a:off x="7177517" y="541692"/>
            <a:ext cx="3932967" cy="995540"/>
          </a:xfrm>
          <a:prstGeom prst="rect">
            <a:avLst/>
          </a:prstGeom>
        </p:spPr>
        <p:txBody>
          <a:bodyPr anchor="t" rtlCol="false" tIns="0" lIns="0" bIns="0" rIns="0">
            <a:spAutoFit/>
          </a:bodyPr>
          <a:lstStyle/>
          <a:p>
            <a:pPr algn="ctr">
              <a:lnSpc>
                <a:spcPts val="8180"/>
              </a:lnSpc>
              <a:spcBef>
                <a:spcPct val="0"/>
              </a:spcBef>
            </a:pPr>
            <a:r>
              <a:rPr lang="en-US" sz="5843">
                <a:solidFill>
                  <a:srgbClr val="FFFFFF"/>
                </a:solidFill>
                <a:latin typeface="Glacial Indifference Bold"/>
              </a:rPr>
              <a:t>Pengerjaan</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959">
                <a:alpha val="100000"/>
              </a:srgbClr>
            </a:gs>
            <a:gs pos="100000">
              <a:srgbClr val="C2DDD2">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6646441" y="607574"/>
            <a:ext cx="4995118" cy="1095315"/>
          </a:xfrm>
          <a:prstGeom prst="rect">
            <a:avLst/>
          </a:prstGeom>
        </p:spPr>
        <p:txBody>
          <a:bodyPr anchor="t" rtlCol="false" tIns="0" lIns="0" bIns="0" rIns="0">
            <a:spAutoFit/>
          </a:bodyPr>
          <a:lstStyle/>
          <a:p>
            <a:pPr algn="l" marL="0" indent="0" lvl="0">
              <a:lnSpc>
                <a:spcPts val="8640"/>
              </a:lnSpc>
            </a:pPr>
            <a:r>
              <a:rPr lang="en-US" sz="7200">
                <a:solidFill>
                  <a:srgbClr val="FFFFFF"/>
                </a:solidFill>
                <a:latin typeface="Glacial Indifference Bold"/>
              </a:rPr>
              <a:t>Kesimpulan </a:t>
            </a:r>
          </a:p>
        </p:txBody>
      </p:sp>
      <p:sp>
        <p:nvSpPr>
          <p:cNvPr name="TextBox 3" id="3"/>
          <p:cNvSpPr txBox="true"/>
          <p:nvPr/>
        </p:nvSpPr>
        <p:spPr>
          <a:xfrm rot="0">
            <a:off x="399717" y="4260386"/>
            <a:ext cx="17488565" cy="2207895"/>
          </a:xfrm>
          <a:prstGeom prst="rect">
            <a:avLst/>
          </a:prstGeom>
        </p:spPr>
        <p:txBody>
          <a:bodyPr anchor="t" rtlCol="false" tIns="0" lIns="0" bIns="0" rIns="0">
            <a:spAutoFit/>
          </a:bodyPr>
          <a:lstStyle/>
          <a:p>
            <a:pPr algn="l" marL="906780" indent="-453390" lvl="1">
              <a:lnSpc>
                <a:spcPts val="5880"/>
              </a:lnSpc>
              <a:buFont typeface="Arial"/>
              <a:buChar char="•"/>
            </a:pPr>
            <a:r>
              <a:rPr lang="en-US" sz="4200">
                <a:solidFill>
                  <a:srgbClr val="FFFFFF"/>
                </a:solidFill>
                <a:latin typeface="Glacial Indifference Bold"/>
              </a:rPr>
              <a:t>Deteksi teriak dapat dilakukan dengan akurasi setidaknya 97% dengan menggunakan mel spectogram dan ZCR sebagai fitur</a:t>
            </a:r>
          </a:p>
          <a:p>
            <a:pPr algn="l" marL="906780" indent="-453390" lvl="1">
              <a:lnSpc>
                <a:spcPts val="5880"/>
              </a:lnSpc>
              <a:buFont typeface="Arial"/>
              <a:buChar char="•"/>
            </a:pPr>
            <a:r>
              <a:rPr lang="en-US" sz="4200">
                <a:solidFill>
                  <a:srgbClr val="FFFFFF"/>
                </a:solidFill>
                <a:latin typeface="Glacial Indifference Bold"/>
              </a:rPr>
              <a:t>Model CNN memiliki akurasi tertinggi dengan nilai akurasi 98%</a:t>
            </a:r>
          </a:p>
        </p:txBody>
      </p:sp>
      <p:sp>
        <p:nvSpPr>
          <p:cNvPr name="Freeform 4" id="4" descr="Blue Dotted Circle Shape"/>
          <p:cNvSpPr/>
          <p:nvPr/>
        </p:nvSpPr>
        <p:spPr>
          <a:xfrm flipH="false" flipV="false" rot="0">
            <a:off x="-2986801" y="7300199"/>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6"/>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2"/>
            <a:stretch>
              <a:fillRect l="0" t="0" r="0" b="0"/>
            </a:stretch>
          </a:blipFill>
        </p:spPr>
      </p:sp>
      <p:sp>
        <p:nvSpPr>
          <p:cNvPr name="Freeform 3" id="3"/>
          <p:cNvSpPr/>
          <p:nvPr/>
        </p:nvSpPr>
        <p:spPr>
          <a:xfrm flipH="false" flipV="false" rot="0">
            <a:off x="882293" y="4163873"/>
            <a:ext cx="7940363" cy="4201399"/>
          </a:xfrm>
          <a:custGeom>
            <a:avLst/>
            <a:gdLst/>
            <a:ahLst/>
            <a:cxnLst/>
            <a:rect r="r" b="b" t="t" l="l"/>
            <a:pathLst>
              <a:path h="4201399" w="7940363">
                <a:moveTo>
                  <a:pt x="0" y="0"/>
                </a:moveTo>
                <a:lnTo>
                  <a:pt x="7940362" y="0"/>
                </a:lnTo>
                <a:lnTo>
                  <a:pt x="7940362" y="4201399"/>
                </a:lnTo>
                <a:lnTo>
                  <a:pt x="0" y="4201399"/>
                </a:lnTo>
                <a:lnTo>
                  <a:pt x="0" y="0"/>
                </a:lnTo>
                <a:close/>
              </a:path>
            </a:pathLst>
          </a:custGeom>
          <a:blipFill>
            <a:blip r:embed="rId3"/>
            <a:stretch>
              <a:fillRect l="0" t="0" r="0" b="0"/>
            </a:stretch>
          </a:blipFill>
        </p:spPr>
      </p:sp>
      <p:sp>
        <p:nvSpPr>
          <p:cNvPr name="TextBox 4" id="4"/>
          <p:cNvSpPr txBox="true"/>
          <p:nvPr/>
        </p:nvSpPr>
        <p:spPr>
          <a:xfrm rot="0">
            <a:off x="882293" y="2064273"/>
            <a:ext cx="6188498" cy="777318"/>
          </a:xfrm>
          <a:prstGeom prst="rect">
            <a:avLst/>
          </a:prstGeom>
        </p:spPr>
        <p:txBody>
          <a:bodyPr anchor="t" rtlCol="false" tIns="0" lIns="0" bIns="0" rIns="0">
            <a:spAutoFit/>
          </a:bodyPr>
          <a:lstStyle/>
          <a:p>
            <a:pPr algn="ctr">
              <a:lnSpc>
                <a:spcPts val="6332"/>
              </a:lnSpc>
              <a:spcBef>
                <a:spcPct val="0"/>
              </a:spcBef>
            </a:pPr>
            <a:r>
              <a:rPr lang="en-US" sz="4523">
                <a:solidFill>
                  <a:srgbClr val="000000"/>
                </a:solidFill>
                <a:latin typeface="Glacial Indifference Bold"/>
              </a:rPr>
              <a:t>Pemilihan Data Sampel</a:t>
            </a:r>
          </a:p>
        </p:txBody>
      </p:sp>
      <p:sp>
        <p:nvSpPr>
          <p:cNvPr name="TextBox 5" id="5"/>
          <p:cNvSpPr txBox="true"/>
          <p:nvPr/>
        </p:nvSpPr>
        <p:spPr>
          <a:xfrm rot="0">
            <a:off x="8787641" y="4629090"/>
            <a:ext cx="8432864" cy="3185239"/>
          </a:xfrm>
          <a:prstGeom prst="rect">
            <a:avLst/>
          </a:prstGeom>
        </p:spPr>
        <p:txBody>
          <a:bodyPr anchor="t" rtlCol="false" tIns="0" lIns="0" bIns="0" rIns="0">
            <a:spAutoFit/>
          </a:bodyPr>
          <a:lstStyle/>
          <a:p>
            <a:pPr algn="l" marL="985060" indent="-492530" lvl="1">
              <a:lnSpc>
                <a:spcPts val="6387"/>
              </a:lnSpc>
              <a:buFont typeface="Arial"/>
              <a:buChar char="•"/>
            </a:pPr>
            <a:r>
              <a:rPr lang="en-US" sz="4562">
                <a:solidFill>
                  <a:srgbClr val="000000"/>
                </a:solidFill>
                <a:latin typeface="Glacial Indifference Bold"/>
              </a:rPr>
              <a:t>Kualitas dataset yang baik</a:t>
            </a:r>
          </a:p>
          <a:p>
            <a:pPr algn="l" marL="985060" indent="-492530" lvl="1">
              <a:lnSpc>
                <a:spcPts val="6387"/>
              </a:lnSpc>
              <a:buFont typeface="Arial"/>
              <a:buChar char="•"/>
            </a:pPr>
            <a:r>
              <a:rPr lang="en-US" sz="4562">
                <a:solidFill>
                  <a:srgbClr val="000000"/>
                </a:solidFill>
                <a:latin typeface="Glacial Indifference Bold"/>
              </a:rPr>
              <a:t>Ukuran data yang tergolong kecil</a:t>
            </a:r>
          </a:p>
          <a:p>
            <a:pPr algn="l" marL="985060" indent="-492530" lvl="1">
              <a:lnSpc>
                <a:spcPts val="6387"/>
              </a:lnSpc>
              <a:buFont typeface="Arial"/>
              <a:buChar char="•"/>
            </a:pPr>
            <a:r>
              <a:rPr lang="en-US" sz="4562">
                <a:solidFill>
                  <a:srgbClr val="000000"/>
                </a:solidFill>
                <a:latin typeface="Glacial Indifference Bold"/>
              </a:rPr>
              <a:t>Memiliki beragam kategori</a:t>
            </a:r>
          </a:p>
        </p:txBody>
      </p:sp>
      <p:sp>
        <p:nvSpPr>
          <p:cNvPr name="TextBox 6" id="6"/>
          <p:cNvSpPr txBox="true"/>
          <p:nvPr/>
        </p:nvSpPr>
        <p:spPr>
          <a:xfrm rot="0">
            <a:off x="882293" y="3207457"/>
            <a:ext cx="14839189" cy="523875"/>
          </a:xfrm>
          <a:prstGeom prst="rect">
            <a:avLst/>
          </a:prstGeom>
        </p:spPr>
        <p:txBody>
          <a:bodyPr anchor="t" rtlCol="false" tIns="0" lIns="0" bIns="0" rIns="0">
            <a:spAutoFit/>
          </a:bodyPr>
          <a:lstStyle/>
          <a:p>
            <a:pPr algn="l">
              <a:lnSpc>
                <a:spcPts val="4200"/>
              </a:lnSpc>
              <a:spcBef>
                <a:spcPct val="0"/>
              </a:spcBef>
            </a:pPr>
            <a:r>
              <a:rPr lang="en-US" sz="3000" u="sng">
                <a:solidFill>
                  <a:srgbClr val="000000"/>
                </a:solidFill>
                <a:latin typeface="Glacial Indifference"/>
                <a:hlinkClick r:id="rId4" tooltip="https://www.kaggle.com/datasets/afisarsy/raw-audio-of-accident-and-crime-detection"/>
              </a:rPr>
              <a:t>https://www.kaggle.com/datasets/afisarsy/raw-audio-of-accident-and-crime-detection</a:t>
            </a:r>
          </a:p>
        </p:txBody>
      </p:sp>
      <p:sp>
        <p:nvSpPr>
          <p:cNvPr name="Freeform 7" id="7" descr="Blue Dotted Circle Shape"/>
          <p:cNvSpPr/>
          <p:nvPr/>
        </p:nvSpPr>
        <p:spPr>
          <a:xfrm flipH="false" flipV="false" rot="0">
            <a:off x="15204783" y="-2747056"/>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descr="Purple Circle Geometric Shapes"/>
          <p:cNvSpPr/>
          <p:nvPr/>
        </p:nvSpPr>
        <p:spPr>
          <a:xfrm flipH="false" flipV="false" rot="0">
            <a:off x="-415738" y="3226546"/>
            <a:ext cx="1082627" cy="1082627"/>
          </a:xfrm>
          <a:custGeom>
            <a:avLst/>
            <a:gdLst/>
            <a:ahLst/>
            <a:cxnLst/>
            <a:rect r="r" b="b" t="t" l="l"/>
            <a:pathLst>
              <a:path h="1082627" w="1082627">
                <a:moveTo>
                  <a:pt x="0" y="0"/>
                </a:moveTo>
                <a:lnTo>
                  <a:pt x="1082626" y="0"/>
                </a:lnTo>
                <a:lnTo>
                  <a:pt x="1082626" y="1082627"/>
                </a:lnTo>
                <a:lnTo>
                  <a:pt x="0" y="10826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descr="Blue Dotted Circle Shape"/>
          <p:cNvSpPr/>
          <p:nvPr/>
        </p:nvSpPr>
        <p:spPr>
          <a:xfrm flipH="false" flipV="false" rot="0">
            <a:off x="-3479828" y="7853973"/>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descr="Purple Circle Geometric Shapes"/>
          <p:cNvSpPr/>
          <p:nvPr/>
        </p:nvSpPr>
        <p:spPr>
          <a:xfrm flipH="false" flipV="false" rot="0">
            <a:off x="10635585" y="9353550"/>
            <a:ext cx="823236" cy="823236"/>
          </a:xfrm>
          <a:custGeom>
            <a:avLst/>
            <a:gdLst/>
            <a:ahLst/>
            <a:cxnLst/>
            <a:rect r="r" b="b" t="t" l="l"/>
            <a:pathLst>
              <a:path h="823236" w="823236">
                <a:moveTo>
                  <a:pt x="0" y="0"/>
                </a:moveTo>
                <a:lnTo>
                  <a:pt x="823236" y="0"/>
                </a:lnTo>
                <a:lnTo>
                  <a:pt x="823236" y="823236"/>
                </a:lnTo>
                <a:lnTo>
                  <a:pt x="0" y="82323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5984455" y="572603"/>
            <a:ext cx="6412277" cy="1095315"/>
          </a:xfrm>
          <a:prstGeom prst="rect">
            <a:avLst/>
          </a:prstGeom>
        </p:spPr>
        <p:txBody>
          <a:bodyPr anchor="t" rtlCol="false" tIns="0" lIns="0" bIns="0" rIns="0">
            <a:spAutoFit/>
          </a:bodyPr>
          <a:lstStyle/>
          <a:p>
            <a:pPr algn="l" marL="0" indent="0" lvl="0">
              <a:lnSpc>
                <a:spcPts val="8640"/>
              </a:lnSpc>
            </a:pPr>
            <a:r>
              <a:rPr lang="en-US" sz="7200">
                <a:solidFill>
                  <a:srgbClr val="000000"/>
                </a:solidFill>
                <a:latin typeface="Glacial Indifference Bold"/>
              </a:rPr>
              <a:t>Pemilihan Data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urple Circle Geometric Shapes"/>
          <p:cNvSpPr/>
          <p:nvPr/>
        </p:nvSpPr>
        <p:spPr>
          <a:xfrm flipH="false" flipV="false" rot="0">
            <a:off x="16893853" y="567841"/>
            <a:ext cx="1082627" cy="1082627"/>
          </a:xfrm>
          <a:custGeom>
            <a:avLst/>
            <a:gdLst/>
            <a:ahLst/>
            <a:cxnLst/>
            <a:rect r="r" b="b" t="t" l="l"/>
            <a:pathLst>
              <a:path h="1082627" w="1082627">
                <a:moveTo>
                  <a:pt x="0" y="0"/>
                </a:moveTo>
                <a:lnTo>
                  <a:pt x="1082626" y="0"/>
                </a:lnTo>
                <a:lnTo>
                  <a:pt x="1082626" y="1082627"/>
                </a:lnTo>
                <a:lnTo>
                  <a:pt x="0" y="10826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5"/>
            <a:stretch>
              <a:fillRect l="0" t="0" r="0" b="0"/>
            </a:stretch>
          </a:blipFill>
        </p:spPr>
      </p:sp>
      <p:sp>
        <p:nvSpPr>
          <p:cNvPr name="Freeform 4" id="4"/>
          <p:cNvSpPr/>
          <p:nvPr/>
        </p:nvSpPr>
        <p:spPr>
          <a:xfrm flipH="false" flipV="false" rot="0">
            <a:off x="1028700" y="3047012"/>
            <a:ext cx="7903723" cy="1912538"/>
          </a:xfrm>
          <a:custGeom>
            <a:avLst/>
            <a:gdLst/>
            <a:ahLst/>
            <a:cxnLst/>
            <a:rect r="r" b="b" t="t" l="l"/>
            <a:pathLst>
              <a:path h="1912538" w="7903723">
                <a:moveTo>
                  <a:pt x="0" y="0"/>
                </a:moveTo>
                <a:lnTo>
                  <a:pt x="7903723" y="0"/>
                </a:lnTo>
                <a:lnTo>
                  <a:pt x="7903723" y="1912538"/>
                </a:lnTo>
                <a:lnTo>
                  <a:pt x="0" y="1912538"/>
                </a:lnTo>
                <a:lnTo>
                  <a:pt x="0" y="0"/>
                </a:lnTo>
                <a:close/>
              </a:path>
            </a:pathLst>
          </a:custGeom>
          <a:blipFill>
            <a:blip r:embed="rId6"/>
            <a:stretch>
              <a:fillRect l="0" t="0" r="0" b="-196072"/>
            </a:stretch>
          </a:blipFill>
        </p:spPr>
      </p:sp>
      <p:sp>
        <p:nvSpPr>
          <p:cNvPr name="TextBox 5" id="5"/>
          <p:cNvSpPr txBox="true"/>
          <p:nvPr/>
        </p:nvSpPr>
        <p:spPr>
          <a:xfrm rot="0">
            <a:off x="5283927" y="588904"/>
            <a:ext cx="7720147" cy="1030975"/>
          </a:xfrm>
          <a:prstGeom prst="rect">
            <a:avLst/>
          </a:prstGeom>
        </p:spPr>
        <p:txBody>
          <a:bodyPr anchor="t" rtlCol="false" tIns="0" lIns="0" bIns="0" rIns="0">
            <a:spAutoFit/>
          </a:bodyPr>
          <a:lstStyle/>
          <a:p>
            <a:pPr algn="l" marL="0" indent="0" lvl="0">
              <a:lnSpc>
                <a:spcPts val="8056"/>
              </a:lnSpc>
            </a:pPr>
            <a:r>
              <a:rPr lang="en-US" sz="6714">
                <a:solidFill>
                  <a:srgbClr val="000000"/>
                </a:solidFill>
                <a:latin typeface="Glacial Indifference Bold"/>
              </a:rPr>
              <a:t>Analisis Pola Suara</a:t>
            </a:r>
          </a:p>
        </p:txBody>
      </p:sp>
      <p:sp>
        <p:nvSpPr>
          <p:cNvPr name="Freeform 6" id="6"/>
          <p:cNvSpPr/>
          <p:nvPr/>
        </p:nvSpPr>
        <p:spPr>
          <a:xfrm flipH="false" flipV="false" rot="0">
            <a:off x="1028700" y="6672155"/>
            <a:ext cx="8547450" cy="2079238"/>
          </a:xfrm>
          <a:custGeom>
            <a:avLst/>
            <a:gdLst/>
            <a:ahLst/>
            <a:cxnLst/>
            <a:rect r="r" b="b" t="t" l="l"/>
            <a:pathLst>
              <a:path h="2079238" w="8547450">
                <a:moveTo>
                  <a:pt x="0" y="0"/>
                </a:moveTo>
                <a:lnTo>
                  <a:pt x="8547450" y="0"/>
                </a:lnTo>
                <a:lnTo>
                  <a:pt x="8547450" y="2079238"/>
                </a:lnTo>
                <a:lnTo>
                  <a:pt x="0" y="2079238"/>
                </a:lnTo>
                <a:lnTo>
                  <a:pt x="0" y="0"/>
                </a:lnTo>
                <a:close/>
              </a:path>
            </a:pathLst>
          </a:custGeom>
          <a:blipFill>
            <a:blip r:embed="rId6"/>
            <a:stretch>
              <a:fillRect l="0" t="-98309" r="0" b="-96206"/>
            </a:stretch>
          </a:blipFill>
        </p:spPr>
      </p:sp>
      <p:sp>
        <p:nvSpPr>
          <p:cNvPr name="Freeform 7" id="7"/>
          <p:cNvSpPr/>
          <p:nvPr/>
        </p:nvSpPr>
        <p:spPr>
          <a:xfrm flipH="false" flipV="false" rot="0">
            <a:off x="9506500" y="4848856"/>
            <a:ext cx="8247231" cy="1911284"/>
          </a:xfrm>
          <a:custGeom>
            <a:avLst/>
            <a:gdLst/>
            <a:ahLst/>
            <a:cxnLst/>
            <a:rect r="r" b="b" t="t" l="l"/>
            <a:pathLst>
              <a:path h="1911284" w="8247231">
                <a:moveTo>
                  <a:pt x="0" y="0"/>
                </a:moveTo>
                <a:lnTo>
                  <a:pt x="8247231" y="0"/>
                </a:lnTo>
                <a:lnTo>
                  <a:pt x="8247231" y="1911284"/>
                </a:lnTo>
                <a:lnTo>
                  <a:pt x="0" y="1911284"/>
                </a:lnTo>
                <a:lnTo>
                  <a:pt x="0" y="0"/>
                </a:lnTo>
                <a:close/>
              </a:path>
            </a:pathLst>
          </a:custGeom>
          <a:blipFill>
            <a:blip r:embed="rId6"/>
            <a:stretch>
              <a:fillRect l="0" t="-209143" r="0" b="0"/>
            </a:stretch>
          </a:blipFill>
        </p:spPr>
      </p:sp>
      <p:sp>
        <p:nvSpPr>
          <p:cNvPr name="TextBox 8" id="8"/>
          <p:cNvSpPr txBox="true"/>
          <p:nvPr/>
        </p:nvSpPr>
        <p:spPr>
          <a:xfrm rot="0">
            <a:off x="3165941" y="5868999"/>
            <a:ext cx="3937635" cy="688856"/>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Glacial Indifference Bold"/>
              </a:rPr>
              <a:t>Mel Spectogram</a:t>
            </a:r>
          </a:p>
        </p:txBody>
      </p:sp>
      <p:sp>
        <p:nvSpPr>
          <p:cNvPr name="TextBox 9" id="9"/>
          <p:cNvSpPr txBox="true"/>
          <p:nvPr/>
        </p:nvSpPr>
        <p:spPr>
          <a:xfrm rot="0">
            <a:off x="11385192" y="4062903"/>
            <a:ext cx="4489847" cy="688856"/>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Glacial Indifference Bold"/>
              </a:rPr>
              <a:t>Zero Crossing Rate</a:t>
            </a:r>
          </a:p>
        </p:txBody>
      </p:sp>
      <p:sp>
        <p:nvSpPr>
          <p:cNvPr name="TextBox 10" id="10"/>
          <p:cNvSpPr txBox="true"/>
          <p:nvPr/>
        </p:nvSpPr>
        <p:spPr>
          <a:xfrm rot="0">
            <a:off x="3925736" y="2247005"/>
            <a:ext cx="2614076" cy="688856"/>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Glacial Indifference Bold"/>
              </a:rPr>
              <a:t>Wave Form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urple Circle Geometric Shapes"/>
          <p:cNvSpPr/>
          <p:nvPr/>
        </p:nvSpPr>
        <p:spPr>
          <a:xfrm flipH="false" flipV="false" rot="0">
            <a:off x="16893853" y="567841"/>
            <a:ext cx="1082627" cy="1082627"/>
          </a:xfrm>
          <a:custGeom>
            <a:avLst/>
            <a:gdLst/>
            <a:ahLst/>
            <a:cxnLst/>
            <a:rect r="r" b="b" t="t" l="l"/>
            <a:pathLst>
              <a:path h="1082627" w="1082627">
                <a:moveTo>
                  <a:pt x="0" y="0"/>
                </a:moveTo>
                <a:lnTo>
                  <a:pt x="1082626" y="0"/>
                </a:lnTo>
                <a:lnTo>
                  <a:pt x="1082626" y="1082627"/>
                </a:lnTo>
                <a:lnTo>
                  <a:pt x="0" y="10826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4"/>
            <a:stretch>
              <a:fillRect l="0" t="0" r="0" b="0"/>
            </a:stretch>
          </a:blipFill>
        </p:spPr>
      </p:sp>
      <p:sp>
        <p:nvSpPr>
          <p:cNvPr name="Freeform 4" id="4"/>
          <p:cNvSpPr/>
          <p:nvPr/>
        </p:nvSpPr>
        <p:spPr>
          <a:xfrm flipH="false" flipV="false" rot="0">
            <a:off x="909986" y="3044377"/>
            <a:ext cx="8470010" cy="2099123"/>
          </a:xfrm>
          <a:custGeom>
            <a:avLst/>
            <a:gdLst/>
            <a:ahLst/>
            <a:cxnLst/>
            <a:rect r="r" b="b" t="t" l="l"/>
            <a:pathLst>
              <a:path h="2099123" w="8470010">
                <a:moveTo>
                  <a:pt x="0" y="0"/>
                </a:moveTo>
                <a:lnTo>
                  <a:pt x="8470010" y="0"/>
                </a:lnTo>
                <a:lnTo>
                  <a:pt x="8470010" y="2099123"/>
                </a:lnTo>
                <a:lnTo>
                  <a:pt x="0" y="2099123"/>
                </a:lnTo>
                <a:lnTo>
                  <a:pt x="0" y="0"/>
                </a:lnTo>
                <a:close/>
              </a:path>
            </a:pathLst>
          </a:custGeom>
          <a:blipFill>
            <a:blip r:embed="rId5"/>
            <a:stretch>
              <a:fillRect l="0" t="0" r="0" b="-187302"/>
            </a:stretch>
          </a:blipFill>
        </p:spPr>
      </p:sp>
      <p:sp>
        <p:nvSpPr>
          <p:cNvPr name="TextBox 5" id="5"/>
          <p:cNvSpPr txBox="true"/>
          <p:nvPr/>
        </p:nvSpPr>
        <p:spPr>
          <a:xfrm rot="0">
            <a:off x="5283927" y="588904"/>
            <a:ext cx="7720147" cy="1030975"/>
          </a:xfrm>
          <a:prstGeom prst="rect">
            <a:avLst/>
          </a:prstGeom>
        </p:spPr>
        <p:txBody>
          <a:bodyPr anchor="t" rtlCol="false" tIns="0" lIns="0" bIns="0" rIns="0">
            <a:spAutoFit/>
          </a:bodyPr>
          <a:lstStyle/>
          <a:p>
            <a:pPr algn="l" marL="0" indent="0" lvl="0">
              <a:lnSpc>
                <a:spcPts val="8056"/>
              </a:lnSpc>
            </a:pPr>
            <a:r>
              <a:rPr lang="en-US" sz="6714">
                <a:solidFill>
                  <a:srgbClr val="000000"/>
                </a:solidFill>
                <a:latin typeface="Glacial Indifference Bold"/>
              </a:rPr>
              <a:t>Analisis Pola Suara</a:t>
            </a:r>
          </a:p>
        </p:txBody>
      </p:sp>
      <p:sp>
        <p:nvSpPr>
          <p:cNvPr name="TextBox 6" id="6"/>
          <p:cNvSpPr txBox="true"/>
          <p:nvPr/>
        </p:nvSpPr>
        <p:spPr>
          <a:xfrm rot="0">
            <a:off x="3402810" y="5772150"/>
            <a:ext cx="3937635" cy="688856"/>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Glacial Indifference Bold"/>
              </a:rPr>
              <a:t>Mel Spectogram</a:t>
            </a:r>
          </a:p>
        </p:txBody>
      </p:sp>
      <p:sp>
        <p:nvSpPr>
          <p:cNvPr name="TextBox 7" id="7"/>
          <p:cNvSpPr txBox="true"/>
          <p:nvPr/>
        </p:nvSpPr>
        <p:spPr>
          <a:xfrm rot="0">
            <a:off x="11385192" y="4062903"/>
            <a:ext cx="4489847" cy="688856"/>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Glacial Indifference Bold"/>
              </a:rPr>
              <a:t>Zero Crossing Rate</a:t>
            </a:r>
          </a:p>
        </p:txBody>
      </p:sp>
      <p:sp>
        <p:nvSpPr>
          <p:cNvPr name="TextBox 8" id="8"/>
          <p:cNvSpPr txBox="true"/>
          <p:nvPr/>
        </p:nvSpPr>
        <p:spPr>
          <a:xfrm rot="0">
            <a:off x="3925736" y="2247005"/>
            <a:ext cx="2614076" cy="688856"/>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Glacial Indifference Bold"/>
              </a:rPr>
              <a:t>Wave Form</a:t>
            </a:r>
          </a:p>
        </p:txBody>
      </p:sp>
      <p:sp>
        <p:nvSpPr>
          <p:cNvPr name="Freeform 9" id="9"/>
          <p:cNvSpPr/>
          <p:nvPr/>
        </p:nvSpPr>
        <p:spPr>
          <a:xfrm flipH="false" flipV="false" rot="0">
            <a:off x="909986" y="6911712"/>
            <a:ext cx="9360919" cy="2297971"/>
          </a:xfrm>
          <a:custGeom>
            <a:avLst/>
            <a:gdLst/>
            <a:ahLst/>
            <a:cxnLst/>
            <a:rect r="r" b="b" t="t" l="l"/>
            <a:pathLst>
              <a:path h="2297971" w="9360919">
                <a:moveTo>
                  <a:pt x="0" y="0"/>
                </a:moveTo>
                <a:lnTo>
                  <a:pt x="9360919" y="0"/>
                </a:lnTo>
                <a:lnTo>
                  <a:pt x="9360919" y="2297971"/>
                </a:lnTo>
                <a:lnTo>
                  <a:pt x="0" y="2297971"/>
                </a:lnTo>
                <a:lnTo>
                  <a:pt x="0" y="0"/>
                </a:lnTo>
                <a:close/>
              </a:path>
            </a:pathLst>
          </a:custGeom>
          <a:blipFill>
            <a:blip r:embed="rId5"/>
            <a:stretch>
              <a:fillRect l="0" t="-98365" r="0" b="-91680"/>
            </a:stretch>
          </a:blipFill>
        </p:spPr>
      </p:sp>
      <p:sp>
        <p:nvSpPr>
          <p:cNvPr name="Freeform 10" id="10"/>
          <p:cNvSpPr/>
          <p:nvPr/>
        </p:nvSpPr>
        <p:spPr>
          <a:xfrm flipH="false" flipV="false" rot="0">
            <a:off x="9251552" y="4987792"/>
            <a:ext cx="8757126" cy="1985507"/>
          </a:xfrm>
          <a:custGeom>
            <a:avLst/>
            <a:gdLst/>
            <a:ahLst/>
            <a:cxnLst/>
            <a:rect r="r" b="b" t="t" l="l"/>
            <a:pathLst>
              <a:path h="1985507" w="8757126">
                <a:moveTo>
                  <a:pt x="0" y="0"/>
                </a:moveTo>
                <a:lnTo>
                  <a:pt x="8757126" y="0"/>
                </a:lnTo>
                <a:lnTo>
                  <a:pt x="8757126" y="1985507"/>
                </a:lnTo>
                <a:lnTo>
                  <a:pt x="0" y="1985507"/>
                </a:lnTo>
                <a:lnTo>
                  <a:pt x="0" y="0"/>
                </a:lnTo>
                <a:close/>
              </a:path>
            </a:pathLst>
          </a:custGeom>
          <a:blipFill>
            <a:blip r:embed="rId5"/>
            <a:stretch>
              <a:fillRect l="0" t="-214039"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4"/>
            <a:stretch>
              <a:fillRect l="0" t="0" r="0" b="0"/>
            </a:stretch>
          </a:blipFill>
        </p:spPr>
      </p:sp>
      <p:sp>
        <p:nvSpPr>
          <p:cNvPr name="Freeform 4" id="4"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917755" y="3117444"/>
            <a:ext cx="14610162" cy="5581191"/>
          </a:xfrm>
          <a:custGeom>
            <a:avLst/>
            <a:gdLst/>
            <a:ahLst/>
            <a:cxnLst/>
            <a:rect r="r" b="b" t="t" l="l"/>
            <a:pathLst>
              <a:path h="5581191" w="14610162">
                <a:moveTo>
                  <a:pt x="0" y="0"/>
                </a:moveTo>
                <a:lnTo>
                  <a:pt x="14610163" y="0"/>
                </a:lnTo>
                <a:lnTo>
                  <a:pt x="14610163" y="5581191"/>
                </a:lnTo>
                <a:lnTo>
                  <a:pt x="0" y="5581191"/>
                </a:lnTo>
                <a:lnTo>
                  <a:pt x="0" y="0"/>
                </a:lnTo>
                <a:close/>
              </a:path>
            </a:pathLst>
          </a:custGeom>
          <a:blipFill>
            <a:blip r:embed="rId7"/>
            <a:stretch>
              <a:fillRect l="0" t="0" r="0" b="-137255"/>
            </a:stretch>
          </a:blipFill>
        </p:spPr>
      </p:sp>
      <p:sp>
        <p:nvSpPr>
          <p:cNvPr name="TextBox 7" id="7"/>
          <p:cNvSpPr txBox="true"/>
          <p:nvPr/>
        </p:nvSpPr>
        <p:spPr>
          <a:xfrm rot="0">
            <a:off x="5090096" y="1683850"/>
            <a:ext cx="8107807" cy="1095375"/>
          </a:xfrm>
          <a:prstGeom prst="rect">
            <a:avLst/>
          </a:prstGeom>
        </p:spPr>
        <p:txBody>
          <a:bodyPr anchor="t" rtlCol="false" tIns="0" lIns="0" bIns="0" rIns="0">
            <a:spAutoFit/>
          </a:bodyPr>
          <a:lstStyle/>
          <a:p>
            <a:pPr algn="ctr" marL="0" indent="0" lvl="0">
              <a:lnSpc>
                <a:spcPts val="8640"/>
              </a:lnSpc>
            </a:pPr>
            <a:r>
              <a:rPr lang="en-US" sz="7200">
                <a:solidFill>
                  <a:srgbClr val="000000"/>
                </a:solidFill>
                <a:latin typeface="Glacial Indifference Bold"/>
              </a:rPr>
              <a:t>Preprocessing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4"/>
            <a:stretch>
              <a:fillRect l="0" t="0" r="0" b="0"/>
            </a:stretch>
          </a:blipFill>
        </p:spPr>
      </p:sp>
      <p:sp>
        <p:nvSpPr>
          <p:cNvPr name="Freeform 4" id="4"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3169016" y="2969725"/>
            <a:ext cx="11949968" cy="6145759"/>
          </a:xfrm>
          <a:custGeom>
            <a:avLst/>
            <a:gdLst/>
            <a:ahLst/>
            <a:cxnLst/>
            <a:rect r="r" b="b" t="t" l="l"/>
            <a:pathLst>
              <a:path h="6145759" w="11949968">
                <a:moveTo>
                  <a:pt x="0" y="0"/>
                </a:moveTo>
                <a:lnTo>
                  <a:pt x="11949968" y="0"/>
                </a:lnTo>
                <a:lnTo>
                  <a:pt x="11949968" y="6145759"/>
                </a:lnTo>
                <a:lnTo>
                  <a:pt x="0" y="6145759"/>
                </a:lnTo>
                <a:lnTo>
                  <a:pt x="0" y="0"/>
                </a:lnTo>
                <a:close/>
              </a:path>
            </a:pathLst>
          </a:custGeom>
          <a:blipFill>
            <a:blip r:embed="rId7"/>
            <a:stretch>
              <a:fillRect l="0" t="-75878" r="0" b="-351"/>
            </a:stretch>
          </a:blipFill>
        </p:spPr>
      </p:sp>
      <p:sp>
        <p:nvSpPr>
          <p:cNvPr name="TextBox 7" id="7"/>
          <p:cNvSpPr txBox="true"/>
          <p:nvPr/>
        </p:nvSpPr>
        <p:spPr>
          <a:xfrm rot="0">
            <a:off x="5090096" y="1683850"/>
            <a:ext cx="8107807" cy="1095375"/>
          </a:xfrm>
          <a:prstGeom prst="rect">
            <a:avLst/>
          </a:prstGeom>
        </p:spPr>
        <p:txBody>
          <a:bodyPr anchor="t" rtlCol="false" tIns="0" lIns="0" bIns="0" rIns="0">
            <a:spAutoFit/>
          </a:bodyPr>
          <a:lstStyle/>
          <a:p>
            <a:pPr algn="ctr" marL="0" indent="0" lvl="0">
              <a:lnSpc>
                <a:spcPts val="8640"/>
              </a:lnSpc>
            </a:pPr>
            <a:r>
              <a:rPr lang="en-US" sz="7200">
                <a:solidFill>
                  <a:srgbClr val="000000"/>
                </a:solidFill>
                <a:latin typeface="Glacial Indifference Bold"/>
              </a:rPr>
              <a:t>Preprocessing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7996" y="520341"/>
            <a:ext cx="3113512" cy="1016717"/>
          </a:xfrm>
          <a:custGeom>
            <a:avLst/>
            <a:gdLst/>
            <a:ahLst/>
            <a:cxnLst/>
            <a:rect r="r" b="b" t="t" l="l"/>
            <a:pathLst>
              <a:path h="1016717" w="3113512">
                <a:moveTo>
                  <a:pt x="0" y="0"/>
                </a:moveTo>
                <a:lnTo>
                  <a:pt x="3113513" y="0"/>
                </a:lnTo>
                <a:lnTo>
                  <a:pt x="3113513" y="1016718"/>
                </a:lnTo>
                <a:lnTo>
                  <a:pt x="0" y="1016718"/>
                </a:lnTo>
                <a:lnTo>
                  <a:pt x="0" y="0"/>
                </a:lnTo>
                <a:close/>
              </a:path>
            </a:pathLst>
          </a:custGeom>
          <a:blipFill>
            <a:blip r:embed="rId2"/>
            <a:stretch>
              <a:fillRect l="0" t="0" r="0" b="0"/>
            </a:stretch>
          </a:blipFill>
        </p:spPr>
      </p:sp>
      <p:sp>
        <p:nvSpPr>
          <p:cNvPr name="Freeform 3" id="3" descr="Blue Dotted Circle Shape"/>
          <p:cNvSpPr/>
          <p:nvPr/>
        </p:nvSpPr>
        <p:spPr>
          <a:xfrm flipH="false" flipV="false" rot="0">
            <a:off x="-4598029" y="2231537"/>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Purple Circle Geometric Shapes"/>
          <p:cNvSpPr/>
          <p:nvPr/>
        </p:nvSpPr>
        <p:spPr>
          <a:xfrm flipH="false" flipV="false" rot="0">
            <a:off x="17070100" y="8518514"/>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367380" y="2156699"/>
            <a:ext cx="11553239" cy="2986801"/>
          </a:xfrm>
          <a:custGeom>
            <a:avLst/>
            <a:gdLst/>
            <a:ahLst/>
            <a:cxnLst/>
            <a:rect r="r" b="b" t="t" l="l"/>
            <a:pathLst>
              <a:path h="2986801" w="11553239">
                <a:moveTo>
                  <a:pt x="0" y="0"/>
                </a:moveTo>
                <a:lnTo>
                  <a:pt x="11553240" y="0"/>
                </a:lnTo>
                <a:lnTo>
                  <a:pt x="11553240" y="2986801"/>
                </a:lnTo>
                <a:lnTo>
                  <a:pt x="0" y="2986801"/>
                </a:lnTo>
                <a:lnTo>
                  <a:pt x="0" y="0"/>
                </a:lnTo>
                <a:close/>
              </a:path>
            </a:pathLst>
          </a:custGeom>
          <a:blipFill>
            <a:blip r:embed="rId7"/>
            <a:stretch>
              <a:fillRect l="0" t="0" r="0" b="0"/>
            </a:stretch>
          </a:blipFill>
        </p:spPr>
      </p:sp>
      <p:sp>
        <p:nvSpPr>
          <p:cNvPr name="Freeform 6" id="6"/>
          <p:cNvSpPr/>
          <p:nvPr/>
        </p:nvSpPr>
        <p:spPr>
          <a:xfrm flipH="false" flipV="false" rot="0">
            <a:off x="6605226" y="5998188"/>
            <a:ext cx="5273322" cy="4341605"/>
          </a:xfrm>
          <a:custGeom>
            <a:avLst/>
            <a:gdLst/>
            <a:ahLst/>
            <a:cxnLst/>
            <a:rect r="r" b="b" t="t" l="l"/>
            <a:pathLst>
              <a:path h="4341605" w="5273322">
                <a:moveTo>
                  <a:pt x="0" y="0"/>
                </a:moveTo>
                <a:lnTo>
                  <a:pt x="5273321" y="0"/>
                </a:lnTo>
                <a:lnTo>
                  <a:pt x="5273321" y="4341605"/>
                </a:lnTo>
                <a:lnTo>
                  <a:pt x="0" y="4341605"/>
                </a:lnTo>
                <a:lnTo>
                  <a:pt x="0" y="0"/>
                </a:lnTo>
                <a:close/>
              </a:path>
            </a:pathLst>
          </a:custGeom>
          <a:blipFill>
            <a:blip r:embed="rId8"/>
            <a:stretch>
              <a:fillRect l="0" t="0" r="0" b="0"/>
            </a:stretch>
          </a:blipFill>
        </p:spPr>
      </p:sp>
      <p:sp>
        <p:nvSpPr>
          <p:cNvPr name="TextBox 7" id="7"/>
          <p:cNvSpPr txBox="true"/>
          <p:nvPr/>
        </p:nvSpPr>
        <p:spPr>
          <a:xfrm rot="0">
            <a:off x="5090096" y="1028700"/>
            <a:ext cx="8107807" cy="1095375"/>
          </a:xfrm>
          <a:prstGeom prst="rect">
            <a:avLst/>
          </a:prstGeom>
        </p:spPr>
        <p:txBody>
          <a:bodyPr anchor="t" rtlCol="false" tIns="0" lIns="0" bIns="0" rIns="0">
            <a:spAutoFit/>
          </a:bodyPr>
          <a:lstStyle/>
          <a:p>
            <a:pPr algn="ctr" marL="0" indent="0" lvl="0">
              <a:lnSpc>
                <a:spcPts val="8640"/>
              </a:lnSpc>
            </a:pPr>
            <a:r>
              <a:rPr lang="en-US" sz="7200">
                <a:solidFill>
                  <a:srgbClr val="000000"/>
                </a:solidFill>
                <a:latin typeface="Glacial Indifference Bold"/>
              </a:rPr>
              <a:t>Preprocessing</a:t>
            </a:r>
          </a:p>
        </p:txBody>
      </p:sp>
      <p:sp>
        <p:nvSpPr>
          <p:cNvPr name="Freeform 8" id="8" descr="Blue Dotted Circle Shape"/>
          <p:cNvSpPr/>
          <p:nvPr/>
        </p:nvSpPr>
        <p:spPr>
          <a:xfrm flipH="false" flipV="false" rot="0">
            <a:off x="12179125" y="-3742064"/>
            <a:ext cx="5973602" cy="5973602"/>
          </a:xfrm>
          <a:custGeom>
            <a:avLst/>
            <a:gdLst/>
            <a:ahLst/>
            <a:cxnLst/>
            <a:rect r="r" b="b" t="t" l="l"/>
            <a:pathLst>
              <a:path h="5973602" w="5973602">
                <a:moveTo>
                  <a:pt x="0" y="0"/>
                </a:moveTo>
                <a:lnTo>
                  <a:pt x="5973602" y="0"/>
                </a:lnTo>
                <a:lnTo>
                  <a:pt x="5973602" y="5973601"/>
                </a:lnTo>
                <a:lnTo>
                  <a:pt x="0" y="59736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9" id="9"/>
          <p:cNvSpPr/>
          <p:nvPr/>
        </p:nvSpPr>
        <p:spPr>
          <a:xfrm>
            <a:off x="9144000" y="5143500"/>
            <a:ext cx="0" cy="854688"/>
          </a:xfrm>
          <a:prstGeom prst="line">
            <a:avLst/>
          </a:prstGeom>
          <a:ln cap="rnd" w="161925">
            <a:solidFill>
              <a:srgbClr val="5DA295"/>
            </a:solidFill>
            <a:prstDash val="solid"/>
            <a:headEnd type="none" len="sm" w="sm"/>
            <a:tailEnd type="arrow" len="sm" w="med"/>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DAGEtuc1IpY</dc:identifier>
  <dcterms:modified xsi:type="dcterms:W3CDTF">2011-08-01T06:04:30Z</dcterms:modified>
  <cp:revision>1</cp:revision>
  <dc:title>Audio Based Crime Detection</dc:title>
</cp:coreProperties>
</file>