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72675A"/>
        </a:solidFill>
        <a:effectLst/>
        <a:uFillTx/>
        <a:latin typeface="+mj-lt"/>
        <a:ea typeface="+mj-ea"/>
        <a:cs typeface="+mj-cs"/>
        <a:sym typeface="Baskervill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28D8E">
              <a:alpha val="20000"/>
            </a:srgbClr>
          </a:solidFill>
        </a:fill>
      </a:tcStyle>
    </a:band2H>
    <a:firstCo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381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38100" cap="flat">
              <a:solidFill>
                <a:srgbClr val="CCCDCB"/>
              </a:solidFill>
              <a:prstDash val="solid"/>
              <a:miter lim="400000"/>
            </a:ln>
          </a:top>
          <a:bottom>
            <a:ln w="127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lastRow>
    <a:fir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solidFill>
                <a:srgbClr val="CCCDCB"/>
              </a:solidFill>
              <a:prstDash val="solid"/>
              <a:miter lim="400000"/>
            </a:ln>
          </a:top>
          <a:bottom>
            <a:ln w="38100" cap="flat">
              <a:solidFill>
                <a:srgbClr val="CCCDCB"/>
              </a:solidFill>
              <a:prstDash val="solid"/>
              <a:miter lim="400000"/>
            </a:ln>
          </a:bottom>
          <a:insideH>
            <a:ln w="12700" cap="flat">
              <a:solidFill>
                <a:srgbClr val="CCCDCB"/>
              </a:solidFill>
              <a:prstDash val="solid"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EBEBE3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E5E1C5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left>
          <a:right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right>
          <a:top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top>
          <a:bottom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bottom>
          <a:insideH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H>
          <a:insideV>
            <a:ln w="6350" cap="flat">
              <a:solidFill>
                <a:schemeClr val="accent2">
                  <a:satOff val="-4969"/>
                  <a:lumOff val="-24702"/>
                </a:schemeClr>
              </a:solidFill>
              <a:prstDash val="solid"/>
              <a:miter lim="400000"/>
            </a:ln>
          </a:insideV>
        </a:tcBdr>
        <a:fill>
          <a:solidFill>
            <a:srgbClr val="B0C09A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solidFill>
                <a:srgbClr val="444444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AB0B5">
              <a:alpha val="10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rgbClr val="44444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ADBD7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4444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-7715"/>
                  <a:lumOff val="-2210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44444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AB0B5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949E9F"/>
              </a:solidFill>
              <a:prstDash val="solid"/>
              <a:miter lim="400000"/>
            </a:ln>
          </a:left>
          <a:right>
            <a:ln w="12700" cap="flat">
              <a:solidFill>
                <a:srgbClr val="949E9F"/>
              </a:solidFill>
              <a:prstDash val="solid"/>
              <a:miter lim="400000"/>
            </a:ln>
          </a:right>
          <a:top>
            <a:ln w="12700" cap="flat">
              <a:solidFill>
                <a:srgbClr val="949E9F"/>
              </a:solidFill>
              <a:prstDash val="solid"/>
              <a:miter lim="400000"/>
            </a:ln>
          </a:top>
          <a:bottom>
            <a:ln w="12700" cap="flat">
              <a:solidFill>
                <a:srgbClr val="949E9F"/>
              </a:solidFill>
              <a:prstDash val="solid"/>
              <a:miter lim="400000"/>
            </a:ln>
          </a:bottom>
          <a:insideH>
            <a:ln w="12700" cap="flat">
              <a:solidFill>
                <a:srgbClr val="949E9F"/>
              </a:solidFill>
              <a:prstDash val="solid"/>
              <a:miter lim="400000"/>
            </a:ln>
          </a:insideH>
          <a:insideV>
            <a:ln w="12700" cap="flat">
              <a:solidFill>
                <a:srgbClr val="949E9F"/>
              </a:solidFill>
              <a:prstDash val="solid"/>
              <a:miter lim="400000"/>
            </a:ln>
          </a:insideV>
        </a:tcBdr>
        <a:fill>
          <a:solidFill>
            <a:srgbClr val="E2E0D9"/>
          </a:solidFill>
        </a:fill>
      </a:tcStyle>
    </a:wholeTbl>
    <a:band2H>
      <a:tcTxStyle/>
      <a:tcStyle>
        <a:tcBdr/>
        <a:fill>
          <a:solidFill>
            <a:srgbClr val="EFECE5"/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Col>
    <a:lastRow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6D5D4B"/>
              </a:solidFill>
              <a:prstDash val="solid"/>
              <a:miter lim="400000"/>
            </a:ln>
          </a:left>
          <a:right>
            <a:ln w="12700" cap="flat">
              <a:solidFill>
                <a:srgbClr val="6D5D4B"/>
              </a:solidFill>
              <a:prstDash val="solid"/>
              <a:miter lim="400000"/>
            </a:ln>
          </a:right>
          <a:top>
            <a:ln w="25400" cap="flat">
              <a:solidFill>
                <a:srgbClr val="352922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6D5D4B"/>
              </a:solidFill>
              <a:prstDash val="solid"/>
              <a:miter lim="400000"/>
            </a:ln>
          </a:insideH>
          <a:insideV>
            <a:ln w="12700" cap="flat">
              <a:solidFill>
                <a:srgbClr val="6D5D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52922"/>
              </a:solidFill>
              <a:prstDash val="solid"/>
              <a:miter lim="400000"/>
            </a:ln>
          </a:left>
          <a:right>
            <a:ln w="12700" cap="flat">
              <a:solidFill>
                <a:srgbClr val="352922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satOff val="-11517"/>
                  <a:lumOff val="-24324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352922"/>
              </a:solidFill>
              <a:prstDash val="solid"/>
              <a:miter lim="400000"/>
            </a:ln>
          </a:bottom>
          <a:insideH>
            <a:ln w="12700" cap="flat">
              <a:solidFill>
                <a:srgbClr val="352922"/>
              </a:solidFill>
              <a:prstDash val="solid"/>
              <a:miter lim="400000"/>
            </a:ln>
          </a:insideH>
          <a:insideV>
            <a:ln w="12700" cap="flat">
              <a:solidFill>
                <a:srgbClr val="352922"/>
              </a:solidFill>
              <a:prstDash val="solid"/>
              <a:miter lim="400000"/>
            </a:ln>
          </a:insideV>
        </a:tcBdr>
        <a:fill>
          <a:solidFill>
            <a:srgbClr val="4F403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434343"/>
        </a:fontRef>
        <a:srgbClr val="434343"/>
      </a:tcTxStyle>
      <a:tcStyle>
        <a:tcBdr>
          <a:left>
            <a:ln w="12700" cap="flat">
              <a:solidFill>
                <a:srgbClr val="CCCDCB"/>
              </a:solidFill>
              <a:prstDash val="solid"/>
              <a:miter lim="400000"/>
            </a:ln>
          </a:left>
          <a:right>
            <a:ln w="12700" cap="flat">
              <a:solidFill>
                <a:srgbClr val="CCCD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2D2D3">
              <a:alpha val="38000"/>
            </a:srgbClr>
          </a:solidFill>
        </a:fill>
      </a:tcStyle>
    </a:band2H>
    <a:firstCo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939393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CCCDCB"/>
              </a:solidFill>
              <a:prstDash val="solid"/>
              <a:miter lim="400000"/>
            </a:ln>
          </a:insideV>
        </a:tcBdr>
        <a:fill>
          <a:solidFill>
            <a:srgbClr val="A5A8A3"/>
          </a:solidFill>
        </a:fill>
      </a:tcStyle>
    </a:firstCol>
    <a:la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lastRow>
    <a:firstRow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5A8A3"/>
              </a:solidFill>
              <a:prstDash val="solid"/>
              <a:miter lim="400000"/>
            </a:ln>
          </a:left>
          <a:right>
            <a:ln w="12700" cap="flat">
              <a:solidFill>
                <a:srgbClr val="A5A8A3"/>
              </a:solidFill>
              <a:prstDash val="solid"/>
              <a:miter lim="400000"/>
            </a:ln>
          </a:right>
          <a:top>
            <a:ln w="127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A5A8A3"/>
              </a:solidFill>
              <a:prstDash val="solid"/>
              <a:miter lim="400000"/>
            </a:ln>
          </a:insideV>
        </a:tcBdr>
        <a:fill>
          <a:solidFill>
            <a:srgbClr val="6D6D6D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CCDCB">
              <a:alpha val="21000"/>
            </a:srgbClr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39393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25400" cap="flat">
              <a:solidFill>
                <a:srgbClr val="939393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39393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232323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400" u="sng"/>
              <a:t>Relationship</a:t>
            </a:r>
            <a:r>
              <a:rPr lang="en-ZA" sz="2400" u="sng" baseline="0"/>
              <a:t> Between the Flowrate Through the Valve as a Function of Pressure Drop Across the Valve.  </a:t>
            </a:r>
            <a:endParaRPr lang="en-ZA" sz="2400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490589672076374E-2"/>
          <c:y val="0.20835917800213666"/>
          <c:w val="0.89096332189245597"/>
          <c:h val="0.69292037469381595"/>
        </c:manualLayout>
      </c:layout>
      <c:scatterChart>
        <c:scatterStyle val="lineMarker"/>
        <c:varyColors val="0"/>
        <c:ser>
          <c:idx val="0"/>
          <c:order val="0"/>
          <c:tx>
            <c:v>x=0.1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70C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3229616755973887E-2"/>
                  <c:y val="-4.6643266641157005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'[Book1.1(2864).xlsx]Sheet1'!$J$7:$J$21</c:f>
              <c:numCache>
                <c:formatCode>General</c:formatCode>
                <c:ptCount val="15"/>
                <c:pt idx="0">
                  <c:v>5.4241128306848481</c:v>
                </c:pt>
                <c:pt idx="1">
                  <c:v>5.2401908362196128</c:v>
                </c:pt>
                <c:pt idx="2">
                  <c:v>5.0495742394780176</c:v>
                </c:pt>
                <c:pt idx="3">
                  <c:v>4.851474002816051</c:v>
                </c:pt>
                <c:pt idx="4">
                  <c:v>4.6449327228712365</c:v>
                </c:pt>
                <c:pt idx="5">
                  <c:v>4.4287695808203882</c:v>
                </c:pt>
                <c:pt idx="6">
                  <c:v>4.2014997322384779</c:v>
                </c:pt>
                <c:pt idx="7">
                  <c:v>3.9612119357590552</c:v>
                </c:pt>
                <c:pt idx="8">
                  <c:v>3.7053744750024928</c:v>
                </c:pt>
                <c:pt idx="9">
                  <c:v>3.4305101661414734</c:v>
                </c:pt>
                <c:pt idx="10">
                  <c:v>3.1316130029108002</c:v>
                </c:pt>
                <c:pt idx="11">
                  <c:v>2.8009998214923186</c:v>
                </c:pt>
                <c:pt idx="12">
                  <c:v>2.4257370014080255</c:v>
                </c:pt>
                <c:pt idx="13">
                  <c:v>1.9806059678795276</c:v>
                </c:pt>
                <c:pt idx="14">
                  <c:v>1.4004999107461593</c:v>
                </c:pt>
              </c:numCache>
            </c:numRef>
          </c:xVal>
          <c:yVal>
            <c:numRef>
              <c:f>'[Book1.1(2864).xlsx]Sheet1'!$C$7:$C$21</c:f>
              <c:numCache>
                <c:formatCode>General</c:formatCode>
                <c:ptCount val="15"/>
                <c:pt idx="0">
                  <c:v>1.6</c:v>
                </c:pt>
                <c:pt idx="1">
                  <c:v>1.6</c:v>
                </c:pt>
                <c:pt idx="2">
                  <c:v>1.5</c:v>
                </c:pt>
                <c:pt idx="3">
                  <c:v>1.3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1.2</c:v>
                </c:pt>
                <c:pt idx="8">
                  <c:v>1</c:v>
                </c:pt>
                <c:pt idx="9">
                  <c:v>1</c:v>
                </c:pt>
                <c:pt idx="10">
                  <c:v>0.8</c:v>
                </c:pt>
                <c:pt idx="11">
                  <c:v>0.8</c:v>
                </c:pt>
                <c:pt idx="12">
                  <c:v>0.7</c:v>
                </c:pt>
                <c:pt idx="13">
                  <c:v>0.5</c:v>
                </c:pt>
                <c:pt idx="1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CA-4F97-ADBB-62B39F9873AF}"/>
            </c:ext>
          </c:extLst>
        </c:ser>
        <c:ser>
          <c:idx val="1"/>
          <c:order val="1"/>
          <c:tx>
            <c:v>x=0.4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rgbClr val="7030A0"/>
              </a:solidFill>
              <a:ln w="9525">
                <a:solidFill>
                  <a:srgbClr val="7030A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7030A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5087652416722767E-2"/>
                  <c:y val="-3.462002563244272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'[Book1.1(2864).xlsx]Sheet1'!$J$7:$J$21</c:f>
              <c:numCache>
                <c:formatCode>General</c:formatCode>
                <c:ptCount val="15"/>
                <c:pt idx="0">
                  <c:v>5.4241128306848481</c:v>
                </c:pt>
                <c:pt idx="1">
                  <c:v>5.2401908362196128</c:v>
                </c:pt>
                <c:pt idx="2">
                  <c:v>5.0495742394780176</c:v>
                </c:pt>
                <c:pt idx="3">
                  <c:v>4.851474002816051</c:v>
                </c:pt>
                <c:pt idx="4">
                  <c:v>4.6449327228712365</c:v>
                </c:pt>
                <c:pt idx="5">
                  <c:v>4.4287695808203882</c:v>
                </c:pt>
                <c:pt idx="6">
                  <c:v>4.2014997322384779</c:v>
                </c:pt>
                <c:pt idx="7">
                  <c:v>3.9612119357590552</c:v>
                </c:pt>
                <c:pt idx="8">
                  <c:v>3.7053744750024928</c:v>
                </c:pt>
                <c:pt idx="9">
                  <c:v>3.4305101661414734</c:v>
                </c:pt>
                <c:pt idx="10">
                  <c:v>3.1316130029108002</c:v>
                </c:pt>
                <c:pt idx="11">
                  <c:v>2.8009998214923186</c:v>
                </c:pt>
                <c:pt idx="12">
                  <c:v>2.4257370014080255</c:v>
                </c:pt>
                <c:pt idx="13">
                  <c:v>1.9806059678795276</c:v>
                </c:pt>
                <c:pt idx="14">
                  <c:v>1.4004999107461593</c:v>
                </c:pt>
              </c:numCache>
            </c:numRef>
          </c:xVal>
          <c:yVal>
            <c:numRef>
              <c:f>'[Book1.1(2864).xlsx]Sheet1'!$D$7:$D$21</c:f>
              <c:numCache>
                <c:formatCode>General</c:formatCode>
                <c:ptCount val="15"/>
                <c:pt idx="0">
                  <c:v>3.2</c:v>
                </c:pt>
                <c:pt idx="1">
                  <c:v>3</c:v>
                </c:pt>
                <c:pt idx="2">
                  <c:v>3.4</c:v>
                </c:pt>
                <c:pt idx="3">
                  <c:v>3.2</c:v>
                </c:pt>
                <c:pt idx="4">
                  <c:v>2.8</c:v>
                </c:pt>
                <c:pt idx="5">
                  <c:v>2.7</c:v>
                </c:pt>
                <c:pt idx="6">
                  <c:v>2.4</c:v>
                </c:pt>
                <c:pt idx="7">
                  <c:v>2.5</c:v>
                </c:pt>
                <c:pt idx="8">
                  <c:v>2.5</c:v>
                </c:pt>
                <c:pt idx="9">
                  <c:v>2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1.3</c:v>
                </c:pt>
                <c:pt idx="14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CA-4F97-ADBB-62B39F9873AF}"/>
            </c:ext>
          </c:extLst>
        </c:ser>
        <c:ser>
          <c:idx val="2"/>
          <c:order val="2"/>
          <c:tx>
            <c:v>x=0.5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rgbClr val="00B050"/>
              </a:solidFill>
              <a:ln w="9525">
                <a:solidFill>
                  <a:srgbClr val="00B05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00B05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3703539673276456E-2"/>
                  <c:y val="-4.826026653258425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'[Book1.1(2864).xlsx]Sheet1'!$J$7:$J$21</c:f>
              <c:numCache>
                <c:formatCode>General</c:formatCode>
                <c:ptCount val="15"/>
                <c:pt idx="0">
                  <c:v>5.4241128306848481</c:v>
                </c:pt>
                <c:pt idx="1">
                  <c:v>5.2401908362196128</c:v>
                </c:pt>
                <c:pt idx="2">
                  <c:v>5.0495742394780176</c:v>
                </c:pt>
                <c:pt idx="3">
                  <c:v>4.851474002816051</c:v>
                </c:pt>
                <c:pt idx="4">
                  <c:v>4.6449327228712365</c:v>
                </c:pt>
                <c:pt idx="5">
                  <c:v>4.4287695808203882</c:v>
                </c:pt>
                <c:pt idx="6">
                  <c:v>4.2014997322384779</c:v>
                </c:pt>
                <c:pt idx="7">
                  <c:v>3.9612119357590552</c:v>
                </c:pt>
                <c:pt idx="8">
                  <c:v>3.7053744750024928</c:v>
                </c:pt>
                <c:pt idx="9">
                  <c:v>3.4305101661414734</c:v>
                </c:pt>
                <c:pt idx="10">
                  <c:v>3.1316130029108002</c:v>
                </c:pt>
                <c:pt idx="11">
                  <c:v>2.8009998214923186</c:v>
                </c:pt>
                <c:pt idx="12">
                  <c:v>2.4257370014080255</c:v>
                </c:pt>
                <c:pt idx="13">
                  <c:v>1.9806059678795276</c:v>
                </c:pt>
                <c:pt idx="14">
                  <c:v>1.4004999107461593</c:v>
                </c:pt>
              </c:numCache>
            </c:numRef>
          </c:xVal>
          <c:yVal>
            <c:numRef>
              <c:f>'[Book1.1(2864).xlsx]Sheet1'!$E$7:$E$21</c:f>
              <c:numCache>
                <c:formatCode>General</c:formatCode>
                <c:ptCount val="15"/>
                <c:pt idx="0">
                  <c:v>4.5</c:v>
                </c:pt>
                <c:pt idx="1">
                  <c:v>4.2</c:v>
                </c:pt>
                <c:pt idx="2">
                  <c:v>4.0999999999999996</c:v>
                </c:pt>
                <c:pt idx="3">
                  <c:v>3.9</c:v>
                </c:pt>
                <c:pt idx="4">
                  <c:v>3.9</c:v>
                </c:pt>
                <c:pt idx="5">
                  <c:v>3.5</c:v>
                </c:pt>
                <c:pt idx="6">
                  <c:v>3.7</c:v>
                </c:pt>
                <c:pt idx="7">
                  <c:v>3.3</c:v>
                </c:pt>
                <c:pt idx="8">
                  <c:v>2.8</c:v>
                </c:pt>
                <c:pt idx="9">
                  <c:v>2.6</c:v>
                </c:pt>
                <c:pt idx="10">
                  <c:v>2.5</c:v>
                </c:pt>
                <c:pt idx="11">
                  <c:v>2.2999999999999998</c:v>
                </c:pt>
                <c:pt idx="12">
                  <c:v>2</c:v>
                </c:pt>
                <c:pt idx="13">
                  <c:v>1.6</c:v>
                </c:pt>
                <c:pt idx="14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CA-4F97-ADBB-62B39F9873AF}"/>
            </c:ext>
          </c:extLst>
        </c:ser>
        <c:ser>
          <c:idx val="3"/>
          <c:order val="3"/>
          <c:tx>
            <c:v>x=0.6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3229616755973887E-2"/>
                  <c:y val="-5.803477650949290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'[Book1.1(2864).xlsx]Sheet1'!$J$7:$J$21</c:f>
              <c:numCache>
                <c:formatCode>General</c:formatCode>
                <c:ptCount val="15"/>
                <c:pt idx="0">
                  <c:v>5.4241128306848481</c:v>
                </c:pt>
                <c:pt idx="1">
                  <c:v>5.2401908362196128</c:v>
                </c:pt>
                <c:pt idx="2">
                  <c:v>5.0495742394780176</c:v>
                </c:pt>
                <c:pt idx="3">
                  <c:v>4.851474002816051</c:v>
                </c:pt>
                <c:pt idx="4">
                  <c:v>4.6449327228712365</c:v>
                </c:pt>
                <c:pt idx="5">
                  <c:v>4.4287695808203882</c:v>
                </c:pt>
                <c:pt idx="6">
                  <c:v>4.2014997322384779</c:v>
                </c:pt>
                <c:pt idx="7">
                  <c:v>3.9612119357590552</c:v>
                </c:pt>
                <c:pt idx="8">
                  <c:v>3.7053744750024928</c:v>
                </c:pt>
                <c:pt idx="9">
                  <c:v>3.4305101661414734</c:v>
                </c:pt>
                <c:pt idx="10">
                  <c:v>3.1316130029108002</c:v>
                </c:pt>
                <c:pt idx="11">
                  <c:v>2.8009998214923186</c:v>
                </c:pt>
                <c:pt idx="12">
                  <c:v>2.4257370014080255</c:v>
                </c:pt>
                <c:pt idx="13">
                  <c:v>1.9806059678795276</c:v>
                </c:pt>
                <c:pt idx="14">
                  <c:v>1.4004999107461593</c:v>
                </c:pt>
              </c:numCache>
            </c:numRef>
          </c:xVal>
          <c:yVal>
            <c:numRef>
              <c:f>'[Book1.1(2864).xlsx]Sheet1'!$F$7:$F$21</c:f>
              <c:numCache>
                <c:formatCode>General</c:formatCode>
                <c:ptCount val="15"/>
                <c:pt idx="0">
                  <c:v>6.4</c:v>
                </c:pt>
                <c:pt idx="1">
                  <c:v>6.1</c:v>
                </c:pt>
                <c:pt idx="2">
                  <c:v>5.7</c:v>
                </c:pt>
                <c:pt idx="3">
                  <c:v>5.6</c:v>
                </c:pt>
                <c:pt idx="4">
                  <c:v>5</c:v>
                </c:pt>
                <c:pt idx="5">
                  <c:v>4.4000000000000004</c:v>
                </c:pt>
                <c:pt idx="6">
                  <c:v>4.7</c:v>
                </c:pt>
                <c:pt idx="7">
                  <c:v>4.7</c:v>
                </c:pt>
                <c:pt idx="8">
                  <c:v>4</c:v>
                </c:pt>
                <c:pt idx="9">
                  <c:v>3.6</c:v>
                </c:pt>
                <c:pt idx="10">
                  <c:v>3.5</c:v>
                </c:pt>
                <c:pt idx="11">
                  <c:v>3</c:v>
                </c:pt>
                <c:pt idx="12">
                  <c:v>2.6</c:v>
                </c:pt>
                <c:pt idx="13">
                  <c:v>2.2999999999999998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9CA-4F97-ADBB-62B39F9873AF}"/>
            </c:ext>
          </c:extLst>
        </c:ser>
        <c:ser>
          <c:idx val="4"/>
          <c:order val="4"/>
          <c:tx>
            <c:v>x=0.7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chemeClr val="bg1"/>
              </a:solidFill>
              <a:ln w="9525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50000"/>
                  </a:schemeClr>
                </a:solidFill>
                <a:prstDash val="solid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7.7844129059353756E-2"/>
                  <c:y val="-4.6340859970900469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'[Book1.1(2864).xlsx]Sheet1'!$J$7:$J$21</c:f>
              <c:numCache>
                <c:formatCode>General</c:formatCode>
                <c:ptCount val="15"/>
                <c:pt idx="0">
                  <c:v>5.4241128306848481</c:v>
                </c:pt>
                <c:pt idx="1">
                  <c:v>5.2401908362196128</c:v>
                </c:pt>
                <c:pt idx="2">
                  <c:v>5.0495742394780176</c:v>
                </c:pt>
                <c:pt idx="3">
                  <c:v>4.851474002816051</c:v>
                </c:pt>
                <c:pt idx="4">
                  <c:v>4.6449327228712365</c:v>
                </c:pt>
                <c:pt idx="5">
                  <c:v>4.4287695808203882</c:v>
                </c:pt>
                <c:pt idx="6">
                  <c:v>4.2014997322384779</c:v>
                </c:pt>
                <c:pt idx="7">
                  <c:v>3.9612119357590552</c:v>
                </c:pt>
                <c:pt idx="8">
                  <c:v>3.7053744750024928</c:v>
                </c:pt>
                <c:pt idx="9">
                  <c:v>3.4305101661414734</c:v>
                </c:pt>
                <c:pt idx="10">
                  <c:v>3.1316130029108002</c:v>
                </c:pt>
                <c:pt idx="11">
                  <c:v>2.8009998214923186</c:v>
                </c:pt>
                <c:pt idx="12">
                  <c:v>2.4257370014080255</c:v>
                </c:pt>
                <c:pt idx="13">
                  <c:v>1.9806059678795276</c:v>
                </c:pt>
                <c:pt idx="14">
                  <c:v>1.4004999107461593</c:v>
                </c:pt>
              </c:numCache>
            </c:numRef>
          </c:xVal>
          <c:yVal>
            <c:numRef>
              <c:f>'[Book1.1(2864).xlsx]Sheet1'!$G$7:$G$21</c:f>
              <c:numCache>
                <c:formatCode>General</c:formatCode>
                <c:ptCount val="15"/>
                <c:pt idx="0">
                  <c:v>7.7</c:v>
                </c:pt>
                <c:pt idx="1">
                  <c:v>7.5</c:v>
                </c:pt>
                <c:pt idx="2">
                  <c:v>7.3</c:v>
                </c:pt>
                <c:pt idx="3">
                  <c:v>6.8</c:v>
                </c:pt>
                <c:pt idx="4">
                  <c:v>7</c:v>
                </c:pt>
                <c:pt idx="5">
                  <c:v>5.9</c:v>
                </c:pt>
                <c:pt idx="6">
                  <c:v>5.7</c:v>
                </c:pt>
                <c:pt idx="7">
                  <c:v>5.8</c:v>
                </c:pt>
                <c:pt idx="8">
                  <c:v>4.7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3.6</c:v>
                </c:pt>
                <c:pt idx="12">
                  <c:v>3.6</c:v>
                </c:pt>
                <c:pt idx="13">
                  <c:v>2.8</c:v>
                </c:pt>
                <c:pt idx="14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9CA-4F97-ADBB-62B39F987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773824"/>
        <c:axId val="198774152"/>
      </c:scatterChart>
      <c:valAx>
        <c:axId val="198773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2000" u="sng" baseline="0" dirty="0"/>
                  <a:t>Square Root of Change in Pressure Divided by SG [(</a:t>
                </a:r>
                <a:r>
                  <a:rPr lang="en-ZA" sz="2000" u="sng" baseline="0" dirty="0" err="1"/>
                  <a:t>Kpa</a:t>
                </a:r>
                <a:r>
                  <a:rPr lang="en-ZA" sz="2000" u="sng" baseline="0" dirty="0"/>
                  <a:t>  SG</a:t>
                </a:r>
                <a:r>
                  <a:rPr lang="en-ZA" sz="2000" u="sng" baseline="30000" dirty="0"/>
                  <a:t>-1</a:t>
                </a:r>
                <a:r>
                  <a:rPr lang="en-ZA" sz="2000" u="sng" baseline="0" dirty="0"/>
                  <a:t>)</a:t>
                </a:r>
                <a:r>
                  <a:rPr lang="en-ZA" sz="2000" u="sng" baseline="30000" dirty="0"/>
                  <a:t>1/2</a:t>
                </a:r>
                <a:r>
                  <a:rPr lang="en-ZA" sz="2000" u="sng" baseline="0" dirty="0"/>
                  <a:t>]  </a:t>
                </a:r>
                <a:endParaRPr lang="en-ZA" sz="2000" u="sng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74152"/>
        <c:crosses val="autoZero"/>
        <c:crossBetween val="midCat"/>
      </c:valAx>
      <c:valAx>
        <c:axId val="198774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sng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2000" u="sng"/>
                  <a:t>Flowrate</a:t>
                </a:r>
                <a:r>
                  <a:rPr lang="en-ZA" sz="2000" u="sng" baseline="0"/>
                  <a:t> [m</a:t>
                </a:r>
                <a:r>
                  <a:rPr lang="en-ZA" sz="2000" u="sng" baseline="30000"/>
                  <a:t>3</a:t>
                </a:r>
                <a:r>
                  <a:rPr lang="en-ZA" sz="2000" u="sng" baseline="0"/>
                  <a:t> h</a:t>
                </a:r>
                <a:r>
                  <a:rPr lang="en-ZA" sz="2000" u="sng" baseline="30000"/>
                  <a:t>-1</a:t>
                </a:r>
                <a:r>
                  <a:rPr lang="en-ZA" sz="2000" u="sng" baseline="0"/>
                  <a:t>]</a:t>
                </a:r>
                <a:endParaRPr lang="en-ZA" sz="2000" u="sng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sng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773824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0.12462520656074873"/>
          <c:y val="0.3116170304938059"/>
          <c:w val="9.6534756934267593E-2"/>
          <c:h val="0.409817807135247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u="sng"/>
              <a:t>Relationship</a:t>
            </a:r>
            <a:r>
              <a:rPr lang="en-ZA" u="sng" baseline="0"/>
              <a:t> between the flowrate through a control valve and the </a:t>
            </a:r>
          </a:p>
          <a:p>
            <a:pPr>
              <a:defRPr/>
            </a:pPr>
            <a:r>
              <a:rPr lang="en-ZA" u="sng" baseline="0"/>
              <a:t>percent at which the vallve is open. (Graph 2)</a:t>
            </a:r>
            <a:endParaRPr lang="en-ZA" u="sn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7944184996329667E-2"/>
          <c:y val="0.1201442774754639"/>
          <c:w val="0.92366810540976596"/>
          <c:h val="0.77630197415125446"/>
        </c:manualLayout>
      </c:layout>
      <c:scatterChart>
        <c:scatterStyle val="lineMarker"/>
        <c:varyColors val="0"/>
        <c:ser>
          <c:idx val="1"/>
          <c:order val="1"/>
          <c:tx>
            <c:v>x=0.4</c:v>
          </c:tx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929237379185602"/>
                  <c:y val="4.618842762997820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'C:\Engineering\Chemical Engineering\Year 3\Semester 1\CJJ 310\Assignment 7\[Book1.1.1.xlsx]Sheet1'!$L$7:$L$21</c:f>
              <c:numCache>
                <c:formatCode>General</c:formatCode>
                <c:ptCount val="15"/>
                <c:pt idx="0">
                  <c:v>2.1696451322739394</c:v>
                </c:pt>
                <c:pt idx="1">
                  <c:v>2.096076334487845</c:v>
                </c:pt>
                <c:pt idx="2">
                  <c:v>2.019829695791207</c:v>
                </c:pt>
                <c:pt idx="3">
                  <c:v>1.9405896011264205</c:v>
                </c:pt>
                <c:pt idx="4">
                  <c:v>1.8579730891484947</c:v>
                </c:pt>
                <c:pt idx="5">
                  <c:v>1.7715078323281555</c:v>
                </c:pt>
                <c:pt idx="6">
                  <c:v>1.6805998928953914</c:v>
                </c:pt>
                <c:pt idx="7">
                  <c:v>1.5844847743036221</c:v>
                </c:pt>
                <c:pt idx="8">
                  <c:v>1.4821497900009972</c:v>
                </c:pt>
                <c:pt idx="9">
                  <c:v>1.3722040664565895</c:v>
                </c:pt>
                <c:pt idx="10">
                  <c:v>1.2526452011643201</c:v>
                </c:pt>
                <c:pt idx="11">
                  <c:v>1.1203999285969275</c:v>
                </c:pt>
                <c:pt idx="12">
                  <c:v>0.97029480056321027</c:v>
                </c:pt>
                <c:pt idx="13">
                  <c:v>0.79224238715181106</c:v>
                </c:pt>
                <c:pt idx="14">
                  <c:v>0.56019996429846375</c:v>
                </c:pt>
              </c:numCache>
            </c:numRef>
          </c:xVal>
          <c:yVal>
            <c:numRef>
              <c:f>'C:\Engineering\Chemical Engineering\Year 3\Semester 1\CJJ 310\Assignment 7\[Book1.1.1.xlsx]Sheet1'!$D$7:$D$21</c:f>
              <c:numCache>
                <c:formatCode>General</c:formatCode>
                <c:ptCount val="15"/>
                <c:pt idx="0">
                  <c:v>3.2</c:v>
                </c:pt>
                <c:pt idx="1">
                  <c:v>3</c:v>
                </c:pt>
                <c:pt idx="2">
                  <c:v>3.4</c:v>
                </c:pt>
                <c:pt idx="3">
                  <c:v>3.2</c:v>
                </c:pt>
                <c:pt idx="4">
                  <c:v>2.8</c:v>
                </c:pt>
                <c:pt idx="5">
                  <c:v>2.7</c:v>
                </c:pt>
                <c:pt idx="6">
                  <c:v>2.4</c:v>
                </c:pt>
                <c:pt idx="7">
                  <c:v>2.5</c:v>
                </c:pt>
                <c:pt idx="8">
                  <c:v>2.5</c:v>
                </c:pt>
                <c:pt idx="9">
                  <c:v>2</c:v>
                </c:pt>
                <c:pt idx="10">
                  <c:v>2</c:v>
                </c:pt>
                <c:pt idx="11">
                  <c:v>1.8</c:v>
                </c:pt>
                <c:pt idx="12">
                  <c:v>1.6</c:v>
                </c:pt>
                <c:pt idx="13">
                  <c:v>1.3</c:v>
                </c:pt>
                <c:pt idx="14">
                  <c:v>0.9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73-408D-AA57-29C5D4084F67}"/>
            </c:ext>
          </c:extLst>
        </c:ser>
        <c:ser>
          <c:idx val="2"/>
          <c:order val="2"/>
          <c:tx>
            <c:v>x=0.1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5363331855403618E-2"/>
                  <c:y val="-4.3401106557274402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'C:\Engineering\Chemical Engineering\Year 3\Semester 1\CJJ 310\Assignment 7\[Book1.1.1.xlsx]Sheet1'!$K$7:$K$21</c:f>
              <c:numCache>
                <c:formatCode>General</c:formatCode>
                <c:ptCount val="15"/>
                <c:pt idx="0">
                  <c:v>0.54241128306848485</c:v>
                </c:pt>
                <c:pt idx="1">
                  <c:v>0.52401908362196126</c:v>
                </c:pt>
                <c:pt idx="2">
                  <c:v>0.50495742394780174</c:v>
                </c:pt>
                <c:pt idx="3">
                  <c:v>0.48514740028160513</c:v>
                </c:pt>
                <c:pt idx="4">
                  <c:v>0.46449327228712367</c:v>
                </c:pt>
                <c:pt idx="5">
                  <c:v>0.44287695808203886</c:v>
                </c:pt>
                <c:pt idx="6">
                  <c:v>0.42014997322384784</c:v>
                </c:pt>
                <c:pt idx="7">
                  <c:v>0.39612119357590553</c:v>
                </c:pt>
                <c:pt idx="8">
                  <c:v>0.37053744750024931</c:v>
                </c:pt>
                <c:pt idx="9">
                  <c:v>0.34305101661414739</c:v>
                </c:pt>
                <c:pt idx="10">
                  <c:v>0.31316130029108002</c:v>
                </c:pt>
                <c:pt idx="11">
                  <c:v>0.28009998214923187</c:v>
                </c:pt>
                <c:pt idx="12">
                  <c:v>0.24257370014080257</c:v>
                </c:pt>
                <c:pt idx="13">
                  <c:v>0.19806059678795276</c:v>
                </c:pt>
                <c:pt idx="14">
                  <c:v>0.14004999107461594</c:v>
                </c:pt>
              </c:numCache>
            </c:numRef>
          </c:xVal>
          <c:yVal>
            <c:numRef>
              <c:f>'C:\Engineering\Chemical Engineering\Year 3\Semester 1\CJJ 310\Assignment 7\[Book1.1.1.xlsx]Sheet1'!$C$7:$C$21</c:f>
              <c:numCache>
                <c:formatCode>General</c:formatCode>
                <c:ptCount val="15"/>
                <c:pt idx="0">
                  <c:v>1.6</c:v>
                </c:pt>
                <c:pt idx="1">
                  <c:v>1.6</c:v>
                </c:pt>
                <c:pt idx="2">
                  <c:v>1.5</c:v>
                </c:pt>
                <c:pt idx="3">
                  <c:v>1.3</c:v>
                </c:pt>
                <c:pt idx="4">
                  <c:v>1.4</c:v>
                </c:pt>
                <c:pt idx="5">
                  <c:v>1.2</c:v>
                </c:pt>
                <c:pt idx="6">
                  <c:v>1.1000000000000001</c:v>
                </c:pt>
                <c:pt idx="7">
                  <c:v>1.2</c:v>
                </c:pt>
                <c:pt idx="8">
                  <c:v>1</c:v>
                </c:pt>
                <c:pt idx="9">
                  <c:v>1</c:v>
                </c:pt>
                <c:pt idx="10">
                  <c:v>0.8</c:v>
                </c:pt>
                <c:pt idx="11">
                  <c:v>0.8</c:v>
                </c:pt>
                <c:pt idx="12">
                  <c:v>0.7</c:v>
                </c:pt>
                <c:pt idx="13">
                  <c:v>0.5</c:v>
                </c:pt>
                <c:pt idx="1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873-408D-AA57-29C5D4084F67}"/>
            </c:ext>
          </c:extLst>
        </c:ser>
        <c:ser>
          <c:idx val="3"/>
          <c:order val="3"/>
          <c:tx>
            <c:v>x=0.5</c:v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564362507036204"/>
                  <c:y val="1.4049190596737537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'C:\Engineering\Chemical Engineering\Year 3\Semester 1\CJJ 310\Assignment 7\[Book1.1.1.xlsx]Sheet1'!$M$7:$M$21</c:f>
              <c:numCache>
                <c:formatCode>General</c:formatCode>
                <c:ptCount val="15"/>
                <c:pt idx="0">
                  <c:v>2.712056415342424</c:v>
                </c:pt>
                <c:pt idx="1">
                  <c:v>2.6200954181098064</c:v>
                </c:pt>
                <c:pt idx="2">
                  <c:v>2.5247871197390088</c:v>
                </c:pt>
                <c:pt idx="3">
                  <c:v>2.4257370014080255</c:v>
                </c:pt>
                <c:pt idx="4">
                  <c:v>2.3224663614356182</c:v>
                </c:pt>
                <c:pt idx="5">
                  <c:v>2.2143847904101941</c:v>
                </c:pt>
                <c:pt idx="6">
                  <c:v>2.100749866119239</c:v>
                </c:pt>
                <c:pt idx="7">
                  <c:v>1.9806059678795276</c:v>
                </c:pt>
                <c:pt idx="8">
                  <c:v>1.8526872375012464</c:v>
                </c:pt>
                <c:pt idx="9">
                  <c:v>1.7152550830707367</c:v>
                </c:pt>
                <c:pt idx="10">
                  <c:v>1.5658065014554001</c:v>
                </c:pt>
                <c:pt idx="11">
                  <c:v>1.4004999107461593</c:v>
                </c:pt>
                <c:pt idx="12">
                  <c:v>1.2128685007040128</c:v>
                </c:pt>
                <c:pt idx="13">
                  <c:v>0.99030298393976379</c:v>
                </c:pt>
                <c:pt idx="14">
                  <c:v>0.70024995537307966</c:v>
                </c:pt>
              </c:numCache>
            </c:numRef>
          </c:xVal>
          <c:yVal>
            <c:numRef>
              <c:f>'C:\Engineering\Chemical Engineering\Year 3\Semester 1\CJJ 310\Assignment 7\[Book1.1.1.xlsx]Sheet1'!$E$7:$E$21</c:f>
              <c:numCache>
                <c:formatCode>General</c:formatCode>
                <c:ptCount val="15"/>
                <c:pt idx="0">
                  <c:v>4.5</c:v>
                </c:pt>
                <c:pt idx="1">
                  <c:v>4.2</c:v>
                </c:pt>
                <c:pt idx="2">
                  <c:v>4.0999999999999996</c:v>
                </c:pt>
                <c:pt idx="3">
                  <c:v>3.9</c:v>
                </c:pt>
                <c:pt idx="4">
                  <c:v>3.9</c:v>
                </c:pt>
                <c:pt idx="5">
                  <c:v>3.5</c:v>
                </c:pt>
                <c:pt idx="6">
                  <c:v>3.7</c:v>
                </c:pt>
                <c:pt idx="7">
                  <c:v>3.3</c:v>
                </c:pt>
                <c:pt idx="8">
                  <c:v>2.8</c:v>
                </c:pt>
                <c:pt idx="9">
                  <c:v>2.6</c:v>
                </c:pt>
                <c:pt idx="10">
                  <c:v>2.5</c:v>
                </c:pt>
                <c:pt idx="11">
                  <c:v>2.2999999999999998</c:v>
                </c:pt>
                <c:pt idx="12">
                  <c:v>2</c:v>
                </c:pt>
                <c:pt idx="13">
                  <c:v>1.6</c:v>
                </c:pt>
                <c:pt idx="14">
                  <c:v>1.2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873-408D-AA57-29C5D4084F67}"/>
            </c:ext>
          </c:extLst>
        </c:ser>
        <c:ser>
          <c:idx val="4"/>
          <c:order val="4"/>
          <c:tx>
            <c:v>x=0.6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5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9394421781039112"/>
                  <c:y val="2.1467227839123661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'C:\Engineering\Chemical Engineering\Year 3\Semester 1\CJJ 310\Assignment 7\[Book1.1.1.xlsx]Sheet1'!$N$7:$N$21</c:f>
              <c:numCache>
                <c:formatCode>General</c:formatCode>
                <c:ptCount val="15"/>
                <c:pt idx="0">
                  <c:v>3.2544676984109087</c:v>
                </c:pt>
                <c:pt idx="1">
                  <c:v>3.1441145017317678</c:v>
                </c:pt>
                <c:pt idx="2">
                  <c:v>3.0297445436868107</c:v>
                </c:pt>
                <c:pt idx="3">
                  <c:v>2.9108844016896307</c:v>
                </c:pt>
                <c:pt idx="4">
                  <c:v>2.7869596337227418</c:v>
                </c:pt>
                <c:pt idx="5">
                  <c:v>2.6572617484922327</c:v>
                </c:pt>
                <c:pt idx="6">
                  <c:v>2.5208998393430866</c:v>
                </c:pt>
                <c:pt idx="7">
                  <c:v>2.3767271614554328</c:v>
                </c:pt>
                <c:pt idx="8">
                  <c:v>2.2232246850014956</c:v>
                </c:pt>
                <c:pt idx="9">
                  <c:v>2.0583060996848839</c:v>
                </c:pt>
                <c:pt idx="10">
                  <c:v>1.8789678017464801</c:v>
                </c:pt>
                <c:pt idx="11">
                  <c:v>1.6805998928953911</c:v>
                </c:pt>
                <c:pt idx="12">
                  <c:v>1.4554422008448153</c:v>
                </c:pt>
                <c:pt idx="13">
                  <c:v>1.1883635807277164</c:v>
                </c:pt>
                <c:pt idx="14">
                  <c:v>0.84029994644769557</c:v>
                </c:pt>
              </c:numCache>
            </c:numRef>
          </c:xVal>
          <c:yVal>
            <c:numRef>
              <c:f>'C:\Engineering\Chemical Engineering\Year 3\Semester 1\CJJ 310\Assignment 7\[Book1.1.1.xlsx]Sheet1'!$F$7:$F$21</c:f>
              <c:numCache>
                <c:formatCode>General</c:formatCode>
                <c:ptCount val="15"/>
                <c:pt idx="0">
                  <c:v>6.4</c:v>
                </c:pt>
                <c:pt idx="1">
                  <c:v>6.1</c:v>
                </c:pt>
                <c:pt idx="2">
                  <c:v>5.7</c:v>
                </c:pt>
                <c:pt idx="3">
                  <c:v>5.6</c:v>
                </c:pt>
                <c:pt idx="4">
                  <c:v>5</c:v>
                </c:pt>
                <c:pt idx="5">
                  <c:v>4.4000000000000004</c:v>
                </c:pt>
                <c:pt idx="6">
                  <c:v>4.7</c:v>
                </c:pt>
                <c:pt idx="7">
                  <c:v>4.7</c:v>
                </c:pt>
                <c:pt idx="8">
                  <c:v>4</c:v>
                </c:pt>
                <c:pt idx="9">
                  <c:v>3.6</c:v>
                </c:pt>
                <c:pt idx="10">
                  <c:v>3.5</c:v>
                </c:pt>
                <c:pt idx="11">
                  <c:v>3</c:v>
                </c:pt>
                <c:pt idx="12">
                  <c:v>2.6</c:v>
                </c:pt>
                <c:pt idx="13">
                  <c:v>2.2999999999999998</c:v>
                </c:pt>
                <c:pt idx="14">
                  <c:v>1.4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873-408D-AA57-29C5D4084F67}"/>
            </c:ext>
          </c:extLst>
        </c:ser>
        <c:ser>
          <c:idx val="5"/>
          <c:order val="5"/>
          <c:tx>
            <c:v>x=0.7</c:v>
          </c:tx>
          <c:spPr>
            <a:ln w="25400" cap="rnd">
              <a:noFill/>
              <a:round/>
            </a:ln>
            <a:effectLst/>
          </c:spPr>
          <c:marker>
            <c:symbol val="x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8.2532959618734095E-2"/>
                  <c:y val="-4.7146976450428903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'C:\Engineering\Chemical Engineering\Year 3\Semester 1\CJJ 310\Assignment 7\[Book1.1.1.xlsx]Sheet1'!$O$7:$O$21</c:f>
              <c:numCache>
                <c:formatCode>General</c:formatCode>
                <c:ptCount val="15"/>
                <c:pt idx="0">
                  <c:v>3.7968789814793933</c:v>
                </c:pt>
                <c:pt idx="1">
                  <c:v>3.6681335853537287</c:v>
                </c:pt>
                <c:pt idx="2">
                  <c:v>3.5347019676346121</c:v>
                </c:pt>
                <c:pt idx="3">
                  <c:v>3.3960318019712354</c:v>
                </c:pt>
                <c:pt idx="4">
                  <c:v>3.2514529060098654</c:v>
                </c:pt>
                <c:pt idx="5">
                  <c:v>3.1001387065742714</c:v>
                </c:pt>
                <c:pt idx="6">
                  <c:v>2.9410498125669342</c:v>
                </c:pt>
                <c:pt idx="7">
                  <c:v>2.7728483550313383</c:v>
                </c:pt>
                <c:pt idx="8">
                  <c:v>2.593762132501745</c:v>
                </c:pt>
                <c:pt idx="9">
                  <c:v>2.4013571162990313</c:v>
                </c:pt>
                <c:pt idx="10">
                  <c:v>2.1921291020375602</c:v>
                </c:pt>
                <c:pt idx="11">
                  <c:v>1.960699875044623</c:v>
                </c:pt>
                <c:pt idx="12">
                  <c:v>1.6980159009856177</c:v>
                </c:pt>
                <c:pt idx="13">
                  <c:v>1.3864241775156692</c:v>
                </c:pt>
                <c:pt idx="14">
                  <c:v>0.98034993752231148</c:v>
                </c:pt>
              </c:numCache>
            </c:numRef>
          </c:xVal>
          <c:yVal>
            <c:numRef>
              <c:f>'C:\Engineering\Chemical Engineering\Year 3\Semester 1\CJJ 310\Assignment 7\[Book1.1.1.xlsx]Sheet1'!$G$7:$G$21</c:f>
              <c:numCache>
                <c:formatCode>General</c:formatCode>
                <c:ptCount val="15"/>
                <c:pt idx="0">
                  <c:v>7.7</c:v>
                </c:pt>
                <c:pt idx="1">
                  <c:v>7.5</c:v>
                </c:pt>
                <c:pt idx="2">
                  <c:v>7.3</c:v>
                </c:pt>
                <c:pt idx="3">
                  <c:v>6.8</c:v>
                </c:pt>
                <c:pt idx="4">
                  <c:v>7</c:v>
                </c:pt>
                <c:pt idx="5">
                  <c:v>5.9</c:v>
                </c:pt>
                <c:pt idx="6">
                  <c:v>5.7</c:v>
                </c:pt>
                <c:pt idx="7">
                  <c:v>5.8</c:v>
                </c:pt>
                <c:pt idx="8">
                  <c:v>4.7</c:v>
                </c:pt>
                <c:pt idx="9">
                  <c:v>4.5999999999999996</c:v>
                </c:pt>
                <c:pt idx="10">
                  <c:v>4.5999999999999996</c:v>
                </c:pt>
                <c:pt idx="11">
                  <c:v>3.6</c:v>
                </c:pt>
                <c:pt idx="12">
                  <c:v>3.6</c:v>
                </c:pt>
                <c:pt idx="13">
                  <c:v>2.8</c:v>
                </c:pt>
                <c:pt idx="14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9873-408D-AA57-29C5D4084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5388576"/>
        <c:axId val="545391528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'C:\Engineering\Chemical Engineering\Year 3\Semester 1\CJJ 310\Assignment 7\[Book1.1.1.xlsx]Sheet1'!$C$7:$C$21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1.6</c:v>
                      </c:pt>
                      <c:pt idx="1">
                        <c:v>1.6</c:v>
                      </c:pt>
                      <c:pt idx="2">
                        <c:v>1.5</c:v>
                      </c:pt>
                      <c:pt idx="3">
                        <c:v>1.3</c:v>
                      </c:pt>
                      <c:pt idx="4">
                        <c:v>1.4</c:v>
                      </c:pt>
                      <c:pt idx="5">
                        <c:v>1.2</c:v>
                      </c:pt>
                      <c:pt idx="6">
                        <c:v>1.1000000000000001</c:v>
                      </c:pt>
                      <c:pt idx="7">
                        <c:v>1.2</c:v>
                      </c:pt>
                      <c:pt idx="8">
                        <c:v>1</c:v>
                      </c:pt>
                      <c:pt idx="9">
                        <c:v>1</c:v>
                      </c:pt>
                      <c:pt idx="10">
                        <c:v>0.8</c:v>
                      </c:pt>
                      <c:pt idx="11">
                        <c:v>0.8</c:v>
                      </c:pt>
                      <c:pt idx="12">
                        <c:v>0.7</c:v>
                      </c:pt>
                      <c:pt idx="13">
                        <c:v>0.5</c:v>
                      </c:pt>
                      <c:pt idx="14">
                        <c:v>0.4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'C:\Engineering\Chemical Engineering\Year 3\Semester 1\CJJ 310\Assignment 7\[Book1.1.1.xlsx]Sheet1'!$K$7:$K$21</c15:sqref>
                        </c15:formulaRef>
                      </c:ext>
                    </c:extLst>
                    <c:numCache>
                      <c:formatCode>General</c:formatCode>
                      <c:ptCount val="15"/>
                      <c:pt idx="0">
                        <c:v>0.54241128306848485</c:v>
                      </c:pt>
                      <c:pt idx="1">
                        <c:v>0.52401908362196126</c:v>
                      </c:pt>
                      <c:pt idx="2">
                        <c:v>0.50495742394780174</c:v>
                      </c:pt>
                      <c:pt idx="3">
                        <c:v>0.48514740028160513</c:v>
                      </c:pt>
                      <c:pt idx="4">
                        <c:v>0.46449327228712367</c:v>
                      </c:pt>
                      <c:pt idx="5">
                        <c:v>0.44287695808203886</c:v>
                      </c:pt>
                      <c:pt idx="6">
                        <c:v>0.42014997322384784</c:v>
                      </c:pt>
                      <c:pt idx="7">
                        <c:v>0.39612119357590553</c:v>
                      </c:pt>
                      <c:pt idx="8">
                        <c:v>0.37053744750024931</c:v>
                      </c:pt>
                      <c:pt idx="9">
                        <c:v>0.34305101661414739</c:v>
                      </c:pt>
                      <c:pt idx="10">
                        <c:v>0.31316130029108002</c:v>
                      </c:pt>
                      <c:pt idx="11">
                        <c:v>0.28009998214923187</c:v>
                      </c:pt>
                      <c:pt idx="12">
                        <c:v>0.24257370014080257</c:v>
                      </c:pt>
                      <c:pt idx="13">
                        <c:v>0.19806059678795276</c:v>
                      </c:pt>
                      <c:pt idx="14">
                        <c:v>0.14004999107461594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A-9873-408D-AA57-29C5D4084F67}"/>
                  </c:ext>
                </c:extLst>
              </c15:ser>
            </c15:filteredScatterSeries>
          </c:ext>
        </c:extLst>
      </c:scatterChart>
      <c:valAx>
        <c:axId val="545388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00" b="0" i="0" u="sng" strike="noStrike" baseline="0">
                    <a:effectLst/>
                  </a:rPr>
                  <a:t>Fraction of valve open multipiled by the Square Root of Change in Pressure Divided by SG [(Kpa  SG</a:t>
                </a:r>
                <a:r>
                  <a:rPr lang="en-ZA" sz="1000" b="0" i="0" u="sng" strike="noStrike" baseline="30000">
                    <a:effectLst/>
                  </a:rPr>
                  <a:t>-1</a:t>
                </a:r>
                <a:r>
                  <a:rPr lang="en-ZA" sz="1000" b="0" i="0" u="sng" strike="noStrike" baseline="0">
                    <a:effectLst/>
                  </a:rPr>
                  <a:t>)</a:t>
                </a:r>
                <a:r>
                  <a:rPr lang="en-ZA" sz="1000" b="0" i="0" u="sng" strike="noStrike" baseline="30000">
                    <a:effectLst/>
                  </a:rPr>
                  <a:t>1/2</a:t>
                </a:r>
                <a:r>
                  <a:rPr lang="en-ZA" sz="1000" b="0" i="0" u="sng" strike="noStrike" baseline="0">
                    <a:effectLst/>
                  </a:rPr>
                  <a:t>]</a:t>
                </a:r>
                <a:endParaRPr lang="en-Z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391528"/>
        <c:crosses val="autoZero"/>
        <c:crossBetween val="midCat"/>
      </c:valAx>
      <c:valAx>
        <c:axId val="545391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900" b="0" i="0" u="sng" baseline="0">
                    <a:effectLst/>
                  </a:rPr>
                  <a:t>Flowrate [m</a:t>
                </a:r>
                <a:r>
                  <a:rPr lang="en-ZA" sz="900" b="0" i="0" u="sng" baseline="30000">
                    <a:effectLst/>
                  </a:rPr>
                  <a:t>3</a:t>
                </a:r>
                <a:r>
                  <a:rPr lang="en-ZA" sz="900" b="0" i="0" u="sng" baseline="0">
                    <a:effectLst/>
                  </a:rPr>
                  <a:t> h</a:t>
                </a:r>
                <a:r>
                  <a:rPr lang="en-ZA" sz="900" b="0" i="0" u="sng" baseline="30000">
                    <a:effectLst/>
                  </a:rPr>
                  <a:t>-1</a:t>
                </a:r>
                <a:r>
                  <a:rPr lang="en-ZA" sz="900" b="0" i="0" u="sng" baseline="0">
                    <a:effectLst/>
                  </a:rPr>
                  <a:t>]</a:t>
                </a:r>
                <a:endParaRPr lang="en-ZA" sz="90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defRPr>
                </a:pPr>
                <a:endParaRPr lang="en-Z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53885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ayout>
        <c:manualLayout>
          <c:xMode val="edge"/>
          <c:yMode val="edge"/>
          <c:x val="7.8949963935729894E-2"/>
          <c:y val="0.10946163241827096"/>
          <c:w val="0.11666048849059475"/>
          <c:h val="0.452307016755985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1079500" y="2438400"/>
            <a:ext cx="11176000" cy="29210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079500" y="5346700"/>
            <a:ext cx="11176000" cy="1397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2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sz="half" idx="13"/>
          </p:nvPr>
        </p:nvSpPr>
        <p:spPr>
          <a:xfrm>
            <a:off x="1015999" y="1176019"/>
            <a:ext cx="5261430" cy="7366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sz="half" idx="14"/>
          </p:nvPr>
        </p:nvSpPr>
        <p:spPr>
          <a:xfrm>
            <a:off x="6743700" y="11811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quarter" idx="13"/>
          </p:nvPr>
        </p:nvSpPr>
        <p:spPr>
          <a:xfrm>
            <a:off x="6743700" y="5207000"/>
            <a:ext cx="5257800" cy="34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4"/>
          </p:nvPr>
        </p:nvSpPr>
        <p:spPr>
          <a:xfrm>
            <a:off x="6743700" y="1282700"/>
            <a:ext cx="5257800" cy="342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half" idx="15"/>
          </p:nvPr>
        </p:nvSpPr>
        <p:spPr>
          <a:xfrm>
            <a:off x="1011464" y="1277619"/>
            <a:ext cx="5270501" cy="7378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58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39116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200"/>
            </a:lvl1pPr>
          </a:lstStyle>
          <a:p>
            <a:r>
              <a:t>“Type a quote here.”</a:t>
            </a:r>
          </a:p>
        </p:txBody>
      </p:sp>
      <p:sp>
        <p:nvSpPr>
          <p:cNvPr id="1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13"/>
          </p:nvPr>
        </p:nvSpPr>
        <p:spPr>
          <a:xfrm>
            <a:off x="1854200" y="1441449"/>
            <a:ext cx="9612313" cy="4889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>
            <a:spLocks noGrp="1"/>
          </p:cNvSpPr>
          <p:nvPr>
            <p:ph type="title"/>
          </p:nvPr>
        </p:nvSpPr>
        <p:spPr>
          <a:xfrm>
            <a:off x="1079500" y="6515100"/>
            <a:ext cx="11176000" cy="1625600"/>
          </a:xfrm>
          <a:prstGeom prst="rect">
            <a:avLst/>
          </a:prstGeom>
        </p:spPr>
        <p:txBody>
          <a:bodyPr anchor="b"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079500" y="8166100"/>
            <a:ext cx="11176000" cy="1308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600" spc="144">
                <a:solidFill>
                  <a:srgbClr val="FFFFFF"/>
                </a:solidFill>
                <a:effectLst>
                  <a:outerShdw blurRad="25400" dist="27326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>
            <a:spLocks noGrp="1"/>
          </p:cNvSpPr>
          <p:nvPr>
            <p:ph type="title"/>
          </p:nvPr>
        </p:nvSpPr>
        <p:spPr>
          <a:xfrm>
            <a:off x="1079500" y="3416300"/>
            <a:ext cx="11176000" cy="2921000"/>
          </a:xfrm>
          <a:prstGeom prst="rect">
            <a:avLst/>
          </a:prstGeom>
        </p:spPr>
        <p:txBody>
          <a:bodyPr/>
          <a:lstStyle>
            <a:lvl1pPr>
              <a:defRPr cap="all" spc="232">
                <a:solidFill>
                  <a:srgbClr val="EBEBEB"/>
                </a:solidFill>
                <a:effectLst>
                  <a:outerShdw blurRad="25400" dist="25400" dir="162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ochin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C8C8C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43700" y="1193800"/>
            <a:ext cx="5257800" cy="736092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>
            <a:spLocks noGrp="1"/>
          </p:cNvSpPr>
          <p:nvPr>
            <p:ph type="title"/>
          </p:nvPr>
        </p:nvSpPr>
        <p:spPr>
          <a:xfrm>
            <a:off x="914400" y="1193800"/>
            <a:ext cx="5270500" cy="3911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>
            <a:spLocks noGrp="1"/>
          </p:cNvSpPr>
          <p:nvPr>
            <p:ph type="body" sz="quarter" idx="1"/>
          </p:nvPr>
        </p:nvSpPr>
        <p:spPr>
          <a:xfrm>
            <a:off x="914400" y="5219700"/>
            <a:ext cx="5270500" cy="3378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43700" y="2997200"/>
            <a:ext cx="5270201" cy="5397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>
            <a:spLocks noGrp="1"/>
          </p:cNvSpPr>
          <p:nvPr>
            <p:ph type="body" sz="half" idx="1"/>
          </p:nvPr>
        </p:nvSpPr>
        <p:spPr>
          <a:xfrm>
            <a:off x="914400" y="2705100"/>
            <a:ext cx="5118100" cy="6019800"/>
          </a:xfrm>
          <a:prstGeom prst="rect">
            <a:avLst/>
          </a:prstGeom>
        </p:spPr>
        <p:txBody>
          <a:bodyPr/>
          <a:lstStyle>
            <a:lvl1pPr marL="342900" indent="-342900">
              <a:defRPr sz="3400"/>
            </a:lvl1pPr>
            <a:lvl2pPr marL="685800" indent="-342900">
              <a:defRPr sz="3400"/>
            </a:lvl2pPr>
            <a:lvl3pPr marL="1028700" indent="-342900">
              <a:defRPr sz="3400"/>
            </a:lvl3pPr>
            <a:lvl4pPr marL="1371600" indent="-342900">
              <a:defRPr sz="3400"/>
            </a:lvl4pPr>
            <a:lvl5pPr marL="1714500" indent="-342900"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>
            <a:spLocks noGrp="1"/>
          </p:cNvSpPr>
          <p:nvPr>
            <p:ph type="body" idx="1"/>
          </p:nvPr>
        </p:nvSpPr>
        <p:spPr>
          <a:xfrm>
            <a:off x="914400" y="685800"/>
            <a:ext cx="11176000" cy="83820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Cap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1016000" y="1219200"/>
            <a:ext cx="109855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1016000" y="7200900"/>
            <a:ext cx="5207000" cy="6604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1pPr>
            <a:lvl2pPr marL="0" indent="2286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2pPr>
            <a:lvl3pPr marL="0" indent="4572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3pPr>
            <a:lvl4pPr marL="0" indent="6858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4pPr>
            <a:lvl5pPr marL="0" indent="914400">
              <a:spcBef>
                <a:spcPts val="0"/>
              </a:spcBef>
              <a:buSzTx/>
              <a:buNone/>
              <a:defRPr sz="2400">
                <a:solidFill>
                  <a:srgbClr val="515151"/>
                </a:solidFill>
                <a:latin typeface="Bradley Hand ITC TT-Bold"/>
                <a:ea typeface="Bradley Hand ITC TT-Bold"/>
                <a:cs typeface="Bradley Hand ITC TT-Bold"/>
                <a:sym typeface="Bradley Hand ITC TT-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914400" y="317500"/>
            <a:ext cx="11176000" cy="177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6324599" y="91186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34343"/>
                </a:solidFill>
                <a:effectLst>
                  <a:outerShdw blurRad="25400" dist="23648" dir="16200000" rotWithShape="0">
                    <a:srgbClr val="000000">
                      <a:alpha val="20689"/>
                    </a:srgbClr>
                  </a:outerShdw>
                </a:effectLst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ln>
            <a:noFill/>
          </a:ln>
          <a:solidFill>
            <a:srgbClr val="817463"/>
          </a:solidFill>
          <a:uFillTx/>
          <a:latin typeface="+mj-lt"/>
          <a:ea typeface="+mj-ea"/>
          <a:cs typeface="+mj-cs"/>
          <a:sym typeface="Baskerville"/>
        </a:defRPr>
      </a:lvl9pPr>
    </p:titleStyle>
    <p:bodyStyle>
      <a:lvl1pPr marL="4191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1pPr>
      <a:lvl2pPr marL="8382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2pPr>
      <a:lvl3pPr marL="12573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3pPr>
      <a:lvl4pPr marL="16764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4pPr>
      <a:lvl5pPr marL="20955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5pPr>
      <a:lvl6pPr marL="25146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6pPr>
      <a:lvl7pPr marL="29337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7pPr>
      <a:lvl8pPr marL="33528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8pPr>
      <a:lvl9pPr marL="3771900" marR="0" indent="-4191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72675A"/>
          </a:solidFill>
          <a:uFillTx/>
          <a:latin typeface="+mj-lt"/>
          <a:ea typeface="+mj-ea"/>
          <a:cs typeface="+mj-cs"/>
          <a:sym typeface="Baskervill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effectLst>
            <a:outerShdw blurRad="25400" dist="23648" dir="16200000" rotWithShape="0">
              <a:srgbClr val="000000">
                <a:alpha val="20689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chnical investigation Y:…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19937">
              <a:defRPr sz="5162" spc="206">
                <a:effectLst>
                  <a:outerShdw blurRad="22606" dist="22606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Technical investigation Y: </a:t>
            </a:r>
          </a:p>
          <a:p>
            <a:pPr defTabSz="519937">
              <a:defRPr sz="5162" spc="206">
                <a:effectLst>
                  <a:outerShdw blurRad="22606" dist="22606" dir="162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valve characterisation</a:t>
            </a:r>
          </a:p>
        </p:txBody>
      </p:sp>
      <p:sp>
        <p:nvSpPr>
          <p:cNvPr id="138" name="Group L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L</a:t>
            </a:r>
          </a:p>
        </p:txBody>
      </p:sp>
      <p:pic>
        <p:nvPicPr>
          <p:cNvPr id="139" name="A8A6910A-55DA-455F-A2CD-79E11B461D9F-L0-001.png" descr="A8A6910A-55DA-455F-A2CD-79E11B461D9F-L0-001.png"/>
          <p:cNvPicPr>
            <a:picLocks noChangeAspect="1"/>
          </p:cNvPicPr>
          <p:nvPr/>
        </p:nvPicPr>
        <p:blipFill>
          <a:blip r:embed="rId2">
            <a:extLst/>
          </a:blip>
          <a:srcRect t="413" b="413"/>
          <a:stretch>
            <a:fillRect/>
          </a:stretch>
        </p:blipFill>
        <p:spPr>
          <a:xfrm>
            <a:off x="3092672" y="785979"/>
            <a:ext cx="7150101" cy="5362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roblem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</a:t>
            </a:r>
          </a:p>
        </p:txBody>
      </p:sp>
      <p:sp>
        <p:nvSpPr>
          <p:cNvPr id="143" name="Body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Our supplier mixed up the specifications of different valves</a:t>
            </a:r>
          </a:p>
          <a:p>
            <a:r>
              <a:rPr lang="en-ZA" dirty="0"/>
              <a:t>We have been given one of these valves</a:t>
            </a:r>
          </a:p>
          <a:p>
            <a:r>
              <a:rPr lang="en-ZA" dirty="0"/>
              <a:t>We must characterise the valve</a:t>
            </a:r>
            <a:endParaRPr dirty="0"/>
          </a:p>
        </p:txBody>
      </p:sp>
      <p:pic>
        <p:nvPicPr>
          <p:cNvPr id="5" name="EBFEC1FC-0BCF-48AC-849C-BF50A01C0F5B-L0-001.jpeg" descr="EBFEC1FC-0BCF-48AC-849C-BF50A01C0F5B-L0-001.jpeg"/>
          <p:cNvPicPr>
            <a:picLocks noChangeAspect="1"/>
          </p:cNvPicPr>
          <p:nvPr/>
        </p:nvPicPr>
        <p:blipFill rotWithShape="1">
          <a:blip r:embed="rId2">
            <a:extLst/>
          </a:blip>
          <a:srcRect l="14519" t="-137" r="11785" b="406"/>
          <a:stretch/>
        </p:blipFill>
        <p:spPr>
          <a:xfrm>
            <a:off x="7026442" y="2705100"/>
            <a:ext cx="4972879" cy="6019800"/>
          </a:xfrm>
          <a:prstGeom prst="rect">
            <a:avLst/>
          </a:prstGeom>
          <a:ln w="9525"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1795909B-D3D2-416D-9D28-FF3EE8B8F04D-L0-001.png" descr="1795909B-D3D2-416D-9D28-FF3EE8B8F04D-L0-001.png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03999" y="2857500"/>
            <a:ext cx="5549602" cy="5702300"/>
          </a:xfrm>
          <a:prstGeom prst="rect">
            <a:avLst/>
          </a:prstGeom>
        </p:spPr>
      </p:pic>
      <p:sp>
        <p:nvSpPr>
          <p:cNvPr id="146" name="Angle of Attack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Angle of Attack</a:t>
            </a:r>
          </a:p>
        </p:txBody>
      </p:sp>
      <p:sp>
        <p:nvSpPr>
          <p:cNvPr id="147" name="Set up a valve tank system…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519937">
              <a:spcBef>
                <a:spcPts val="3300"/>
              </a:spcBef>
              <a:defRPr sz="3026"/>
            </a:pPr>
            <a:r>
              <a:rPr dirty="0"/>
              <a:t>Set up a valve tank system </a:t>
            </a:r>
          </a:p>
          <a:p>
            <a:pPr marL="305180" indent="-305180" defTabSz="519937">
              <a:spcBef>
                <a:spcPts val="3300"/>
              </a:spcBef>
              <a:defRPr sz="3026"/>
            </a:pPr>
            <a:r>
              <a:rPr dirty="0"/>
              <a:t>Run 5 experiments at different valve opening settings</a:t>
            </a:r>
          </a:p>
          <a:p>
            <a:pPr marL="305180" indent="-305180" defTabSz="519937">
              <a:spcBef>
                <a:spcPts val="3300"/>
              </a:spcBef>
              <a:defRPr sz="3026"/>
            </a:pPr>
            <a:r>
              <a:rPr dirty="0"/>
              <a:t>Measure flow rate at different heights for each experiment as the tank is emptying </a:t>
            </a:r>
          </a:p>
          <a:p>
            <a:pPr marL="305180" indent="-305180" defTabSz="519937">
              <a:spcBef>
                <a:spcPts val="3300"/>
              </a:spcBef>
              <a:defRPr sz="3026"/>
            </a:pPr>
            <a:r>
              <a:rPr dirty="0"/>
              <a:t>Calculate the average k value</a:t>
            </a:r>
          </a:p>
          <a:p>
            <a:pPr marL="305180" indent="-305180" defTabSz="519937">
              <a:spcBef>
                <a:spcPts val="3300"/>
              </a:spcBef>
              <a:defRPr sz="3026"/>
            </a:pPr>
            <a:r>
              <a:rPr dirty="0"/>
              <a:t>Assume water with SG = 1 (4 degrees)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Equation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Equations</a:t>
            </a:r>
          </a:p>
        </p:txBody>
      </p:sp>
      <p:sp>
        <p:nvSpPr>
          <p:cNvPr id="150" name="Where"/>
          <p:cNvSpPr>
            <a:spLocks noGrp="1"/>
          </p:cNvSpPr>
          <p:nvPr>
            <p:ph type="body" idx="1"/>
          </p:nvPr>
        </p:nvSpPr>
        <p:spPr>
          <a:xfrm>
            <a:off x="914400" y="2717800"/>
            <a:ext cx="11176000" cy="6350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Where</a:t>
            </a:r>
          </a:p>
        </p:txBody>
      </p:sp>
      <p:pic>
        <p:nvPicPr>
          <p:cNvPr id="151" name="02F070C0-7446-44C6-A759-12CCC5D605D0-L0-001.png" descr="02F070C0-7446-44C6-A759-12CCC5D605D0-L0-0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4744" y="3207661"/>
            <a:ext cx="5446307" cy="2123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4E6B4C3-A1F3-4572-9637-F300C9D2FF83-L0-001.png" descr="B4E6B4C3-A1F3-4572-9637-F300C9D2FF83-L0-001.png"/>
          <p:cNvPicPr>
            <a:picLocks noChangeAspect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>
          <a:xfrm>
            <a:off x="1247839" y="6127644"/>
            <a:ext cx="4750447" cy="22688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sult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Body"/>
              <p:cNvSpPr>
                <a:spLocks noGrp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</p:spPr>
            <p:txBody>
              <a:bodyPr>
                <a:normAutofit lnSpcReduction="10000"/>
              </a:bodyPr>
              <a:lstStyle/>
              <a:p>
                <a:r>
                  <a:rPr lang="en-ZA" dirty="0"/>
                  <a:t>5 experiments </a:t>
                </a:r>
                <a:r>
                  <a:rPr lang="nb-NO" dirty="0"/>
                  <a:t>at different valve opening settings</a:t>
                </a:r>
                <a:r>
                  <a:rPr lang="en-ZA" dirty="0"/>
                  <a:t> (x)</a:t>
                </a:r>
              </a:p>
              <a:p>
                <a:r>
                  <a:rPr lang="en-ZA" dirty="0"/>
                  <a:t>Flowrates given as a function of </a:t>
                </a:r>
                <a14:m>
                  <m:oMath xmlns:m="http://schemas.openxmlformats.org/officeDocument/2006/math">
                    <m:r>
                      <a:rPr lang="en-Z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Z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ZA" b="0" dirty="0">
                  <a:ea typeface="Cambria Math" panose="02040503050406030204" pitchFamily="18" charset="0"/>
                </a:endParaRPr>
              </a:p>
              <a:p>
                <a:r>
                  <a:rPr lang="en-ZA" dirty="0"/>
                  <a:t>As </a:t>
                </a:r>
                <a14:m>
                  <m:oMath xmlns:m="http://schemas.openxmlformats.org/officeDocument/2006/math"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Z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ZA" dirty="0">
                    <a:ea typeface="Cambria Math" panose="02040503050406030204" pitchFamily="18" charset="0"/>
                  </a:rPr>
                  <a:t> decreases the flow rate decreases</a:t>
                </a:r>
              </a:p>
              <a:p>
                <a:r>
                  <a:rPr lang="en-ZA" dirty="0">
                    <a:ea typeface="Cambria Math" panose="02040503050406030204" pitchFamily="18" charset="0"/>
                  </a:rPr>
                  <a:t>Is there a way to characterise the valve based on this information?</a:t>
                </a:r>
              </a:p>
              <a:p>
                <a:endParaRPr dirty="0"/>
              </a:p>
            </p:txBody>
          </p:sp>
        </mc:Choice>
        <mc:Fallback>
          <p:sp>
            <p:nvSpPr>
              <p:cNvPr id="158" name="Body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3929" t="-7903" r="-2024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0" y="3435621"/>
            <a:ext cx="6548501" cy="46000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 descr="Image"/>
          <p:cNvPicPr>
            <a:picLocks noGrp="1"/>
          </p:cNvPicPr>
          <p:nvPr>
            <p:ph type="pic" idx="13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6604000" y="2857500"/>
            <a:ext cx="5549601" cy="5702301"/>
          </a:xfrm>
          <a:prstGeom prst="rect">
            <a:avLst/>
          </a:prstGeom>
        </p:spPr>
      </p:pic>
      <p:sp>
        <p:nvSpPr>
          <p:cNvPr id="161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Results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DBEFA55-66D5-4A04-9555-96AF7B67B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3346865"/>
              </p:ext>
            </p:extLst>
          </p:nvPr>
        </p:nvGraphicFramePr>
        <p:xfrm>
          <a:off x="606926" y="1684420"/>
          <a:ext cx="11790947" cy="776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Results</a:t>
            </a:r>
            <a:endParaRPr dirty="0"/>
          </a:p>
        </p:txBody>
      </p:sp>
      <p:sp>
        <p:nvSpPr>
          <p:cNvPr id="166" name="Body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Data extracted from graph on the previous slide</a:t>
            </a:r>
          </a:p>
          <a:p>
            <a:r>
              <a:rPr lang="en-ZA" dirty="0"/>
              <a:t>k is a parameter that characterises the value.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363" y="2977815"/>
            <a:ext cx="5672889" cy="55351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Results</a:t>
            </a:r>
            <a:endParaRPr dirty="0"/>
          </a:p>
        </p:txBody>
      </p:sp>
      <p:sp>
        <p:nvSpPr>
          <p:cNvPr id="170" name="Body"/>
          <p:cNvSpPr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ZA" dirty="0"/>
              <a:t>Confirmation of a constant k value for the graph at different opening settings</a:t>
            </a: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569F57-0385-425F-8846-F5A63AD339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2700324"/>
              </p:ext>
            </p:extLst>
          </p:nvPr>
        </p:nvGraphicFramePr>
        <p:xfrm>
          <a:off x="6293853" y="3080084"/>
          <a:ext cx="6334124" cy="550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AD8E72DB-3E23-4902-8438-1D44C1E2C05F-L0-001.jpeg" descr="AD8E72DB-3E23-4902-8438-1D44C1E2C05F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49653" y="324052"/>
            <a:ext cx="9105494" cy="910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otoPortfolio">
  <a:themeElements>
    <a:clrScheme name="PhotoPortfolio">
      <a:dk1>
        <a:srgbClr val="72675A"/>
      </a:dk1>
      <a:lt1>
        <a:srgbClr val="184472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hotoPortfolio">
  <a:themeElements>
    <a:clrScheme name="PhotoPortfolio">
      <a:dk1>
        <a:srgbClr val="000000"/>
      </a:dk1>
      <a:lt1>
        <a:srgbClr val="FFFFFF"/>
      </a:lt1>
      <a:dk2>
        <a:srgbClr val="626262"/>
      </a:dk2>
      <a:lt2>
        <a:srgbClr val="C1C1C1"/>
      </a:lt2>
      <a:accent1>
        <a:srgbClr val="95ABBF"/>
      </a:accent1>
      <a:accent2>
        <a:srgbClr val="8FAC7A"/>
      </a:accent2>
      <a:accent3>
        <a:srgbClr val="C6C190"/>
      </a:accent3>
      <a:accent4>
        <a:srgbClr val="C2B18B"/>
      </a:accent4>
      <a:accent5>
        <a:srgbClr val="D9A774"/>
      </a:accent5>
      <a:accent6>
        <a:srgbClr val="B78367"/>
      </a:accent6>
      <a:hlink>
        <a:srgbClr val="0000FF"/>
      </a:hlink>
      <a:folHlink>
        <a:srgbClr val="FF00FF"/>
      </a:folHlink>
    </a:clrScheme>
    <a:fontScheme name="PhotoPortfolio">
      <a:majorFont>
        <a:latin typeface="Baskerville"/>
        <a:ea typeface="Baskerville"/>
        <a:cs typeface="Baskerville"/>
      </a:majorFont>
      <a:minorFont>
        <a:latin typeface="Cochin"/>
        <a:ea typeface="Cochin"/>
        <a:cs typeface="Cochin"/>
      </a:minorFont>
    </a:fontScheme>
    <a:fmtScheme name="Photo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381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51515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72675A"/>
            </a:solidFill>
            <a:effectLst/>
            <a:uFillTx/>
            <a:latin typeface="+mj-lt"/>
            <a:ea typeface="+mj-ea"/>
            <a:cs typeface="+mj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234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Baskerville</vt:lpstr>
      <vt:lpstr>Bradley Hand ITC TT-Bold</vt:lpstr>
      <vt:lpstr>Cambria Math</vt:lpstr>
      <vt:lpstr>Cochin</vt:lpstr>
      <vt:lpstr>Helvetica Neue</vt:lpstr>
      <vt:lpstr>PhotoPortfolio</vt:lpstr>
      <vt:lpstr>Technical investigation Y:  valve characterisation</vt:lpstr>
      <vt:lpstr>Problem</vt:lpstr>
      <vt:lpstr>Angle of Attack</vt:lpstr>
      <vt:lpstr>Equations</vt:lpstr>
      <vt:lpstr>Results</vt:lpstr>
      <vt:lpstr>Results</vt:lpstr>
      <vt:lpstr>Results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investigation Y:  valve characterisation</dc:title>
  <cp:lastModifiedBy>Venanzio Petrarolo</cp:lastModifiedBy>
  <cp:revision>6</cp:revision>
  <dcterms:modified xsi:type="dcterms:W3CDTF">2017-05-01T18:18:26Z</dcterms:modified>
</cp:coreProperties>
</file>