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73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deman.r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deman.r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020" y="3352165"/>
            <a:ext cx="7625715" cy="120586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sz="2000"/>
              <a:t>                                PETRE-TUPANGIU NICOLAE-VLADIMIR </a:t>
            </a:r>
            <a:r>
              <a:rPr lang="en-US"/>
              <a:t>                </a:t>
            </a:r>
          </a:p>
          <a:p>
            <a:r>
              <a:rPr lang="en-US"/>
              <a:t>                                           </a:t>
            </a:r>
            <a:r>
              <a:rPr lang="en-US" sz="2000"/>
              <a:t>22.08.2024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21715"/>
            <a:ext cx="6974840" cy="2047875"/>
          </a:xfrm>
        </p:spPr>
        <p:txBody>
          <a:bodyPr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PROIECT FINAL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9AC8DF-24EE-9891-B13E-9483247A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2" y="1275309"/>
            <a:ext cx="8939336" cy="86409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Al </a:t>
            </a:r>
            <a:r>
              <a:rPr lang="en-US" sz="1800" dirty="0" err="1"/>
              <a:t>doilea</a:t>
            </a:r>
            <a:r>
              <a:rPr lang="en-US" sz="1800" dirty="0"/>
              <a:t> story se </a:t>
            </a:r>
            <a:r>
              <a:rPr lang="en-US" sz="1800" dirty="0" err="1"/>
              <a:t>referă</a:t>
            </a:r>
            <a:r>
              <a:rPr lang="en-US" sz="1800" dirty="0"/>
              <a:t> la </a:t>
            </a:r>
            <a:r>
              <a:rPr lang="en-US" sz="1800" dirty="0" err="1"/>
              <a:t>faptul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un client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creeze</a:t>
            </a:r>
            <a:r>
              <a:rPr lang="en-US" sz="1800" dirty="0"/>
              <a:t> un </a:t>
            </a:r>
            <a:r>
              <a:rPr lang="en-US" sz="1800" dirty="0" err="1"/>
              <a:t>cont</a:t>
            </a:r>
            <a:r>
              <a:rPr lang="en-US" sz="1800" dirty="0"/>
              <a:t> pe site-</a:t>
            </a:r>
            <a:r>
              <a:rPr lang="en-US" sz="1800" dirty="0" err="1"/>
              <a:t>ul</a:t>
            </a:r>
            <a:r>
              <a:rPr lang="en-US" sz="1800" dirty="0"/>
              <a:t> e-commerce. </a:t>
            </a:r>
            <a:r>
              <a:rPr lang="en-US" sz="1800" dirty="0" err="1"/>
              <a:t>Iar</a:t>
            </a:r>
            <a:r>
              <a:rPr lang="en-US" sz="1800" dirty="0"/>
              <a:t> cu </a:t>
            </a:r>
            <a:r>
              <a:rPr lang="en-US" sz="1800" dirty="0" err="1"/>
              <a:t>ajutorul</a:t>
            </a:r>
            <a:r>
              <a:rPr lang="en-US" sz="1800" dirty="0"/>
              <a:t> </a:t>
            </a:r>
            <a:r>
              <a:rPr lang="en-US" sz="1800" dirty="0" err="1"/>
              <a:t>contului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putea</a:t>
            </a:r>
            <a:r>
              <a:rPr lang="en-US" sz="1800" dirty="0"/>
              <a:t> </a:t>
            </a:r>
            <a:r>
              <a:rPr lang="en-US" sz="1800" dirty="0" err="1"/>
              <a:t>cumpăra</a:t>
            </a:r>
            <a:r>
              <a:rPr lang="en-US" sz="1800" dirty="0"/>
              <a:t> </a:t>
            </a:r>
            <a:r>
              <a:rPr lang="en-US" sz="1800" dirty="0" err="1"/>
              <a:t>produse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E980C-DA12-188D-7986-18D61510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2" y="2124590"/>
            <a:ext cx="7451335" cy="43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TEST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61A500-A5CA-96B6-AEFE-67EDCC00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1" y="1628800"/>
            <a:ext cx="8939336" cy="1440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Mai </a:t>
            </a:r>
            <a:r>
              <a:rPr lang="en-US" sz="1800" dirty="0" err="1"/>
              <a:t>jos</a:t>
            </a:r>
            <a:r>
              <a:rPr lang="en-US" sz="1800" dirty="0"/>
              <a:t>, se pot </a:t>
            </a:r>
            <a:r>
              <a:rPr lang="en-US" sz="1800" dirty="0" err="1"/>
              <a:t>observa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11 Test Cases. </a:t>
            </a:r>
            <a:r>
              <a:rPr lang="en-US" sz="1800" dirty="0" err="1"/>
              <a:t>Primele</a:t>
            </a:r>
            <a:r>
              <a:rPr lang="en-US" sz="1800" dirty="0"/>
              <a:t> 5 </a:t>
            </a:r>
            <a:r>
              <a:rPr lang="en-US" sz="1800" dirty="0" err="1"/>
              <a:t>testeaza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cu id-</a:t>
            </a:r>
            <a:r>
              <a:rPr lang="en-US" sz="1800" dirty="0" err="1"/>
              <a:t>ul</a:t>
            </a:r>
            <a:r>
              <a:rPr lang="en-US" sz="1800" dirty="0"/>
              <a:t> PTNV-3, </a:t>
            </a:r>
            <a:r>
              <a:rPr lang="en-US" sz="1800" dirty="0" err="1"/>
              <a:t>adică</a:t>
            </a:r>
            <a:r>
              <a:rPr lang="en-US" sz="1800" dirty="0"/>
              <a:t> </a:t>
            </a:r>
            <a:r>
              <a:rPr lang="en-US" sz="1800" dirty="0" err="1"/>
              <a:t>partea</a:t>
            </a:r>
            <a:r>
              <a:rPr lang="en-US" sz="1800" dirty="0"/>
              <a:t> de account creation pe care o </a:t>
            </a:r>
            <a:r>
              <a:rPr lang="en-US" sz="1800" dirty="0" err="1"/>
              <a:t>poate</a:t>
            </a:r>
            <a:r>
              <a:rPr lang="en-US" sz="1800" dirty="0"/>
              <a:t> face un client,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restul</a:t>
            </a:r>
            <a:r>
              <a:rPr lang="en-US" sz="1800" dirty="0"/>
              <a:t> de 6 Test Cases sunt </a:t>
            </a:r>
            <a:r>
              <a:rPr lang="en-US" sz="1800" dirty="0" err="1"/>
              <a:t>pentru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PTNV-2. Pe </a:t>
            </a:r>
            <a:r>
              <a:rPr lang="en-US" sz="1800" dirty="0" err="1"/>
              <a:t>următoarele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slide-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puteți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cum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definit</a:t>
            </a:r>
            <a:r>
              <a:rPr lang="en-US" sz="1800" dirty="0"/>
              <a:t> un Test Case, </a:t>
            </a:r>
            <a:r>
              <a:rPr lang="en-US" sz="1800" dirty="0" err="1"/>
              <a:t>atât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de CRUD, </a:t>
            </a:r>
            <a:r>
              <a:rPr lang="en-US" sz="1800" dirty="0" err="1"/>
              <a:t>cât</a:t>
            </a:r>
            <a:r>
              <a:rPr lang="en-US" sz="1800" dirty="0"/>
              <a:t> și </a:t>
            </a:r>
            <a:r>
              <a:rPr lang="en-US" sz="1800" dirty="0" err="1"/>
              <a:t>pentru</a:t>
            </a:r>
            <a:r>
              <a:rPr lang="en-US" sz="1800" dirty="0"/>
              <a:t> al </a:t>
            </a:r>
            <a:r>
              <a:rPr lang="en-US" sz="1800" dirty="0" err="1"/>
              <a:t>doilea</a:t>
            </a:r>
            <a:r>
              <a:rPr lang="en-US" sz="1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9515A-CB8A-0E28-C915-84C42F99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29" y="3449966"/>
            <a:ext cx="6907141" cy="23789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TEST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61A500-A5CA-96B6-AEFE-67EDCC00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1" y="1628800"/>
            <a:ext cx="9041669" cy="1440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Test case-</a:t>
            </a:r>
            <a:r>
              <a:rPr lang="en-US" sz="1800" dirty="0" err="1"/>
              <a:t>ul</a:t>
            </a:r>
            <a:r>
              <a:rPr lang="en-US" sz="1800" dirty="0"/>
              <a:t> de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jos</a:t>
            </a:r>
            <a:r>
              <a:rPr lang="en-US" sz="1800" dirty="0"/>
              <a:t> </a:t>
            </a:r>
            <a:r>
              <a:rPr lang="en-US" sz="1800" dirty="0" err="1"/>
              <a:t>testează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un client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crea</a:t>
            </a:r>
            <a:r>
              <a:rPr lang="en-US" sz="1800" dirty="0"/>
              <a:t> un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propriu</a:t>
            </a:r>
            <a:r>
              <a:rPr lang="en-US" sz="1800" dirty="0"/>
              <a:t> </a:t>
            </a:r>
            <a:r>
              <a:rPr lang="en-US" sz="1800" dirty="0" err="1"/>
              <a:t>folosindu</a:t>
            </a:r>
            <a:r>
              <a:rPr lang="en-US" sz="1800" dirty="0"/>
              <a:t>-se de </a:t>
            </a:r>
            <a:r>
              <a:rPr lang="en-US" sz="1800" dirty="0" err="1"/>
              <a:t>câmpurile</a:t>
            </a:r>
            <a:r>
              <a:rPr lang="en-US" sz="1800" dirty="0"/>
              <a:t> </a:t>
            </a:r>
            <a:r>
              <a:rPr lang="en-US" sz="1800" dirty="0" err="1"/>
              <a:t>obligatorii</a:t>
            </a:r>
            <a:r>
              <a:rPr lang="en-US" sz="1800" dirty="0"/>
              <a:t> (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prezentate</a:t>
            </a:r>
            <a:r>
              <a:rPr lang="en-US" sz="1800" dirty="0"/>
              <a:t> și </a:t>
            </a:r>
            <a:r>
              <a:rPr lang="en-US" sz="1800" dirty="0" err="1"/>
              <a:t>în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aferent</a:t>
            </a:r>
            <a:r>
              <a:rPr lang="en-US" sz="1800" dirty="0"/>
              <a:t>).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o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precondiții</a:t>
            </a:r>
            <a:r>
              <a:rPr lang="en-US" sz="1800" dirty="0"/>
              <a:t> pe care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le </a:t>
            </a:r>
            <a:r>
              <a:rPr lang="en-US" sz="1800" dirty="0" err="1"/>
              <a:t>facă</a:t>
            </a:r>
            <a:r>
              <a:rPr lang="en-US" sz="1800" dirty="0"/>
              <a:t> un client, </a:t>
            </a:r>
            <a:r>
              <a:rPr lang="en-US" sz="1800" dirty="0" err="1"/>
              <a:t>dar</a:t>
            </a:r>
            <a:r>
              <a:rPr lang="en-US" sz="1800" dirty="0"/>
              <a:t> și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TC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legat</a:t>
            </a:r>
            <a:r>
              <a:rPr lang="en-US" sz="1800" dirty="0"/>
              <a:t> de story-</a:t>
            </a:r>
            <a:r>
              <a:rPr lang="en-US" sz="1800" dirty="0" err="1"/>
              <a:t>ul</a:t>
            </a:r>
            <a:r>
              <a:rPr lang="en-US" sz="1800" dirty="0"/>
              <a:t> PTNV-3. De </a:t>
            </a:r>
            <a:r>
              <a:rPr lang="en-US" sz="1800" dirty="0" err="1"/>
              <a:t>asemenea</a:t>
            </a:r>
            <a:r>
              <a:rPr lang="en-US" sz="1800" dirty="0"/>
              <a:t>,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</a:t>
            </a:r>
            <a:r>
              <a:rPr lang="en-US" sz="1800" dirty="0" err="1"/>
              <a:t>cei</a:t>
            </a:r>
            <a:r>
              <a:rPr lang="en-US" sz="1800" dirty="0"/>
              <a:t> 8 </a:t>
            </a:r>
            <a:r>
              <a:rPr lang="en-US" sz="1800" dirty="0" err="1"/>
              <a:t>pași</a:t>
            </a:r>
            <a:r>
              <a:rPr lang="en-US" sz="1800" dirty="0"/>
              <a:t> </a:t>
            </a:r>
            <a:r>
              <a:rPr lang="en-US" sz="1800" dirty="0" err="1"/>
              <a:t>esențiali</a:t>
            </a:r>
            <a:r>
              <a:rPr lang="en-US" sz="1800" dirty="0"/>
              <a:t> pe care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să-i</a:t>
            </a:r>
            <a:r>
              <a:rPr lang="en-US" sz="1800" dirty="0"/>
              <a:t> </a:t>
            </a:r>
            <a:r>
              <a:rPr lang="en-US" sz="1800" dirty="0" err="1"/>
              <a:t>parcurgă</a:t>
            </a:r>
            <a:r>
              <a:rPr lang="en-US" sz="1800" dirty="0"/>
              <a:t> și </a:t>
            </a:r>
            <a:r>
              <a:rPr lang="en-US" sz="1800" dirty="0" err="1"/>
              <a:t>clientul</a:t>
            </a:r>
            <a:r>
              <a:rPr lang="en-US" sz="1800" dirty="0"/>
              <a:t> (de </a:t>
            </a:r>
            <a:r>
              <a:rPr lang="en-US" sz="1800" dirty="0" err="1"/>
              <a:t>fapt</a:t>
            </a:r>
            <a:r>
              <a:rPr lang="en-US" sz="1800" dirty="0"/>
              <a:t> </a:t>
            </a:r>
            <a:r>
              <a:rPr lang="en-US" sz="1800" dirty="0" err="1"/>
              <a:t>aceștia</a:t>
            </a:r>
            <a:r>
              <a:rPr lang="en-US" sz="1800" dirty="0"/>
              <a:t>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principalul</a:t>
            </a:r>
            <a:r>
              <a:rPr lang="en-US" sz="1800" dirty="0"/>
              <a:t> flow)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90F7F-6772-63ED-6088-C2E88855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14311"/>
            <a:ext cx="4067944" cy="241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DAD785-11B7-E4FF-E3AC-414B7D3E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65" y="3428998"/>
            <a:ext cx="4427984" cy="29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TEST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61A500-A5CA-96B6-AEFE-67EDCC00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1" y="1628800"/>
            <a:ext cx="9041669" cy="16593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Un alt Test Case </a:t>
            </a:r>
            <a:r>
              <a:rPr lang="en-US" sz="1800" dirty="0" err="1"/>
              <a:t>îl</a:t>
            </a:r>
            <a:r>
              <a:rPr lang="en-US" sz="1800" dirty="0"/>
              <a:t> </a:t>
            </a:r>
            <a:r>
              <a:rPr lang="en-US" sz="1800" dirty="0" err="1"/>
              <a:t>reprezintă</a:t>
            </a:r>
            <a:r>
              <a:rPr lang="en-US" sz="1800" dirty="0"/>
              <a:t> cel de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jos.</a:t>
            </a:r>
            <a:r>
              <a:rPr lang="en-US" sz="1800" dirty="0"/>
              <a:t> </a:t>
            </a:r>
            <a:r>
              <a:rPr lang="en-US" sz="1800" dirty="0" err="1"/>
              <a:t>Aici</a:t>
            </a:r>
            <a:r>
              <a:rPr lang="en-US" sz="1800" dirty="0"/>
              <a:t> se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un client care </a:t>
            </a:r>
            <a:r>
              <a:rPr lang="en-US" sz="1800" dirty="0" err="1"/>
              <a:t>deține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-și </a:t>
            </a:r>
            <a:r>
              <a:rPr lang="en-US" sz="1800" dirty="0" err="1"/>
              <a:t>adauge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produsele</a:t>
            </a:r>
            <a:r>
              <a:rPr lang="en-US" sz="1800" dirty="0"/>
              <a:t> din wish-list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coșul</a:t>
            </a:r>
            <a:r>
              <a:rPr lang="en-US" sz="1800" dirty="0"/>
              <a:t> </a:t>
            </a:r>
            <a:r>
              <a:rPr lang="en-US" sz="1800" dirty="0" err="1"/>
              <a:t>său</a:t>
            </a:r>
            <a:r>
              <a:rPr lang="en-US" sz="1800" dirty="0"/>
              <a:t> de </a:t>
            </a:r>
            <a:r>
              <a:rPr lang="en-US" sz="1800" dirty="0" err="1"/>
              <a:t>cumpărături</a:t>
            </a:r>
            <a:r>
              <a:rPr lang="en-US" sz="1800" dirty="0"/>
              <a:t>. Din </a:t>
            </a:r>
            <a:r>
              <a:rPr lang="en-US" sz="1800" dirty="0" err="1"/>
              <a:t>nou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o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precondiții</a:t>
            </a:r>
            <a:r>
              <a:rPr lang="en-US" sz="1800" dirty="0"/>
              <a:t> (</a:t>
            </a:r>
            <a:r>
              <a:rPr lang="en-US" sz="1800" dirty="0" err="1"/>
              <a:t>fiecare</a:t>
            </a:r>
            <a:r>
              <a:rPr lang="en-US" sz="1800" dirty="0"/>
              <a:t> user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facă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început</a:t>
            </a:r>
            <a:r>
              <a:rPr lang="en-US" sz="1800" dirty="0"/>
              <a:t> </a:t>
            </a:r>
            <a:r>
              <a:rPr lang="en-US" sz="1800" dirty="0" err="1"/>
              <a:t>pașii</a:t>
            </a:r>
            <a:r>
              <a:rPr lang="en-US" sz="1800" dirty="0"/>
              <a:t> respective) și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și </a:t>
            </a:r>
            <a:r>
              <a:rPr lang="en-US" sz="1800" dirty="0" err="1"/>
              <a:t>legătura</a:t>
            </a:r>
            <a:r>
              <a:rPr lang="en-US" sz="1800" dirty="0"/>
              <a:t> cu story-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testat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TC. De </a:t>
            </a:r>
            <a:r>
              <a:rPr lang="en-US" sz="1800" dirty="0" err="1"/>
              <a:t>asemenea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descriși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partea</a:t>
            </a:r>
            <a:r>
              <a:rPr lang="en-US" sz="1800" dirty="0"/>
              <a:t> </a:t>
            </a:r>
            <a:r>
              <a:rPr lang="en-US" sz="1800" dirty="0" err="1"/>
              <a:t>dreaptă</a:t>
            </a:r>
            <a:r>
              <a:rPr lang="en-US" sz="1800" dirty="0"/>
              <a:t> de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jos</a:t>
            </a:r>
            <a:r>
              <a:rPr lang="en-US" sz="1800" dirty="0"/>
              <a:t> și </a:t>
            </a:r>
            <a:r>
              <a:rPr lang="en-US" sz="1800" dirty="0" err="1"/>
              <a:t>pașii</a:t>
            </a:r>
            <a:r>
              <a:rPr lang="en-US" sz="1800" dirty="0"/>
              <a:t> de </a:t>
            </a:r>
            <a:r>
              <a:rPr lang="en-US" sz="1800" dirty="0" err="1"/>
              <a:t>execuție</a:t>
            </a:r>
            <a:r>
              <a:rPr lang="en-US" sz="1800" dirty="0"/>
              <a:t> al </a:t>
            </a:r>
            <a:r>
              <a:rPr lang="en-US" sz="1800" dirty="0" err="1"/>
              <a:t>testului</a:t>
            </a:r>
            <a:r>
              <a:rPr lang="en-US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1BC77-E976-3A0A-1709-FF515265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" y="3569820"/>
            <a:ext cx="4336303" cy="2844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DAE4D-0051-173E-F430-244965A0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16" y="3702320"/>
            <a:ext cx="4571999" cy="25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0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PARTEA II – ASPECTE PRACTICE</a:t>
            </a:r>
            <a:br>
              <a:rPr lang="en-US" dirty="0"/>
            </a:br>
            <a:r>
              <a:rPr lang="en-US" sz="2800" dirty="0"/>
              <a:t>MATRICEA TRASABILITATII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E3B70-4FEC-226C-E1DB-7FD8E94C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77072"/>
            <a:ext cx="4824536" cy="2484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6C716-9043-002D-0C33-A1F0ABAD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1" y="1412776"/>
            <a:ext cx="4824536" cy="23801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102D5B-0ED3-EE9F-6D5A-7730D5AB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056" y="2676834"/>
            <a:ext cx="4067944" cy="22322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pozele</a:t>
            </a:r>
            <a:r>
              <a:rPr lang="en-US" sz="1800" dirty="0"/>
              <a:t> </a:t>
            </a:r>
            <a:r>
              <a:rPr lang="en-US" sz="1800" dirty="0" err="1"/>
              <a:t>alăturate</a:t>
            </a: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vedea</a:t>
            </a:r>
            <a:r>
              <a:rPr lang="en-US" sz="1800" dirty="0"/>
              <a:t> </a:t>
            </a:r>
            <a:r>
              <a:rPr lang="en-US" sz="1800" dirty="0" err="1"/>
              <a:t>matricea</a:t>
            </a:r>
            <a:r>
              <a:rPr lang="en-US" sz="1800" dirty="0"/>
              <a:t> </a:t>
            </a:r>
            <a:r>
              <a:rPr lang="en-US" sz="1800" dirty="0" err="1"/>
              <a:t>trasabilității</a:t>
            </a:r>
            <a:r>
              <a:rPr lang="en-US" sz="1800" dirty="0"/>
              <a:t> (traceability report) și </a:t>
            </a:r>
            <a:r>
              <a:rPr lang="en-US" sz="1800" dirty="0" err="1"/>
              <a:t>execuția</a:t>
            </a:r>
            <a:r>
              <a:rPr lang="en-US" sz="1800" dirty="0"/>
              <a:t> </a:t>
            </a:r>
            <a:r>
              <a:rPr lang="en-US" sz="1800" dirty="0" err="1"/>
              <a:t>testelor</a:t>
            </a:r>
            <a:r>
              <a:rPr lang="en-US" sz="1800" dirty="0"/>
              <a:t> create. </a:t>
            </a:r>
            <a:r>
              <a:rPr lang="en-US" sz="1800" dirty="0" err="1"/>
              <a:t>În</a:t>
            </a:r>
            <a:r>
              <a:rPr lang="en-US" sz="1800" dirty="0"/>
              <a:t> total </a:t>
            </a:r>
            <a:r>
              <a:rPr lang="en-US" sz="1800" dirty="0" err="1"/>
              <a:t>avem</a:t>
            </a:r>
            <a:r>
              <a:rPr lang="en-US" sz="1800" dirty="0"/>
              <a:t>:</a:t>
            </a:r>
          </a:p>
          <a:p>
            <a:pPr algn="just"/>
            <a:r>
              <a:rPr lang="en-US" sz="1800" dirty="0"/>
              <a:t>2 story-</a:t>
            </a:r>
            <a:r>
              <a:rPr lang="en-US" sz="1800" dirty="0" err="1"/>
              <a:t>uri</a:t>
            </a:r>
            <a:r>
              <a:rPr lang="en-US" sz="1800" dirty="0"/>
              <a:t> (PTNV-2 și PTNV-3)</a:t>
            </a:r>
          </a:p>
          <a:p>
            <a:pPr algn="just"/>
            <a:r>
              <a:rPr lang="en-US" sz="1800" dirty="0"/>
              <a:t>11 Test Cases</a:t>
            </a:r>
          </a:p>
          <a:p>
            <a:pPr algn="just"/>
            <a:r>
              <a:rPr lang="en-US" sz="1800" dirty="0"/>
              <a:t>1 bug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/>
              <a:t>PARTEA II – ASPECTE PRACTICE</a:t>
            </a:r>
            <a:br>
              <a:rPr lang="en-US" sz="2800"/>
            </a:br>
            <a:r>
              <a:rPr lang="en-US" sz="280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FF0F-FC77-E7F0-C0BC-969292CD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89040"/>
            <a:ext cx="8363272" cy="26642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AD2CFE-8741-D03C-C909-A7A0E5C8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1439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err="1"/>
              <a:t>Dintr</a:t>
            </a:r>
            <a:r>
              <a:rPr lang="en-US" sz="1800" dirty="0"/>
              <a:t>-un total de 11 Test Cases au </a:t>
            </a:r>
            <a:r>
              <a:rPr lang="en-US" sz="1800" dirty="0" err="1"/>
              <a:t>fost</a:t>
            </a:r>
            <a:r>
              <a:rPr lang="en-US" sz="1800" dirty="0"/>
              <a:t> testate </a:t>
            </a:r>
            <a:r>
              <a:rPr lang="en-US" sz="1800" dirty="0" err="1"/>
              <a:t>toate</a:t>
            </a:r>
            <a:r>
              <a:rPr lang="en-US" sz="1800" dirty="0"/>
              <a:t> și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următoarele</a:t>
            </a:r>
            <a:r>
              <a:rPr lang="en-US" sz="1800" dirty="0"/>
              <a:t> </a:t>
            </a:r>
            <a:r>
              <a:rPr lang="en-US" sz="1800" dirty="0" err="1"/>
              <a:t>rezultate</a:t>
            </a:r>
            <a:r>
              <a:rPr lang="en-US" sz="1800" dirty="0"/>
              <a:t>:</a:t>
            </a:r>
          </a:p>
          <a:p>
            <a:pPr algn="just"/>
            <a:r>
              <a:rPr lang="en-US" sz="1800" dirty="0"/>
              <a:t>10 Test Cases sunt cu Passed</a:t>
            </a:r>
          </a:p>
          <a:p>
            <a:pPr algn="just"/>
            <a:r>
              <a:rPr lang="en-US" sz="1800" dirty="0"/>
              <a:t>1 Test Case </a:t>
            </a:r>
            <a:r>
              <a:rPr lang="en-US" sz="1800" dirty="0" err="1"/>
              <a:t>este</a:t>
            </a:r>
            <a:r>
              <a:rPr lang="en-US" sz="1800" dirty="0"/>
              <a:t> cu Failed și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logat</a:t>
            </a:r>
            <a:r>
              <a:rPr lang="en-US" sz="1800" dirty="0"/>
              <a:t> un bug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PARTEA II – ASPECTE PRACTICE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F571C9-91EF-A9A7-C596-40B69519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" y="1124744"/>
            <a:ext cx="9041669" cy="50387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/>
              <a:t>Analiza de </a:t>
            </a:r>
            <a:r>
              <a:rPr lang="en-US" sz="1800" b="1" dirty="0" err="1"/>
              <a:t>risc</a:t>
            </a:r>
            <a:endParaRPr lang="en-US" sz="1800" b="1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b="1" dirty="0" err="1"/>
              <a:t>Riscuri</a:t>
            </a:r>
            <a:r>
              <a:rPr lang="en-US" sz="1800" b="1" dirty="0"/>
              <a:t> de </a:t>
            </a:r>
            <a:r>
              <a:rPr lang="en-US" sz="1800" b="1" dirty="0" err="1"/>
              <a:t>proiect</a:t>
            </a:r>
            <a:r>
              <a:rPr lang="en-US" sz="1800" b="1" dirty="0"/>
              <a:t>: </a:t>
            </a:r>
          </a:p>
          <a:p>
            <a:pPr algn="just"/>
            <a:r>
              <a:rPr lang="en-US" sz="1800" dirty="0" err="1"/>
              <a:t>defecțiunile</a:t>
            </a:r>
            <a:r>
              <a:rPr lang="en-US" sz="1800" dirty="0"/>
              <a:t> </a:t>
            </a:r>
            <a:r>
              <a:rPr lang="en-US" sz="1800" dirty="0" err="1"/>
              <a:t>minore</a:t>
            </a:r>
            <a:r>
              <a:rPr lang="en-US" sz="1800" dirty="0"/>
              <a:t>/</a:t>
            </a:r>
            <a:r>
              <a:rPr lang="en-US" sz="1800" dirty="0" err="1"/>
              <a:t>critice</a:t>
            </a:r>
            <a:r>
              <a:rPr lang="en-US" sz="1800" dirty="0"/>
              <a:t> la </a:t>
            </a:r>
            <a:r>
              <a:rPr lang="en-US" sz="1800" dirty="0" err="1"/>
              <a:t>nivel</a:t>
            </a:r>
            <a:r>
              <a:rPr lang="en-US" sz="1800" dirty="0"/>
              <a:t> de software, pot duce la </a:t>
            </a:r>
            <a:r>
              <a:rPr lang="en-US" sz="1800" dirty="0" err="1"/>
              <a:t>nemulțumirea</a:t>
            </a:r>
            <a:r>
              <a:rPr lang="en-US" sz="1800" dirty="0"/>
              <a:t> </a:t>
            </a:r>
            <a:r>
              <a:rPr lang="en-US" sz="1800" dirty="0" err="1"/>
              <a:t>clienților</a:t>
            </a:r>
            <a:r>
              <a:rPr lang="en-US" sz="1800" dirty="0"/>
              <a:t>, </a:t>
            </a:r>
            <a:r>
              <a:rPr lang="en-US" sz="1800" dirty="0" err="1"/>
              <a:t>întârzieri</a:t>
            </a:r>
            <a:r>
              <a:rPr lang="en-US" sz="1800" dirty="0"/>
              <a:t> la </a:t>
            </a:r>
            <a:r>
              <a:rPr lang="en-US" sz="1800" dirty="0" err="1"/>
              <a:t>livrarea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versiuni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stabile,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chiar</a:t>
            </a:r>
            <a:r>
              <a:rPr lang="en-US" sz="1800" dirty="0"/>
              <a:t> la </a:t>
            </a:r>
            <a:r>
              <a:rPr lang="en-US" sz="1800" dirty="0" err="1"/>
              <a:t>pierderea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clienți</a:t>
            </a:r>
            <a:r>
              <a:rPr lang="en-US" sz="1800" dirty="0"/>
              <a:t> </a:t>
            </a:r>
            <a:r>
              <a:rPr lang="en-US" sz="1800" dirty="0" err="1"/>
              <a:t>majori</a:t>
            </a:r>
            <a:endParaRPr lang="en-US" sz="1800" dirty="0"/>
          </a:p>
          <a:p>
            <a:pPr algn="just"/>
            <a:r>
              <a:rPr lang="en-US" sz="1800" dirty="0" err="1"/>
              <a:t>gestionare</a:t>
            </a:r>
            <a:r>
              <a:rPr lang="en-US" sz="1800" dirty="0"/>
              <a:t> </a:t>
            </a:r>
            <a:r>
              <a:rPr lang="en-US" sz="1800" dirty="0" err="1"/>
              <a:t>ineficienta</a:t>
            </a:r>
            <a:r>
              <a:rPr lang="en-US" sz="1800" dirty="0"/>
              <a:t> a </a:t>
            </a:r>
            <a:r>
              <a:rPr lang="en-US" sz="1800" dirty="0" err="1"/>
              <a:t>resurselor</a:t>
            </a:r>
            <a:r>
              <a:rPr lang="en-US" sz="1800" dirty="0"/>
              <a:t>, </a:t>
            </a:r>
            <a:r>
              <a:rPr lang="en-US" sz="1800" dirty="0" err="1"/>
              <a:t>bugetul</a:t>
            </a:r>
            <a:r>
              <a:rPr lang="en-US" sz="1800" dirty="0"/>
              <a:t> </a:t>
            </a:r>
            <a:r>
              <a:rPr lang="en-US" sz="1800" dirty="0" err="1"/>
              <a:t>alocat</a:t>
            </a:r>
            <a:r>
              <a:rPr lang="en-US" sz="1800" dirty="0"/>
              <a:t> </a:t>
            </a:r>
            <a:r>
              <a:rPr lang="en-US" sz="1800" dirty="0" err="1"/>
              <a:t>proiectului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bine </a:t>
            </a:r>
            <a:r>
              <a:rPr lang="en-US" sz="1800" dirty="0" err="1"/>
              <a:t>impartit</a:t>
            </a:r>
            <a:r>
              <a:rPr lang="en-US" sz="1800" dirty="0"/>
              <a:t>,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alocat</a:t>
            </a:r>
            <a:r>
              <a:rPr lang="en-US" sz="1800" dirty="0"/>
              <a:t> </a:t>
            </a:r>
            <a:r>
              <a:rPr lang="en-US" sz="1800" dirty="0" err="1"/>
              <a:t>proiectului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bine </a:t>
            </a:r>
            <a:r>
              <a:rPr lang="en-US" sz="1800" dirty="0" err="1"/>
              <a:t>structurat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fim</a:t>
            </a:r>
            <a:r>
              <a:rPr lang="en-US" sz="1800" dirty="0"/>
              <a:t> cat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productivi</a:t>
            </a:r>
            <a:endParaRPr lang="en-US" sz="1800" dirty="0"/>
          </a:p>
          <a:p>
            <a:pPr algn="just"/>
            <a:r>
              <a:rPr lang="en-US" sz="1800" dirty="0" err="1"/>
              <a:t>probleme</a:t>
            </a:r>
            <a:r>
              <a:rPr lang="en-US" sz="1800" dirty="0"/>
              <a:t> de </a:t>
            </a:r>
            <a:r>
              <a:rPr lang="en-US" sz="1800" dirty="0" err="1"/>
              <a:t>compatibilitate</a:t>
            </a:r>
            <a:r>
              <a:rPr lang="en-US" sz="1800" dirty="0"/>
              <a:t>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diferitele</a:t>
            </a:r>
            <a:r>
              <a:rPr lang="en-US" sz="1800" dirty="0"/>
              <a:t> device-</a:t>
            </a:r>
            <a:r>
              <a:rPr lang="en-US" sz="1800" dirty="0" err="1"/>
              <a:t>uri</a:t>
            </a:r>
            <a:r>
              <a:rPr lang="en-US" sz="1800" dirty="0"/>
              <a:t> de pe care se </a:t>
            </a:r>
            <a:r>
              <a:rPr lang="en-US" sz="1800" dirty="0" err="1"/>
              <a:t>intră</a:t>
            </a:r>
            <a:r>
              <a:rPr lang="en-US" sz="1800" dirty="0"/>
              <a:t> pe </a:t>
            </a:r>
            <a:r>
              <a:rPr lang="en-US" sz="1800" dirty="0" err="1"/>
              <a:t>platforma</a:t>
            </a:r>
            <a:r>
              <a:rPr lang="en-US" sz="1800" dirty="0"/>
              <a:t> </a:t>
            </a:r>
            <a:r>
              <a:rPr lang="en-US" sz="1800" dirty="0" err="1"/>
              <a:t>dedeman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b="1" dirty="0" err="1"/>
              <a:t>Riscuri</a:t>
            </a:r>
            <a:r>
              <a:rPr lang="en-US" sz="1800" b="1" dirty="0"/>
              <a:t> de </a:t>
            </a:r>
            <a:r>
              <a:rPr lang="en-US" sz="1800" b="1" dirty="0" err="1"/>
              <a:t>produs</a:t>
            </a:r>
            <a:r>
              <a:rPr lang="en-US" sz="1800" b="1" dirty="0"/>
              <a:t>:</a:t>
            </a:r>
          </a:p>
          <a:p>
            <a:pPr algn="just"/>
            <a:r>
              <a:rPr lang="en-US" sz="1800" dirty="0" err="1"/>
              <a:t>Performanța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/site-</a:t>
            </a:r>
            <a:r>
              <a:rPr lang="en-US" sz="1800" dirty="0" err="1"/>
              <a:t>ului</a:t>
            </a:r>
            <a:r>
              <a:rPr lang="en-US" sz="1800" dirty="0"/>
              <a:t> – </a:t>
            </a:r>
            <a:r>
              <a:rPr lang="en-US" sz="1800" dirty="0" err="1"/>
              <a:t>când</a:t>
            </a:r>
            <a:r>
              <a:rPr lang="en-US" sz="1800" dirty="0"/>
              <a:t> se fac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accesări</a:t>
            </a:r>
            <a:r>
              <a:rPr lang="en-US" sz="1800" dirty="0"/>
              <a:t> pe site, </a:t>
            </a:r>
            <a:r>
              <a:rPr lang="en-US" sz="1800" dirty="0" err="1"/>
              <a:t>produsul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nu </a:t>
            </a:r>
            <a:r>
              <a:rPr lang="en-US" sz="1800" dirty="0" err="1"/>
              <a:t>funcționeze</a:t>
            </a:r>
            <a:r>
              <a:rPr lang="en-US" sz="1800" dirty="0"/>
              <a:t> conform (</a:t>
            </a:r>
            <a:r>
              <a:rPr lang="en-US" sz="1800" dirty="0" err="1"/>
              <a:t>timp</a:t>
            </a:r>
            <a:r>
              <a:rPr lang="en-US" sz="1800" dirty="0"/>
              <a:t> mare de </a:t>
            </a:r>
            <a:r>
              <a:rPr lang="en-US" sz="1800" dirty="0" err="1"/>
              <a:t>răspuns</a:t>
            </a:r>
            <a:r>
              <a:rPr lang="en-US" sz="1800" dirty="0"/>
              <a:t>)</a:t>
            </a:r>
          </a:p>
          <a:p>
            <a:pPr algn="just"/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– </a:t>
            </a:r>
            <a:r>
              <a:rPr lang="en-US" sz="1800" dirty="0" err="1"/>
              <a:t>clienții</a:t>
            </a:r>
            <a:r>
              <a:rPr lang="en-US" sz="1800" dirty="0"/>
              <a:t> li se pot </a:t>
            </a:r>
            <a:r>
              <a:rPr lang="en-US" sz="1800" dirty="0" err="1"/>
              <a:t>fura</a:t>
            </a:r>
            <a:r>
              <a:rPr lang="en-US" sz="1800" dirty="0"/>
              <a:t>/</a:t>
            </a:r>
            <a:r>
              <a:rPr lang="en-US" sz="1800" dirty="0" err="1"/>
              <a:t>pierde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cu </a:t>
            </a:r>
            <a:r>
              <a:rPr lang="en-US" sz="1800" dirty="0" err="1"/>
              <a:t>caracter</a:t>
            </a:r>
            <a:r>
              <a:rPr lang="en-US" sz="1800" dirty="0"/>
              <a:t> personal la </a:t>
            </a:r>
            <a:r>
              <a:rPr lang="en-US" sz="1800" dirty="0" err="1"/>
              <a:t>momentul</a:t>
            </a:r>
            <a:r>
              <a:rPr lang="en-US" sz="1800" dirty="0"/>
              <a:t> </a:t>
            </a:r>
            <a:r>
              <a:rPr lang="en-US" sz="1800" dirty="0" err="1"/>
              <a:t>cumpărării</a:t>
            </a:r>
            <a:r>
              <a:rPr lang="en-US" sz="1800" dirty="0"/>
              <a:t> de </a:t>
            </a:r>
            <a:r>
              <a:rPr lang="en-US" sz="1800" dirty="0" err="1"/>
              <a:t>produse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6838"/>
            <a:ext cx="8229600" cy="1462162"/>
          </a:xfrm>
        </p:spPr>
        <p:txBody>
          <a:bodyPr/>
          <a:lstStyle/>
          <a:p>
            <a:pPr marL="0" indent="0" algn="just">
              <a:buNone/>
            </a:pPr>
            <a:r>
              <a:rPr lang="ro-RO" altLang="en-US" sz="1800" b="1" dirty="0"/>
              <a:t>BUG TICKET</a:t>
            </a:r>
            <a:r>
              <a:rPr lang="en-US" altLang="en-US" sz="1800" b="1" dirty="0"/>
              <a:t>: </a:t>
            </a:r>
            <a:r>
              <a:rPr lang="en-US" altLang="en-US" sz="1800" dirty="0"/>
              <a:t>Se </a:t>
            </a:r>
            <a:r>
              <a:rPr lang="en-US" altLang="en-US" sz="1800" dirty="0" err="1"/>
              <a:t>poate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urmări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ticketul</a:t>
            </a:r>
            <a:r>
              <a:rPr lang="en-US" altLang="en-US" sz="1800" dirty="0"/>
              <a:t> de tip BUG </a:t>
            </a:r>
            <a:r>
              <a:rPr lang="en-US" altLang="en-US" sz="1800" dirty="0" err="1"/>
              <a:t>deschis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în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timpul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testării</a:t>
            </a:r>
            <a:r>
              <a:rPr lang="en-US" altLang="en-US" sz="1800" dirty="0"/>
              <a:t>. Am </a:t>
            </a:r>
            <a:r>
              <a:rPr lang="en-US" altLang="en-US" sz="1800" dirty="0" err="1"/>
              <a:t>descris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complet</a:t>
            </a:r>
            <a:r>
              <a:rPr lang="en-US" altLang="en-US" sz="1800" dirty="0"/>
              <a:t> și </a:t>
            </a:r>
            <a:r>
              <a:rPr lang="en-US" altLang="en-US" sz="1800" dirty="0" err="1"/>
              <a:t>concis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toate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detaliile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necesare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ca </a:t>
            </a:r>
            <a:r>
              <a:rPr lang="en-US" altLang="en-US" sz="1800" dirty="0" err="1"/>
              <a:t>persoana</a:t>
            </a:r>
            <a:r>
              <a:rPr lang="en-US" altLang="en-US" sz="1800" dirty="0"/>
              <a:t> de pe development </a:t>
            </a:r>
            <a:r>
              <a:rPr lang="en-US" altLang="en-US" sz="1800" dirty="0" err="1"/>
              <a:t>să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poată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fixa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eroarea</a:t>
            </a:r>
            <a:r>
              <a:rPr lang="en-US" altLang="en-US" sz="1800" dirty="0"/>
              <a:t>.</a:t>
            </a:r>
          </a:p>
          <a:p>
            <a:pPr marL="0" indent="0" algn="just">
              <a:buNone/>
            </a:pPr>
            <a:endParaRPr lang="ro-RO" alt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FFD8F-4F66-3AAA-AE99-A324BDCA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01008"/>
            <a:ext cx="4932040" cy="295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CF5B0-8B4C-0C02-D432-B3332B91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760870"/>
            <a:ext cx="3882450" cy="24326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3863"/>
            <a:ext cx="8229600" cy="24702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 err="1"/>
              <a:t>Concluzii</a:t>
            </a:r>
            <a:r>
              <a:rPr lang="en-US" altLang="en-US" sz="1800" b="1" dirty="0"/>
              <a:t> generale </a:t>
            </a:r>
            <a:r>
              <a:rPr lang="en-US" altLang="en-US" sz="1800" b="1" dirty="0" err="1"/>
              <a:t>în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urma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testării</a:t>
            </a:r>
            <a:r>
              <a:rPr lang="en-US" altLang="en-US" sz="1800" b="1" dirty="0"/>
              <a:t>:</a:t>
            </a:r>
          </a:p>
          <a:p>
            <a:r>
              <a:rPr lang="en-US" altLang="en-US" sz="1800" dirty="0" err="1"/>
              <a:t>În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urma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acestui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proiect</a:t>
            </a:r>
            <a:r>
              <a:rPr lang="en-US" altLang="en-US" sz="1800" dirty="0"/>
              <a:t> am </a:t>
            </a:r>
            <a:r>
              <a:rPr lang="en-US" altLang="en-US" sz="1800" dirty="0" err="1"/>
              <a:t>testat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două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dintre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principalele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funcționalități</a:t>
            </a:r>
            <a:r>
              <a:rPr lang="en-US" altLang="en-US" sz="1800" dirty="0"/>
              <a:t> ale site-</a:t>
            </a:r>
            <a:r>
              <a:rPr lang="en-US" altLang="en-US" sz="1800" dirty="0" err="1"/>
              <a:t>ului</a:t>
            </a:r>
            <a:r>
              <a:rPr lang="en-US" altLang="en-US" sz="1800" dirty="0"/>
              <a:t> </a:t>
            </a:r>
            <a:r>
              <a:rPr lang="en-US" altLang="en-US" sz="1800" dirty="0">
                <a:hlinkClick r:id="rId2"/>
              </a:rPr>
              <a:t>https://www.dedeman.ro</a:t>
            </a:r>
            <a:r>
              <a:rPr lang="en-US" altLang="en-US" sz="1800" dirty="0"/>
              <a:t> și </a:t>
            </a:r>
            <a:r>
              <a:rPr lang="en-US" altLang="en-US" sz="1800" dirty="0" err="1"/>
              <a:t>anume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adăugarea</a:t>
            </a:r>
            <a:r>
              <a:rPr lang="en-US" altLang="en-US" sz="1800" dirty="0"/>
              <a:t>/</a:t>
            </a:r>
            <a:r>
              <a:rPr lang="en-US" altLang="en-US" sz="1800" dirty="0" err="1"/>
              <a:t>ștergerea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produse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dintr</a:t>
            </a:r>
            <a:r>
              <a:rPr lang="en-US" altLang="en-US" sz="1800" dirty="0"/>
              <a:t>-un </a:t>
            </a:r>
            <a:r>
              <a:rPr lang="en-US" altLang="en-US" sz="1800" dirty="0" err="1"/>
              <a:t>coș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cumpărături</a:t>
            </a:r>
            <a:r>
              <a:rPr lang="en-US" altLang="en-US" sz="1800" dirty="0"/>
              <a:t>/wish list, precum și </a:t>
            </a:r>
            <a:r>
              <a:rPr lang="en-US" altLang="en-US" sz="1800" dirty="0" err="1"/>
              <a:t>vizualizarea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editarea</a:t>
            </a:r>
            <a:r>
              <a:rPr lang="en-US" altLang="en-US" sz="1800" dirty="0"/>
              <a:t> lor. Dar și </a:t>
            </a:r>
            <a:r>
              <a:rPr lang="en-US" altLang="en-US" sz="1800" dirty="0" err="1"/>
              <a:t>crearea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un client </a:t>
            </a:r>
            <a:r>
              <a:rPr lang="en-US" altLang="en-US" sz="1800" dirty="0" err="1"/>
              <a:t>ce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dorește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achiziționeze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produse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Au </a:t>
            </a:r>
            <a:r>
              <a:rPr lang="en-US" altLang="en-US" sz="1800" dirty="0" err="1"/>
              <a:t>fost</a:t>
            </a:r>
            <a:r>
              <a:rPr lang="en-US" altLang="en-US" sz="1800" dirty="0"/>
              <a:t> create un </a:t>
            </a:r>
            <a:r>
              <a:rPr lang="en-US" altLang="en-US" sz="1800" dirty="0" err="1"/>
              <a:t>număr</a:t>
            </a:r>
            <a:r>
              <a:rPr lang="en-US" altLang="en-US" sz="1800" dirty="0"/>
              <a:t> de 2 story-</a:t>
            </a:r>
            <a:r>
              <a:rPr lang="en-US" altLang="en-US" sz="1800" dirty="0" err="1"/>
              <a:t>uri</a:t>
            </a:r>
            <a:r>
              <a:rPr lang="en-US" altLang="en-US" sz="1800" dirty="0"/>
              <a:t>, 11 test cases și un bug ticket.</a:t>
            </a:r>
          </a:p>
          <a:p>
            <a:r>
              <a:rPr lang="en-US" altLang="en-US" sz="1800" dirty="0"/>
              <a:t>Bug-</a:t>
            </a:r>
            <a:r>
              <a:rPr lang="en-US" altLang="en-US" sz="1800" dirty="0" err="1"/>
              <a:t>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descoperit</a:t>
            </a:r>
            <a:r>
              <a:rPr lang="en-US" altLang="en-US" sz="1800" dirty="0"/>
              <a:t> are un impact major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utilizatorul</a:t>
            </a:r>
            <a:r>
              <a:rPr lang="en-US" altLang="en-US" sz="1800" dirty="0"/>
              <a:t> final.</a:t>
            </a:r>
          </a:p>
          <a:p>
            <a:endParaRPr lang="ro-RO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0" indent="0" algn="ctr">
              <a:buNone/>
            </a:pPr>
            <a:r>
              <a:rPr lang="en-US" sz="480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VĂ MULȚUMESC PENTRU</a:t>
            </a:r>
            <a:r>
              <a:rPr lang="ro-RO" altLang="en-US" sz="480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</a:t>
            </a:r>
            <a:r>
              <a:rPr lang="en-US" sz="480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ATENȚIE!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788"/>
            <a:ext cx="8229600" cy="1143000"/>
          </a:xfrm>
        </p:spPr>
        <p:txBody>
          <a:bodyPr/>
          <a:lstStyle/>
          <a:p>
            <a:r>
              <a:rPr lang="en-US"/>
              <a:t>    PARTEA I - ASPECTE TEORETICE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altLang="en-US" sz="2000"/>
          </a:p>
          <a:p>
            <a:pPr marL="0" indent="0" algn="ctr">
              <a:buNone/>
            </a:pPr>
            <a:r>
              <a:rPr lang="ro-RO" altLang="en-US" sz="2000"/>
              <a:t> </a:t>
            </a:r>
            <a:r>
              <a:rPr lang="en-US" sz="2000" u="sng"/>
              <a:t>CERIN</a:t>
            </a:r>
            <a:r>
              <a:rPr lang="ro-RO" altLang="en-US" sz="2000" u="sng"/>
              <a:t>ȚELE DE BUSINESS - DEFINIȚIE ȘI UTILIZARE</a:t>
            </a:r>
          </a:p>
          <a:p>
            <a:pPr marL="0" indent="0" algn="ctr">
              <a:buNone/>
            </a:pPr>
            <a:r>
              <a:rPr lang="ro-RO" altLang="en-US" sz="2000" i="1"/>
              <a:t>Cerințele de business sunt speficificații detaliate create de echipele de management sau de proprietarii afacerilor și sunt folosite pentru a defini obiectivele de a comunica clar așteptările și a planifica implementarea acestora.</a:t>
            </a:r>
            <a:endParaRPr lang="ro-RO" altLang="en-US" sz="2000" i="1" u="sng"/>
          </a:p>
          <a:p>
            <a:pPr marL="0" indent="0" algn="ctr">
              <a:buNone/>
            </a:pPr>
            <a:endParaRPr lang="ro-RO" altLang="en-US" sz="2000" u="sng"/>
          </a:p>
          <a:p>
            <a:pPr marL="0" indent="0" algn="ctr">
              <a:buNone/>
            </a:pPr>
            <a:r>
              <a:rPr lang="ro-RO" altLang="en-US" sz="2000" u="sng"/>
              <a:t>TEST CONDITION ȘI TEST CASE - DIFERENȚE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000" b="1" u="sng"/>
              <a:t>test condition</a:t>
            </a:r>
            <a:r>
              <a:rPr lang="ro-RO" altLang="en-US" sz="2000" u="sng"/>
              <a:t> </a:t>
            </a:r>
            <a:r>
              <a:rPr lang="ro-RO" altLang="en-US" sz="2000"/>
              <a:t>- reprezintă un element al unui component și/sau al unui sistem care poate fi verific prin intermediul unui </a:t>
            </a:r>
            <a:r>
              <a:rPr lang="ro-RO" altLang="en-US" sz="2000" i="1"/>
              <a:t>test case</a:t>
            </a:r>
            <a:r>
              <a:rPr lang="ro-RO" altLang="en-US" sz="2000"/>
              <a:t> - o funcțiune, o funcționalitate - un atribut. În termeni simpli test condition descrie ceea ce trebuie sa fie testat - </a:t>
            </a:r>
            <a:r>
              <a:rPr lang="ro-RO" altLang="en-US" sz="2000" i="1"/>
              <a:t>ce voi testa?</a:t>
            </a:r>
            <a:endParaRPr lang="ro-RO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000" b="1" u="sng"/>
              <a:t>test case -</a:t>
            </a:r>
            <a:r>
              <a:rPr lang="ro-RO" altLang="en-US" sz="2000" u="sng"/>
              <a:t> </a:t>
            </a:r>
            <a:r>
              <a:rPr lang="ro-RO" altLang="en-US" sz="2000"/>
              <a:t>reprezintă formalitățile care vor fi îndeplinite pentru a verifica o anumita funcțiune, funcționalitate și/sau atribut - </a:t>
            </a:r>
            <a:r>
              <a:rPr lang="ro-RO" altLang="en-US" sz="2000" i="1"/>
              <a:t>cum voi testa?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 </a:t>
            </a:r>
            <a:r>
              <a:rPr lang="ro-RO" altLang="en-US">
                <a:sym typeface="+mn-ea"/>
              </a:rPr>
              <a:t>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altLang="en-US" sz="2000"/>
              <a:t>Etapele Procesului de Testare</a:t>
            </a: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0541963"/>
              </p:ext>
            </p:extLst>
          </p:nvPr>
        </p:nvGraphicFramePr>
        <p:xfrm>
          <a:off x="755650" y="1731010"/>
          <a:ext cx="7783195" cy="324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Analysys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Implementention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5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Reprezintă etapa de stabilire a obiectivelor și a resurselor testării - crearea planului de testare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Etapa caracterizată prin identificarea scenariilor de testare și determinarea strategiei și a priorităților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Crearea cazurilor de testare și a datelor de testare - planificarea metodelor de testare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altLang="en-US" sz="1100" dirty="0"/>
                        <a:t>Confingurarea mediului de testare, pregătirea datelor și resurselor pentru a executa testele.</a:t>
                      </a:r>
                    </a:p>
                    <a:p>
                      <a:pPr algn="ctr">
                        <a:buNone/>
                      </a:pPr>
                      <a:endParaRPr lang="ro-RO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altLang="en-US" sz="1100" dirty="0"/>
                        <a:t>Rularea cazurilor de testare, înregistrarea rezultatelor și rapotarea defectelor întâlnite. </a:t>
                      </a:r>
                      <a:endParaRPr lang="en-US" altLang="en-US" sz="1100" dirty="0"/>
                    </a:p>
                    <a:p>
                      <a:pPr algn="ctr">
                        <a:buNone/>
                      </a:pPr>
                      <a:endParaRPr lang="ro-RO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Se caracterizează prin evaluarea rezultatelor obținute, verificarea îndeplinirii obiectivelor și a criteriilor de testare, precum și prin finalizarea documentației și pregătirea raportului final.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 dirty="0"/>
                        <a:t>Etapă care se execută pe întreaga durată a proiectului, avand ca scop compararea progresului real cu planul inițial.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189605" y="779780"/>
            <a:ext cx="30480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7835" y="5364480"/>
            <a:ext cx="8629650" cy="718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i="1" u="sng"/>
              <a:t>Explicați diferența între retesting și regression testing</a:t>
            </a:r>
          </a:p>
          <a:p>
            <a:pPr algn="ctr"/>
            <a:r>
              <a:rPr lang="en-US" sz="1500"/>
              <a:t>Diferența între retestare și testare de regresie este că retestarea se face pentru a verifica dacă bug-urile raportate au</a:t>
            </a:r>
            <a:r>
              <a:rPr lang="ro-RO" altLang="en-US" sz="1500"/>
              <a:t> </a:t>
            </a:r>
            <a:r>
              <a:rPr lang="en-US" sz="1500"/>
              <a:t>fost fixate, iar testarea de regresie se face pentru a verifica apariția unor noi defecte apărute după schimbări aduse</a:t>
            </a:r>
          </a:p>
          <a:p>
            <a:pPr algn="ctr"/>
            <a:r>
              <a:rPr lang="en-US" sz="1500"/>
              <a:t>aplicației.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>
                <a:sym typeface="+mn-ea"/>
              </a:rPr>
              <a:t>  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altLang="en-US" sz="1800" dirty="0"/>
              <a:t> </a:t>
            </a:r>
            <a:r>
              <a:rPr lang="en-US" sz="1800" i="1" u="sng" dirty="0"/>
              <a:t> FUNCTIONAL TESTING ȘI NON-FUNCTIONAL TESTING</a:t>
            </a:r>
            <a:r>
              <a:rPr lang="ro-RO" altLang="en-US" sz="1800" i="1" u="sng" dirty="0"/>
              <a:t> </a:t>
            </a:r>
          </a:p>
          <a:p>
            <a:pPr marL="0" indent="0" algn="ctr">
              <a:buNone/>
            </a:pPr>
            <a:r>
              <a:rPr lang="ro-RO" altLang="en-US" sz="1800" i="1" u="sng" dirty="0"/>
              <a:t>DIFERENȚE</a:t>
            </a:r>
            <a:endParaRPr lang="en-US" sz="1800" dirty="0"/>
          </a:p>
          <a:p>
            <a:r>
              <a:rPr lang="en-US" sz="1800" b="1" i="1" dirty="0"/>
              <a:t>Functional testing </a:t>
            </a:r>
            <a:r>
              <a:rPr lang="en-US" sz="1800" dirty="0"/>
              <a:t>- </a:t>
            </a:r>
            <a:r>
              <a:rPr lang="ro-RO" altLang="en-US" sz="1800" dirty="0"/>
              <a:t> este </a:t>
            </a:r>
            <a:r>
              <a:rPr lang="en-US" altLang="en-US" sz="1800" dirty="0"/>
              <a:t>tip</a:t>
            </a:r>
            <a:r>
              <a:rPr lang="ro-RO" altLang="en-US" sz="1800" dirty="0"/>
              <a:t> de testare prin care se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produsul</a:t>
            </a:r>
            <a:r>
              <a:rPr lang="en-US" sz="1800" dirty="0"/>
              <a:t> </a:t>
            </a:r>
            <a:r>
              <a:rPr lang="en-US" sz="1800" dirty="0" err="1"/>
              <a:t>își</a:t>
            </a:r>
            <a:r>
              <a:rPr lang="en-US" sz="1800" dirty="0"/>
              <a:t> </a:t>
            </a:r>
            <a:r>
              <a:rPr lang="en-US" sz="1800" dirty="0" err="1"/>
              <a:t>îndeplinește</a:t>
            </a:r>
            <a:r>
              <a:rPr lang="en-US" sz="1800" dirty="0"/>
              <a:t> </a:t>
            </a:r>
            <a:r>
              <a:rPr lang="en-US" sz="1800" dirty="0" err="1"/>
              <a:t>funcțiile</a:t>
            </a:r>
            <a:r>
              <a:rPr lang="ro-RO" altLang="en-US" sz="1800" dirty="0"/>
              <a:t>;</a:t>
            </a:r>
            <a:endParaRPr lang="en-US" sz="1800" dirty="0"/>
          </a:p>
          <a:p>
            <a:r>
              <a:rPr lang="en-US" sz="1800" b="1" i="1" dirty="0"/>
              <a:t>Non-functional testing</a:t>
            </a:r>
            <a:r>
              <a:rPr lang="en-US" sz="1800" dirty="0"/>
              <a:t> - </a:t>
            </a:r>
            <a:r>
              <a:rPr lang="ro-RO" altLang="en-US" sz="1800" dirty="0">
                <a:sym typeface="+mn-ea"/>
              </a:rPr>
              <a:t>este </a:t>
            </a:r>
            <a:r>
              <a:rPr lang="en-US" altLang="en-US" sz="1800" dirty="0">
                <a:sym typeface="+mn-ea"/>
              </a:rPr>
              <a:t>tip</a:t>
            </a:r>
            <a:r>
              <a:rPr lang="ro-RO" altLang="en-US" sz="1800" dirty="0">
                <a:sym typeface="+mn-ea"/>
              </a:rPr>
              <a:t> de testare prin care se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atribute</a:t>
            </a:r>
            <a:r>
              <a:rPr lang="en-US" sz="1800" dirty="0"/>
              <a:t> care </a:t>
            </a:r>
            <a:r>
              <a:rPr lang="en-US" sz="1800" dirty="0" err="1"/>
              <a:t>descriu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bine </a:t>
            </a:r>
            <a:r>
              <a:rPr lang="en-US" sz="1800" dirty="0" err="1"/>
              <a:t>își</a:t>
            </a:r>
            <a:r>
              <a:rPr lang="en-US" sz="1800" dirty="0"/>
              <a:t> </a:t>
            </a:r>
            <a:r>
              <a:rPr lang="en-US" sz="1800" dirty="0" err="1"/>
              <a:t>îndeplinește</a:t>
            </a:r>
            <a:r>
              <a:rPr lang="ro-RO" alt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funcții</a:t>
            </a:r>
            <a:r>
              <a:rPr lang="ro-RO" altLang="en-US" sz="1800" dirty="0"/>
              <a:t>le;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u="sng" dirty="0"/>
              <a:t> </a:t>
            </a:r>
            <a:r>
              <a:rPr lang="en-US" sz="1800" i="1" u="sng" dirty="0"/>
              <a:t>BLACKBOX TESTING SI WHITEBOX TESTING</a:t>
            </a:r>
          </a:p>
          <a:p>
            <a:pPr marL="0" indent="0" algn="ctr">
              <a:buNone/>
            </a:pPr>
            <a:r>
              <a:rPr lang="ro-RO" altLang="en-US" sz="1800" i="1" u="sng" dirty="0"/>
              <a:t>DIFERENȚE</a:t>
            </a:r>
            <a:endParaRPr lang="en-US" sz="1800" i="1" u="sng" dirty="0"/>
          </a:p>
          <a:p>
            <a:r>
              <a:rPr lang="ro-RO" altLang="en-US" sz="1800" b="1" i="1" dirty="0"/>
              <a:t>B</a:t>
            </a:r>
            <a:r>
              <a:rPr lang="en-US" sz="1800" b="1" i="1" dirty="0" err="1"/>
              <a:t>lackbox</a:t>
            </a:r>
            <a:r>
              <a:rPr lang="en-US" sz="1800" b="1" i="1" dirty="0"/>
              <a:t> testing </a:t>
            </a:r>
            <a:r>
              <a:rPr lang="en-US" sz="1800" dirty="0"/>
              <a:t>-</a:t>
            </a:r>
            <a:r>
              <a:rPr lang="ro-RO" altLang="en-US" sz="1800" dirty="0"/>
              <a:t> este tehnica de testare care</a:t>
            </a:r>
            <a:r>
              <a:rPr lang="en-US" sz="1800" dirty="0"/>
              <a:t>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ro-RO" altLang="en-US" sz="1800" dirty="0"/>
              <a:t>verificarea </a:t>
            </a:r>
            <a:r>
              <a:rPr lang="en-US" sz="1800" dirty="0" err="1"/>
              <a:t>funcționalității</a:t>
            </a:r>
            <a:r>
              <a:rPr lang="en-US" sz="1800" dirty="0"/>
              <a:t> și</a:t>
            </a:r>
            <a:r>
              <a:rPr lang="ro-RO" altLang="en-US" sz="1800" dirty="0"/>
              <a:t> </a:t>
            </a:r>
            <a:r>
              <a:rPr lang="en-US" sz="1800" dirty="0" err="1"/>
              <a:t>comportamentului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, </a:t>
            </a:r>
            <a:r>
              <a:rPr lang="en-US" sz="1800" dirty="0" err="1"/>
              <a:t>fără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sursă</a:t>
            </a:r>
            <a:r>
              <a:rPr lang="ro-RO" altLang="en-US" sz="1800" dirty="0"/>
              <a:t>;</a:t>
            </a:r>
            <a:endParaRPr lang="en-US" sz="1800" dirty="0"/>
          </a:p>
          <a:p>
            <a:r>
              <a:rPr lang="en-US" sz="1800" b="1" i="1" dirty="0"/>
              <a:t>Whitebox testing</a:t>
            </a:r>
            <a:r>
              <a:rPr lang="en-US" sz="1800" dirty="0"/>
              <a:t> - </a:t>
            </a:r>
            <a:r>
              <a:rPr lang="ro-RO" altLang="en-US" sz="1800" dirty="0">
                <a:sym typeface="+mn-ea"/>
              </a:rPr>
              <a:t>este tehnica de testare care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/>
              <a:t>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internă</a:t>
            </a:r>
            <a:r>
              <a:rPr lang="en-US" sz="1800" dirty="0"/>
              <a:t> a </a:t>
            </a:r>
            <a:r>
              <a:rPr lang="en-US" sz="1800" dirty="0" err="1"/>
              <a:t>sistemului</a:t>
            </a:r>
            <a:r>
              <a:rPr lang="en-US" sz="1800" dirty="0"/>
              <a:t>, </a:t>
            </a:r>
            <a:r>
              <a:rPr lang="en-US" sz="1800" dirty="0" err="1"/>
              <a:t>având</a:t>
            </a:r>
            <a:r>
              <a:rPr lang="ro-RO" alt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sursă</a:t>
            </a:r>
            <a:r>
              <a:rPr lang="ro-RO" altLang="en-US" sz="1800" dirty="0"/>
              <a:t>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>
                <a:sym typeface="+mn-ea"/>
              </a:rPr>
              <a:t> 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500" b="1" u="sng"/>
              <a:t>Enumerați tehnicile de testare și grupati-le în funcție de categorie (blackbox, whitebox</a:t>
            </a:r>
          </a:p>
          <a:p>
            <a:pPr marL="0" indent="0" algn="ctr">
              <a:buNone/>
            </a:pPr>
            <a:r>
              <a:rPr lang="en-US" sz="1500" b="1" u="sng"/>
              <a:t>experience-based)</a:t>
            </a:r>
          </a:p>
          <a:p>
            <a:pPr marL="0" indent="0" algn="ctr">
              <a:buNone/>
            </a:pPr>
            <a:endParaRPr lang="en-US" sz="1500" b="1" u="sng"/>
          </a:p>
          <a:p>
            <a:r>
              <a:rPr lang="en-US" sz="1500" b="1"/>
              <a:t>Blackbox</a:t>
            </a:r>
            <a:r>
              <a:rPr lang="en-US" sz="1500"/>
              <a:t>: Equivalence Partitioning, Boundary Value Analysis, State</a:t>
            </a:r>
            <a:r>
              <a:rPr lang="ro-RO" altLang="en-US" sz="1500"/>
              <a:t> </a:t>
            </a:r>
            <a:r>
              <a:rPr lang="en-US" sz="1500"/>
              <a:t>Transitioning Testing, Decision Tables.</a:t>
            </a:r>
          </a:p>
          <a:p>
            <a:r>
              <a:rPr lang="en-US" sz="1500" b="1"/>
              <a:t>Whitebox</a:t>
            </a:r>
            <a:r>
              <a:rPr lang="en-US" sz="1500"/>
              <a:t>: Statement Coverage, Decision Coverage.</a:t>
            </a:r>
          </a:p>
          <a:p>
            <a:r>
              <a:rPr lang="en-US" sz="1500" b="1"/>
              <a:t>Experience-based:</a:t>
            </a:r>
            <a:r>
              <a:rPr lang="en-US" sz="1500"/>
              <a:t> Exploratory Testing, Error Guessing, Ad-hoc Testing.</a:t>
            </a:r>
          </a:p>
          <a:p>
            <a:pPr marL="0" indent="0">
              <a:buNone/>
            </a:pPr>
            <a:endParaRPr lang="en-US" sz="1500"/>
          </a:p>
          <a:p>
            <a:pPr marL="0" indent="0" algn="ctr">
              <a:buNone/>
            </a:pPr>
            <a:r>
              <a:rPr lang="en-US" sz="1500" b="1" i="1"/>
              <a:t>Explicați diferența între verification și validation</a:t>
            </a:r>
          </a:p>
          <a:p>
            <a:pPr marL="0" indent="0" algn="ctr">
              <a:buNone/>
            </a:pPr>
            <a:endParaRPr lang="en-US" sz="1500" b="1" i="1"/>
          </a:p>
          <a:p>
            <a:r>
              <a:rPr lang="en-US" sz="1500" b="1"/>
              <a:t>Verification </a:t>
            </a:r>
            <a:r>
              <a:rPr lang="en-US" sz="1500"/>
              <a:t>- Verificarea se referă la confirmarea că produsul este construit</a:t>
            </a:r>
            <a:r>
              <a:rPr lang="ro-RO" altLang="en-US" sz="1500"/>
              <a:t> </a:t>
            </a:r>
            <a:r>
              <a:rPr lang="en-US" sz="1500"/>
              <a:t>corect și conform cerințelor stabilite în faza de proiectare</a:t>
            </a:r>
          </a:p>
          <a:p>
            <a:r>
              <a:rPr lang="en-US" sz="1500" b="1"/>
              <a:t>Validation </a:t>
            </a:r>
            <a:r>
              <a:rPr lang="en-US" sz="1500"/>
              <a:t>-</a:t>
            </a:r>
            <a:r>
              <a:rPr lang="ro-RO" altLang="en-US" sz="1500"/>
              <a:t>Validarea </a:t>
            </a:r>
            <a:r>
              <a:rPr lang="en-US" sz="1500"/>
              <a:t>se referă la confirmarea că produsul construit este cel corect, careîndeplinește așteptările și nevoile utilizatorilor și că oferă valoare</a:t>
            </a:r>
            <a:r>
              <a:rPr lang="ro-RO" altLang="en-US" sz="1500"/>
              <a:t> </a:t>
            </a:r>
            <a:r>
              <a:rPr lang="en-US" sz="1500"/>
              <a:t>și utilitate în mediul real.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>
                <a:sym typeface="+mn-ea"/>
              </a:rPr>
              <a:t> 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/>
              <a:t>DIFERENȚA ÎNTRE POSITIVE TESTING ȘI NEGATIVE TESTING</a:t>
            </a:r>
          </a:p>
          <a:p>
            <a:pPr marL="0" indent="0" algn="ctr">
              <a:buNone/>
            </a:pPr>
            <a:endParaRPr lang="en-US" sz="1800" b="1"/>
          </a:p>
          <a:p>
            <a:r>
              <a:rPr lang="en-US" sz="1800" b="1"/>
              <a:t>Positive testing</a:t>
            </a:r>
            <a:r>
              <a:rPr lang="en-US" sz="1800"/>
              <a:t> - este un tip de testare care se concentrează pe validarea</a:t>
            </a:r>
            <a:r>
              <a:rPr lang="ro-RO" altLang="en-US" sz="1800"/>
              <a:t> </a:t>
            </a:r>
            <a:r>
              <a:rPr lang="en-US" sz="1800"/>
              <a:t>comportamentului corect și adecvat al unui sistem</a:t>
            </a:r>
            <a:r>
              <a:rPr lang="ro-RO" altLang="en-US" sz="1800"/>
              <a:t>.</a:t>
            </a:r>
            <a:endParaRPr lang="en-US" sz="1800"/>
          </a:p>
          <a:p>
            <a:pPr marL="0" indent="457200">
              <a:buNone/>
            </a:pPr>
            <a:r>
              <a:rPr lang="en-US" sz="1800" b="1" i="1" u="sng"/>
              <a:t>Exemplu </a:t>
            </a:r>
            <a:r>
              <a:rPr lang="en-US" sz="1800" i="1"/>
              <a:t>: Folosindu-ne de opțiunea de căutare prezentă pe site, tastăm </a:t>
            </a:r>
            <a:r>
              <a:rPr lang="ro-RO" altLang="en-US" sz="1800" i="1"/>
              <a:t>   	</a:t>
            </a:r>
            <a:r>
              <a:rPr lang="en-US" sz="1800" i="1"/>
              <a:t>și</a:t>
            </a:r>
            <a:r>
              <a:rPr lang="ro-RO" altLang="en-US" sz="1800" i="1"/>
              <a:t> </a:t>
            </a:r>
            <a:r>
              <a:rPr lang="en-US" sz="1800" i="1"/>
              <a:t>căutam cuvinte </a:t>
            </a:r>
            <a:r>
              <a:rPr lang="ro-RO" altLang="en-US" sz="1800" i="1"/>
              <a:t>exacte </a:t>
            </a:r>
            <a:r>
              <a:rPr lang="en-US" sz="1800" i="1"/>
              <a:t>ce se găsesc pe site cum ar fii: - „</a:t>
            </a:r>
            <a:r>
              <a:rPr lang="ro-RO" sz="1800" i="1"/>
              <a:t>balsam de 	barba</a:t>
            </a:r>
            <a:r>
              <a:rPr lang="en-US" sz="1800" i="1"/>
              <a:t>”, „</a:t>
            </a:r>
            <a:r>
              <a:rPr lang="ro-RO" altLang="en-US" sz="1800" i="1"/>
              <a:t>perie de barba</a:t>
            </a:r>
            <a:r>
              <a:rPr lang="en-US" sz="1800" i="1"/>
              <a:t>”, „</a:t>
            </a:r>
            <a:r>
              <a:rPr lang="ro-RO" altLang="en-US" sz="1800" i="1"/>
              <a:t>produse noi</a:t>
            </a:r>
            <a:r>
              <a:rPr lang="en-US" sz="1800" i="1"/>
              <a:t>”, etc.</a:t>
            </a:r>
          </a:p>
          <a:p>
            <a:r>
              <a:rPr lang="en-US" sz="1800" b="1"/>
              <a:t>Negative testing</a:t>
            </a:r>
            <a:r>
              <a:rPr lang="en-US" sz="1800"/>
              <a:t> - este un tip de testare care se concentrează pe validarea</a:t>
            </a:r>
          </a:p>
          <a:p>
            <a:pPr marL="0" indent="457200">
              <a:buNone/>
            </a:pPr>
            <a:r>
              <a:rPr lang="en-US" sz="1800"/>
              <a:t>comportamentului sistemului în situații de eroare sau condiții incorecte</a:t>
            </a:r>
            <a:r>
              <a:rPr lang="ro-RO" altLang="en-US" sz="1800"/>
              <a:t>.</a:t>
            </a:r>
            <a:endParaRPr lang="en-US" sz="1800"/>
          </a:p>
          <a:p>
            <a:pPr marL="0" indent="457200">
              <a:buNone/>
            </a:pPr>
            <a:r>
              <a:rPr lang="en-US" sz="1800" b="1" i="1" u="sng"/>
              <a:t>Exemplu </a:t>
            </a:r>
            <a:r>
              <a:rPr lang="en-US" sz="1800"/>
              <a:t>: </a:t>
            </a:r>
            <a:r>
              <a:rPr lang="en-US" sz="1800" i="1"/>
              <a:t>Folosindu-ne de opțiunea de căutare prezentă pe site, tastăm ș</a:t>
            </a:r>
            <a:r>
              <a:rPr lang="ro-RO" altLang="en-US" sz="1800" i="1"/>
              <a:t>	ș</a:t>
            </a:r>
            <a:r>
              <a:rPr lang="en-US" sz="1800" i="1"/>
              <a:t>i</a:t>
            </a:r>
            <a:r>
              <a:rPr lang="ro-RO" altLang="en-US" sz="1800" i="1"/>
              <a:t> </a:t>
            </a:r>
            <a:r>
              <a:rPr lang="en-US" sz="1800" i="1"/>
              <a:t>căutam simboluri, caractere speciale cum ar fii: - „ </a:t>
            </a:r>
            <a:r>
              <a:rPr lang="ro-RO" altLang="en-US" sz="1800" i="1"/>
              <a:t>^^^^</a:t>
            </a:r>
            <a:r>
              <a:rPr lang="en-US" sz="1800" i="1"/>
              <a:t> „ *** ”</a:t>
            </a:r>
            <a:r>
              <a:rPr lang="ro-RO" altLang="en-US" sz="1800" i="1"/>
              <a:t>, </a:t>
            </a:r>
            <a:r>
              <a:rPr lang="en-US" sz="1800" i="1"/>
              <a:t>„ ++ ”, </a:t>
            </a:r>
            <a:r>
              <a:rPr lang="ro-RO" altLang="en-US" sz="1800" i="1"/>
              <a:t>	</a:t>
            </a:r>
            <a:r>
              <a:rPr lang="en-US" sz="1800" i="1"/>
              <a:t>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    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930"/>
            <a:ext cx="8229600" cy="529082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err="1"/>
              <a:t>Enumerați</a:t>
            </a:r>
            <a:r>
              <a:rPr lang="en-US" sz="1800" b="1" dirty="0"/>
              <a:t> și </a:t>
            </a:r>
            <a:r>
              <a:rPr lang="en-US" sz="1800" b="1" dirty="0" err="1"/>
              <a:t>explicați</a:t>
            </a:r>
            <a:r>
              <a:rPr lang="en-US" sz="1800" b="1" dirty="0"/>
              <a:t> pe </a:t>
            </a:r>
            <a:r>
              <a:rPr lang="en-US" sz="1800" b="1" dirty="0" err="1"/>
              <a:t>scurt</a:t>
            </a:r>
            <a:r>
              <a:rPr lang="en-US" sz="1800" b="1" dirty="0"/>
              <a:t> </a:t>
            </a:r>
            <a:r>
              <a:rPr lang="en-US" sz="1800" b="1" dirty="0" err="1"/>
              <a:t>nivelurile</a:t>
            </a:r>
            <a:r>
              <a:rPr lang="en-US" sz="1800" b="1" dirty="0"/>
              <a:t> de </a:t>
            </a:r>
            <a:r>
              <a:rPr lang="en-US" sz="1800" b="1" dirty="0" err="1"/>
              <a:t>testare</a:t>
            </a: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r>
              <a:rPr lang="en-US" sz="1800" b="1" u="sng" dirty="0"/>
              <a:t>Unit testing și Component Integration testing </a:t>
            </a:r>
            <a:r>
              <a:rPr lang="en-US" sz="1800" dirty="0"/>
              <a:t>–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componentelor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mod </a:t>
            </a:r>
            <a:r>
              <a:rPr lang="en-US" sz="1800" dirty="0" err="1"/>
              <a:t>izolat</a:t>
            </a:r>
            <a:r>
              <a:rPr lang="en-US" sz="1800" dirty="0"/>
              <a:t>. Este</a:t>
            </a:r>
            <a:r>
              <a:rPr lang="ro-RO" altLang="en-US" sz="1800" dirty="0"/>
              <a:t> </a:t>
            </a:r>
            <a:r>
              <a:rPr lang="en-US" sz="1800" dirty="0" err="1"/>
              <a:t>efectuată</a:t>
            </a:r>
            <a:r>
              <a:rPr lang="en-US" sz="1800" dirty="0"/>
              <a:t> de </a:t>
            </a:r>
            <a:r>
              <a:rPr lang="en-US" sz="1800" dirty="0" err="1"/>
              <a:t>către</a:t>
            </a:r>
            <a:r>
              <a:rPr lang="en-US" sz="1800" dirty="0"/>
              <a:t> developers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mediile</a:t>
            </a:r>
            <a:r>
              <a:rPr lang="en-US" sz="1800" dirty="0"/>
              <a:t> lor de </a:t>
            </a:r>
            <a:r>
              <a:rPr lang="en-US" sz="1800" dirty="0" err="1"/>
              <a:t>dezvoltare</a:t>
            </a:r>
            <a:r>
              <a:rPr lang="en-US" sz="1800" dirty="0"/>
              <a:t> și se </a:t>
            </a:r>
            <a:r>
              <a:rPr lang="en-US" sz="1800" dirty="0" err="1"/>
              <a:t>testează</a:t>
            </a:r>
            <a:r>
              <a:rPr lang="ro-RO" altLang="en-US" sz="1800" dirty="0"/>
              <a:t> </a:t>
            </a:r>
            <a:r>
              <a:rPr lang="en-US" sz="1800" dirty="0" err="1"/>
              <a:t>interacțiunilor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componente</a:t>
            </a:r>
            <a:r>
              <a:rPr lang="ro-RO" altLang="en-US" sz="1800" dirty="0"/>
              <a:t>.</a:t>
            </a:r>
            <a:endParaRPr lang="en-US" sz="1800" i="1" dirty="0"/>
          </a:p>
          <a:p>
            <a:r>
              <a:rPr lang="en-US" sz="1800" b="1" u="sng" dirty="0"/>
              <a:t>System testing</a:t>
            </a:r>
            <a:r>
              <a:rPr lang="en-US" sz="1800" b="1" dirty="0"/>
              <a:t> </a:t>
            </a:r>
            <a:r>
              <a:rPr lang="en-US" sz="1800" dirty="0"/>
              <a:t>-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comportamentul</a:t>
            </a:r>
            <a:r>
              <a:rPr lang="en-US" sz="1800" dirty="0"/>
              <a:t> și </a:t>
            </a:r>
            <a:r>
              <a:rPr lang="en-US" sz="1800" dirty="0" err="1"/>
              <a:t>capacitățile</a:t>
            </a:r>
            <a:r>
              <a:rPr lang="en-US" sz="1800" dirty="0"/>
              <a:t> generale </a:t>
            </a:r>
            <a:r>
              <a:rPr lang="en-US" sz="1800" dirty="0" err="1"/>
              <a:t>aleunui</a:t>
            </a:r>
            <a:r>
              <a:rPr lang="en-US" sz="1800" dirty="0"/>
              <a:t> </a:t>
            </a:r>
            <a:r>
              <a:rPr lang="en-US" sz="1800" dirty="0" err="1"/>
              <a:t>întreg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produs</a:t>
            </a:r>
            <a:r>
              <a:rPr lang="en-US" sz="1800" dirty="0"/>
              <a:t>, </a:t>
            </a:r>
            <a:r>
              <a:rPr lang="en-US" sz="1800" dirty="0" err="1"/>
              <a:t>incluzând</a:t>
            </a:r>
            <a:r>
              <a:rPr lang="en-US" sz="1800" dirty="0"/>
              <a:t> </a:t>
            </a:r>
            <a:r>
              <a:rPr lang="en-US" sz="1800" dirty="0" err="1"/>
              <a:t>adesea</a:t>
            </a:r>
            <a:r>
              <a:rPr lang="en-US" sz="1800" dirty="0"/>
              <a:t>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funcțională</a:t>
            </a:r>
            <a:r>
              <a:rPr lang="en-US" sz="1800" dirty="0"/>
              <a:t> a</a:t>
            </a:r>
            <a:r>
              <a:rPr lang="ro-RO" altLang="en-US" sz="1800" dirty="0"/>
              <a:t> </a:t>
            </a:r>
            <a:r>
              <a:rPr lang="en-US" sz="1800" dirty="0" err="1"/>
              <a:t>sarcinilor</a:t>
            </a:r>
            <a:r>
              <a:rPr lang="en-US" sz="1800" dirty="0"/>
              <a:t> de la un </a:t>
            </a:r>
            <a:r>
              <a:rPr lang="en-US" sz="1800" dirty="0" err="1"/>
              <a:t>capăt</a:t>
            </a:r>
            <a:r>
              <a:rPr lang="en-US" sz="1800" dirty="0"/>
              <a:t> la </a:t>
            </a:r>
            <a:r>
              <a:rPr lang="en-US" sz="1800" dirty="0" err="1"/>
              <a:t>altul</a:t>
            </a:r>
            <a:r>
              <a:rPr lang="en-US" sz="1800" dirty="0"/>
              <a:t> și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nefuncțională</a:t>
            </a:r>
            <a:r>
              <a:rPr lang="en-US" sz="1800" dirty="0"/>
              <a:t> a </a:t>
            </a:r>
            <a:r>
              <a:rPr lang="en-US" sz="1800" dirty="0" err="1"/>
              <a:t>caracteristicilor</a:t>
            </a:r>
            <a:r>
              <a:rPr lang="ro-RO" altLang="en-US" sz="1800" dirty="0"/>
              <a:t> </a:t>
            </a:r>
            <a:r>
              <a:rPr lang="en-US" sz="1800" dirty="0"/>
              <a:t>de </a:t>
            </a:r>
            <a:r>
              <a:rPr lang="en-US" sz="1800" dirty="0" err="1"/>
              <a:t>calitate</a:t>
            </a:r>
            <a:r>
              <a:rPr lang="en-US" sz="1800" dirty="0"/>
              <a:t>.</a:t>
            </a:r>
          </a:p>
          <a:p>
            <a:r>
              <a:rPr lang="en-US" sz="1800" b="1" u="sng" dirty="0"/>
              <a:t>System integration testing</a:t>
            </a:r>
            <a:r>
              <a:rPr lang="en-US" sz="1800" b="1" dirty="0"/>
              <a:t> </a:t>
            </a:r>
            <a:r>
              <a:rPr lang="en-US" sz="1800" dirty="0"/>
              <a:t>-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interfețelor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ro-RO" altLang="en-US" sz="1800" dirty="0"/>
              <a:t> </a:t>
            </a:r>
            <a:r>
              <a:rPr lang="en-US" sz="1800" dirty="0" err="1"/>
              <a:t>testat</a:t>
            </a:r>
            <a:r>
              <a:rPr lang="en-US" sz="1800" dirty="0"/>
              <a:t> și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și </a:t>
            </a:r>
            <a:r>
              <a:rPr lang="en-US" sz="1800" dirty="0" err="1"/>
              <a:t>servicii</a:t>
            </a:r>
            <a:r>
              <a:rPr lang="en-US" sz="1800" dirty="0"/>
              <a:t> externe</a:t>
            </a:r>
            <a:r>
              <a:rPr lang="ro-RO" altLang="en-US" sz="1800" dirty="0"/>
              <a:t>.</a:t>
            </a:r>
            <a:endParaRPr lang="en-US" sz="1800" dirty="0"/>
          </a:p>
          <a:p>
            <a:r>
              <a:rPr lang="en-US" sz="1800" b="1" u="sng" dirty="0"/>
              <a:t>Acceptance testing</a:t>
            </a:r>
            <a:r>
              <a:rPr lang="en-US" sz="1800" u="sng" dirty="0"/>
              <a:t> </a:t>
            </a:r>
            <a:r>
              <a:rPr lang="en-US" sz="1800" dirty="0"/>
              <a:t>-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validare</a:t>
            </a:r>
            <a:r>
              <a:rPr lang="en-US" sz="1800" dirty="0"/>
              <a:t> și pe </a:t>
            </a:r>
            <a:r>
              <a:rPr lang="en-US" sz="1800" dirty="0" err="1"/>
              <a:t>demonstrarea</a:t>
            </a:r>
            <a:r>
              <a:rPr lang="en-US" sz="1800" dirty="0"/>
              <a:t> </a:t>
            </a:r>
            <a:r>
              <a:rPr lang="en-US" sz="1800" dirty="0" err="1"/>
              <a:t>pregătirii</a:t>
            </a:r>
            <a:r>
              <a:rPr lang="ro-RO" alt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implementare</a:t>
            </a:r>
            <a:r>
              <a:rPr lang="en-US" sz="1800" dirty="0"/>
              <a:t>,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înseamnă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îndeplinește</a:t>
            </a:r>
            <a:r>
              <a:rPr lang="ro-RO" altLang="en-US" sz="1800" dirty="0"/>
              <a:t> </a:t>
            </a:r>
            <a:r>
              <a:rPr lang="en-US" sz="1800" dirty="0" err="1"/>
              <a:t>nevoile</a:t>
            </a:r>
            <a:r>
              <a:rPr lang="en-US" sz="1800" dirty="0"/>
              <a:t> de </a:t>
            </a:r>
            <a:r>
              <a:rPr lang="en-US" sz="1800" dirty="0" err="1"/>
              <a:t>afaceri</a:t>
            </a:r>
            <a:r>
              <a:rPr lang="en-US" sz="1800" dirty="0"/>
              <a:t> ale </a:t>
            </a:r>
            <a:r>
              <a:rPr lang="en-US" sz="1800" dirty="0" err="1"/>
              <a:t>utilizatorului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82613"/>
          </a:xfrm>
        </p:spPr>
        <p:txBody>
          <a:bodyPr/>
          <a:lstStyle/>
          <a:p>
            <a:pPr algn="ctr"/>
            <a:r>
              <a:rPr lang="en-US" dirty="0"/>
              <a:t>PARTEA II – ASPECTE PRACTICE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9AC8DF-24EE-9891-B13E-9483247A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64" y="1124744"/>
            <a:ext cx="8939336" cy="15121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2BA69-F513-D618-5ABD-DF7CC67B01DE}"/>
              </a:ext>
            </a:extLst>
          </p:cNvPr>
          <p:cNvSpPr txBox="1">
            <a:spLocks/>
          </p:cNvSpPr>
          <p:nvPr/>
        </p:nvSpPr>
        <p:spPr>
          <a:xfrm>
            <a:off x="102332" y="2492896"/>
            <a:ext cx="8939336" cy="151216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1800" dirty="0"/>
              <a:t>	Voi </a:t>
            </a:r>
            <a:r>
              <a:rPr lang="en-US" sz="1800" dirty="0" err="1"/>
              <a:t>prezenta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urmează</a:t>
            </a:r>
            <a:r>
              <a:rPr lang="en-US" sz="1800" dirty="0"/>
              <a:t> o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două</a:t>
            </a:r>
            <a:r>
              <a:rPr lang="en-US" sz="1800" dirty="0"/>
              <a:t> story-</a:t>
            </a:r>
            <a:r>
              <a:rPr lang="en-US" sz="1800" dirty="0" err="1"/>
              <a:t>uri</a:t>
            </a:r>
            <a:r>
              <a:rPr lang="en-US" sz="1800" dirty="0"/>
              <a:t>, 11 Test Cases și un bug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procesul</a:t>
            </a:r>
            <a:r>
              <a:rPr lang="en-US" sz="1800" dirty="0"/>
              <a:t> de QA al site-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https://www.dedeman.ro/</a:t>
            </a:r>
            <a:r>
              <a:rPr lang="en-US" sz="1800" dirty="0"/>
              <a:t>.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început</a:t>
            </a:r>
            <a:r>
              <a:rPr lang="en-US" sz="1800" dirty="0"/>
              <a:t> </a:t>
            </a:r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prezenta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story-</a:t>
            </a:r>
            <a:r>
              <a:rPr lang="en-US" sz="1800" dirty="0" err="1"/>
              <a:t>uri</a:t>
            </a:r>
            <a:r>
              <a:rPr lang="en-US" sz="1800" dirty="0"/>
              <a:t> create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evidenția</a:t>
            </a:r>
            <a:r>
              <a:rPr lang="en-US" sz="1800" dirty="0"/>
              <a:t> </a:t>
            </a:r>
            <a:r>
              <a:rPr lang="en-US" sz="1800" dirty="0" err="1"/>
              <a:t>principalele</a:t>
            </a:r>
            <a:r>
              <a:rPr lang="en-US" sz="1800" dirty="0"/>
              <a:t> </a:t>
            </a:r>
            <a:r>
              <a:rPr lang="en-US" sz="1800" dirty="0" err="1"/>
              <a:t>operații</a:t>
            </a:r>
            <a:r>
              <a:rPr lang="en-US" sz="1800" dirty="0"/>
              <a:t> pe care le </a:t>
            </a:r>
            <a:r>
              <a:rPr lang="en-US" sz="1800" dirty="0" err="1"/>
              <a:t>poate</a:t>
            </a:r>
            <a:r>
              <a:rPr lang="en-US" sz="1800" dirty="0"/>
              <a:t> face un client,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după</a:t>
            </a:r>
            <a:r>
              <a:rPr lang="en-US" sz="1800" dirty="0"/>
              <a:t> pe </a:t>
            </a:r>
            <a:r>
              <a:rPr lang="en-US" sz="1800" dirty="0" err="1"/>
              <a:t>seama</a:t>
            </a:r>
            <a:r>
              <a:rPr lang="en-US" sz="1800" dirty="0"/>
              <a:t> lor </a:t>
            </a:r>
            <a:r>
              <a:rPr lang="en-US" sz="1800" dirty="0" err="1"/>
              <a:t>vor</a:t>
            </a:r>
            <a:r>
              <a:rPr lang="en-US" sz="1800" dirty="0"/>
              <a:t> fi </a:t>
            </a:r>
            <a:r>
              <a:rPr lang="en-US" sz="1800" dirty="0" err="1"/>
              <a:t>descrise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11 Test Cases.</a:t>
            </a:r>
          </a:p>
          <a:p>
            <a:pPr marL="0" indent="0" algn="just">
              <a:buFontTx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FAFF4-BF5D-5273-2D03-DF3EB670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11292"/>
            <a:ext cx="7254552" cy="39942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9AC8DF-24EE-9891-B13E-9483247A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64" y="1124744"/>
            <a:ext cx="8939336" cy="15121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Ca un prim story,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operațiile</a:t>
            </a:r>
            <a:r>
              <a:rPr lang="en-US" sz="1800" dirty="0"/>
              <a:t> CRUD pe un wish list/cart </a:t>
            </a:r>
            <a:r>
              <a:rPr lang="en-US" sz="1800" dirty="0" err="1"/>
              <a:t>ce</a:t>
            </a:r>
            <a:r>
              <a:rPr lang="en-US" sz="1800" dirty="0"/>
              <a:t> le </a:t>
            </a:r>
            <a:r>
              <a:rPr lang="en-US" sz="1800" dirty="0" err="1"/>
              <a:t>poate</a:t>
            </a:r>
            <a:r>
              <a:rPr lang="en-US" sz="1800" dirty="0"/>
              <a:t> face un client al site-</a:t>
            </a:r>
            <a:r>
              <a:rPr lang="en-US" sz="1800" dirty="0" err="1"/>
              <a:t>ului</a:t>
            </a:r>
            <a:r>
              <a:rPr lang="en-US" sz="1800" dirty="0"/>
              <a:t>. Am </a:t>
            </a:r>
            <a:r>
              <a:rPr lang="en-US" sz="1800" dirty="0" err="1"/>
              <a:t>definit</a:t>
            </a:r>
            <a:r>
              <a:rPr lang="en-US" sz="1800" dirty="0"/>
              <a:t> CRUD-</a:t>
            </a:r>
            <a:r>
              <a:rPr lang="en-US" sz="1800" dirty="0" err="1"/>
              <a:t>ul</a:t>
            </a:r>
            <a:r>
              <a:rPr lang="en-US" sz="1800" dirty="0"/>
              <a:t> ca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principalele</a:t>
            </a:r>
            <a:r>
              <a:rPr lang="en-US" sz="1800" dirty="0"/>
              <a:t> </a:t>
            </a:r>
            <a:r>
              <a:rPr lang="en-US" sz="1800" dirty="0" err="1"/>
              <a:t>operații</a:t>
            </a:r>
            <a:r>
              <a:rPr lang="en-US" sz="1800" dirty="0"/>
              <a:t> de le </a:t>
            </a:r>
            <a:r>
              <a:rPr lang="en-US" sz="1800" dirty="0" err="1"/>
              <a:t>poate</a:t>
            </a:r>
            <a:r>
              <a:rPr lang="en-US" sz="1800" dirty="0"/>
              <a:t> face un user: create (</a:t>
            </a:r>
            <a:r>
              <a:rPr lang="en-US" sz="1800" dirty="0" err="1"/>
              <a:t>adaugă</a:t>
            </a:r>
            <a:r>
              <a:rPr lang="en-US" sz="1800" dirty="0"/>
              <a:t> </a:t>
            </a:r>
            <a:r>
              <a:rPr lang="en-US" sz="1800" dirty="0" err="1"/>
              <a:t>produse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cart/wish list), read (</a:t>
            </a:r>
            <a:r>
              <a:rPr lang="en-US" sz="1800" dirty="0" err="1"/>
              <a:t>vizualizarea</a:t>
            </a:r>
            <a:r>
              <a:rPr lang="en-US" sz="1800" dirty="0"/>
              <a:t> </a:t>
            </a:r>
            <a:r>
              <a:rPr lang="en-US" sz="1800" dirty="0" err="1"/>
              <a:t>produselor</a:t>
            </a:r>
            <a:r>
              <a:rPr lang="en-US" sz="1800" dirty="0"/>
              <a:t> din cart/wish list), update (</a:t>
            </a:r>
            <a:r>
              <a:rPr lang="en-US" sz="1800" dirty="0" err="1"/>
              <a:t>modifică</a:t>
            </a:r>
            <a:r>
              <a:rPr lang="en-US" sz="1800" dirty="0"/>
              <a:t> </a:t>
            </a:r>
            <a:r>
              <a:rPr lang="en-US" sz="1800" dirty="0" err="1"/>
              <a:t>cantitatea</a:t>
            </a:r>
            <a:r>
              <a:rPr lang="en-US" sz="1800" dirty="0"/>
              <a:t> de </a:t>
            </a:r>
            <a:r>
              <a:rPr lang="en-US" sz="1800" dirty="0" err="1"/>
              <a:t>produse</a:t>
            </a:r>
            <a:r>
              <a:rPr lang="en-US" sz="1800" dirty="0"/>
              <a:t>), delete (</a:t>
            </a:r>
            <a:r>
              <a:rPr lang="en-US" sz="1800" dirty="0" err="1"/>
              <a:t>elimină</a:t>
            </a:r>
            <a:r>
              <a:rPr lang="en-US" sz="1800" dirty="0"/>
              <a:t> </a:t>
            </a:r>
            <a:r>
              <a:rPr lang="en-US" sz="1800" dirty="0" err="1"/>
              <a:t>produsele</a:t>
            </a:r>
            <a:r>
              <a:rPr lang="en-US" sz="1800" dirty="0"/>
              <a:t> din cart/wish list)</a:t>
            </a:r>
          </a:p>
        </p:txBody>
      </p:sp>
    </p:spTree>
    <p:extLst>
      <p:ext uri="{BB962C8B-B14F-4D97-AF65-F5344CB8AC3E}">
        <p14:creationId xmlns:p14="http://schemas.microsoft.com/office/powerpoint/2010/main" val="1731503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2*255"/>
  <p:tag name="TABLE_ENDDRAG_RECT" val="59*136*612*255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1609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Gear Drives</vt:lpstr>
      <vt:lpstr>PROIECT FINAL</vt:lpstr>
      <vt:lpstr>    PARTEA I - ASPECTE TEORETICE</vt:lpstr>
      <vt:lpstr>    PARTEA I - ASPECTE TEORETICE</vt:lpstr>
      <vt:lpstr>     PARTEA I - ASPECTE TEORETICE</vt:lpstr>
      <vt:lpstr>    PARTEA I - ASPECTE TEORETICE</vt:lpstr>
      <vt:lpstr>    PARTEA I - ASPECTE TEORETICE</vt:lpstr>
      <vt:lpstr>    PARTEA I - ASPECTE TEORETICE</vt:lpstr>
      <vt:lpstr>PARTEA II – ASPECTE PRACTICE</vt:lpstr>
      <vt:lpstr>PARTEA II – ASPECTE PRACTICE STORY</vt:lpstr>
      <vt:lpstr>PARTEA II – ASPECTE PRACTICE STORY</vt:lpstr>
      <vt:lpstr>PARTEA II – ASPECTE PRACTICE TEST CASES</vt:lpstr>
      <vt:lpstr>PARTEA II – ASPECTE PRACTICE TEST CASES</vt:lpstr>
      <vt:lpstr>PARTEA II – ASPECTE PRACTICE TEST CASES</vt:lpstr>
      <vt:lpstr>PARTEA II – ASPECTE PRACTICE MATRICEA TRASABILITATII</vt:lpstr>
      <vt:lpstr>PARTEA II – ASPECTE PRACTICE DASHBOARDS</vt:lpstr>
      <vt:lpstr>PARTEA II – ASPECTE PRACTICE</vt:lpstr>
      <vt:lpstr>PARTEA II – ASPECTE PRACTICE</vt:lpstr>
      <vt:lpstr>PARTEA II – ASPECTE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ASUS-PC</dc:creator>
  <cp:lastModifiedBy>Marius Gabriel Murea</cp:lastModifiedBy>
  <cp:revision>6</cp:revision>
  <dcterms:created xsi:type="dcterms:W3CDTF">2024-08-22T17:37:30Z</dcterms:created>
  <dcterms:modified xsi:type="dcterms:W3CDTF">2024-09-14T11:24:10Z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06283B2D10144E399140F5CCF6501E00_13</vt:lpwstr>
  </property>
</Properties>
</file>