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6" r:id="rId3"/>
    <p:sldId id="274" r:id="rId4"/>
    <p:sldId id="293" r:id="rId5"/>
    <p:sldId id="380" r:id="rId6"/>
    <p:sldId id="294" r:id="rId8"/>
    <p:sldId id="381" r:id="rId9"/>
    <p:sldId id="318" r:id="rId10"/>
    <p:sldId id="296" r:id="rId11"/>
    <p:sldId id="382" r:id="rId12"/>
    <p:sldId id="297" r:id="rId13"/>
    <p:sldId id="298" r:id="rId14"/>
    <p:sldId id="345" r:id="rId15"/>
    <p:sldId id="299" r:id="rId16"/>
    <p:sldId id="346" r:id="rId17"/>
    <p:sldId id="300" r:id="rId18"/>
    <p:sldId id="383" r:id="rId19"/>
    <p:sldId id="301" r:id="rId20"/>
    <p:sldId id="347" r:id="rId21"/>
    <p:sldId id="302" r:id="rId22"/>
    <p:sldId id="348" r:id="rId23"/>
    <p:sldId id="319" r:id="rId24"/>
    <p:sldId id="349" r:id="rId25"/>
    <p:sldId id="303" r:id="rId26"/>
    <p:sldId id="308" r:id="rId27"/>
    <p:sldId id="305" r:id="rId28"/>
    <p:sldId id="306" r:id="rId29"/>
    <p:sldId id="350" r:id="rId30"/>
    <p:sldId id="307" r:id="rId31"/>
    <p:sldId id="351" r:id="rId32"/>
    <p:sldId id="317" r:id="rId33"/>
    <p:sldId id="352" r:id="rId34"/>
    <p:sldId id="313" r:id="rId35"/>
    <p:sldId id="314" r:id="rId36"/>
    <p:sldId id="353" r:id="rId37"/>
    <p:sldId id="295" r:id="rId38"/>
    <p:sldId id="312" r:id="rId39"/>
    <p:sldId id="354" r:id="rId40"/>
    <p:sldId id="304" r:id="rId41"/>
    <p:sldId id="355" r:id="rId42"/>
    <p:sldId id="309" r:id="rId43"/>
    <p:sldId id="310" r:id="rId44"/>
    <p:sldId id="356" r:id="rId45"/>
    <p:sldId id="311" r:id="rId46"/>
    <p:sldId id="320" r:id="rId47"/>
    <p:sldId id="321" r:id="rId48"/>
    <p:sldId id="322" r:id="rId49"/>
    <p:sldId id="292" r:id="rId50"/>
  </p:sldIdLst>
  <p:sldSz cx="9144000" cy="6858000" type="screen4x3"/>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9" userDrawn="1">
          <p15:clr>
            <a:srgbClr val="A4A3A4"/>
          </p15:clr>
        </p15:guide>
        <p15:guide id="2" pos="291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20" autoAdjust="0"/>
  </p:normalViewPr>
  <p:slideViewPr>
    <p:cSldViewPr showGuides="1">
      <p:cViewPr varScale="1">
        <p:scale>
          <a:sx n="64" d="100"/>
          <a:sy n="64" d="100"/>
        </p:scale>
        <p:origin x="969" y="54"/>
      </p:cViewPr>
      <p:guideLst>
        <p:guide orient="horz" pos="2199"/>
        <p:guide pos="2913"/>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4" Type="http://schemas.openxmlformats.org/officeDocument/2006/relationships/tags" Target="tags/tag1.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91D1D-1CED-47F6-9DFD-72C6BD4F964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09162-A939-42A4-BA5D-9F7A9B5F6E28}"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B209162-A939-42A4-BA5D-9F7A9B5F6E28}"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45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9"/>
            <a:ext cx="7886700" cy="2852737"/>
          </a:xfrm>
        </p:spPr>
        <p:txBody>
          <a:bodyPr anchor="b"/>
          <a:lstStyle>
            <a:lvl1pPr>
              <a:defRPr sz="45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29150" y="1825625"/>
            <a:ext cx="38862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6"/>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29842" y="2505075"/>
            <a:ext cx="3868340"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391"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内容占位符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E04D2801-0970-46D6-B3BD-14E5A7770A2D}"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E76E6216-2215-4B80-A1CF-95E6CC296DF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04D2801-0970-46D6-B3BD-14E5A7770A2D}" type="datetimeFigureOut">
              <a:rPr lang="zh-CN" altLang="en-US" smtClean="0"/>
            </a:fld>
            <a:endParaRPr lang="zh-CN" altLang="en-US"/>
          </a:p>
        </p:txBody>
      </p:sp>
      <p:sp>
        <p:nvSpPr>
          <p:cNvPr id="5" name="页脚占位符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76E6216-2215-4B80-A1CF-95E6CC296DF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6.jpe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slideLayout" Target="../slideLayouts/slideLayout1.xml"/><Relationship Id="rId5" Type="http://schemas.openxmlformats.org/officeDocument/2006/relationships/image" Target="../media/image7.wmf"/><Relationship Id="rId4" Type="http://schemas.openxmlformats.org/officeDocument/2006/relationships/oleObject" Target="../embeddings/oleObject1.bin"/><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jpe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1.xml"/><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9.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0.emf"/><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1.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2.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3.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png"/></Relationships>
</file>

<file path=ppt/slides/_rels/slide4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17.jpeg"/><Relationship Id="rId2" Type="http://schemas.openxmlformats.org/officeDocument/2006/relationships/image" Target="../media/image3.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alphaModFix amt="52000"/>
            <a:lum/>
          </a:blip>
          <a:srcRect/>
          <a:stretch>
            <a:fillRect l="-2000" t="-1000"/>
          </a:stretch>
        </a:blipFill>
        <a:effectLst/>
      </p:bgPr>
    </p:bg>
    <p:spTree>
      <p:nvGrpSpPr>
        <p:cNvPr id="1" name=""/>
        <p:cNvGrpSpPr/>
        <p:nvPr/>
      </p:nvGrpSpPr>
      <p:grpSpPr>
        <a:xfrm>
          <a:off x="0" y="0"/>
          <a:ext cx="0" cy="0"/>
          <a:chOff x="0" y="0"/>
          <a:chExt cx="0" cy="0"/>
        </a:xfrm>
      </p:grpSpPr>
      <p:sp>
        <p:nvSpPr>
          <p:cNvPr id="4" name="矩形 3"/>
          <p:cNvSpPr/>
          <p:nvPr/>
        </p:nvSpPr>
        <p:spPr>
          <a:xfrm>
            <a:off x="-13575" y="-22280"/>
            <a:ext cx="915436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sp>
        <p:nvSpPr>
          <p:cNvPr id="2" name="TextBox 1"/>
          <p:cNvSpPr txBox="1"/>
          <p:nvPr/>
        </p:nvSpPr>
        <p:spPr>
          <a:xfrm>
            <a:off x="352747" y="1748715"/>
            <a:ext cx="8329961" cy="1200329"/>
          </a:xfrm>
          <a:prstGeom prst="rect">
            <a:avLst/>
          </a:prstGeom>
          <a:noFill/>
        </p:spPr>
        <p:txBody>
          <a:bodyPr wrap="square" rtlCol="0">
            <a:spAutoFit/>
          </a:bodyPr>
          <a:lstStyle/>
          <a:p>
            <a:pPr algn="ctr"/>
            <a:r>
              <a:rPr lang="zh-CN" altLang="en-US" sz="7200" dirty="0">
                <a:latin typeface="黑体" panose="02010609060101010101" pitchFamily="49" charset="-122"/>
                <a:ea typeface="黑体" panose="02010609060101010101" pitchFamily="49" charset="-122"/>
              </a:rPr>
              <a:t>网络技术与应用</a:t>
            </a:r>
            <a:endParaRPr lang="zh-CN" altLang="en-US" sz="7200" dirty="0">
              <a:latin typeface="黑体" panose="02010609060101010101" pitchFamily="49" charset="-122"/>
              <a:ea typeface="黑体" panose="02010609060101010101" pitchFamily="49" charset="-122"/>
            </a:endParaRPr>
          </a:p>
        </p:txBody>
      </p:sp>
      <p:pic>
        <p:nvPicPr>
          <p:cNvPr id="7"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6" name="Text Box 4"/>
          <p:cNvSpPr txBox="1">
            <a:spLocks noChangeArrowheads="1"/>
          </p:cNvSpPr>
          <p:nvPr/>
        </p:nvSpPr>
        <p:spPr bwMode="auto">
          <a:xfrm>
            <a:off x="827584" y="4509120"/>
            <a:ext cx="7380288"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3600" b="1">
                <a:solidFill>
                  <a:srgbClr val="00FFFF"/>
                </a:solidFill>
                <a:latin typeface="Times New Roman" panose="02020603050405020304" pitchFamily="18" charset="0"/>
                <a:ea typeface="黑体" panose="02010609060101010101" pitchFamily="49" charset="-122"/>
              </a:defRPr>
            </a:lvl1pPr>
            <a:lvl2pPr marL="742950" indent="-285750" eaLnBrk="0" hangingPunct="0">
              <a:defRPr sz="3600" b="1">
                <a:solidFill>
                  <a:srgbClr val="00FFFF"/>
                </a:solidFill>
                <a:latin typeface="Times New Roman" panose="02020603050405020304" pitchFamily="18" charset="0"/>
                <a:ea typeface="黑体" panose="02010609060101010101" pitchFamily="49" charset="-122"/>
              </a:defRPr>
            </a:lvl2pPr>
            <a:lvl3pPr marL="1143000" indent="-228600" eaLnBrk="0" hangingPunct="0">
              <a:defRPr sz="3600" b="1">
                <a:solidFill>
                  <a:srgbClr val="00FFFF"/>
                </a:solidFill>
                <a:latin typeface="Times New Roman" panose="02020603050405020304" pitchFamily="18" charset="0"/>
                <a:ea typeface="黑体" panose="02010609060101010101" pitchFamily="49" charset="-122"/>
              </a:defRPr>
            </a:lvl3pPr>
            <a:lvl4pPr marL="1600200" indent="-228600" eaLnBrk="0" hangingPunct="0">
              <a:defRPr sz="3600" b="1">
                <a:solidFill>
                  <a:srgbClr val="00FFFF"/>
                </a:solidFill>
                <a:latin typeface="Times New Roman" panose="02020603050405020304" pitchFamily="18" charset="0"/>
                <a:ea typeface="黑体" panose="02010609060101010101" pitchFamily="49" charset="-122"/>
              </a:defRPr>
            </a:lvl4pPr>
            <a:lvl5pPr marL="2057400" indent="-228600" eaLnBrk="0" hangingPunct="0">
              <a:defRPr sz="36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20000"/>
              </a:spcBef>
              <a:spcAft>
                <a:spcPct val="0"/>
              </a:spcAft>
              <a:buClr>
                <a:schemeClr val="hlink"/>
              </a:buClr>
              <a:buSzPct val="60000"/>
              <a:buFont typeface="Wingdings" panose="05000000000000000000" pitchFamily="2" charset="2"/>
              <a:buNone/>
              <a:defRPr/>
            </a:pPr>
            <a:r>
              <a:rPr kumimoji="0" lang="zh-CN" altLang="en-US" sz="6600" b="1" i="0" u="none" strike="noStrike" kern="1200" cap="none" spc="0" normalizeH="0" baseline="0" noProof="0" dirty="0">
                <a:ln>
                  <a:noFill/>
                </a:ln>
                <a:solidFill>
                  <a:schemeClr val="tx1"/>
                </a:solidFill>
                <a:uLnTx/>
                <a:uFillTx/>
                <a:latin typeface="黑体" panose="02010609060101010101" pitchFamily="49" charset="-122"/>
                <a:ea typeface="黑体" panose="02010609060101010101" pitchFamily="49" charset="-122"/>
                <a:cs typeface="+mn-cs"/>
              </a:rPr>
              <a:t>复习提纲</a:t>
            </a:r>
            <a:endParaRPr kumimoji="0" lang="zh-CN" altLang="en-US" sz="6600" b="1" i="0" u="none" strike="noStrike" kern="1200" cap="none" spc="0" normalizeH="0" baseline="0" noProof="0" dirty="0">
              <a:ln>
                <a:noFill/>
              </a:ln>
              <a:solidFill>
                <a:schemeClr val="tx1"/>
              </a:solidFill>
              <a:uLnTx/>
              <a:uFillTx/>
              <a:latin typeface="黑体" panose="02010609060101010101" pitchFamily="49" charset="-122"/>
              <a:ea typeface="黑体" panose="02010609060101010101" pitchFamily="49" charset="-122"/>
              <a:cs typeface="+mn-cs"/>
            </a:endParaRPr>
          </a:p>
        </p:txBody>
      </p:sp>
      <p:sp>
        <p:nvSpPr>
          <p:cNvPr id="8" name="文本框 7"/>
          <p:cNvSpPr txBox="1"/>
          <p:nvPr/>
        </p:nvSpPr>
        <p:spPr>
          <a:xfrm>
            <a:off x="1680196" y="6165304"/>
            <a:ext cx="6048672" cy="313932"/>
          </a:xfrm>
          <a:prstGeom prst="rect">
            <a:avLst/>
          </a:prstGeom>
          <a:noFill/>
        </p:spPr>
        <p:txBody>
          <a:bodyPr wrap="square">
            <a:spAutoFit/>
          </a:bodyPr>
          <a:lstStyle/>
          <a:p>
            <a:pPr marL="0" marR="0" lvl="0" indent="0" algn="ctr" defTabSz="914400" rtl="0" eaLnBrk="1" fontAlgn="base" latinLnBrk="0" hangingPunct="1">
              <a:lnSpc>
                <a:spcPct val="80000"/>
              </a:lnSpc>
              <a:spcBef>
                <a:spcPct val="20000"/>
              </a:spcBef>
              <a:spcAft>
                <a:spcPct val="0"/>
              </a:spcAft>
              <a:buClr>
                <a:schemeClr val="hlink"/>
              </a:buClr>
              <a:buSzPct val="60000"/>
              <a:buFont typeface="Wingdings" panose="05000000000000000000" pitchFamily="2" charset="2"/>
              <a:buNone/>
              <a:defRPr/>
            </a:pPr>
            <a:r>
              <a:rPr kumimoji="0" lang="zh-CN" altLang="zh-CN" sz="1800" b="1" i="0" u="none" strike="noStrike" kern="1200" cap="none" spc="0" normalizeH="0" baseline="0" noProof="0" dirty="0">
                <a:ln>
                  <a:noFill/>
                </a:ln>
                <a:uLnTx/>
                <a:uFillTx/>
                <a:latin typeface="黑体" panose="02010609060101010101" pitchFamily="49" charset="-122"/>
                <a:ea typeface="黑体" panose="02010609060101010101" pitchFamily="49" charset="-122"/>
              </a:rPr>
              <a:t>南京邮电大学计算机学院</a:t>
            </a:r>
            <a:endParaRPr kumimoji="0" lang="en-US" altLang="zh-CN" sz="1800" b="1" i="0" u="none" strike="noStrike" kern="1200" cap="none" spc="0" normalizeH="0" baseline="0" noProof="0" dirty="0">
              <a:ln>
                <a:noFill/>
              </a:ln>
              <a:uLnTx/>
              <a:uFillTx/>
              <a:latin typeface="黑体" panose="02010609060101010101" pitchFamily="49" charset="-122"/>
              <a:ea typeface="黑体" panose="02010609060101010101"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3" name="Rectangle 3"/>
          <p:cNvSpPr txBox="1">
            <a:spLocks noChangeArrowheads="1"/>
          </p:cNvSpPr>
          <p:nvPr/>
        </p:nvSpPr>
        <p:spPr>
          <a:xfrm>
            <a:off x="107504" y="1035050"/>
            <a:ext cx="8951546" cy="5805488"/>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、某信道的信号码元速率为</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3000Baud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，有</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个不同的信号码元，则数据传输速率是</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12000bps</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defRPr/>
            </a:pPr>
            <a:r>
              <a:rPr 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、信号在信噪比为</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127:1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4kHz</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信道上传输，数据传输速率最高可达到（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 28Kb/s 	   B. 8Kb/s 	    C. 4Kb/s 		D.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无限大</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、在通信之前，需要在收发双方之间建立物理连接的交换方式是（</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电路交换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报文交换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分组交换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存储转发</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CDMA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共享链路，码片序列</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）。不满足正交特性的站点是（</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假定某网络的数据帧格式如图，若某帧数据目的地址二进制为</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10</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，源地址二进制为</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01</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，传输的数据二进制是</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1010</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，无需进行填充。生成多项式</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G(X)=x</a:t>
            </a:r>
            <a:r>
              <a:rPr lang="en-US" altLang="zh-CN" sz="2800" kern="100" baseline="30000" dirty="0">
                <a:effectLst/>
                <a:latin typeface="Times New Roman" panose="02020603050405020304" pitchFamily="18" charset="0"/>
                <a:ea typeface="黑体" panose="02010609060101010101" pitchFamily="49" charset="-122"/>
                <a:cs typeface="Times New Roman" panose="02020603050405020304" pitchFamily="18" charset="0"/>
              </a:rPr>
              <a:t>3</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+1</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，对所有帧格式字段进行校验。</a:t>
            </a:r>
            <a:r>
              <a:rPr lang="zh-CN" altLang="en-US" sz="2800" kern="100" dirty="0">
                <a:effectLst/>
                <a:latin typeface="Times New Roman" panose="02020603050405020304" pitchFamily="18" charset="0"/>
                <a:ea typeface="黑体" panose="02010609060101010101" pitchFamily="49" charset="-122"/>
                <a:cs typeface="Times New Roman" panose="02020603050405020304" pitchFamily="18" charset="0"/>
              </a:rPr>
              <a:t>试</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求出该数据帧的</a:t>
            </a:r>
            <a:r>
              <a:rPr lang="en-US"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FCS</a:t>
            </a:r>
            <a:r>
              <a:rPr lang="zh-CN" altLang="zh-CN" sz="2800" kern="100" dirty="0">
                <a:effectLst/>
                <a:latin typeface="Times New Roman" panose="02020603050405020304" pitchFamily="18" charset="0"/>
                <a:ea typeface="黑体" panose="02010609060101010101" pitchFamily="49" charset="-122"/>
                <a:cs typeface="Times New Roman" panose="02020603050405020304" pitchFamily="18" charset="0"/>
              </a:rPr>
              <a:t>字段。</a:t>
            </a:r>
            <a:endParaRPr lang="zh-CN" altLang="zh-CN" sz="2800" kern="10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表格 2"/>
          <p:cNvGraphicFramePr>
            <a:graphicFrameLocks noGrp="1"/>
          </p:cNvGraphicFramePr>
          <p:nvPr/>
        </p:nvGraphicFramePr>
        <p:xfrm>
          <a:off x="395536" y="4599398"/>
          <a:ext cx="8136905" cy="914400"/>
        </p:xfrm>
        <a:graphic>
          <a:graphicData uri="http://schemas.openxmlformats.org/drawingml/2006/table">
            <a:tbl>
              <a:tblPr>
                <a:tableStyleId>{5C22544A-7EE6-4342-B048-85BDC9FD1C3A}</a:tableStyleId>
              </a:tblPr>
              <a:tblGrid>
                <a:gridCol w="2033908"/>
                <a:gridCol w="1800842"/>
                <a:gridCol w="2595557"/>
                <a:gridCol w="1706598"/>
              </a:tblGrid>
              <a:tr h="204638">
                <a:tc>
                  <a:txBody>
                    <a:bodyPr/>
                    <a:lstStyle/>
                    <a:p>
                      <a:pPr algn="ctr"/>
                      <a:r>
                        <a:rPr lang="zh-CN" sz="3000" kern="100">
                          <a:effectLst/>
                          <a:latin typeface="Times New Roman" panose="02020603050405020304" pitchFamily="18" charset="0"/>
                          <a:ea typeface="黑体" panose="02010609060101010101" pitchFamily="49" charset="-122"/>
                          <a:cs typeface="Times New Roman" panose="02020603050405020304" pitchFamily="18" charset="0"/>
                        </a:rPr>
                        <a:t>目的</a:t>
                      </a:r>
                      <a:r>
                        <a:rPr lang="en-US" sz="3000" kern="100">
                          <a:effectLst/>
                          <a:latin typeface="Times New Roman" panose="02020603050405020304" pitchFamily="18" charset="0"/>
                          <a:ea typeface="黑体" panose="02010609060101010101" pitchFamily="49" charset="-122"/>
                          <a:cs typeface="Times New Roman" panose="02020603050405020304" pitchFamily="18" charset="0"/>
                        </a:rPr>
                        <a:t>MAC</a:t>
                      </a:r>
                      <a:r>
                        <a:rPr lang="zh-CN" sz="3000" kern="100">
                          <a:effectLst/>
                          <a:latin typeface="Times New Roman" panose="02020603050405020304" pitchFamily="18" charset="0"/>
                          <a:ea typeface="黑体" panose="02010609060101010101" pitchFamily="49" charset="-122"/>
                          <a:cs typeface="Times New Roman" panose="02020603050405020304" pitchFamily="18" charset="0"/>
                        </a:rPr>
                        <a:t>地址</a:t>
                      </a:r>
                      <a:endParaRPr lang="zh-CN" sz="3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源</a:t>
                      </a:r>
                      <a:r>
                        <a:rPr lang="en-US" sz="3000" kern="100" dirty="0">
                          <a:effectLst/>
                          <a:latin typeface="Times New Roman" panose="02020603050405020304" pitchFamily="18" charset="0"/>
                          <a:ea typeface="黑体" panose="02010609060101010101" pitchFamily="49" charset="-122"/>
                          <a:cs typeface="Times New Roman" panose="02020603050405020304" pitchFamily="18" charset="0"/>
                        </a:rPr>
                        <a:t>MAC</a:t>
                      </a: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地址</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sz="3000" kern="100">
                          <a:effectLst/>
                          <a:latin typeface="Times New Roman" panose="02020603050405020304" pitchFamily="18" charset="0"/>
                          <a:ea typeface="黑体" panose="02010609060101010101" pitchFamily="49" charset="-122"/>
                          <a:cs typeface="Times New Roman" panose="02020603050405020304" pitchFamily="18" charset="0"/>
                        </a:rPr>
                        <a:t>传输的数据</a:t>
                      </a:r>
                      <a:endParaRPr lang="zh-CN" sz="3000" kern="10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帧检验序列</a:t>
                      </a:r>
                      <a:r>
                        <a:rPr lang="en-US" sz="3000" kern="100" dirty="0">
                          <a:effectLst/>
                          <a:latin typeface="Times New Roman" panose="02020603050405020304" pitchFamily="18" charset="0"/>
                          <a:ea typeface="黑体" panose="02010609060101010101" pitchFamily="49" charset="-122"/>
                          <a:cs typeface="Times New Roman" panose="02020603050405020304" pitchFamily="18" charset="0"/>
                        </a:rPr>
                        <a:t>(FCS)</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
        <p:nvSpPr>
          <p:cNvPr id="11" name="文本框 10"/>
          <p:cNvSpPr txBox="1">
            <a:spLocks noChangeArrowheads="1"/>
          </p:cNvSpPr>
          <p:nvPr/>
        </p:nvSpPr>
        <p:spPr bwMode="auto">
          <a:xfrm>
            <a:off x="683567" y="4134854"/>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2800"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28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文本框 12"/>
          <p:cNvSpPr txBox="1">
            <a:spLocks noChangeArrowheads="1"/>
          </p:cNvSpPr>
          <p:nvPr/>
        </p:nvSpPr>
        <p:spPr bwMode="auto">
          <a:xfrm>
            <a:off x="2576892" y="4134854"/>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2800"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28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4" name="文本框 13"/>
          <p:cNvSpPr txBox="1">
            <a:spLocks noChangeArrowheads="1"/>
          </p:cNvSpPr>
          <p:nvPr/>
        </p:nvSpPr>
        <p:spPr bwMode="auto">
          <a:xfrm>
            <a:off x="4776540" y="4134854"/>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2800" kern="100" dirty="0">
                <a:effectLst/>
                <a:latin typeface="Times New Roman" panose="02020603050405020304" pitchFamily="18" charset="0"/>
                <a:ea typeface="黑体" panose="02010609060101010101" pitchFamily="49" charset="-122"/>
                <a:cs typeface="Times New Roman" panose="02020603050405020304" pitchFamily="18" charset="0"/>
              </a:rPr>
              <a:t>4</a:t>
            </a:r>
            <a:r>
              <a:rPr 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28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5" name="文本框 14"/>
          <p:cNvSpPr txBox="1">
            <a:spLocks noChangeArrowheads="1"/>
          </p:cNvSpPr>
          <p:nvPr/>
        </p:nvSpPr>
        <p:spPr bwMode="auto">
          <a:xfrm>
            <a:off x="6927149" y="4100499"/>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altLang="zh-CN" sz="2800" kern="100" dirty="0">
                <a:latin typeface="Times New Roman" panose="02020603050405020304" pitchFamily="18" charset="0"/>
                <a:ea typeface="黑体" panose="02010609060101010101" pitchFamily="49" charset="-122"/>
                <a:cs typeface="Times New Roman" panose="02020603050405020304" pitchFamily="18" charset="0"/>
              </a:rPr>
              <a:t>?</a:t>
            </a:r>
            <a:r>
              <a:rPr lang="zh-CN" sz="28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28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lnSpc>
                <a:spcPct val="120000"/>
              </a:lnSpc>
              <a:spcBef>
                <a:spcPct val="0"/>
              </a:spcBef>
              <a:buNone/>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19" name="表格 18"/>
          <p:cNvGraphicFramePr>
            <a:graphicFrameLocks noGrp="1"/>
          </p:cNvGraphicFramePr>
          <p:nvPr/>
        </p:nvGraphicFramePr>
        <p:xfrm>
          <a:off x="467545" y="1789315"/>
          <a:ext cx="8136905" cy="457200"/>
        </p:xfrm>
        <a:graphic>
          <a:graphicData uri="http://schemas.openxmlformats.org/drawingml/2006/table">
            <a:tbl>
              <a:tblPr>
                <a:tableStyleId>{5C22544A-7EE6-4342-B048-85BDC9FD1C3A}</a:tableStyleId>
              </a:tblPr>
              <a:tblGrid>
                <a:gridCol w="2033908"/>
                <a:gridCol w="1800842"/>
                <a:gridCol w="2595557"/>
                <a:gridCol w="1706598"/>
              </a:tblGrid>
              <a:tr h="204638">
                <a:tc>
                  <a:txBody>
                    <a:bodyPr/>
                    <a:lstStyle/>
                    <a:p>
                      <a:pPr algn="ctr"/>
                      <a:r>
                        <a:rPr lang="en-US" altLang="zh-CN" sz="3000" kern="100" dirty="0">
                          <a:effectLst/>
                          <a:latin typeface="Times New Roman" panose="02020603050405020304" pitchFamily="18" charset="0"/>
                          <a:ea typeface="黑体" panose="02010609060101010101" pitchFamily="49" charset="-122"/>
                          <a:cs typeface="Times New Roman" panose="02020603050405020304" pitchFamily="18" charset="0"/>
                        </a:rPr>
                        <a:t>10</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R w="12700" cap="flat" cmpd="sng" algn="ctr">
                      <a:solidFill>
                        <a:schemeClr val="tx1"/>
                      </a:solidFill>
                      <a:prstDash val="solid"/>
                      <a:round/>
                      <a:headEnd type="none" w="med" len="med"/>
                      <a:tailEnd type="none" w="med" len="med"/>
                    </a:lnR>
                  </a:tcPr>
                </a:tc>
                <a:tc>
                  <a:txBody>
                    <a:bodyPr/>
                    <a:lstStyle/>
                    <a:p>
                      <a:pPr algn="ctr"/>
                      <a:r>
                        <a:rPr lang="en-US" altLang="zh-CN" sz="3000" kern="100" dirty="0">
                          <a:effectLst/>
                          <a:latin typeface="Times New Roman" panose="02020603050405020304" pitchFamily="18" charset="0"/>
                          <a:ea typeface="黑体" panose="02010609060101010101" pitchFamily="49" charset="-122"/>
                          <a:cs typeface="Times New Roman" panose="02020603050405020304" pitchFamily="18" charset="0"/>
                        </a:rPr>
                        <a:t>01</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3000" kern="100" dirty="0">
                          <a:effectLst/>
                          <a:latin typeface="Times New Roman" panose="02020603050405020304" pitchFamily="18" charset="0"/>
                          <a:ea typeface="黑体" panose="02010609060101010101" pitchFamily="49" charset="-122"/>
                          <a:cs typeface="Times New Roman" panose="02020603050405020304" pitchFamily="18" charset="0"/>
                        </a:rPr>
                        <a:t>1010</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US" altLang="zh-CN" sz="3000" kern="100"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rPr>
                        <a:t>011</a:t>
                      </a:r>
                      <a:endParaRPr lang="zh-CN" sz="3000" kern="100" dirty="0">
                        <a:solidFill>
                          <a:srgbClr val="FF0000"/>
                        </a:solidFill>
                        <a:effectLst/>
                        <a:latin typeface="Times New Roman" panose="02020603050405020304" pitchFamily="18" charset="0"/>
                        <a:ea typeface="黑体" panose="02010609060101010101" pitchFamily="49" charset="-122"/>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tcPr>
                </a:tc>
              </a:tr>
            </a:tbl>
          </a:graphicData>
        </a:graphic>
      </p:graphicFrame>
      <p:sp>
        <p:nvSpPr>
          <p:cNvPr id="20" name="文本框 19"/>
          <p:cNvSpPr txBox="1">
            <a:spLocks noChangeArrowheads="1"/>
          </p:cNvSpPr>
          <p:nvPr/>
        </p:nvSpPr>
        <p:spPr bwMode="auto">
          <a:xfrm>
            <a:off x="755576" y="1087091"/>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3000"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1" name="文本框 20"/>
          <p:cNvSpPr txBox="1">
            <a:spLocks noChangeArrowheads="1"/>
          </p:cNvSpPr>
          <p:nvPr/>
        </p:nvSpPr>
        <p:spPr bwMode="auto">
          <a:xfrm>
            <a:off x="2648901" y="1087091"/>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3000" kern="100" dirty="0">
                <a:effectLst/>
                <a:latin typeface="Times New Roman" panose="02020603050405020304" pitchFamily="18" charset="0"/>
                <a:ea typeface="黑体" panose="02010609060101010101" pitchFamily="49" charset="-122"/>
                <a:cs typeface="Times New Roman" panose="02020603050405020304" pitchFamily="18" charset="0"/>
              </a:rPr>
              <a:t>2</a:t>
            </a: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2" name="文本框 21"/>
          <p:cNvSpPr txBox="1">
            <a:spLocks noChangeArrowheads="1"/>
          </p:cNvSpPr>
          <p:nvPr/>
        </p:nvSpPr>
        <p:spPr bwMode="auto">
          <a:xfrm>
            <a:off x="4848549" y="1087091"/>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sz="3000" kern="100" dirty="0">
                <a:effectLst/>
                <a:latin typeface="Times New Roman" panose="02020603050405020304" pitchFamily="18" charset="0"/>
                <a:ea typeface="黑体" panose="02010609060101010101" pitchFamily="49" charset="-122"/>
                <a:cs typeface="Times New Roman" panose="02020603050405020304" pitchFamily="18" charset="0"/>
              </a:rPr>
              <a:t>4</a:t>
            </a: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sp>
        <p:nvSpPr>
          <p:cNvPr id="23" name="文本框 22"/>
          <p:cNvSpPr txBox="1">
            <a:spLocks noChangeArrowheads="1"/>
          </p:cNvSpPr>
          <p:nvPr/>
        </p:nvSpPr>
        <p:spPr bwMode="auto">
          <a:xfrm>
            <a:off x="6999158" y="1052736"/>
            <a:ext cx="1533284" cy="664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0" rIns="91440" bIns="0" anchor="t" anchorCtr="0" upright="1">
            <a:noAutofit/>
          </a:bodyPr>
          <a:lstStyle/>
          <a:p>
            <a:pPr algn="ctr"/>
            <a:r>
              <a:rPr lang="en-US" altLang="zh-CN" sz="3000" kern="1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3</a:t>
            </a:r>
            <a:r>
              <a:rPr lang="zh-CN" sz="3000" kern="100" dirty="0">
                <a:effectLst/>
                <a:latin typeface="Times New Roman" panose="02020603050405020304" pitchFamily="18" charset="0"/>
                <a:ea typeface="黑体" panose="02010609060101010101" pitchFamily="49" charset="-122"/>
                <a:cs typeface="Times New Roman" panose="02020603050405020304" pitchFamily="18" charset="0"/>
              </a:rPr>
              <a:t>比特</a:t>
            </a:r>
            <a:endParaRPr lang="zh-CN" sz="3000" kern="100" dirty="0">
              <a:effectLst/>
              <a:latin typeface="Times New Roman" panose="02020603050405020304" pitchFamily="18" charset="0"/>
              <a:ea typeface="黑体" panose="02010609060101010101" pitchFamily="49" charset="-122"/>
              <a:cs typeface="Times New Roman" panose="02020603050405020304" pitchFamily="18" charset="0"/>
            </a:endParaRPr>
          </a:p>
        </p:txBody>
      </p:sp>
      <p:pic>
        <p:nvPicPr>
          <p:cNvPr id="24" name="图片 23" descr="图片包含 图示&#10;&#10;描述已自动生成"/>
          <p:cNvPicPr>
            <a:picLocks noChangeAspect="1"/>
          </p:cNvPicPr>
          <p:nvPr/>
        </p:nvPicPr>
        <p:blipFill rotWithShape="1">
          <a:blip r:embed="rId4" cstate="print">
            <a:extLst>
              <a:ext uri="{28A0092B-C50C-407E-A947-70E740481C1C}">
                <a14:useLocalDpi xmlns:a14="http://schemas.microsoft.com/office/drawing/2010/main" val="0"/>
              </a:ext>
            </a:extLst>
          </a:blip>
          <a:srcRect t="9000" r="3089"/>
          <a:stretch>
            <a:fillRect/>
          </a:stretch>
        </p:blipFill>
        <p:spPr>
          <a:xfrm rot="16200000">
            <a:off x="2989927" y="1658755"/>
            <a:ext cx="3267553" cy="561041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通过</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个路由器连接，数据传输速率均为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100Mbit/s</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采用分组交换向</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发送大小为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100Mbit(1M=10</a:t>
            </a:r>
            <a:r>
              <a:rPr lang="en-US" altLang="zh-CN" sz="3000" baseline="30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的报文，分组交换每个分组大小为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10kbit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。忽略链路传播延迟、分组头开销和分组拆装与排队时间，则完成该报文传输所需的总时间为多少？</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对象 2"/>
          <p:cNvGraphicFramePr>
            <a:graphicFrameLocks noChangeAspect="1"/>
          </p:cNvGraphicFramePr>
          <p:nvPr/>
        </p:nvGraphicFramePr>
        <p:xfrm>
          <a:off x="1799184" y="4729422"/>
          <a:ext cx="6511568" cy="1511298"/>
        </p:xfrm>
        <a:graphic>
          <a:graphicData uri="http://schemas.openxmlformats.org/presentationml/2006/ole">
            <mc:AlternateContent xmlns:mc="http://schemas.openxmlformats.org/markup-compatibility/2006">
              <mc:Choice xmlns:v="urn:schemas-microsoft-com:vml" Requires="v">
                <p:oleObj spid="_x0000_s6" name="BMP 图像" r:id="rId4" imgW="10506075" imgH="2438400" progId="Paint.Picture">
                  <p:embed/>
                </p:oleObj>
              </mc:Choice>
              <mc:Fallback>
                <p:oleObj name="BMP 图像" r:id="rId4" imgW="10506075" imgH="2438400" progId="Paint.Picture">
                  <p:embed/>
                  <p:pic>
                    <p:nvPicPr>
                      <p:cNvPr id="0" name="图片 5"/>
                      <p:cNvPicPr/>
                      <p:nvPr/>
                    </p:nvPicPr>
                    <p:blipFill>
                      <a:blip r:embed="rId5"/>
                      <a:stretch>
                        <a:fillRect/>
                      </a:stretch>
                    </p:blipFill>
                    <p:spPr>
                      <a:xfrm>
                        <a:off x="1799184" y="4729422"/>
                        <a:ext cx="6511568" cy="1511298"/>
                      </a:xfrm>
                      <a:prstGeom prst="rect">
                        <a:avLst/>
                      </a:prstGeom>
                    </p:spPr>
                  </p:pic>
                </p:oleObj>
              </mc:Fallback>
            </mc:AlternateContent>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5696068"/>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解法</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每个分组大小为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10kbit,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发送时延为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10kbit/100Mbit/s= 0.1ms,</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共计</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10000</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个分组。第</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个分组需要占用</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个发送时延，以后每</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个发送时延都会有</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个分组到达主机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H2</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rPr>
              <a:t>，完成该报文传输所需的</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总时间共计</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0.3ms+(10000-1)x0.1ms=1000.2ms. </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解法</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最后一个分组的发送完毕时间：</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100*10</a:t>
            </a:r>
            <a:r>
              <a:rPr lang="en-US" altLang="zh-CN" sz="28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6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100*10</a:t>
            </a:r>
            <a:r>
              <a:rPr lang="en-US" altLang="zh-CN" sz="28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6</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秒</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个路由器的转发时延：</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(10*10</a:t>
            </a:r>
            <a:r>
              <a:rPr lang="en-US" altLang="zh-CN" sz="28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3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)/100*10</a:t>
            </a:r>
            <a:r>
              <a:rPr lang="en-US" altLang="zh-CN" sz="2800" baseline="30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6</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=0.2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毫秒</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总的时间</a:t>
            </a:r>
            <a:r>
              <a:rPr kumimoji="0" lang="en-US" altLang="zh-CN" sz="28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T=1</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000+0.2=1000.2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毫秒</a:t>
            </a:r>
            <a:endParaRPr lang="en-US" altLang="zh-CN" sz="2800" dirty="0">
              <a:latin typeface="黑体" panose="02010609060101010101" pitchFamily="49" charset="-122"/>
              <a:ea typeface="黑体" panose="02010609060101010101" pitchFamily="49" charset="-122"/>
              <a:sym typeface="+mn-ea"/>
            </a:endParaRPr>
          </a:p>
        </p:txBody>
      </p:sp>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CSMA/CD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协议的相关知识。</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（包括工作原理、最长冲突检测时间计算、最短帧长的计算、争用期的计算</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掌握一个有效的以太网帧的帧长范围（最长和最短帧长）。</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掌握以太网交换机转发帧的过程，三种转发方式及其特点，理解碎片帧的含义，会计算各种转发方式时的转发时延。</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4.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掌握集线器、以太交换机和路由器三种设备对于冲突域和广播域的划分。</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理解无线局域网</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802.11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标准中</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CSMA/CA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的基本概念。</a:t>
            </a:r>
            <a:endPar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、以太网采用（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）方法来解决共享信道发生的冲突问题，第</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次冲突之后，一个节点选择的最大退避系数是（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en-US" altLang="zh-CN" sz="3000" dirty="0">
              <a:latin typeface="黑体" panose="02010609060101010101" pitchFamily="49" charset="-122"/>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、若构造一个电缆总长度为</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1000</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米的</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CSMA/CD</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网络，数据传输速率为</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100Mbps</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，该电缆通过两个中继器连接，信号每经过</a:t>
            </a:r>
            <a:r>
              <a:rPr kumimoji="0" lang="zh-CN" altLang="en-US"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一个中继器会产生 </a:t>
            </a:r>
            <a:r>
              <a:rPr kumimoji="0" lang="en-US" altLang="zh-CN"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2μs </a:t>
            </a:r>
            <a:r>
              <a:rPr kumimoji="0" lang="zh-CN" altLang="en-US"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时延</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，若信号在电缆中的传播速度约为 </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2×10</a:t>
            </a:r>
            <a:r>
              <a:rPr kumimoji="0" lang="en-US" altLang="zh-CN" sz="3000" b="0" i="0" u="none" strike="noStrike" kern="1200" cap="none" spc="0" normalizeH="0" baseline="30000" noProof="0" dirty="0">
                <a:ln>
                  <a:noFill/>
                </a:ln>
                <a:effectLst/>
                <a:uLnTx/>
                <a:uFillTx/>
                <a:latin typeface="黑体" panose="02010609060101010101" pitchFamily="49" charset="-122"/>
                <a:ea typeface="黑体" panose="02010609060101010101" pitchFamily="49" charset="-122"/>
              </a:rPr>
              <a:t>8</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m/s</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，该网络中允许传送的最短帧长是多少比特？</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3</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、填写下表。</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、以太网采用（</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截断二进制指数退避算法</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）方法来解决共享信道发生的冲突问题，第</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次冲突之后，一个节点选择的最大退避系数是（</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7</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en-US" altLang="zh-CN" sz="3000" dirty="0">
              <a:latin typeface="黑体" panose="02010609060101010101" pitchFamily="49" charset="-122"/>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、若构造一个电缆总长度为</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1000</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米的</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CSMA/CD</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网络，数据传输速率为</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100Mbps</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，该电缆通过两个中继器连接，信号每经过</a:t>
            </a:r>
            <a:r>
              <a:rPr kumimoji="0" lang="zh-CN" altLang="en-US"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一个中继器会产生 </a:t>
            </a:r>
            <a:r>
              <a:rPr kumimoji="0" lang="en-US" altLang="zh-CN"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2μs </a:t>
            </a:r>
            <a:r>
              <a:rPr kumimoji="0" lang="zh-CN" altLang="en-US"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时延</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，若信号在电缆中的传播速度约为 </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2×10</a:t>
            </a:r>
            <a:r>
              <a:rPr kumimoji="0" lang="en-US" altLang="zh-CN" sz="3000" b="0" i="0" u="none" strike="noStrike" kern="1200" cap="none" spc="0" normalizeH="0" baseline="30000" noProof="0" dirty="0">
                <a:ln>
                  <a:noFill/>
                </a:ln>
                <a:effectLst/>
                <a:uLnTx/>
                <a:uFillTx/>
                <a:latin typeface="黑体" panose="02010609060101010101" pitchFamily="49" charset="-122"/>
                <a:ea typeface="黑体" panose="02010609060101010101" pitchFamily="49" charset="-122"/>
              </a:rPr>
              <a:t>8</a:t>
            </a: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m/s</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，该网络中允许传送的最短帧长是多少比特？</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3</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、填写下表。</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3</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、若构造一个电缆总长度为</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1000</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米的</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CSMA/CD</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网络，数据传输速率为</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100Mbps</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，该电缆通过</a:t>
            </a:r>
            <a:r>
              <a:rPr kumimoji="0" lang="zh-CN" altLang="en-US" sz="28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rPr>
              <a:t>两个中继器</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连接，信号每经过一个中继器会产生 </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2μs </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时延，若信号在电缆中的传播速度约为 </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2×10</a:t>
            </a:r>
            <a:r>
              <a:rPr kumimoji="0" lang="en-US" altLang="zh-CN" sz="2800" b="0" i="0" u="none" strike="noStrike" kern="1200" cap="none" spc="0" normalizeH="0" baseline="30000" noProof="0" dirty="0">
                <a:ln>
                  <a:noFill/>
                </a:ln>
                <a:effectLst/>
                <a:uLnTx/>
                <a:uFillTx/>
                <a:latin typeface="黑体" panose="02010609060101010101" pitchFamily="49" charset="-122"/>
                <a:ea typeface="黑体" panose="02010609060101010101" pitchFamily="49" charset="-122"/>
              </a:rPr>
              <a:t>8</a:t>
            </a:r>
            <a:r>
              <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m/s</a:t>
            </a:r>
            <a:r>
              <a:rPr kumimoji="0" lang="zh-CN" altLang="en-US"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，该网络中允许传送的最短帧长是多少比特？</a:t>
            </a:r>
            <a:endParaRPr kumimoji="0" lang="en-US" altLang="zh-CN" sz="28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2800" dirty="0">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rgbClr val="FF0000"/>
                </a:solidFill>
                <a:latin typeface="黑体" panose="02010609060101010101" pitchFamily="49" charset="-122"/>
                <a:ea typeface="黑体" panose="02010609060101010101" pitchFamily="49" charset="-122"/>
              </a:rPr>
              <a:t>电缆上信号传播时延 </a:t>
            </a:r>
            <a:r>
              <a:rPr lang="el-GR" altLang="zh-CN" sz="2800" dirty="0">
                <a:solidFill>
                  <a:srgbClr val="FF0000"/>
                </a:solidFill>
                <a:latin typeface="黑体" panose="02010609060101010101" pitchFamily="49" charset="-122"/>
                <a:ea typeface="黑体" panose="02010609060101010101" pitchFamily="49" charset="-122"/>
              </a:rPr>
              <a:t>τ=1000</a:t>
            </a:r>
            <a:r>
              <a:rPr lang="en-US" altLang="zh-CN" sz="2800" dirty="0">
                <a:solidFill>
                  <a:srgbClr val="FF0000"/>
                </a:solidFill>
                <a:latin typeface="黑体" panose="02010609060101010101" pitchFamily="49" charset="-122"/>
                <a:ea typeface="黑体" panose="02010609060101010101" pitchFamily="49" charset="-122"/>
              </a:rPr>
              <a:t>m/(2×10</a:t>
            </a:r>
            <a:r>
              <a:rPr lang="en-US" altLang="zh-CN" sz="2800" baseline="30000" dirty="0">
                <a:solidFill>
                  <a:srgbClr val="FF0000"/>
                </a:solidFill>
                <a:latin typeface="黑体" panose="02010609060101010101" pitchFamily="49" charset="-122"/>
                <a:ea typeface="黑体" panose="02010609060101010101" pitchFamily="49" charset="-122"/>
              </a:rPr>
              <a:t>8</a:t>
            </a:r>
            <a:r>
              <a:rPr lang="en-US" altLang="zh-CN" sz="2800" dirty="0">
                <a:solidFill>
                  <a:srgbClr val="FF0000"/>
                </a:solidFill>
                <a:latin typeface="黑体" panose="02010609060101010101" pitchFamily="49" charset="-122"/>
                <a:ea typeface="黑体" panose="02010609060101010101" pitchFamily="49" charset="-122"/>
              </a:rPr>
              <a:t>m/s)=5×10</a:t>
            </a:r>
            <a:r>
              <a:rPr lang="en-US" altLang="zh-CN" sz="2800" baseline="30000" dirty="0">
                <a:solidFill>
                  <a:srgbClr val="FF0000"/>
                </a:solidFill>
                <a:latin typeface="黑体" panose="02010609060101010101" pitchFamily="49" charset="-122"/>
                <a:ea typeface="黑体" panose="02010609060101010101" pitchFamily="49" charset="-122"/>
              </a:rPr>
              <a:t>-6</a:t>
            </a:r>
            <a:r>
              <a:rPr lang="en-US" altLang="zh-CN" sz="2800" dirty="0">
                <a:solidFill>
                  <a:srgbClr val="FF0000"/>
                </a:solidFill>
                <a:latin typeface="黑体" panose="02010609060101010101" pitchFamily="49" charset="-122"/>
                <a:ea typeface="黑体" panose="02010609060101010101" pitchFamily="49" charset="-122"/>
              </a:rPr>
              <a:t> s=5us </a:t>
            </a:r>
            <a:endParaRPr lang="en-US" altLang="zh-CN" sz="2800" dirty="0">
              <a:solidFill>
                <a:srgbClr val="FF0000"/>
              </a:solidFill>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rgbClr val="FF0000"/>
                </a:solidFill>
                <a:latin typeface="黑体" panose="02010609060101010101" pitchFamily="49" charset="-122"/>
                <a:ea typeface="黑体" panose="02010609060101010101" pitchFamily="49" charset="-122"/>
              </a:rPr>
              <a:t>最长冲突检测时间：</a:t>
            </a:r>
            <a:r>
              <a:rPr lang="en-US" altLang="zh-CN" sz="2800" dirty="0">
                <a:solidFill>
                  <a:srgbClr val="FF0000"/>
                </a:solidFill>
                <a:latin typeface="黑体" panose="02010609060101010101" pitchFamily="49" charset="-122"/>
                <a:ea typeface="黑体" panose="02010609060101010101" pitchFamily="49" charset="-122"/>
              </a:rPr>
              <a:t>2×(5+2×2)=18us </a:t>
            </a:r>
            <a:endParaRPr lang="en-US" altLang="zh-CN" sz="2800" dirty="0">
              <a:solidFill>
                <a:srgbClr val="FF0000"/>
              </a:solidFill>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rgbClr val="FF0000"/>
                </a:solidFill>
                <a:latin typeface="黑体" panose="02010609060101010101" pitchFamily="49" charset="-122"/>
                <a:ea typeface="黑体" panose="02010609060101010101" pitchFamily="49" charset="-122"/>
              </a:rPr>
              <a:t>最短帧长：</a:t>
            </a:r>
            <a:r>
              <a:rPr lang="en-US" altLang="zh-CN" sz="2800" dirty="0">
                <a:solidFill>
                  <a:srgbClr val="FF0000"/>
                </a:solidFill>
                <a:latin typeface="黑体" panose="02010609060101010101" pitchFamily="49" charset="-122"/>
                <a:ea typeface="黑体" panose="02010609060101010101" pitchFamily="49" charset="-122"/>
              </a:rPr>
              <a:t>18us ×100Mbps=1800</a:t>
            </a:r>
            <a:r>
              <a:rPr lang="zh-CN" altLang="en-US" sz="2800" dirty="0">
                <a:solidFill>
                  <a:srgbClr val="FF0000"/>
                </a:solidFill>
                <a:latin typeface="黑体" panose="02010609060101010101" pitchFamily="49" charset="-122"/>
                <a:ea typeface="黑体" panose="02010609060101010101" pitchFamily="49" charset="-122"/>
              </a:rPr>
              <a:t>比特</a:t>
            </a:r>
            <a:r>
              <a:rPr lang="en-US" altLang="zh-CN" sz="2800" dirty="0">
                <a:solidFill>
                  <a:srgbClr val="FF0000"/>
                </a:solidFill>
                <a:latin typeface="黑体" panose="02010609060101010101" pitchFamily="49" charset="-122"/>
                <a:ea typeface="黑体" panose="02010609060101010101" pitchFamily="49" charset="-122"/>
              </a:rPr>
              <a:t> </a:t>
            </a:r>
            <a:endParaRPr lang="en-US" altLang="zh-CN" sz="2800" dirty="0">
              <a:solidFill>
                <a:srgbClr val="FF0000"/>
              </a:solidFill>
              <a:latin typeface="黑体" panose="02010609060101010101" pitchFamily="49" charset="-122"/>
              <a:ea typeface="黑体" panose="02010609060101010101" pitchFamily="49" charset="-122"/>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zh-CN" altLang="en-US" sz="24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None/>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表格 2"/>
          <p:cNvGraphicFramePr>
            <a:graphicFrameLocks noGrp="1"/>
          </p:cNvGraphicFramePr>
          <p:nvPr/>
        </p:nvGraphicFramePr>
        <p:xfrm>
          <a:off x="162064" y="1130451"/>
          <a:ext cx="8658408" cy="2499360"/>
        </p:xfrm>
        <a:graphic>
          <a:graphicData uri="http://schemas.openxmlformats.org/drawingml/2006/table">
            <a:tbl>
              <a:tblPr firstRow="1" bandRow="1">
                <a:tableStyleId>{5C22544A-7EE6-4342-B048-85BDC9FD1C3A}</a:tableStyleId>
              </a:tblPr>
              <a:tblGrid>
                <a:gridCol w="2393712"/>
                <a:gridCol w="2232248"/>
                <a:gridCol w="2088232"/>
                <a:gridCol w="1944216"/>
              </a:tblGrid>
              <a:tr h="457463">
                <a:tc>
                  <a:txBody>
                    <a:bodyPr/>
                    <a:lstStyle/>
                    <a:p>
                      <a:pPr algn="ctr"/>
                      <a:r>
                        <a:rPr lang="zh-CN" altLang="en-US" sz="2800" kern="100" dirty="0">
                          <a:effectLst/>
                          <a:latin typeface="黑体" panose="02010609060101010101" pitchFamily="49" charset="-122"/>
                          <a:ea typeface="黑体" panose="02010609060101010101" pitchFamily="49" charset="-122"/>
                        </a:rPr>
                        <a:t>网络</a:t>
                      </a:r>
                      <a:r>
                        <a:rPr lang="zh-CN" sz="2800" kern="100" dirty="0">
                          <a:effectLst/>
                          <a:latin typeface="黑体" panose="02010609060101010101" pitchFamily="49" charset="-122"/>
                          <a:ea typeface="黑体" panose="02010609060101010101" pitchFamily="49" charset="-122"/>
                        </a:rPr>
                        <a:t>设备名称</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effectLst/>
                          <a:latin typeface="黑体" panose="02010609060101010101" pitchFamily="49" charset="-122"/>
                          <a:ea typeface="黑体" panose="02010609060101010101" pitchFamily="49" charset="-122"/>
                        </a:rPr>
                        <a:t>最高工作</a:t>
                      </a:r>
                      <a:endParaRPr lang="en-US" altLang="zh-CN" sz="2800" kern="100" dirty="0">
                        <a:effectLst/>
                        <a:latin typeface="黑体" panose="02010609060101010101" pitchFamily="49" charset="-122"/>
                        <a:ea typeface="黑体" panose="02010609060101010101" pitchFamily="49" charset="-122"/>
                      </a:endParaRPr>
                    </a:p>
                    <a:p>
                      <a:pPr algn="ctr"/>
                      <a:r>
                        <a:rPr lang="zh-CN" altLang="en-US" sz="2800" kern="100" dirty="0">
                          <a:effectLst/>
                          <a:latin typeface="黑体" panose="02010609060101010101" pitchFamily="49" charset="-122"/>
                          <a:ea typeface="黑体" panose="02010609060101010101" pitchFamily="49" charset="-122"/>
                        </a:rPr>
                        <a:t>层次</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sz="2800" kern="100" dirty="0">
                          <a:effectLst/>
                          <a:latin typeface="黑体" panose="02010609060101010101" pitchFamily="49" charset="-122"/>
                          <a:ea typeface="黑体" panose="02010609060101010101" pitchFamily="49" charset="-122"/>
                        </a:rPr>
                        <a:t>是否隔离冲突域</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sz="2800" kern="100" dirty="0">
                          <a:effectLst/>
                          <a:latin typeface="黑体" panose="02010609060101010101" pitchFamily="49" charset="-122"/>
                          <a:ea typeface="黑体" panose="02010609060101010101" pitchFamily="49" charset="-122"/>
                        </a:rPr>
                        <a:t>是否隔离广播域</a:t>
                      </a:r>
                      <a:endParaRPr lang="zh-CN" sz="2800" kern="100" dirty="0">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en-US" sz="2800" kern="100" dirty="0">
                          <a:effectLst/>
                          <a:latin typeface="黑体" panose="02010609060101010101" pitchFamily="49" charset="-122"/>
                          <a:ea typeface="黑体" panose="02010609060101010101" pitchFamily="49" charset="-122"/>
                        </a:rPr>
                        <a:t> </a:t>
                      </a:r>
                      <a:r>
                        <a:rPr lang="zh-CN" altLang="en-US" sz="2800" kern="100" dirty="0">
                          <a:effectLst/>
                          <a:latin typeface="黑体" panose="02010609060101010101" pitchFamily="49" charset="-122"/>
                          <a:ea typeface="黑体" panose="02010609060101010101" pitchFamily="49" charset="-122"/>
                        </a:rPr>
                        <a:t>集线器</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en-US" sz="2800" kern="100" dirty="0">
                          <a:effectLst/>
                          <a:latin typeface="黑体" panose="02010609060101010101" pitchFamily="49" charset="-122"/>
                          <a:ea typeface="黑体" panose="02010609060101010101" pitchFamily="49" charset="-122"/>
                        </a:rPr>
                        <a:t> </a:t>
                      </a:r>
                      <a:r>
                        <a:rPr lang="zh-CN" altLang="en-US" sz="2800" kern="100" dirty="0">
                          <a:effectLst/>
                          <a:latin typeface="黑体" panose="02010609060101010101" pitchFamily="49" charset="-122"/>
                          <a:ea typeface="黑体" panose="02010609060101010101" pitchFamily="49" charset="-122"/>
                        </a:rPr>
                        <a:t>以太交换机</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zh-CN" altLang="en-US" sz="2800" kern="100" dirty="0">
                          <a:effectLst/>
                          <a:latin typeface="黑体" panose="02010609060101010101" pitchFamily="49" charset="-122"/>
                          <a:ea typeface="黑体" panose="02010609060101010101" pitchFamily="49" charset="-122"/>
                        </a:rPr>
                        <a:t>路由器</a:t>
                      </a:r>
                      <a:r>
                        <a:rPr lang="en-US" sz="2800" kern="100" dirty="0">
                          <a:effectLst/>
                          <a:latin typeface="黑体" panose="02010609060101010101" pitchFamily="49" charset="-122"/>
                          <a:ea typeface="黑体" panose="02010609060101010101" pitchFamily="49" charset="-122"/>
                        </a:rPr>
                        <a:t> </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endParaRPr lang="zh-CN" sz="2800" kern="100" dirty="0">
                        <a:effectLst/>
                        <a:latin typeface="黑体" panose="02010609060101010101" pitchFamily="49" charset="-122"/>
                        <a:ea typeface="黑体" panose="02010609060101010101" pitchFamily="49" charset="-122"/>
                      </a:endParaRPr>
                    </a:p>
                  </a:txBody>
                  <a:tcPr marL="0" marR="0" marT="0" marB="0"/>
                </a:tc>
              </a:tr>
            </a:tbl>
          </a:graphicData>
        </a:graphic>
      </p:graphicFrame>
      <p:sp>
        <p:nvSpPr>
          <p:cNvPr id="8" name="文本框 7"/>
          <p:cNvSpPr txBox="1"/>
          <p:nvPr/>
        </p:nvSpPr>
        <p:spPr>
          <a:xfrm>
            <a:off x="242795" y="3768572"/>
            <a:ext cx="8707449" cy="2399665"/>
          </a:xfrm>
          <a:prstGeom prst="rect">
            <a:avLst/>
          </a:prstGeom>
          <a:noFill/>
        </p:spPr>
        <p:txBody>
          <a:bodyPr wrap="square">
            <a:spAutoFit/>
          </a:bodyPr>
          <a:lstStyle>
            <a:defPPr>
              <a:defRPr lang="zh-CN"/>
            </a:defPPr>
          </a:lstStyle>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4</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、对于 100Mbps 的以太网交换机，当输出端口无排队，以</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转发方式</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转发一个 1500 字节的以太网帧（不包括前导码及帧开始标志）时，引入的转发延迟是（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A. 0μ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B. 5.12μ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C. 15μ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D. 120μ s</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41"/>
          <p:cNvSpPr txBox="1"/>
          <p:nvPr/>
        </p:nvSpPr>
        <p:spPr>
          <a:xfrm>
            <a:off x="107504" y="116632"/>
            <a:ext cx="2952328" cy="677060"/>
          </a:xfrm>
          <a:prstGeom prst="rect">
            <a:avLst/>
          </a:prstGeom>
          <a:noFill/>
        </p:spPr>
        <p:txBody>
          <a:bodyPr wrap="square" lIns="60911" tIns="30456" rIns="60911" bIns="30456" rtlCol="0">
            <a:spAutoFit/>
          </a:bodyPr>
          <a:lstStyle/>
          <a:p>
            <a:pPr algn="ctr"/>
            <a:r>
              <a:rPr lang="zh-CN" altLang="en-US" sz="4000" dirty="0">
                <a:solidFill>
                  <a:schemeClr val="bg1"/>
                </a:solidFill>
                <a:latin typeface="黑体" panose="02010609060101010101" pitchFamily="49" charset="-122"/>
                <a:ea typeface="黑体" panose="02010609060101010101" pitchFamily="49" charset="-122"/>
                <a:sym typeface="+mn-lt"/>
              </a:rPr>
              <a:t>考试题型</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5"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r>
              <a:rPr lang="zh-CN" altLang="en-US" dirty="0">
                <a:latin typeface="Times New Roman" panose="02020603050405020304" pitchFamily="18" charset="0"/>
                <a:ea typeface="黑体" panose="02010609060101010101" pitchFamily="49" charset="-122"/>
                <a:cs typeface="Times New Roman" panose="02020603050405020304" pitchFamily="18" charset="0"/>
                <a:sym typeface="+mn-ea"/>
              </a:rPr>
              <a:t>一、</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单项选择题	  （</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10</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题，</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20</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分）</a:t>
            </a:r>
            <a:endPar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二、简答题		  （  </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5</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题，</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30</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分）</a:t>
            </a:r>
            <a:endPar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三、综合应用题       </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题，</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40</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分）</a:t>
            </a:r>
            <a:endPar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四、分析题	           （  </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题，</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10</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分）</a:t>
            </a:r>
            <a:endPar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备注：试卷中包含一张附录，包括以太网</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MAC</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帧结构、</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IP</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v</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4</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数据报格式、</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UDP</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以及</a:t>
            </a:r>
            <a:r>
              <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TCP</a:t>
            </a:r>
            <a:r>
              <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报文段格式，但要求大家掌握其各个字段的含义。</a:t>
            </a:r>
            <a:endParaRPr kumimoji="0" lang="en-US" altLang="zh-CN"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2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rotWithShape="1">
          <a:blip r:embed="rId4" cstate="print">
            <a:extLst>
              <a:ext uri="{28A0092B-C50C-407E-A947-70E740481C1C}">
                <a14:useLocalDpi xmlns:a14="http://schemas.microsoft.com/office/drawing/2010/main" val="0"/>
              </a:ext>
            </a:extLst>
          </a:blip>
          <a:srcRect t="19187"/>
          <a:stretch>
            <a:fillRect/>
          </a:stretch>
        </p:blipFill>
        <p:spPr>
          <a:xfrm>
            <a:off x="4355976" y="5172828"/>
            <a:ext cx="3127923" cy="168517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None/>
              <a:defRPr/>
            </a:pP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表格 2"/>
          <p:cNvGraphicFramePr>
            <a:graphicFrameLocks noGrp="1"/>
          </p:cNvGraphicFramePr>
          <p:nvPr/>
        </p:nvGraphicFramePr>
        <p:xfrm>
          <a:off x="162064" y="1130451"/>
          <a:ext cx="8658408" cy="2499360"/>
        </p:xfrm>
        <a:graphic>
          <a:graphicData uri="http://schemas.openxmlformats.org/drawingml/2006/table">
            <a:tbl>
              <a:tblPr firstRow="1" bandRow="1">
                <a:tableStyleId>{5C22544A-7EE6-4342-B048-85BDC9FD1C3A}</a:tableStyleId>
              </a:tblPr>
              <a:tblGrid>
                <a:gridCol w="2105680"/>
                <a:gridCol w="2736304"/>
                <a:gridCol w="1872208"/>
                <a:gridCol w="1944216"/>
              </a:tblGrid>
              <a:tr h="457463">
                <a:tc>
                  <a:txBody>
                    <a:bodyPr/>
                    <a:lstStyle/>
                    <a:p>
                      <a:pPr algn="ctr"/>
                      <a:r>
                        <a:rPr lang="zh-CN" altLang="en-US" sz="2800" kern="100" dirty="0">
                          <a:effectLst/>
                          <a:latin typeface="黑体" panose="02010609060101010101" pitchFamily="49" charset="-122"/>
                          <a:ea typeface="黑体" panose="02010609060101010101" pitchFamily="49" charset="-122"/>
                        </a:rPr>
                        <a:t>网络</a:t>
                      </a:r>
                      <a:r>
                        <a:rPr lang="zh-CN" sz="2800" kern="100" dirty="0">
                          <a:effectLst/>
                          <a:latin typeface="黑体" panose="02010609060101010101" pitchFamily="49" charset="-122"/>
                          <a:ea typeface="黑体" panose="02010609060101010101" pitchFamily="49" charset="-122"/>
                        </a:rPr>
                        <a:t>设备名称</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effectLst/>
                          <a:latin typeface="黑体" panose="02010609060101010101" pitchFamily="49" charset="-122"/>
                          <a:ea typeface="黑体" panose="02010609060101010101" pitchFamily="49" charset="-122"/>
                        </a:rPr>
                        <a:t>（转发功能）最高工作层次</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sz="2800" kern="100" dirty="0">
                          <a:effectLst/>
                          <a:latin typeface="黑体" panose="02010609060101010101" pitchFamily="49" charset="-122"/>
                          <a:ea typeface="黑体" panose="02010609060101010101" pitchFamily="49" charset="-122"/>
                        </a:rPr>
                        <a:t>是否隔离冲突域</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sz="2800" kern="100" dirty="0">
                          <a:effectLst/>
                          <a:latin typeface="黑体" panose="02010609060101010101" pitchFamily="49" charset="-122"/>
                          <a:ea typeface="黑体" panose="02010609060101010101" pitchFamily="49" charset="-122"/>
                        </a:rPr>
                        <a:t>是否隔离广播域</a:t>
                      </a:r>
                      <a:endParaRPr lang="zh-CN" sz="2800" kern="100" dirty="0">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en-US" sz="2800" kern="100" dirty="0">
                          <a:effectLst/>
                          <a:latin typeface="黑体" panose="02010609060101010101" pitchFamily="49" charset="-122"/>
                          <a:ea typeface="黑体" panose="02010609060101010101" pitchFamily="49" charset="-122"/>
                        </a:rPr>
                        <a:t> </a:t>
                      </a:r>
                      <a:r>
                        <a:rPr lang="zh-CN" altLang="en-US" sz="2800" kern="100" dirty="0">
                          <a:effectLst/>
                          <a:latin typeface="黑体" panose="02010609060101010101" pitchFamily="49" charset="-122"/>
                          <a:ea typeface="黑体" panose="02010609060101010101" pitchFamily="49" charset="-122"/>
                        </a:rPr>
                        <a:t>集线器</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物理层</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否</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marL="0" marR="0" lvl="0" indent="0" algn="ctr" defTabSz="685800" rtl="0" eaLnBrk="1" fontAlgn="auto" latinLnBrk="0" hangingPunct="1">
                        <a:lnSpc>
                          <a:spcPct val="100000"/>
                        </a:lnSpc>
                        <a:spcBef>
                          <a:spcPts val="0"/>
                        </a:spcBef>
                        <a:spcAft>
                          <a:spcPts val="0"/>
                        </a:spcAft>
                        <a:buClrTx/>
                        <a:buSzTx/>
                        <a:buFontTx/>
                        <a:buNone/>
                        <a:defRPr/>
                      </a:pPr>
                      <a:r>
                        <a:rPr lang="zh-CN" altLang="en-US" sz="2800" kern="100" dirty="0">
                          <a:solidFill>
                            <a:srgbClr val="FF0000"/>
                          </a:solidFill>
                          <a:effectLst/>
                          <a:latin typeface="黑体" panose="02010609060101010101" pitchFamily="49" charset="-122"/>
                          <a:ea typeface="黑体" panose="02010609060101010101" pitchFamily="49" charset="-122"/>
                        </a:rPr>
                        <a:t>否</a:t>
                      </a:r>
                      <a:endParaRPr lang="zh-CN" altLang="zh-CN" sz="2800" kern="100" dirty="0">
                        <a:solidFill>
                          <a:srgbClr val="FF0000"/>
                        </a:solidFill>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en-US" sz="2800" kern="100" dirty="0">
                          <a:effectLst/>
                          <a:latin typeface="黑体" panose="02010609060101010101" pitchFamily="49" charset="-122"/>
                          <a:ea typeface="黑体" panose="02010609060101010101" pitchFamily="49" charset="-122"/>
                        </a:rPr>
                        <a:t> </a:t>
                      </a:r>
                      <a:r>
                        <a:rPr lang="zh-CN" altLang="en-US" sz="2800" kern="100" dirty="0">
                          <a:effectLst/>
                          <a:latin typeface="黑体" panose="02010609060101010101" pitchFamily="49" charset="-122"/>
                          <a:ea typeface="黑体" panose="02010609060101010101" pitchFamily="49" charset="-122"/>
                        </a:rPr>
                        <a:t>以太交换机</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数据链路层</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是</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否</a:t>
                      </a:r>
                      <a:endParaRPr lang="zh-CN" sz="2800" kern="100" dirty="0">
                        <a:solidFill>
                          <a:srgbClr val="FF0000"/>
                        </a:solidFill>
                        <a:effectLst/>
                        <a:latin typeface="黑体" panose="02010609060101010101" pitchFamily="49" charset="-122"/>
                        <a:ea typeface="黑体" panose="02010609060101010101" pitchFamily="49" charset="-122"/>
                      </a:endParaRPr>
                    </a:p>
                  </a:txBody>
                  <a:tcPr marL="0" marR="0" marT="0" marB="0"/>
                </a:tc>
              </a:tr>
              <a:tr h="279560">
                <a:tc>
                  <a:txBody>
                    <a:bodyPr/>
                    <a:lstStyle/>
                    <a:p>
                      <a:pPr algn="ctr"/>
                      <a:r>
                        <a:rPr lang="zh-CN" altLang="en-US" sz="2800" kern="100" dirty="0">
                          <a:effectLst/>
                          <a:latin typeface="黑体" panose="02010609060101010101" pitchFamily="49" charset="-122"/>
                          <a:ea typeface="黑体" panose="02010609060101010101" pitchFamily="49" charset="-122"/>
                        </a:rPr>
                        <a:t>路由器</a:t>
                      </a:r>
                      <a:r>
                        <a:rPr lang="en-US" sz="2800" kern="100" dirty="0">
                          <a:effectLst/>
                          <a:latin typeface="黑体" panose="02010609060101010101" pitchFamily="49" charset="-122"/>
                          <a:ea typeface="黑体" panose="02010609060101010101" pitchFamily="49" charset="-122"/>
                        </a:rPr>
                        <a:t> </a:t>
                      </a:r>
                      <a:endParaRPr lang="zh-CN" sz="2800" kern="100" dirty="0">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网络层</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是</a:t>
                      </a:r>
                      <a:endParaRPr lang="zh-CN" sz="2800" kern="100" dirty="0">
                        <a:solidFill>
                          <a:srgbClr val="FF0000"/>
                        </a:solidFill>
                        <a:effectLst/>
                        <a:latin typeface="黑体" panose="02010609060101010101" pitchFamily="49" charset="-122"/>
                        <a:ea typeface="黑体" panose="02010609060101010101" pitchFamily="49" charset="-122"/>
                      </a:endParaRPr>
                    </a:p>
                  </a:txBody>
                  <a:tcPr/>
                </a:tc>
                <a:tc>
                  <a:txBody>
                    <a:bodyPr/>
                    <a:lstStyle/>
                    <a:p>
                      <a:pPr algn="ctr"/>
                      <a:r>
                        <a:rPr lang="zh-CN" altLang="en-US" sz="2800" kern="100" dirty="0">
                          <a:solidFill>
                            <a:srgbClr val="FF0000"/>
                          </a:solidFill>
                          <a:effectLst/>
                          <a:latin typeface="黑体" panose="02010609060101010101" pitchFamily="49" charset="-122"/>
                          <a:ea typeface="黑体" panose="02010609060101010101" pitchFamily="49" charset="-122"/>
                        </a:rPr>
                        <a:t>是</a:t>
                      </a:r>
                      <a:endParaRPr lang="zh-CN" sz="2800" kern="100" dirty="0">
                        <a:solidFill>
                          <a:srgbClr val="FF0000"/>
                        </a:solidFill>
                        <a:effectLst/>
                        <a:latin typeface="黑体" panose="02010609060101010101" pitchFamily="49" charset="-122"/>
                        <a:ea typeface="黑体" panose="02010609060101010101" pitchFamily="49" charset="-122"/>
                      </a:endParaRPr>
                    </a:p>
                  </a:txBody>
                  <a:tcPr marL="0" marR="0" marT="0" marB="0"/>
                </a:tc>
              </a:tr>
            </a:tbl>
          </a:graphicData>
        </a:graphic>
      </p:graphicFrame>
      <p:sp>
        <p:nvSpPr>
          <p:cNvPr id="8" name="文本框 7"/>
          <p:cNvSpPr txBox="1"/>
          <p:nvPr/>
        </p:nvSpPr>
        <p:spPr>
          <a:xfrm>
            <a:off x="242795" y="3768572"/>
            <a:ext cx="8707449" cy="2400657"/>
          </a:xfrm>
          <a:prstGeom prst="rect">
            <a:avLst/>
          </a:prstGeom>
          <a:noFill/>
        </p:spPr>
        <p:txBody>
          <a:bodyPr wrap="square">
            <a:spAutoFit/>
          </a:bodyPr>
          <a:lstStyle>
            <a:defPPr>
              <a:defRPr lang="zh-CN"/>
            </a:defPPr>
          </a:lstStyle>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、对于 100Mbps 的以太网交换机，当输出端口无排队，以</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存储</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转发方式</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转发一个 1500 字节的以太网帧（不包括前导码及帧开始标志）时，引入的转发延迟是（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A. 0μ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B. 5.12μ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C. 15μ s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D. 120μ s</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107504" y="869174"/>
            <a:ext cx="3960439"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ct val="0"/>
              </a:spcBef>
              <a:spcAft>
                <a:spcPts val="0"/>
              </a:spcAft>
              <a:buClrTx/>
              <a:buSzTx/>
              <a:buNone/>
              <a:defRPr/>
            </a:pP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5</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、某以太网拓扑及主机的</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地址如题图所示，交换机转发表为空，输出端口无排队帧，不考虑帧校验延迟。若主机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MAC1</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首先向主机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MAC2</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发送一个数据帧，然后主机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MAC4</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向主机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MAC1</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发送数据帧。请回答：</a:t>
            </a:r>
            <a:endPar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6" name="文本框 5"/>
          <p:cNvSpPr txBox="1"/>
          <p:nvPr/>
        </p:nvSpPr>
        <p:spPr>
          <a:xfrm>
            <a:off x="107504" y="4261074"/>
            <a:ext cx="8820472" cy="2480294"/>
          </a:xfrm>
          <a:prstGeom prst="rect">
            <a:avLst/>
          </a:prstGeom>
          <a:noFill/>
        </p:spPr>
        <p:txBody>
          <a:bodyPr wrap="square">
            <a:spAutoFit/>
          </a:bodyPr>
          <a:lstStyle/>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）在主机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MAC1</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向主机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MAC2</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发送数据帧的过程中，交换机会向哪些端口转发该数据帧？</a:t>
            </a:r>
            <a:endPar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2</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MAC4</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向主机</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MAC1</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发送数据帧的过程中，交换机会向哪些端口转发数据帧？</a:t>
            </a:r>
            <a:endPar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3</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）该数据帧的长度最长可能为多少字节（不包括前导码及帧开始标志）？</a:t>
            </a:r>
            <a:endParaRPr kumimoji="0" lang="zh-CN" altLang="en-US" sz="24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4069273" y="1100267"/>
            <a:ext cx="4834608" cy="282160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107504" y="869174"/>
            <a:ext cx="3960439"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ct val="0"/>
              </a:spcBef>
              <a:spcAft>
                <a:spcPts val="0"/>
              </a:spcAft>
              <a:buClrTx/>
              <a:buSzTx/>
              <a:buNone/>
              <a:defRPr/>
            </a:pPr>
            <a:r>
              <a:rPr kumimoji="0" lang="en-US" altLang="zh-CN"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6</a:t>
            </a:r>
            <a:r>
              <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endParaRPr kumimoji="0" lang="zh-CN" altLang="en-US" sz="24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三、局域网原理与技术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6" name="文本框 5"/>
          <p:cNvSpPr txBox="1"/>
          <p:nvPr/>
        </p:nvSpPr>
        <p:spPr>
          <a:xfrm>
            <a:off x="107504" y="4261074"/>
            <a:ext cx="8820472" cy="1277979"/>
          </a:xfrm>
          <a:prstGeom prst="rect">
            <a:avLst/>
          </a:prstGeom>
          <a:noFill/>
        </p:spPr>
        <p:txBody>
          <a:bodyPr wrap="square">
            <a:spAutoFit/>
          </a:bodyPr>
          <a:lstStyle/>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）端口</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24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4</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2</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）端口</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a:t>
            </a:r>
            <a:endPar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3</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）该数据帧的长度最长可能为</a:t>
            </a:r>
            <a:r>
              <a:rPr kumimoji="0" lang="en-US" altLang="zh-CN"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1518</a:t>
            </a:r>
            <a:r>
              <a:rPr kumimoji="0" lang="zh-CN" altLang="en-US" sz="24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字节</a:t>
            </a:r>
            <a:endParaRPr kumimoji="0" lang="zh-CN" altLang="en-US" sz="24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p:txBody>
      </p:sp>
      <p:pic>
        <p:nvPicPr>
          <p:cNvPr id="8" name="图片 7"/>
          <p:cNvPicPr>
            <a:picLocks noChangeAspect="1"/>
          </p:cNvPicPr>
          <p:nvPr/>
        </p:nvPicPr>
        <p:blipFill>
          <a:blip r:embed="rId3"/>
          <a:stretch>
            <a:fillRect/>
          </a:stretch>
        </p:blipFill>
        <p:spPr>
          <a:xfrm>
            <a:off x="4069273" y="1100267"/>
            <a:ext cx="4834608" cy="2821602"/>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spcBef>
                <a:spcPct val="0"/>
              </a:spcBef>
              <a:spcAft>
                <a:spcPts val="0"/>
              </a:spcAft>
              <a:buClrTx/>
              <a:buSzTx/>
              <a:buNone/>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会区分一个分类的</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地址的类型，区分特殊</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ARP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协议的作用及工作原理。 </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会分析</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数据报的关键字段。</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理解因特网控制报文协议</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ICMP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及其应用（</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PING</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能够分析</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数据报分片原因，会计算分片的片偏移字段，并能够分析分片的结果。 </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掌握子网的划分和计算（会计算所用的子网掩码、每个子网的子网地址、每个子网容纳的主机数、每个子网最小的</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地址、最大的</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地址及广播地址） 。</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7.</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CIDR</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地址块中地址个数的计算，掌握路由的汇聚，路由最长前缀匹配。 </a:t>
            </a: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spcBef>
                <a:spcPct val="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8.</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掌握路由选择协议</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RIP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的基本概念和应用层次。</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9.</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掌握直接交付和间接交付的概念。理解路由器的组成部分和转发</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分组的原理（会进行路由选择），理解各种路由的优先级。</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10.</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掌握实现</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VPN</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用到的技术（隧道技术和加密技术）。</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能够区分私有地址（专用地址）和全球地址，掌握</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NAT</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的作用和基本原理（专用地址）。</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12.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IPv6</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与</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IPv4</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的区别，以及如何通过零压缩法表示</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IPv6</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地址。</a:t>
            </a:r>
            <a:endParaRPr kumimoji="0" lang="zh-CN" altLang="en-US" sz="2800" b="0" i="0" u="none" strike="noStrike" kern="1200" cap="none" spc="0" normalizeH="0" baseline="0" noProof="0" dirty="0">
              <a:ln>
                <a:noFill/>
              </a:ln>
              <a:solidFill>
                <a:schemeClr val="tx1"/>
              </a:solidFill>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Char char="•"/>
              <a:defRPr/>
            </a:pP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28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13.</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掌握端口和套接字概念。</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14.</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UDP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的特点。</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15.</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三次握手建立连接和四次握手释放连接的过程中标志位和序号确认号的设置。</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16. TCP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实现可靠传输方法（通过序号确认机制和重传机制），能够分析序号字段（</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Seq</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）、确认号字段（</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Ack</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）以及数据部分长度之间的关系，</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更新平均往返时延的自适应算法。</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17. </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掌握在</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中，发送窗口的取值和拥塞窗口、对方的接收窗口之间的关系，</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MSS</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的概念</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18. </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掌握拥塞控制算法（慢启动、拥塞避免，以及门限值）</a:t>
            </a:r>
            <a:endParaRPr kumimoji="0" lang="zh-CN" altLang="en-US" sz="3000" b="0" i="0" u="none" strike="noStrike" kern="1200" cap="none" spc="0" normalizeH="0" baseline="0" noProof="0" dirty="0">
              <a:ln>
                <a:noFill/>
              </a:ln>
              <a:solidFill>
                <a:srgbClr val="FF0000"/>
              </a:solidFill>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、在</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IPv4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中，一个数据报总长度为</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3000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字节（固定长度的首部），现在经过</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MTU=1500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字节的网络传送，则该数据报被划分数据报片个数是（   ） ，最后一个分片的数据部分长度是（   ）字节，</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MF</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位是（   ），片偏移字段的值是（   ） 。</a:t>
            </a: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在子网</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192.168.4.0/30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中，最大主机个数是（  ）；这个网络的广播地址是（  ）</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1</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、在</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IPv4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中，一个数据报总长度为</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3000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字节（固定长度的首部），现在经过</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MTU=1500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字节的网络传送，则该数据报被划分数据报片个数是（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 ，最后一个分片的数据部分长度是（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）字节，</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MF</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位是（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），片偏移字段的值是（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rPr>
              <a:t>370</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rPr>
              <a:t> ） 。</a:t>
            </a: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2</a:t>
            </a:r>
            <a:r>
              <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在子网</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192.168.4.0/30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中，最大主机个数是（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）；这个网络的广播地址是（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192.168.4.3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zh-CN" sz="3000" dirty="0">
                <a:latin typeface="Times New Roman" panose="02020603050405020304" pitchFamily="18" charset="0"/>
                <a:ea typeface="黑体" panose="02010609060101010101" pitchFamily="49" charset="-122"/>
                <a:cs typeface="Times New Roman" panose="02020603050405020304" pitchFamily="18" charset="0"/>
              </a:rPr>
              <a:t>某路由器具有下列路由表项，见题</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3-4</a:t>
            </a:r>
            <a:r>
              <a:rPr lang="zh-CN" altLang="zh-CN" sz="3000" dirty="0">
                <a:latin typeface="Times New Roman" panose="02020603050405020304" pitchFamily="18" charset="0"/>
                <a:ea typeface="黑体" panose="02010609060101010101" pitchFamily="49" charset="-122"/>
                <a:cs typeface="Times New Roman" panose="02020603050405020304" pitchFamily="18" charset="0"/>
              </a:rPr>
              <a:t>表，假设路由器接收到一个目的地址为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 142.150.71.132</a:t>
            </a:r>
            <a:r>
              <a:rPr lang="zh-CN" altLang="zh-CN" sz="300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zh-CN" sz="3000" dirty="0">
                <a:latin typeface="Times New Roman" panose="02020603050405020304" pitchFamily="18" charset="0"/>
                <a:ea typeface="黑体" panose="02010609060101010101" pitchFamily="49" charset="-122"/>
                <a:cs typeface="Times New Roman" panose="02020603050405020304" pitchFamily="18" charset="0"/>
              </a:rPr>
              <a:t>分组，请计算该路由器为该</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zh-CN" sz="3000" dirty="0">
                <a:latin typeface="Times New Roman" panose="02020603050405020304" pitchFamily="18" charset="0"/>
                <a:ea typeface="黑体" panose="02010609060101010101" pitchFamily="49" charset="-122"/>
                <a:cs typeface="Times New Roman" panose="02020603050405020304" pitchFamily="18" charset="0"/>
              </a:rPr>
              <a:t>分组选择的下一跳，要求写出计算和分析的过程。</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表格 2"/>
          <p:cNvGraphicFramePr>
            <a:graphicFrameLocks noGrp="1"/>
          </p:cNvGraphicFramePr>
          <p:nvPr/>
        </p:nvGraphicFramePr>
        <p:xfrm>
          <a:off x="827584" y="3614094"/>
          <a:ext cx="6912768" cy="1706880"/>
        </p:xfrm>
        <a:graphic>
          <a:graphicData uri="http://schemas.openxmlformats.org/drawingml/2006/table">
            <a:tbl>
              <a:tblPr firstRow="1" firstCol="1" bandRow="1">
                <a:tableStyleId>{5C22544A-7EE6-4342-B048-85BDC9FD1C3A}</a:tableStyleId>
              </a:tblPr>
              <a:tblGrid>
                <a:gridCol w="4213309"/>
                <a:gridCol w="2699459"/>
              </a:tblGrid>
              <a:tr h="0">
                <a:tc>
                  <a:txBody>
                    <a:bodyPr/>
                    <a:lstStyle/>
                    <a:p>
                      <a:pPr algn="just"/>
                      <a:r>
                        <a:rPr lang="zh-CN" sz="2800" kern="100" dirty="0">
                          <a:effectLst/>
                        </a:rPr>
                        <a:t>网络前缀</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800" kern="100" dirty="0">
                          <a:effectLst/>
                        </a:rPr>
                        <a:t>下一跳</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142.150.0.0/16</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A</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142.150.71.128/28</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B</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142.150.71.128/30</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C</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28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某路由器具有下列路由表项，见题表，假设路由器接收到一个目的地址为</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 142.150.71.132</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IP</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分组，请计算该路由器为该</a:t>
            </a:r>
            <a:r>
              <a:rPr lang="en-US" altLang="zh-CN" sz="2800" dirty="0">
                <a:latin typeface="Times New Roman" panose="02020603050405020304" pitchFamily="18" charset="0"/>
                <a:ea typeface="黑体" panose="02010609060101010101" pitchFamily="49" charset="-122"/>
                <a:cs typeface="Times New Roman" panose="02020603050405020304" pitchFamily="18" charset="0"/>
              </a:rPr>
              <a:t>IP</a:t>
            </a:r>
            <a:r>
              <a:rPr lang="zh-CN" altLang="zh-CN" sz="2800" dirty="0">
                <a:latin typeface="Times New Roman" panose="02020603050405020304" pitchFamily="18" charset="0"/>
                <a:ea typeface="黑体" panose="02010609060101010101" pitchFamily="49" charset="-122"/>
                <a:cs typeface="Times New Roman" panose="02020603050405020304" pitchFamily="18" charset="0"/>
              </a:rPr>
              <a:t>分组选择的下一跳。</a:t>
            </a:r>
            <a:endParaRPr lang="en-US" altLang="zh-CN" sz="280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graphicFrame>
        <p:nvGraphicFramePr>
          <p:cNvPr id="3" name="表格 2"/>
          <p:cNvGraphicFramePr>
            <a:graphicFrameLocks noGrp="1"/>
          </p:cNvGraphicFramePr>
          <p:nvPr/>
        </p:nvGraphicFramePr>
        <p:xfrm>
          <a:off x="1115616" y="2852936"/>
          <a:ext cx="6912768" cy="1706880"/>
        </p:xfrm>
        <a:graphic>
          <a:graphicData uri="http://schemas.openxmlformats.org/drawingml/2006/table">
            <a:tbl>
              <a:tblPr firstRow="1" firstCol="1" bandRow="1">
                <a:tableStyleId>{5C22544A-7EE6-4342-B048-85BDC9FD1C3A}</a:tableStyleId>
              </a:tblPr>
              <a:tblGrid>
                <a:gridCol w="4213309"/>
                <a:gridCol w="2699459"/>
              </a:tblGrid>
              <a:tr h="0">
                <a:tc>
                  <a:txBody>
                    <a:bodyPr/>
                    <a:lstStyle/>
                    <a:p>
                      <a:pPr algn="just"/>
                      <a:r>
                        <a:rPr lang="zh-CN" sz="2800" kern="100" dirty="0">
                          <a:effectLst/>
                        </a:rPr>
                        <a:t>网络前缀</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zh-CN" sz="2800" kern="100" dirty="0">
                          <a:effectLst/>
                        </a:rPr>
                        <a:t>下一跳</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142.150.0.0/16</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A</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142.150.71.128/28</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B</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r h="0">
                <a:tc>
                  <a:txBody>
                    <a:bodyPr/>
                    <a:lstStyle/>
                    <a:p>
                      <a:pPr algn="just"/>
                      <a:r>
                        <a:rPr lang="en-US" sz="2800" kern="100" dirty="0">
                          <a:effectLst/>
                        </a:rPr>
                        <a:t>142.150.71.128/30</a:t>
                      </a:r>
                      <a:endParaRPr lang="zh-CN" sz="2800" kern="100" dirty="0">
                        <a:effectLst/>
                        <a:latin typeface="Times New Roman" panose="02020603050405020304" pitchFamily="18" charset="0"/>
                        <a:ea typeface="宋体" panose="02010600030101010101" pitchFamily="2" charset="-122"/>
                      </a:endParaRPr>
                    </a:p>
                  </a:txBody>
                  <a:tcPr marL="68580" marR="68580" marT="0" marB="0"/>
                </a:tc>
                <a:tc>
                  <a:txBody>
                    <a:bodyPr/>
                    <a:lstStyle/>
                    <a:p>
                      <a:pPr algn="ctr"/>
                      <a:r>
                        <a:rPr lang="en-US" sz="2800" kern="100" dirty="0">
                          <a:effectLst/>
                        </a:rPr>
                        <a:t>C</a:t>
                      </a:r>
                      <a:endParaRPr lang="zh-CN" sz="2800" kern="100" dirty="0">
                        <a:effectLst/>
                        <a:latin typeface="Times New Roman" panose="02020603050405020304" pitchFamily="18" charset="0"/>
                        <a:ea typeface="宋体" panose="02010600030101010101" pitchFamily="2" charset="-122"/>
                      </a:endParaRPr>
                    </a:p>
                  </a:txBody>
                  <a:tcPr marL="68580" marR="68580" marT="0" marB="0"/>
                </a:tc>
              </a:tr>
            </a:tbl>
          </a:graphicData>
        </a:graphic>
      </p:graphicFrame>
      <p:sp>
        <p:nvSpPr>
          <p:cNvPr id="6" name="Rectangle 3"/>
          <p:cNvSpPr txBox="1"/>
          <p:nvPr/>
        </p:nvSpPr>
        <p:spPr>
          <a:xfrm>
            <a:off x="274487" y="4582601"/>
            <a:ext cx="8834017" cy="202936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142.150.71.132 &amp;</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255.255.0.0</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 142.150.0.0</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相符</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142.150.71.132 &amp; 255.255.255.240 = 142.150.71.128</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相符</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142.150.71.132 &amp; 255.255.255.252 = 142.150.71.132</a:t>
            </a: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rPr>
              <a:t>不符</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r>
              <a:rPr lang="zh-CN" altLang="en-US"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根据最长前缀匹配，下一跳是</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B.</a:t>
            </a:r>
            <a:endPar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一、概述和体系结构</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1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掌握计算机网络的概念</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理解通信子网和终端系统的概念。</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OSI</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中协议三要素、服务和</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PDU</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的含义。</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理解网络分类方式（网络作用范围、拓扑结构）。</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OSI/RM</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七个层次的名称和作用。</a:t>
            </a:r>
            <a:endPar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1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TCP/IP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体系结构中的分层（四层）。能够区分一些主要的协议位于的层次。 </a:t>
            </a:r>
            <a:endPar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342900" marR="0" lvl="0" indent="-342900" algn="just" defTabSz="914400" rtl="0" eaLnBrk="1" fontAlgn="auto" latinLnBrk="0" hangingPunct="1">
              <a:lnSpc>
                <a:spcPct val="11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299007" y="1080005"/>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、设有下面</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条路由：</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172.18.129.0/24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172.18.130.0/24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172.18.132.0/24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和</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172.18.133.0/24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，如果进行路由聚合，能覆盖这</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条路由的地址是（         ）。</a:t>
            </a: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、在某一个子网中，给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4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台主机分配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地址（子网掩码为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255.255.255.192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），其中一台因</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地址分配不当而存在通信故障，则这一台主机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地址可能为（   ）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514350" marR="0" lvl="0" indent="-514350" algn="just" defTabSz="914400" rtl="0" eaLnBrk="1" fontAlgn="auto" latinLnBrk="0" hangingPunct="1">
              <a:lnSpc>
                <a:spcPct val="120000"/>
              </a:lnSpc>
              <a:spcBef>
                <a:spcPct val="0"/>
              </a:spcBef>
              <a:spcAft>
                <a:spcPts val="0"/>
              </a:spcAft>
              <a:buClrTx/>
              <a:buSzTx/>
              <a:buAutoNum type="alphaUcPeriod"/>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202.10.1.69 		B. 202.10.1.75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 202.10.1.110 		D. 202.10.1.130</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299007" y="1080005"/>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、设有下面</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条路由：</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172.18.129.0/24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172.18.130.0/24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172.18.132.0/24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和</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172.18.133.0/24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，如果进行路由聚合，能覆盖这</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条路由的地址是（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172.18.128.0/21</a:t>
            </a:r>
            <a:r>
              <a:rPr kumimoji="0" lang="zh-CN" alt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、在某一个子网中，给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4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台主机分配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地址（子网掩码为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255.255.255.192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），其中一台因</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地址分配不当而存在通信故障，则这一台主机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地址可能为（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514350" marR="0" lvl="0" indent="-514350" algn="just" defTabSz="914400" rtl="0" eaLnBrk="1" fontAlgn="auto" latinLnBrk="0" hangingPunct="1">
              <a:lnSpc>
                <a:spcPct val="120000"/>
              </a:lnSpc>
              <a:spcBef>
                <a:spcPct val="0"/>
              </a:spcBef>
              <a:spcAft>
                <a:spcPts val="0"/>
              </a:spcAft>
              <a:buClrTx/>
              <a:buSzTx/>
              <a:buAutoNum type="alphaUcPeriod"/>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202.10.1.69 		B. 202.10.1.75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 202.10.1.110 		D. 202.10.1.130</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pic>
        <p:nvPicPr>
          <p:cNvPr id="9" name="图片 8"/>
          <p:cNvPicPr>
            <a:picLocks noChangeAspect="1"/>
          </p:cNvPicPr>
          <p:nvPr/>
        </p:nvPicPr>
        <p:blipFill>
          <a:blip r:embed="rId4"/>
          <a:stretch>
            <a:fillRect/>
          </a:stretch>
        </p:blipFill>
        <p:spPr>
          <a:xfrm>
            <a:off x="179512" y="4050878"/>
            <a:ext cx="8791639" cy="2395555"/>
          </a:xfrm>
          <a:prstGeom prst="rect">
            <a:avLst/>
          </a:prstGeom>
        </p:spPr>
      </p:pic>
      <p:sp>
        <p:nvSpPr>
          <p:cNvPr id="14" name="文本框 13"/>
          <p:cNvSpPr txBox="1"/>
          <p:nvPr/>
        </p:nvSpPr>
        <p:spPr>
          <a:xfrm>
            <a:off x="119729" y="932603"/>
            <a:ext cx="8851422" cy="3323987"/>
          </a:xfrm>
          <a:prstGeom prst="rect">
            <a:avLst/>
          </a:prstGeom>
          <a:noFill/>
        </p:spPr>
        <p:txBody>
          <a:bodyPr wrap="square">
            <a:spAutoFit/>
          </a:bodyPr>
          <a:lstStyle/>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某公司网络如题图所示，IP地址空间202.119.5.0/24已经被平分给研发部和市场部两个子网(全0和全1的子网地址可以使用),并已经分别为两个子网内若干台主机分配了IP地址;路由器两个接口F0和F1的IP地址分别是202.119.5.1和 202.119.5.254,研发部子网的MTU=1500字节,市场部子网的,MTU=820字节。请回答下列问题:</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3" name="文本框 2"/>
          <p:cNvSpPr txBox="1"/>
          <p:nvPr/>
        </p:nvSpPr>
        <p:spPr>
          <a:xfrm>
            <a:off x="146289" y="1061846"/>
            <a:ext cx="8851422" cy="4247317"/>
          </a:xfrm>
          <a:prstGeom prst="rect">
            <a:avLst/>
          </a:prstGeom>
          <a:noFill/>
        </p:spPr>
        <p:txBody>
          <a:bodyPr wrap="square">
            <a:spAutoFit/>
          </a:bodyPr>
          <a:lstStyle/>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）研发部子网和市场部子网的子网地址、广播地址分别是什么</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若每台主机仅分配一个</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地址</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则研发部子网还能再连接多少台主机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endParaRPr>
          </a:p>
          <a:p>
            <a:pPr algn="just"/>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3)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若研发部某主机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202.119.5.2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向市场部某主机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202.119.5.200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发送一个总长度是</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1500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首部长度</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20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字节</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的</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分组，则在路由器处会分成几个分片</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并写出每个分片的片偏移字段的值以及数据部分的长度。</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pic>
        <p:nvPicPr>
          <p:cNvPr id="3" name="图片 2"/>
          <p:cNvPicPr>
            <a:picLocks noChangeAspect="1"/>
          </p:cNvPicPr>
          <p:nvPr/>
        </p:nvPicPr>
        <p:blipFill>
          <a:blip r:embed="rId4"/>
          <a:stretch>
            <a:fillRect/>
          </a:stretch>
        </p:blipFill>
        <p:spPr>
          <a:xfrm>
            <a:off x="0" y="1812452"/>
            <a:ext cx="9093703" cy="3233096"/>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6" name="文本框 15"/>
          <p:cNvSpPr txBox="1"/>
          <p:nvPr/>
        </p:nvSpPr>
        <p:spPr>
          <a:xfrm>
            <a:off x="100911" y="1124744"/>
            <a:ext cx="8768601" cy="5262245"/>
          </a:xfrm>
          <a:prstGeom prst="rect">
            <a:avLst/>
          </a:prstGeom>
          <a:solidFill>
            <a:schemeClr val="bg1"/>
          </a:solidFill>
        </p:spPr>
        <p:txBody>
          <a:bodyPr wrap="square" rtlCol="0">
            <a:spAutoFit/>
          </a:bodyPr>
          <a:lstStyle/>
          <a:p>
            <a:pPr algn="just"/>
            <a:r>
              <a:rPr lang="en-US" altLang="zh-CN" sz="2800" dirty="0">
                <a:latin typeface="微软雅黑" panose="020B0503020204020204" charset="-122"/>
                <a:ea typeface="微软雅黑" panose="020B0503020204020204" charset="-122"/>
              </a:rPr>
              <a:t>7</a:t>
            </a:r>
            <a:r>
              <a:rPr lang="zh-CN" altLang="en-US" sz="2800" dirty="0">
                <a:latin typeface="微软雅黑" panose="020B0503020204020204" charset="-122"/>
                <a:ea typeface="微软雅黑" panose="020B0503020204020204" charset="-122"/>
              </a:rPr>
              <a:t>、假设题图中，主机</a:t>
            </a:r>
            <a:r>
              <a:rPr lang="en-US" altLang="zh-CN" sz="2800" dirty="0">
                <a:latin typeface="微软雅黑" panose="020B0503020204020204" charset="-122"/>
                <a:ea typeface="微软雅黑" panose="020B0503020204020204" charset="-122"/>
              </a:rPr>
              <a:t>H</a:t>
            </a:r>
            <a:r>
              <a:rPr lang="zh-CN" altLang="en-US" sz="2800" dirty="0">
                <a:latin typeface="微软雅黑" panose="020B0503020204020204" charset="-122"/>
                <a:ea typeface="微软雅黑" panose="020B0503020204020204" charset="-122"/>
              </a:rPr>
              <a:t>访问</a:t>
            </a:r>
            <a:r>
              <a:rPr lang="en-US" altLang="zh-CN" sz="2800" dirty="0">
                <a:latin typeface="微软雅黑" panose="020B0503020204020204" charset="-122"/>
                <a:ea typeface="微软雅黑" panose="020B0503020204020204" charset="-122"/>
              </a:rPr>
              <a:t>Web</a:t>
            </a:r>
            <a:r>
              <a:rPr lang="zh-CN" altLang="en-US" sz="2800" dirty="0">
                <a:latin typeface="微软雅黑" panose="020B0503020204020204" charset="-122"/>
                <a:ea typeface="微软雅黑" panose="020B0503020204020204" charset="-122"/>
              </a:rPr>
              <a:t>服务器</a:t>
            </a:r>
            <a:r>
              <a:rPr lang="en-US" altLang="zh-CN" sz="2800" dirty="0">
                <a:latin typeface="微软雅黑" panose="020B0503020204020204" charset="-122"/>
                <a:ea typeface="微软雅黑" panose="020B0503020204020204" charset="-122"/>
              </a:rPr>
              <a:t>S</a:t>
            </a:r>
            <a:r>
              <a:rPr lang="zh-CN" altLang="en-US" sz="2800" dirty="0">
                <a:latin typeface="微软雅黑" panose="020B0503020204020204" charset="-122"/>
                <a:ea typeface="微软雅黑" panose="020B0503020204020204" charset="-122"/>
              </a:rPr>
              <a:t>时，</a:t>
            </a:r>
            <a:r>
              <a:rPr lang="en-US" altLang="zh-CN" sz="2800" dirty="0">
                <a:latin typeface="微软雅黑" panose="020B0503020204020204" charset="-122"/>
                <a:ea typeface="微软雅黑" panose="020B0503020204020204" charset="-122"/>
              </a:rPr>
              <a:t>S</a:t>
            </a:r>
            <a:r>
              <a:rPr lang="zh-CN" altLang="en-US" sz="2800" dirty="0">
                <a:latin typeface="微软雅黑" panose="020B0503020204020204" charset="-122"/>
                <a:ea typeface="微软雅黑" panose="020B0503020204020204" charset="-122"/>
              </a:rPr>
              <a:t>为新建立的</a:t>
            </a:r>
            <a:r>
              <a:rPr lang="en-US" altLang="zh-CN" sz="2800" dirty="0">
                <a:latin typeface="微软雅黑" panose="020B0503020204020204" charset="-122"/>
                <a:ea typeface="微软雅黑" panose="020B0503020204020204" charset="-122"/>
              </a:rPr>
              <a:t>TCP</a:t>
            </a:r>
            <a:r>
              <a:rPr lang="zh-CN" altLang="en-US" sz="2800" dirty="0">
                <a:latin typeface="微软雅黑" panose="020B0503020204020204" charset="-122"/>
                <a:ea typeface="微软雅黑" panose="020B0503020204020204" charset="-122"/>
              </a:rPr>
              <a:t>连接分配了足够大的缓存，最大报文长度</a:t>
            </a:r>
            <a:r>
              <a:rPr lang="en-US" altLang="zh-CN" sz="2800" dirty="0">
                <a:latin typeface="微软雅黑" panose="020B0503020204020204" charset="-122"/>
                <a:ea typeface="微软雅黑" panose="020B0503020204020204" charset="-122"/>
              </a:rPr>
              <a:t>MSS=1KB</a:t>
            </a:r>
            <a:r>
              <a:rPr lang="zh-CN" altLang="en-US" sz="2800" dirty="0">
                <a:latin typeface="微软雅黑" panose="020B0503020204020204" charset="-122"/>
                <a:ea typeface="微软雅黑" panose="020B0503020204020204" charset="-122"/>
              </a:rPr>
              <a:t>，且有足够多的数据要发送。</a:t>
            </a:r>
            <a:endParaRPr lang="zh-CN" altLang="en-US"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en-US" altLang="zh-CN" sz="2800" dirty="0">
              <a:latin typeface="微软雅黑" panose="020B0503020204020204" charset="-122"/>
              <a:ea typeface="微软雅黑" panose="020B0503020204020204" charset="-122"/>
            </a:endParaRPr>
          </a:p>
          <a:p>
            <a:pPr algn="just"/>
            <a:endParaRPr lang="zh-CN" altLang="en-US" sz="2800" dirty="0">
              <a:latin typeface="微软雅黑" panose="020B0503020204020204" charset="-122"/>
              <a:ea typeface="微软雅黑" panose="020B0503020204020204" charset="-122"/>
            </a:endParaRPr>
          </a:p>
          <a:p>
            <a:pPr algn="just"/>
            <a:r>
              <a:rPr lang="zh-CN" altLang="en-US" sz="2800" dirty="0">
                <a:latin typeface="微软雅黑" panose="020B0503020204020204" charset="-122"/>
                <a:ea typeface="微软雅黑" panose="020B0503020204020204" charset="-122"/>
              </a:rPr>
              <a:t>在</a:t>
            </a:r>
            <a:r>
              <a:rPr lang="en-US" altLang="zh-CN" sz="2800" dirty="0">
                <a:latin typeface="微软雅黑" panose="020B0503020204020204" charset="-122"/>
                <a:ea typeface="微软雅黑" panose="020B0503020204020204" charset="-122"/>
              </a:rPr>
              <a:t>TCP</a:t>
            </a:r>
            <a:r>
              <a:rPr lang="zh-CN" altLang="en-US" sz="2800" dirty="0">
                <a:latin typeface="微软雅黑" panose="020B0503020204020204" charset="-122"/>
                <a:ea typeface="微软雅黑" panose="020B0503020204020204" charset="-122"/>
              </a:rPr>
              <a:t>连接建立过程中，</a:t>
            </a:r>
            <a:r>
              <a:rPr lang="en-US" altLang="zh-CN" sz="2800" dirty="0">
                <a:latin typeface="微软雅黑" panose="020B0503020204020204" charset="-122"/>
                <a:ea typeface="微软雅黑" panose="020B0503020204020204" charset="-122"/>
              </a:rPr>
              <a:t>H</a:t>
            </a:r>
            <a:r>
              <a:rPr lang="zh-CN" altLang="en-US" sz="2800" dirty="0">
                <a:latin typeface="微软雅黑" panose="020B0503020204020204" charset="-122"/>
                <a:ea typeface="微软雅黑" panose="020B0503020204020204" charset="-122"/>
              </a:rPr>
              <a:t>的初始序号为</a:t>
            </a:r>
            <a:r>
              <a:rPr lang="en-US" altLang="zh-CN" sz="2800" dirty="0">
                <a:latin typeface="微软雅黑" panose="020B0503020204020204" charset="-122"/>
                <a:ea typeface="微软雅黑" panose="020B0503020204020204" charset="-122"/>
              </a:rPr>
              <a:t>100</a:t>
            </a:r>
            <a:r>
              <a:rPr lang="zh-CN" altLang="en-US" sz="2800" dirty="0">
                <a:latin typeface="微软雅黑" panose="020B0503020204020204" charset="-122"/>
                <a:ea typeface="微软雅黑" panose="020B0503020204020204" charset="-122"/>
              </a:rPr>
              <a:t>，</a:t>
            </a:r>
            <a:r>
              <a:rPr lang="en-US" altLang="zh-CN" sz="2800" dirty="0">
                <a:latin typeface="微软雅黑" panose="020B0503020204020204" charset="-122"/>
                <a:ea typeface="微软雅黑" panose="020B0503020204020204" charset="-122"/>
              </a:rPr>
              <a:t>Web</a:t>
            </a:r>
            <a:r>
              <a:rPr lang="zh-CN" altLang="en-US" sz="2800" dirty="0">
                <a:latin typeface="微软雅黑" panose="020B0503020204020204" charset="-122"/>
                <a:ea typeface="微软雅黑" panose="020B0503020204020204" charset="-122"/>
              </a:rPr>
              <a:t>服务器</a:t>
            </a:r>
            <a:r>
              <a:rPr lang="en-US" altLang="zh-CN" sz="2800" dirty="0">
                <a:latin typeface="微软雅黑" panose="020B0503020204020204" charset="-122"/>
                <a:ea typeface="微软雅黑" panose="020B0503020204020204" charset="-122"/>
              </a:rPr>
              <a:t>S</a:t>
            </a:r>
            <a:r>
              <a:rPr lang="zh-CN" altLang="en-US" sz="2800" dirty="0">
                <a:latin typeface="微软雅黑" panose="020B0503020204020204" charset="-122"/>
                <a:ea typeface="微软雅黑" panose="020B0503020204020204" charset="-122"/>
              </a:rPr>
              <a:t>初始序号为</a:t>
            </a:r>
            <a:r>
              <a:rPr lang="en-US" altLang="zh-CN" sz="2800" dirty="0">
                <a:latin typeface="微软雅黑" panose="020B0503020204020204" charset="-122"/>
                <a:ea typeface="微软雅黑" panose="020B0503020204020204" charset="-122"/>
              </a:rPr>
              <a:t>1000</a:t>
            </a:r>
            <a:r>
              <a:rPr lang="zh-CN" altLang="en-US" sz="2800" dirty="0">
                <a:latin typeface="微软雅黑" panose="020B0503020204020204" charset="-122"/>
                <a:ea typeface="微软雅黑" panose="020B0503020204020204" charset="-122"/>
              </a:rPr>
              <a:t>，请补充题图表的①</a:t>
            </a:r>
            <a:r>
              <a:rPr lang="en-US" altLang="zh-CN" sz="2800" dirty="0">
                <a:latin typeface="微软雅黑" panose="020B0503020204020204" charset="-122"/>
                <a:ea typeface="微软雅黑" panose="020B0503020204020204" charset="-122"/>
              </a:rPr>
              <a:t>-⑦</a:t>
            </a:r>
            <a:r>
              <a:rPr lang="zh-CN" altLang="en-US" sz="2800" dirty="0">
                <a:latin typeface="微软雅黑" panose="020B0503020204020204" charset="-122"/>
                <a:ea typeface="微软雅黑" panose="020B0503020204020204" charset="-122"/>
              </a:rPr>
              <a:t>。</a:t>
            </a:r>
            <a:endParaRPr lang="zh-CN" altLang="en-US" sz="2800" dirty="0">
              <a:latin typeface="微软雅黑" panose="020B0503020204020204" charset="-122"/>
              <a:ea typeface="微软雅黑" panose="020B0503020204020204" charset="-122"/>
            </a:endParaRPr>
          </a:p>
        </p:txBody>
      </p:sp>
      <p:pic>
        <p:nvPicPr>
          <p:cNvPr id="6" name="图片 5"/>
          <p:cNvPicPr>
            <a:picLocks noChangeAspect="1"/>
          </p:cNvPicPr>
          <p:nvPr/>
        </p:nvPicPr>
        <p:blipFill rotWithShape="1">
          <a:blip r:embed="rId4"/>
          <a:srcRect t="7500"/>
          <a:stretch>
            <a:fillRect/>
          </a:stretch>
        </p:blipFill>
        <p:spPr>
          <a:xfrm>
            <a:off x="1454426" y="2424085"/>
            <a:ext cx="6501950" cy="28578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pic>
        <p:nvPicPr>
          <p:cNvPr id="13" name="图片 12"/>
          <p:cNvPicPr>
            <a:picLocks noChangeAspect="1"/>
          </p:cNvPicPr>
          <p:nvPr/>
        </p:nvPicPr>
        <p:blipFill>
          <a:blip r:embed="rId4"/>
          <a:stretch>
            <a:fillRect/>
          </a:stretch>
        </p:blipFill>
        <p:spPr>
          <a:xfrm>
            <a:off x="0" y="1039972"/>
            <a:ext cx="9144000" cy="528689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pic>
        <p:nvPicPr>
          <p:cNvPr id="6" name="图片 5"/>
          <p:cNvPicPr>
            <a:picLocks noChangeAspect="1"/>
          </p:cNvPicPr>
          <p:nvPr/>
        </p:nvPicPr>
        <p:blipFill>
          <a:blip r:embed="rId4"/>
          <a:stretch>
            <a:fillRect/>
          </a:stretch>
        </p:blipFill>
        <p:spPr>
          <a:xfrm>
            <a:off x="-9110" y="1013382"/>
            <a:ext cx="9144000" cy="5136891"/>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202594" y="976695"/>
            <a:ext cx="8666919" cy="5121043"/>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ct val="0"/>
              </a:spcBef>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8</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拥塞控制中，什么是慢启动和拥塞避免算法？若某主机甲乙之间已经建立了一个</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连接，且初始门限值为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（单位为报文段），当拥塞窗口上升到</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时网络发生超时，请问第一个传输轮次和第八个传输轮次的拥塞窗口大小为多少？</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202594" y="976695"/>
            <a:ext cx="8666919" cy="5121043"/>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just">
              <a:spcBef>
                <a:spcPct val="0"/>
              </a:spcBef>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9</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拥塞控制中，什么是</a:t>
            </a:r>
            <a:r>
              <a:rPr lang="zh-CN" altLang="en-US" sz="3000" dirty="0">
                <a:highlight>
                  <a:srgbClr val="FFFF00"/>
                </a:highlight>
                <a:latin typeface="Times New Roman" panose="02020603050405020304" pitchFamily="18" charset="0"/>
                <a:ea typeface="黑体" panose="02010609060101010101" pitchFamily="49" charset="-122"/>
                <a:cs typeface="Times New Roman" panose="02020603050405020304" pitchFamily="18" charset="0"/>
                <a:sym typeface="+mn-ea"/>
              </a:rPr>
              <a:t>慢启动和拥塞避免算法</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？若某主机甲乙之间已经建立了一个</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连接，且初始门限值为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（单位为报文段），当拥塞窗口上升到</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时网络发生超时，请问第一个传输轮次和第八个传输轮次的拥塞窗口大小为多少？</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algn="just">
              <a:spcBef>
                <a:spcPct val="0"/>
              </a:spcBef>
              <a:buNone/>
              <a:defRPr/>
            </a:pP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拥塞窗口上升到</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时超时</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，门限值更新为</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3</a:t>
            </a:r>
            <a:endPar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algn="just">
              <a:spcBef>
                <a:spcPct val="0"/>
              </a:spcBef>
              <a:buNone/>
              <a:defRPr/>
            </a:pP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3</a:t>
            </a:r>
            <a:endPar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algn="just">
              <a:spcBef>
                <a:spcPct val="0"/>
              </a:spcBef>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、若甲向乙发起一个</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连接，最大段长</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MSS=1KB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RTT=5ms</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，开辟的接收缓存为</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64KB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，则甲从连接建立成功至发送窗口达到</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32KB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，需经过的时间</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至少</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是（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indent="0" algn="just">
              <a:spcBef>
                <a:spcPct val="0"/>
              </a:spcBef>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 15ms	B. 25ms	C. 35ms	  D. 45ms</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13" name="TextBox 41"/>
          <p:cNvSpPr txBox="1"/>
          <p:nvPr/>
        </p:nvSpPr>
        <p:spPr>
          <a:xfrm>
            <a:off x="35496" y="116632"/>
            <a:ext cx="5472608"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四、因特网原理与技术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一、概述和体系结构</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945356"/>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sz="3000" dirty="0">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协议中规定的数据报的格式属于协议三要素中的（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语法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语义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同步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定时</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模型中，与</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OSI</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参考模型的下三层功能相对应的层次有（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网络层、数据链路层和物理层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互连网络层和网络接入层</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互连网络层、网络接入层和物理层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ATM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层和物理层</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10"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323528" y="1130451"/>
            <a:ext cx="8545985" cy="561091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掌握域名系统</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DNS</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的中文全称及作用。 </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FTP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的中文全称及两个连接名称和作用。</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DHCP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的中文全称和作用</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理解发送电子邮件的过程以及可能会使用到的相关协议（</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SMTP\MIME\POP3\IMAP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等）。</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WWW</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和</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HTTP</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的中文全称和基本概念。</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会解析应用层、传输层、网络层、数据链路层的协议报文。 </a:t>
            </a:r>
            <a:endParaRPr kumimoji="0" lang="zh-CN" altLang="en-US" sz="3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0" y="1130451"/>
            <a:ext cx="8869513"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域名系统的功能是实现</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 到</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的解析。</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、使用鼠标单击一个万维网文档时，若该文档除有文本外，还有</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幅</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gif</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图像，则在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HTTP/1.0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非持久连接中需要建立（  ）次</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连接。</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3"/>
          <p:cNvSpPr txBox="1"/>
          <p:nvPr/>
        </p:nvSpPr>
        <p:spPr>
          <a:xfrm>
            <a:off x="107504" y="1008085"/>
            <a:ext cx="9036496"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chemeClr val="hlink"/>
              </a:buClr>
              <a:buSzPct val="60000"/>
              <a:buFont typeface="Wingdings" panose="05000000000000000000" pitchFamily="2" charset="2"/>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域名系统的功能是实现</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域名</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 到</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rPr>
              <a:t>解析。</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、使用鼠标单击一个万维网文档时，若该文档除有文本外，还有</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幅</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gif</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图像，则在</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HTTP/1.0</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非持久连接中需要建立（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6</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）次</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连接。</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a:p>
            <a:pPr marL="342900" marR="0" lvl="0" indent="-342900" algn="just"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effectLst/>
              <a:uLnTx/>
              <a:uFillTx/>
              <a:latin typeface="黑体" panose="02010609060101010101" pitchFamily="49" charset="-122"/>
              <a:ea typeface="黑体" panose="02010609060101010101" pitchFamily="49" charset="-122"/>
            </a:endParaRPr>
          </a:p>
        </p:txBody>
      </p:sp>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
        <p:nvSpPr>
          <p:cNvPr id="3" name="Rectangle 3"/>
          <p:cNvSpPr txBox="1">
            <a:spLocks noChangeArrowheads="1"/>
          </p:cNvSpPr>
          <p:nvPr/>
        </p:nvSpPr>
        <p:spPr>
          <a:xfrm>
            <a:off x="0" y="1094924"/>
            <a:ext cx="9144000" cy="945214"/>
          </a:xfrm>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a:lnSpc>
                <a:spcPct val="100000"/>
              </a:lnSpc>
              <a:spcBef>
                <a:spcPct val="20000"/>
              </a:spcBef>
              <a:buClr>
                <a:schemeClr val="hlink"/>
              </a:buClr>
              <a:buSzPct val="60000"/>
              <a:buFont typeface="Wingdings" panose="05000000000000000000" pitchFamily="2" charset="2"/>
              <a:buNone/>
              <a:defRPr/>
            </a:pPr>
            <a:r>
              <a:rPr lang="en-US" altLang="zh-CN" sz="2800" dirty="0">
                <a:latin typeface="微软雅黑" panose="020B0503020204020204" charset="-122"/>
                <a:ea typeface="微软雅黑" panose="020B0503020204020204" charset="-122"/>
              </a:rPr>
              <a:t> 3</a:t>
            </a:r>
            <a:r>
              <a:rPr lang="zh-CN" altLang="en-US" sz="2800" dirty="0">
                <a:latin typeface="微软雅黑" panose="020B0503020204020204" charset="-122"/>
                <a:ea typeface="微软雅黑" panose="020B0503020204020204" charset="-122"/>
              </a:rPr>
              <a:t>、</a:t>
            </a:r>
            <a:r>
              <a:rPr lang="zh-CN" altLang="zh-CN" sz="2800" dirty="0">
                <a:latin typeface="微软雅黑" panose="020B0503020204020204" charset="-122"/>
                <a:ea typeface="微软雅黑" panose="020B0503020204020204" charset="-122"/>
              </a:rPr>
              <a:t>使用</a:t>
            </a:r>
            <a:r>
              <a:rPr lang="en-US" altLang="zh-CN" sz="2800" dirty="0">
                <a:latin typeface="微软雅黑" panose="020B0503020204020204" charset="-122"/>
                <a:ea typeface="微软雅黑" panose="020B0503020204020204" charset="-122"/>
              </a:rPr>
              <a:t>Wireshark</a:t>
            </a:r>
            <a:r>
              <a:rPr lang="zh-CN" altLang="zh-CN" sz="2800" dirty="0">
                <a:latin typeface="微软雅黑" panose="020B0503020204020204" charset="-122"/>
                <a:ea typeface="微软雅黑" panose="020B0503020204020204" charset="-122"/>
              </a:rPr>
              <a:t>采集到一个数据帧，内容如下图所示（</a:t>
            </a:r>
            <a:r>
              <a:rPr lang="en-US" altLang="zh-CN" sz="2800" dirty="0">
                <a:latin typeface="微软雅黑" panose="020B0503020204020204" charset="-122"/>
                <a:ea typeface="微软雅黑" panose="020B0503020204020204" charset="-122"/>
              </a:rPr>
              <a:t>16</a:t>
            </a:r>
            <a:r>
              <a:rPr lang="zh-CN" altLang="zh-CN" sz="2800" dirty="0">
                <a:latin typeface="微软雅黑" panose="020B0503020204020204" charset="-122"/>
                <a:ea typeface="微软雅黑" panose="020B0503020204020204" charset="-122"/>
              </a:rPr>
              <a:t>进制表示），请回答：</a:t>
            </a:r>
            <a:r>
              <a:rPr lang="en-US" sz="2800" dirty="0">
                <a:latin typeface="微软雅黑" panose="020B0503020204020204" charset="-122"/>
                <a:ea typeface="微软雅黑" panose="020B0503020204020204" charset="-122"/>
              </a:rPr>
              <a:t> </a:t>
            </a:r>
            <a:endParaRPr lang="en-US"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p>
          <a:p>
            <a:pPr marL="0" indent="0" defTabSz="914400">
              <a:lnSpc>
                <a:spcPct val="100000"/>
              </a:lnSpc>
              <a:spcBef>
                <a:spcPct val="20000"/>
              </a:spcBef>
              <a:buClr>
                <a:schemeClr val="hlink"/>
              </a:buClr>
              <a:buSzPct val="60000"/>
              <a:buFont typeface="Arial" panose="020B0604020202020204" pitchFamily="34" charset="0"/>
              <a:buNone/>
              <a:defRPr/>
            </a:pPr>
            <a:r>
              <a:rPr lang="zh-CN" altLang="zh-CN" sz="2800" dirty="0"/>
              <a:t> </a:t>
            </a:r>
            <a:endParaRPr lang="en-US" sz="3200" b="1" dirty="0">
              <a:effectLst>
                <a:outerShdw blurRad="38100" dist="38100" dir="2700000" algn="tl">
                  <a:srgbClr val="000000"/>
                </a:outerShdw>
              </a:effectLst>
            </a:endParaRPr>
          </a:p>
        </p:txBody>
      </p:sp>
      <p:graphicFrame>
        <p:nvGraphicFramePr>
          <p:cNvPr id="6" name="表格 5"/>
          <p:cNvGraphicFramePr>
            <a:graphicFrameLocks noGrp="1"/>
          </p:cNvGraphicFramePr>
          <p:nvPr/>
        </p:nvGraphicFramePr>
        <p:xfrm>
          <a:off x="179387" y="2086497"/>
          <a:ext cx="8785225" cy="1765935"/>
        </p:xfrm>
        <a:graphic>
          <a:graphicData uri="http://schemas.openxmlformats.org/drawingml/2006/table">
            <a:tbl>
              <a:tblPr>
                <a:tableStyleId>{5C22544A-7EE6-4342-B048-85BDC9FD1C3A}</a:tableStyleId>
              </a:tblPr>
              <a:tblGrid>
                <a:gridCol w="8785225"/>
              </a:tblGrid>
              <a:tr h="1765300">
                <a:tc>
                  <a:txBody>
                    <a:bodyPr/>
                    <a:lstStyle/>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0000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f0 1f </a:t>
                      </a:r>
                      <a:r>
                        <a:rPr lang="en-US" sz="2400" kern="100" dirty="0" err="1">
                          <a:effectLst/>
                          <a:latin typeface="宋体" panose="02010600030101010101" pitchFamily="2" charset="-122"/>
                          <a:ea typeface="宋体" panose="02010600030101010101" pitchFamily="2" charset="-122"/>
                        </a:rPr>
                        <a:t>af</a:t>
                      </a:r>
                      <a:r>
                        <a:rPr lang="en-US" sz="2400" kern="100" dirty="0">
                          <a:effectLst/>
                          <a:latin typeface="宋体" panose="02010600030101010101" pitchFamily="2" charset="-122"/>
                          <a:ea typeface="宋体" panose="02010600030101010101" pitchFamily="2" charset="-122"/>
                        </a:rPr>
                        <a:t> 67 52 a7 00 19  e0 38 12 e4 08 00 45 00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0010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00 34 00 00 40 00 3b 06  0b 76 </a:t>
                      </a:r>
                      <a:r>
                        <a:rPr lang="en-US" sz="2400" kern="100" dirty="0" err="1">
                          <a:effectLst/>
                          <a:latin typeface="宋体" panose="02010600030101010101" pitchFamily="2" charset="-122"/>
                          <a:ea typeface="宋体" panose="02010600030101010101" pitchFamily="2" charset="-122"/>
                        </a:rPr>
                        <a:t>ca</a:t>
                      </a:r>
                      <a:r>
                        <a:rPr lang="en-US" sz="2400" kern="100" dirty="0">
                          <a:effectLst/>
                          <a:latin typeface="宋体" panose="02010600030101010101" pitchFamily="2" charset="-122"/>
                          <a:ea typeface="宋体" panose="02010600030101010101" pitchFamily="2" charset="-122"/>
                        </a:rPr>
                        <a:t> 77 e0 c9 c0 a8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0020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c8 64 00 50 c5 74 13 0b  52 0c 53 </a:t>
                      </a:r>
                      <a:r>
                        <a:rPr lang="en-US" sz="2400" kern="100" dirty="0" err="1">
                          <a:effectLst/>
                          <a:latin typeface="宋体" panose="02010600030101010101" pitchFamily="2" charset="-122"/>
                          <a:ea typeface="宋体" panose="02010600030101010101" pitchFamily="2" charset="-122"/>
                        </a:rPr>
                        <a:t>fa</a:t>
                      </a:r>
                      <a:r>
                        <a:rPr lang="en-US" sz="2400" kern="100" dirty="0">
                          <a:effectLst/>
                          <a:latin typeface="宋体" panose="02010600030101010101" pitchFamily="2" charset="-122"/>
                          <a:ea typeface="宋体" panose="02010600030101010101" pitchFamily="2" charset="-122"/>
                        </a:rPr>
                        <a:t> d8 8c 80 12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0030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16 d0 cc 7f 00 00 02 04  05 b4 01 01 04 02 01 03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2" marR="68582" marT="0" marB="0"/>
                </a:tc>
              </a:tr>
            </a:tbl>
          </a:graphicData>
        </a:graphic>
      </p:graphicFrame>
      <p:sp>
        <p:nvSpPr>
          <p:cNvPr id="9" name="文本框 8"/>
          <p:cNvSpPr txBox="1"/>
          <p:nvPr/>
        </p:nvSpPr>
        <p:spPr>
          <a:xfrm>
            <a:off x="395536" y="3993951"/>
            <a:ext cx="8242630" cy="2246769"/>
          </a:xfrm>
          <a:prstGeom prst="rect">
            <a:avLst/>
          </a:prstGeom>
          <a:noFill/>
        </p:spPr>
        <p:txBody>
          <a:bodyPr wrap="square">
            <a:spAutoFit/>
          </a:bodyPr>
          <a:lstStyle/>
          <a:p>
            <a:pPr marL="0" indent="0" defTabSz="914400">
              <a:lnSpc>
                <a:spcPct val="100000"/>
              </a:lnSpc>
              <a:spcBef>
                <a:spcPct val="20000"/>
              </a:spcBef>
              <a:buClr>
                <a:schemeClr val="hlink"/>
              </a:buClr>
              <a:buSzPct val="60000"/>
              <a:buFont typeface="Arial" panose="020B0604020202020204" pitchFamily="34" charset="0"/>
              <a:buNone/>
              <a:defRPr/>
            </a:pPr>
            <a:r>
              <a:rPr lang="en-US" altLang="zh-CN" sz="2000" dirty="0">
                <a:latin typeface="微软雅黑" panose="020B0503020204020204" charset="-122"/>
                <a:ea typeface="微软雅黑" panose="020B0503020204020204" charset="-122"/>
              </a:rPr>
              <a:t>(1)</a:t>
            </a:r>
            <a:r>
              <a:rPr lang="zh-CN" altLang="en-US" sz="2000" dirty="0">
                <a:latin typeface="微软雅黑" panose="020B0503020204020204" charset="-122"/>
                <a:ea typeface="微软雅黑" panose="020B0503020204020204" charset="-122"/>
              </a:rPr>
              <a:t>源</a:t>
            </a:r>
            <a:r>
              <a:rPr lang="en-US" altLang="zh-CN" sz="2000" dirty="0">
                <a:latin typeface="微软雅黑" panose="020B0503020204020204" charset="-122"/>
                <a:ea typeface="微软雅黑" panose="020B0503020204020204" charset="-122"/>
              </a:rPr>
              <a:t>MAC</a:t>
            </a:r>
            <a:r>
              <a:rPr lang="zh-CN" altLang="en-US" sz="2000" dirty="0">
                <a:latin typeface="微软雅黑" panose="020B0503020204020204" charset="-122"/>
                <a:ea typeface="微软雅黑" panose="020B0503020204020204" charset="-122"/>
              </a:rPr>
              <a:t>地址和目的</a:t>
            </a:r>
            <a:r>
              <a:rPr lang="en-US" altLang="zh-CN" sz="2000" dirty="0">
                <a:latin typeface="微软雅黑" panose="020B0503020204020204" charset="-122"/>
                <a:ea typeface="微软雅黑" panose="020B0503020204020204" charset="-122"/>
              </a:rPr>
              <a:t>MAC</a:t>
            </a:r>
            <a:r>
              <a:rPr lang="zh-CN" altLang="en-US" sz="2000" dirty="0">
                <a:latin typeface="微软雅黑" panose="020B0503020204020204" charset="-122"/>
                <a:ea typeface="微软雅黑" panose="020B0503020204020204" charset="-122"/>
              </a:rPr>
              <a:t>地址分别是多少</a:t>
            </a:r>
            <a:r>
              <a:rPr lang="zh-CN" altLang="zh-CN" sz="2000" dirty="0">
                <a:latin typeface="微软雅黑" panose="020B0503020204020204" charset="-122"/>
                <a:ea typeface="微软雅黑" panose="020B0503020204020204" charset="-122"/>
              </a:rPr>
              <a:t>？</a:t>
            </a:r>
            <a:endParaRPr lang="en-US" altLang="zh-CN" sz="2000" dirty="0">
              <a:latin typeface="微软雅黑" panose="020B0503020204020204" charset="-122"/>
              <a:ea typeface="微软雅黑" panose="020B0503020204020204" charset="-122"/>
            </a:endParaRPr>
          </a:p>
          <a:p>
            <a:pPr marL="0" indent="0" defTabSz="914400">
              <a:lnSpc>
                <a:spcPct val="100000"/>
              </a:lnSpc>
              <a:spcBef>
                <a:spcPct val="20000"/>
              </a:spcBef>
              <a:buClr>
                <a:schemeClr val="hlink"/>
              </a:buClr>
              <a:buSzPct val="60000"/>
              <a:buFont typeface="Arial" panose="020B0604020202020204" pitchFamily="34" charset="0"/>
              <a:buNone/>
              <a:defRPr/>
            </a:pPr>
            <a:r>
              <a:rPr lang="en-US" altLang="zh-CN" sz="2000" dirty="0">
                <a:latin typeface="微软雅黑" panose="020B0503020204020204" charset="-122"/>
                <a:ea typeface="微软雅黑" panose="020B0503020204020204" charset="-122"/>
              </a:rPr>
              <a:t>(2) </a:t>
            </a:r>
            <a:r>
              <a:rPr lang="zh-CN" altLang="en-US" sz="2000" dirty="0">
                <a:latin typeface="微软雅黑" panose="020B0503020204020204" charset="-122"/>
                <a:ea typeface="微软雅黑" panose="020B0503020204020204" charset="-122"/>
              </a:rPr>
              <a:t>类型字段值是多少？表示什么意思？</a:t>
            </a:r>
            <a:endParaRPr lang="en-US" altLang="zh-CN" sz="2000" dirty="0">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rgbClr val="FFFFCC"/>
              </a:buClr>
              <a:buSzPct val="60000"/>
              <a:buFont typeface="Arial" panose="020B0604020202020204" pitchFamily="34" charset="0"/>
              <a:buNone/>
              <a:defRPr/>
            </a:pP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(3)</a:t>
            </a:r>
            <a:r>
              <a:rPr kumimoji="0" lang="zh-CN"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源站和目的站</a:t>
            </a: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IP</a:t>
            </a:r>
            <a:r>
              <a:rPr kumimoji="0" lang="zh-CN"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地址分别是什么</a:t>
            </a: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a:t>
            </a:r>
            <a:r>
              <a:rPr kumimoji="0" lang="zh-CN" altLang="en-US" sz="2000" b="0" i="0" u="none" strike="noStrike" kern="1200" cap="none" spc="0" normalizeH="0" baseline="0" noProof="0" dirty="0">
                <a:ln>
                  <a:noFill/>
                </a:ln>
                <a:solidFill>
                  <a:srgbClr val="FF0000"/>
                </a:solidFill>
                <a:uLnTx/>
                <a:uFillTx/>
                <a:latin typeface="微软雅黑" panose="020B0503020204020204" charset="-122"/>
                <a:ea typeface="微软雅黑" panose="020B0503020204020204" charset="-122"/>
                <a:sym typeface="+mn-ea"/>
              </a:rPr>
              <a:t>点分十进制</a:t>
            </a:r>
            <a:endParaRPr kumimoji="0" lang="en-US" altLang="zh-CN" sz="2000" b="0" i="0" u="none" strike="noStrike" kern="1200" cap="none" spc="0" normalizeH="0" baseline="0" noProof="0" dirty="0">
              <a:ln>
                <a:noFill/>
              </a:ln>
              <a:solidFill>
                <a:srgbClr val="FF0000"/>
              </a:solidFill>
              <a:uLnTx/>
              <a:uFillTx/>
              <a:latin typeface="微软雅黑" panose="020B0503020204020204" charset="-122"/>
              <a:ea typeface="微软雅黑" panose="020B0503020204020204" charset="-122"/>
              <a:sym typeface="+mn-ea"/>
            </a:endParaRPr>
          </a:p>
          <a:p>
            <a:pPr marL="0" marR="0" lvl="0" indent="0" algn="l" defTabSz="914400" rtl="0" eaLnBrk="0" fontAlgn="base" latinLnBrk="0" hangingPunct="0">
              <a:lnSpc>
                <a:spcPct val="100000"/>
              </a:lnSpc>
              <a:spcBef>
                <a:spcPct val="20000"/>
              </a:spcBef>
              <a:spcAft>
                <a:spcPct val="0"/>
              </a:spcAft>
              <a:buClr>
                <a:srgbClr val="FFFFCC"/>
              </a:buClr>
              <a:buSzPct val="60000"/>
              <a:buFont typeface="Arial" panose="020B0604020202020204" pitchFamily="34" charset="0"/>
              <a:buNone/>
              <a:defRPr/>
            </a:pP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(4)IP</a:t>
            </a:r>
            <a:r>
              <a:rPr kumimoji="0" lang="zh-CN"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数据报的协议字段是多少，表示什么协议</a:t>
            </a: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a:t>
            </a:r>
            <a:endParaRPr kumimoji="0" lang="en-US" altLang="zh-CN" sz="2000" b="1" i="0" u="none" strike="noStrike" kern="1200" cap="none" spc="0" normalizeH="0" baseline="0" noProof="0" dirty="0">
              <a:ln>
                <a:noFill/>
              </a:ln>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sym typeface="+mn-ea"/>
              </a:rPr>
              <a:t>(5)</a:t>
            </a:r>
            <a:r>
              <a:rPr kumimoji="0" lang="zh-CN" altLang="en-US" sz="2000" b="0" i="0" u="none" strike="noStrike" kern="1200" cap="none" spc="0" normalizeH="0" baseline="0" noProof="0" dirty="0">
                <a:ln>
                  <a:noFill/>
                </a:ln>
                <a:uLnTx/>
                <a:uFillTx/>
                <a:latin typeface="微软雅黑" panose="020B0503020204020204" charset="-122"/>
                <a:ea typeface="微软雅黑" panose="020B0503020204020204" charset="-122"/>
              </a:rPr>
              <a:t>经过几个路由器转发（</a:t>
            </a: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rPr>
              <a:t>TTL</a:t>
            </a:r>
            <a:r>
              <a:rPr kumimoji="0" lang="zh-CN" altLang="en-US" sz="2000" b="0" i="0" u="none" strike="noStrike" kern="1200" cap="none" spc="0" normalizeH="0" baseline="0" noProof="0" dirty="0">
                <a:ln>
                  <a:noFill/>
                </a:ln>
                <a:uLnTx/>
                <a:uFillTx/>
                <a:latin typeface="微软雅黑" panose="020B0503020204020204" charset="-122"/>
                <a:ea typeface="微软雅黑" panose="020B0503020204020204" charset="-122"/>
              </a:rPr>
              <a:t>初始值为</a:t>
            </a:r>
            <a:r>
              <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rPr>
              <a:t>64</a:t>
            </a:r>
            <a:r>
              <a:rPr kumimoji="0" lang="zh-CN" altLang="en-US" sz="2000" b="0" i="0" u="none" strike="noStrike" kern="1200" cap="none" spc="0" normalizeH="0" baseline="0" noProof="0" dirty="0">
                <a:ln>
                  <a:noFill/>
                </a:ln>
                <a:uLnTx/>
                <a:uFillTx/>
                <a:latin typeface="微软雅黑" panose="020B0503020204020204" charset="-122"/>
                <a:ea typeface="微软雅黑" panose="020B0503020204020204" charset="-122"/>
              </a:rPr>
              <a:t>）</a:t>
            </a:r>
            <a:endParaRPr kumimoji="0" lang="en-US" altLang="zh-CN" sz="2000" b="0" i="0" u="none" strike="noStrike" kern="1200" cap="none" spc="0" normalizeH="0" baseline="0" noProof="0" dirty="0">
              <a:ln>
                <a:noFill/>
              </a:ln>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sz="2000" dirty="0">
                <a:latin typeface="微软雅黑" panose="020B0503020204020204" charset="-122"/>
                <a:ea typeface="微软雅黑" panose="020B0503020204020204" charset="-122"/>
              </a:rPr>
              <a:t>(6)</a:t>
            </a:r>
            <a:r>
              <a:rPr lang="zh-CN" altLang="en-US" sz="2000" dirty="0">
                <a:latin typeface="微软雅黑" panose="020B0503020204020204" charset="-122"/>
                <a:ea typeface="微软雅黑" panose="020B0503020204020204" charset="-122"/>
              </a:rPr>
              <a:t>通过端口推测其应用是什么。</a:t>
            </a:r>
            <a:endParaRPr kumimoji="0" lang="zh-CN" altLang="zh-CN" sz="2000" b="1" i="0" u="none" strike="noStrike" kern="1200" cap="none" spc="0" normalizeH="0" baseline="0" noProof="0" dirty="0">
              <a:ln>
                <a:noFill/>
              </a:ln>
              <a:uLnTx/>
              <a:uFillTx/>
              <a:latin typeface="微软雅黑" panose="020B0503020204020204" charset="-122"/>
              <a:ea typeface="微软雅黑" panose="020B0503020204020204" charset="-122"/>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
        <p:nvSpPr>
          <p:cNvPr id="6" name="矩形 51" descr="e7d195523061f1c09e9d68d7cf438b91ef959ecb14fc25d26BBA7F7DBC18E55DFF4014AF651F0BF2569D4B6C1DA7F1A4683A481403BD872FC687266AD13265C1DE7C373772FD8728ABDD69ADD03BFF5BE2862BC891DBB79E179C12B3C470BB1CA1B871AA08B865E62D50CBB83D42F71A13ABD8319583655FE924CD5413A64672C40FE421936BCC75CD08696492E3F826"/>
          <p:cNvSpPr>
            <a:spLocks noChangeArrowheads="1"/>
          </p:cNvSpPr>
          <p:nvPr/>
        </p:nvSpPr>
        <p:spPr bwMode="auto">
          <a:xfrm>
            <a:off x="173038" y="638175"/>
            <a:ext cx="8774112" cy="588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Light" panose="020F0302020204030204" pitchFamily="34" charset="0"/>
                <a:ea typeface="微软雅黑 Light" panose="020B0502040204020203" pitchFamily="34" charset="-122"/>
              </a:defRPr>
            </a:lvl1pPr>
            <a:lvl2pPr marL="742950" indent="-285750">
              <a:defRPr>
                <a:solidFill>
                  <a:schemeClr val="tx1"/>
                </a:solidFill>
                <a:latin typeface="Calibri Light" panose="020F0302020204030204" pitchFamily="34" charset="0"/>
                <a:ea typeface="微软雅黑 Light" panose="020B0502040204020203" pitchFamily="34" charset="-122"/>
              </a:defRPr>
            </a:lvl2pPr>
            <a:lvl3pPr marL="1143000" indent="-228600">
              <a:defRPr>
                <a:solidFill>
                  <a:schemeClr val="tx1"/>
                </a:solidFill>
                <a:latin typeface="Calibri Light" panose="020F0302020204030204" pitchFamily="34" charset="0"/>
                <a:ea typeface="微软雅黑 Light" panose="020B0502040204020203" pitchFamily="34" charset="-122"/>
              </a:defRPr>
            </a:lvl3pPr>
            <a:lvl4pPr marL="1600200" indent="-228600">
              <a:defRPr>
                <a:solidFill>
                  <a:schemeClr val="tx1"/>
                </a:solidFill>
                <a:latin typeface="Calibri Light" panose="020F0302020204030204" pitchFamily="34" charset="0"/>
                <a:ea typeface="微软雅黑 Light" panose="020B0502040204020203" pitchFamily="34" charset="-122"/>
              </a:defRPr>
            </a:lvl4pPr>
            <a:lvl5pPr marL="2057400" indent="-228600">
              <a:defRPr>
                <a:solidFill>
                  <a:schemeClr val="tx1"/>
                </a:solidFill>
                <a:latin typeface="Calibri Light" panose="020F0302020204030204" pitchFamily="34" charset="0"/>
                <a:ea typeface="微软雅黑 Light" panose="020B0502040204020203" pitchFamily="34" charset="-122"/>
              </a:defRPr>
            </a:lvl5pPr>
            <a:lvl6pPr marL="2514600" indent="-228600" defTabSz="4572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6pPr>
            <a:lvl7pPr marL="2971800" indent="-228600" defTabSz="4572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7pPr>
            <a:lvl8pPr marL="3429000" indent="-228600" defTabSz="4572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8pPr>
            <a:lvl9pPr marL="3886200" indent="-228600" defTabSz="457200" eaLnBrk="0" fontAlgn="base" hangingPunct="0">
              <a:spcBef>
                <a:spcPct val="0"/>
              </a:spcBef>
              <a:spcAft>
                <a:spcPct val="0"/>
              </a:spcAft>
              <a:defRPr>
                <a:solidFill>
                  <a:schemeClr val="tx1"/>
                </a:solidFill>
                <a:latin typeface="Calibri Light" panose="020F0302020204030204" pitchFamily="34" charset="0"/>
                <a:ea typeface="微软雅黑 Light" panose="020B0502040204020203" pitchFamily="34" charset="-122"/>
              </a:defRPr>
            </a:lvl9pPr>
          </a:lstStyle>
          <a:p>
            <a:pPr eaLnBrk="1" hangingPunct="1">
              <a:lnSpc>
                <a:spcPct val="150000"/>
              </a:lnSpc>
              <a:buClr>
                <a:srgbClr val="181717"/>
              </a:buClr>
            </a:pPr>
            <a:r>
              <a:rPr lang="en-US" altLang="zh-CN" sz="2400" b="1">
                <a:latin typeface="微软雅黑" panose="020B0503020204020204" charset="-122"/>
                <a:ea typeface="微软雅黑" panose="020B0503020204020204" charset="-122"/>
                <a:sym typeface="Calibri Light" panose="020F0302020204030204" pitchFamily="34" charset="0"/>
              </a:rPr>
              <a:t>4</a:t>
            </a:r>
            <a:r>
              <a:rPr lang="zh-CN" altLang="en-US" sz="2400" b="1">
                <a:latin typeface="微软雅黑" panose="020B0503020204020204" charset="-122"/>
                <a:ea typeface="微软雅黑" panose="020B0503020204020204" charset="-122"/>
                <a:sym typeface="Calibri Light" panose="020F0302020204030204" pitchFamily="34" charset="0"/>
              </a:rPr>
              <a:t>、帧的解析（</a:t>
            </a:r>
            <a:r>
              <a:rPr lang="en-US" altLang="zh-CN" sz="2400" b="1">
                <a:latin typeface="微软雅黑" panose="020B0503020204020204" charset="-122"/>
                <a:ea typeface="微软雅黑" panose="020B0503020204020204" charset="-122"/>
                <a:sym typeface="Calibri Light" panose="020F0302020204030204" pitchFamily="34" charset="0"/>
              </a:rPr>
              <a:t>Wireshark</a:t>
            </a:r>
            <a:r>
              <a:rPr lang="zh-CN" altLang="en-US" sz="2400" b="1">
                <a:latin typeface="微软雅黑" panose="020B0503020204020204" charset="-122"/>
                <a:ea typeface="微软雅黑" panose="020B0503020204020204" charset="-122"/>
                <a:sym typeface="Calibri Light" panose="020F0302020204030204" pitchFamily="34" charset="0"/>
              </a:rPr>
              <a:t>）</a:t>
            </a:r>
            <a:endParaRPr lang="zh-CN" altLang="en-US" sz="2400" b="1">
              <a:latin typeface="微软雅黑" panose="020B0503020204020204" charset="-122"/>
              <a:ea typeface="微软雅黑" panose="020B0503020204020204" charset="-122"/>
              <a:sym typeface="Calibri Light" panose="020F0302020204030204" pitchFamily="34" charset="0"/>
            </a:endParaRPr>
          </a:p>
        </p:txBody>
      </p:sp>
      <p:sp>
        <p:nvSpPr>
          <p:cNvPr id="8" name="Rectangle 3"/>
          <p:cNvSpPr txBox="1">
            <a:spLocks noChangeArrowheads="1"/>
          </p:cNvSpPr>
          <p:nvPr/>
        </p:nvSpPr>
        <p:spPr>
          <a:xfrm>
            <a:off x="0" y="1214438"/>
            <a:ext cx="9144000" cy="5399087"/>
          </a:xfrm>
        </p:spPr>
        <p:txBody>
          <a:bodyPr/>
          <a:lst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indent="-342900" defTabSz="914400">
              <a:lnSpc>
                <a:spcPct val="100000"/>
              </a:lnSpc>
              <a:spcBef>
                <a:spcPct val="20000"/>
              </a:spcBef>
              <a:buClr>
                <a:schemeClr val="hlink"/>
              </a:buClr>
              <a:buSzPct val="60000"/>
              <a:buFont typeface="Wingdings" panose="05000000000000000000" pitchFamily="2" charset="2"/>
              <a:buNone/>
              <a:defRPr/>
            </a:pPr>
            <a:r>
              <a:rPr lang="en-US" altLang="zh-CN" sz="2800" dirty="0">
                <a:latin typeface="微软雅黑" panose="020B0503020204020204" charset="-122"/>
                <a:ea typeface="微软雅黑" panose="020B0503020204020204" charset="-122"/>
              </a:rPr>
              <a:t> </a:t>
            </a:r>
            <a:r>
              <a:rPr lang="zh-CN" altLang="zh-CN" sz="2800" dirty="0">
                <a:latin typeface="微软雅黑" panose="020B0503020204020204" charset="-122"/>
                <a:ea typeface="微软雅黑" panose="020B0503020204020204" charset="-122"/>
              </a:rPr>
              <a:t>使用</a:t>
            </a:r>
            <a:r>
              <a:rPr lang="en-US" altLang="zh-CN" sz="2800" dirty="0">
                <a:latin typeface="微软雅黑" panose="020B0503020204020204" charset="-122"/>
                <a:ea typeface="微软雅黑" panose="020B0503020204020204" charset="-122"/>
              </a:rPr>
              <a:t>Wireshark</a:t>
            </a:r>
            <a:r>
              <a:rPr lang="zh-CN" altLang="zh-CN" sz="2800" dirty="0">
                <a:latin typeface="微软雅黑" panose="020B0503020204020204" charset="-122"/>
                <a:ea typeface="微软雅黑" panose="020B0503020204020204" charset="-122"/>
              </a:rPr>
              <a:t>采集到一个数据帧，内容如下图所示（</a:t>
            </a:r>
            <a:r>
              <a:rPr lang="en-US" altLang="zh-CN" sz="2800" dirty="0">
                <a:latin typeface="微软雅黑" panose="020B0503020204020204" charset="-122"/>
                <a:ea typeface="微软雅黑" panose="020B0503020204020204" charset="-122"/>
              </a:rPr>
              <a:t>16</a:t>
            </a:r>
            <a:r>
              <a:rPr lang="zh-CN" altLang="zh-CN" sz="2800" dirty="0">
                <a:latin typeface="微软雅黑" panose="020B0503020204020204" charset="-122"/>
                <a:ea typeface="微软雅黑" panose="020B0503020204020204" charset="-122"/>
              </a:rPr>
              <a:t>进制表示），请回答：</a:t>
            </a:r>
            <a:r>
              <a:rPr lang="en-US" sz="2800" dirty="0">
                <a:latin typeface="微软雅黑" panose="020B0503020204020204" charset="-122"/>
                <a:ea typeface="微软雅黑" panose="020B0503020204020204" charset="-122"/>
              </a:rPr>
              <a:t> </a:t>
            </a:r>
            <a:endParaRPr lang="en-US"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2800" dirty="0">
              <a:latin typeface="微软雅黑" panose="020B0503020204020204" charset="-122"/>
              <a:ea typeface="微软雅黑" panose="020B0503020204020204" charset="-122"/>
            </a:endParaRPr>
          </a:p>
          <a:p>
            <a:pPr marL="0" indent="0" defTabSz="914400">
              <a:lnSpc>
                <a:spcPct val="100000"/>
              </a:lnSpc>
              <a:spcBef>
                <a:spcPct val="20000"/>
              </a:spcBef>
              <a:buClr>
                <a:schemeClr val="hlink"/>
              </a:buClr>
              <a:buSzPct val="60000"/>
              <a:buFont typeface="Arial" panose="020B0604020202020204" pitchFamily="34" charset="0"/>
              <a:buNone/>
              <a:defRPr/>
            </a:pPr>
            <a:r>
              <a:rPr lang="zh-CN" altLang="zh-CN" sz="2800" dirty="0">
                <a:latin typeface="微软雅黑" panose="020B0503020204020204" charset="-122"/>
                <a:ea typeface="微软雅黑" panose="020B0503020204020204" charset="-122"/>
              </a:rPr>
              <a:t> </a:t>
            </a:r>
            <a:endParaRPr lang="en-US" altLang="zh-CN" sz="2800" dirty="0">
              <a:latin typeface="微软雅黑" panose="020B0503020204020204" charset="-122"/>
              <a:ea typeface="微软雅黑" panose="020B0503020204020204" charset="-122"/>
            </a:endParaRPr>
          </a:p>
          <a:p>
            <a:pPr marL="0" indent="0" defTabSz="914400">
              <a:lnSpc>
                <a:spcPct val="100000"/>
              </a:lnSpc>
              <a:spcBef>
                <a:spcPct val="20000"/>
              </a:spcBef>
              <a:buClr>
                <a:schemeClr val="hlink"/>
              </a:buClr>
              <a:buSzPct val="60000"/>
              <a:buFont typeface="Arial" panose="020B0604020202020204" pitchFamily="34" charset="0"/>
              <a:buNone/>
              <a:defRPr/>
            </a:pPr>
            <a:r>
              <a:rPr lang="en-US" altLang="zh-CN" sz="2800" dirty="0">
                <a:latin typeface="微软雅黑" panose="020B0503020204020204" charset="-122"/>
                <a:ea typeface="微软雅黑" panose="020B0503020204020204" charset="-122"/>
              </a:rPr>
              <a:t> (1)</a:t>
            </a:r>
            <a:r>
              <a:rPr lang="zh-CN" altLang="en-US" sz="2800" dirty="0">
                <a:latin typeface="微软雅黑" panose="020B0503020204020204" charset="-122"/>
                <a:ea typeface="微软雅黑" panose="020B0503020204020204" charset="-122"/>
              </a:rPr>
              <a:t>源</a:t>
            </a:r>
            <a:r>
              <a:rPr lang="en-US" altLang="zh-CN" sz="2800" dirty="0">
                <a:latin typeface="微软雅黑" panose="020B0503020204020204" charset="-122"/>
                <a:ea typeface="微软雅黑" panose="020B0503020204020204" charset="-122"/>
              </a:rPr>
              <a:t>MAC</a:t>
            </a:r>
            <a:r>
              <a:rPr lang="zh-CN" altLang="en-US" sz="2800" dirty="0">
                <a:latin typeface="微软雅黑" panose="020B0503020204020204" charset="-122"/>
                <a:ea typeface="微软雅黑" panose="020B0503020204020204" charset="-122"/>
              </a:rPr>
              <a:t>地址和目的</a:t>
            </a:r>
            <a:r>
              <a:rPr lang="en-US" altLang="zh-CN" sz="2800" dirty="0">
                <a:latin typeface="微软雅黑" panose="020B0503020204020204" charset="-122"/>
                <a:ea typeface="微软雅黑" panose="020B0503020204020204" charset="-122"/>
              </a:rPr>
              <a:t>MAC</a:t>
            </a:r>
            <a:r>
              <a:rPr lang="zh-CN" altLang="en-US" sz="2800" dirty="0">
                <a:latin typeface="微软雅黑" panose="020B0503020204020204" charset="-122"/>
                <a:ea typeface="微软雅黑" panose="020B0503020204020204" charset="-122"/>
              </a:rPr>
              <a:t>地址分别是多少</a:t>
            </a:r>
            <a:r>
              <a:rPr lang="zh-CN" altLang="zh-CN" sz="2800" dirty="0">
                <a:latin typeface="微软雅黑" panose="020B0503020204020204" charset="-122"/>
                <a:ea typeface="微软雅黑" panose="020B0503020204020204" charset="-122"/>
              </a:rPr>
              <a:t>？</a:t>
            </a:r>
            <a:endParaRPr lang="en-US" altLang="zh-CN" sz="2800" dirty="0">
              <a:latin typeface="微软雅黑" panose="020B0503020204020204" charset="-122"/>
              <a:ea typeface="微软雅黑" panose="020B0503020204020204" charset="-122"/>
            </a:endParaRPr>
          </a:p>
          <a:p>
            <a:pPr marL="0" indent="0" defTabSz="914400">
              <a:lnSpc>
                <a:spcPct val="100000"/>
              </a:lnSpc>
              <a:spcBef>
                <a:spcPct val="20000"/>
              </a:spcBef>
              <a:buClr>
                <a:schemeClr val="hlink"/>
              </a:buClr>
              <a:buSzPct val="60000"/>
              <a:buFont typeface="Arial" panose="020B0604020202020204" pitchFamily="34" charset="0"/>
              <a:buNone/>
              <a:defRPr/>
            </a:pPr>
            <a:r>
              <a:rPr lang="en-US" altLang="zh-CN" sz="2800" dirty="0">
                <a:latin typeface="微软雅黑" panose="020B0503020204020204" charset="-122"/>
                <a:ea typeface="微软雅黑" panose="020B0503020204020204" charset="-122"/>
              </a:rPr>
              <a:t> (2) </a:t>
            </a:r>
            <a:r>
              <a:rPr lang="zh-CN" altLang="en-US" sz="2800" dirty="0">
                <a:latin typeface="微软雅黑" panose="020B0503020204020204" charset="-122"/>
                <a:ea typeface="微软雅黑" panose="020B0503020204020204" charset="-122"/>
              </a:rPr>
              <a:t>类型字段值是多少？表示什么意思？</a:t>
            </a:r>
            <a:endParaRPr lang="zh-CN" altLang="zh-CN" sz="2800" dirty="0">
              <a:latin typeface="微软雅黑" panose="020B0503020204020204" charset="-122"/>
              <a:ea typeface="微软雅黑" panose="020B0503020204020204" charset="-122"/>
            </a:endParaRPr>
          </a:p>
          <a:p>
            <a:pPr marL="342900" indent="-342900" defTabSz="914400">
              <a:lnSpc>
                <a:spcPct val="100000"/>
              </a:lnSpc>
              <a:spcBef>
                <a:spcPct val="20000"/>
              </a:spcBef>
              <a:buClr>
                <a:schemeClr val="hlink"/>
              </a:buClr>
              <a:buSzPct val="60000"/>
              <a:buFont typeface="Wingdings" panose="05000000000000000000" pitchFamily="2" charset="2"/>
              <a:buNone/>
              <a:defRPr/>
            </a:pPr>
            <a:endParaRPr lang="en-US" sz="3200" b="1" dirty="0">
              <a:effectLst>
                <a:outerShdw blurRad="38100" dist="38100" dir="2700000" algn="tl">
                  <a:srgbClr val="000000"/>
                </a:outerShdw>
              </a:effectLst>
              <a:latin typeface="微软雅黑" panose="020B0503020204020204" charset="-122"/>
              <a:ea typeface="微软雅黑" panose="020B0503020204020204" charset="-122"/>
            </a:endParaRPr>
          </a:p>
        </p:txBody>
      </p:sp>
      <p:graphicFrame>
        <p:nvGraphicFramePr>
          <p:cNvPr id="9" name="表格 8"/>
          <p:cNvGraphicFramePr>
            <a:graphicFrameLocks noGrp="1"/>
          </p:cNvGraphicFramePr>
          <p:nvPr/>
        </p:nvGraphicFramePr>
        <p:xfrm>
          <a:off x="112889" y="2537569"/>
          <a:ext cx="8785225" cy="1765935"/>
        </p:xfrm>
        <a:graphic>
          <a:graphicData uri="http://schemas.openxmlformats.org/drawingml/2006/table">
            <a:tbl>
              <a:tblPr>
                <a:tableStyleId>{5C22544A-7EE6-4342-B048-85BDC9FD1C3A}</a:tableStyleId>
              </a:tblPr>
              <a:tblGrid>
                <a:gridCol w="8785225"/>
              </a:tblGrid>
              <a:tr h="1765300">
                <a:tc>
                  <a:txBody>
                    <a:bodyPr/>
                    <a:lstStyle/>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0000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f0 1f </a:t>
                      </a:r>
                      <a:r>
                        <a:rPr lang="en-US" sz="2400" kern="100" dirty="0" err="1">
                          <a:effectLst/>
                          <a:latin typeface="宋体" panose="02010600030101010101" pitchFamily="2" charset="-122"/>
                          <a:ea typeface="宋体" panose="02010600030101010101" pitchFamily="2" charset="-122"/>
                        </a:rPr>
                        <a:t>af</a:t>
                      </a:r>
                      <a:r>
                        <a:rPr lang="en-US" sz="2400" kern="100" dirty="0">
                          <a:effectLst/>
                          <a:latin typeface="宋体" panose="02010600030101010101" pitchFamily="2" charset="-122"/>
                          <a:ea typeface="宋体" panose="02010600030101010101" pitchFamily="2" charset="-122"/>
                        </a:rPr>
                        <a:t> 67 52 a7 00 19  e0 38 12 e4 08 00 45 00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0010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00 34 00 00 40 00 3b 06  0b 76 </a:t>
                      </a:r>
                      <a:r>
                        <a:rPr lang="en-US" sz="2400" kern="100" dirty="0" err="1">
                          <a:effectLst/>
                          <a:latin typeface="宋体" panose="02010600030101010101" pitchFamily="2" charset="-122"/>
                          <a:ea typeface="宋体" panose="02010600030101010101" pitchFamily="2" charset="-122"/>
                        </a:rPr>
                        <a:t>ca</a:t>
                      </a:r>
                      <a:r>
                        <a:rPr lang="en-US" sz="2400" kern="100" dirty="0">
                          <a:effectLst/>
                          <a:latin typeface="宋体" panose="02010600030101010101" pitchFamily="2" charset="-122"/>
                          <a:ea typeface="宋体" panose="02010600030101010101" pitchFamily="2" charset="-122"/>
                        </a:rPr>
                        <a:t> 77 e0 c9 c0 a8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0020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c8 64 00 50 c5 74 13 0b  52 0c 53 </a:t>
                      </a:r>
                      <a:r>
                        <a:rPr lang="en-US" sz="2400" kern="100" dirty="0" err="1">
                          <a:effectLst/>
                          <a:latin typeface="宋体" panose="02010600030101010101" pitchFamily="2" charset="-122"/>
                          <a:ea typeface="宋体" panose="02010600030101010101" pitchFamily="2" charset="-122"/>
                        </a:rPr>
                        <a:t>fa</a:t>
                      </a:r>
                      <a:r>
                        <a:rPr lang="en-US" sz="2400" kern="100" dirty="0">
                          <a:effectLst/>
                          <a:latin typeface="宋体" panose="02010600030101010101" pitchFamily="2" charset="-122"/>
                          <a:ea typeface="宋体" panose="02010600030101010101" pitchFamily="2" charset="-122"/>
                        </a:rPr>
                        <a:t> d8 8c 80 12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0030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16 d0 cc 7f 00 00 02 04  05 b4 01 01 04 02 01 03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2" marR="68582" marT="0" marB="0"/>
                </a:tc>
              </a:tr>
            </a:tbl>
          </a:graphicData>
        </a:graphic>
      </p:graphicFrame>
      <p:sp>
        <p:nvSpPr>
          <p:cNvPr id="12" name="矩形 11"/>
          <p:cNvSpPr/>
          <p:nvPr/>
        </p:nvSpPr>
        <p:spPr>
          <a:xfrm>
            <a:off x="1319389" y="2537569"/>
            <a:ext cx="2690812" cy="411163"/>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w="38100">
                <a:solidFill>
                  <a:srgbClr val="FF0000"/>
                </a:solidFill>
              </a:ln>
              <a:latin typeface="微软雅黑" panose="020B0503020204020204" charset="-122"/>
              <a:ea typeface="微软雅黑" panose="020B0503020204020204" charset="-122"/>
            </a:endParaRPr>
          </a:p>
        </p:txBody>
      </p:sp>
      <p:sp>
        <p:nvSpPr>
          <p:cNvPr id="13" name="矩形 12"/>
          <p:cNvSpPr/>
          <p:nvPr/>
        </p:nvSpPr>
        <p:spPr>
          <a:xfrm>
            <a:off x="4080051" y="2539157"/>
            <a:ext cx="2816225" cy="412750"/>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w="38100">
                <a:solidFill>
                  <a:srgbClr val="FF0000"/>
                </a:solidFill>
              </a:ln>
              <a:latin typeface="微软雅黑" panose="020B0503020204020204" charset="-122"/>
              <a:ea typeface="微软雅黑" panose="020B0503020204020204" charset="-122"/>
            </a:endParaRPr>
          </a:p>
        </p:txBody>
      </p:sp>
      <p:sp>
        <p:nvSpPr>
          <p:cNvPr id="14" name="矩形 13"/>
          <p:cNvSpPr/>
          <p:nvPr/>
        </p:nvSpPr>
        <p:spPr>
          <a:xfrm>
            <a:off x="6966126" y="2532807"/>
            <a:ext cx="919163" cy="411162"/>
          </a:xfrm>
          <a:prstGeom prst="rect">
            <a:avLst/>
          </a:prstGeom>
          <a:noFill/>
          <a:ln>
            <a:solidFill>
              <a:srgbClr val="FF00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ln w="38100">
                <a:solidFill>
                  <a:srgbClr val="FF0000"/>
                </a:solidFill>
              </a:ln>
              <a:latin typeface="微软雅黑" panose="020B0503020204020204" charset="-122"/>
              <a:ea typeface="微软雅黑" panose="020B0503020204020204" charset="-122"/>
            </a:endParaRPr>
          </a:p>
        </p:txBody>
      </p:sp>
      <p:pic>
        <p:nvPicPr>
          <p:cNvPr id="15" name="图片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826415"/>
            <a:ext cx="9144000" cy="154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对话气泡: 圆角矩形 15"/>
          <p:cNvSpPr/>
          <p:nvPr/>
        </p:nvSpPr>
        <p:spPr>
          <a:xfrm>
            <a:off x="210389" y="3478876"/>
            <a:ext cx="2166714" cy="669034"/>
          </a:xfrm>
          <a:prstGeom prst="wedgeRoundRectCallout">
            <a:avLst>
              <a:gd name="adj1" fmla="val 32345"/>
              <a:gd name="adj2" fmla="val -121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目的</a:t>
            </a:r>
            <a:r>
              <a:rPr lang="en-US" altLang="zh-CN" sz="2400" dirty="0">
                <a:latin typeface="微软雅黑" panose="020B0503020204020204" charset="-122"/>
                <a:ea typeface="微软雅黑" panose="020B0503020204020204" charset="-122"/>
              </a:rPr>
              <a:t>MAC</a:t>
            </a:r>
            <a:r>
              <a:rPr lang="zh-CN" altLang="en-US" sz="2400" dirty="0">
                <a:latin typeface="微软雅黑" panose="020B0503020204020204" charset="-122"/>
                <a:ea typeface="微软雅黑" panose="020B0503020204020204" charset="-122"/>
              </a:rPr>
              <a:t>地址</a:t>
            </a:r>
            <a:endParaRPr lang="zh-CN" altLang="en-US" sz="2400" dirty="0">
              <a:latin typeface="微软雅黑" panose="020B0503020204020204" charset="-122"/>
              <a:ea typeface="微软雅黑" panose="020B0503020204020204" charset="-122"/>
            </a:endParaRPr>
          </a:p>
        </p:txBody>
      </p:sp>
      <p:sp>
        <p:nvSpPr>
          <p:cNvPr id="17" name="对话气泡: 圆角矩形 16"/>
          <p:cNvSpPr/>
          <p:nvPr/>
        </p:nvSpPr>
        <p:spPr>
          <a:xfrm>
            <a:off x="3307903" y="3453717"/>
            <a:ext cx="2166714" cy="669034"/>
          </a:xfrm>
          <a:prstGeom prst="wedgeRoundRectCallout">
            <a:avLst>
              <a:gd name="adj1" fmla="val 32345"/>
              <a:gd name="adj2" fmla="val -121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源</a:t>
            </a:r>
            <a:r>
              <a:rPr lang="en-US" altLang="zh-CN" sz="2400" dirty="0">
                <a:latin typeface="微软雅黑" panose="020B0503020204020204" charset="-122"/>
                <a:ea typeface="微软雅黑" panose="020B0503020204020204" charset="-122"/>
              </a:rPr>
              <a:t>MAC</a:t>
            </a:r>
            <a:r>
              <a:rPr lang="zh-CN" altLang="en-US" sz="2400" dirty="0">
                <a:latin typeface="微软雅黑" panose="020B0503020204020204" charset="-122"/>
                <a:ea typeface="微软雅黑" panose="020B0503020204020204" charset="-122"/>
              </a:rPr>
              <a:t>地址</a:t>
            </a:r>
            <a:endParaRPr lang="zh-CN" altLang="en-US" sz="2400" dirty="0">
              <a:latin typeface="微软雅黑" panose="020B0503020204020204" charset="-122"/>
              <a:ea typeface="微软雅黑" panose="020B0503020204020204" charset="-122"/>
            </a:endParaRPr>
          </a:p>
        </p:txBody>
      </p:sp>
      <p:sp>
        <p:nvSpPr>
          <p:cNvPr id="18" name="对话气泡: 圆角矩形 17"/>
          <p:cNvSpPr/>
          <p:nvPr/>
        </p:nvSpPr>
        <p:spPr>
          <a:xfrm>
            <a:off x="5770986" y="3488737"/>
            <a:ext cx="2473422" cy="669034"/>
          </a:xfrm>
          <a:prstGeom prst="wedgeRoundRectCallout">
            <a:avLst>
              <a:gd name="adj1" fmla="val 32345"/>
              <a:gd name="adj2" fmla="val -12103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latin typeface="微软雅黑" panose="020B0503020204020204" charset="-122"/>
                <a:ea typeface="微软雅黑" panose="020B0503020204020204" charset="-122"/>
              </a:rPr>
              <a:t>类型</a:t>
            </a:r>
            <a:r>
              <a:rPr lang="en-US" altLang="zh-CN" sz="2400" dirty="0">
                <a:latin typeface="微软雅黑" panose="020B0503020204020204" charset="-122"/>
                <a:ea typeface="微软雅黑" panose="020B0503020204020204" charset="-122"/>
              </a:rPr>
              <a:t>0x0800</a:t>
            </a:r>
            <a:endParaRPr lang="en-US" altLang="zh-CN" sz="2400" dirty="0">
              <a:latin typeface="微软雅黑" panose="020B0503020204020204" charset="-122"/>
              <a:ea typeface="微软雅黑" panose="020B0503020204020204" charset="-122"/>
            </a:endParaRPr>
          </a:p>
          <a:p>
            <a:pPr algn="ctr"/>
            <a:r>
              <a:rPr lang="zh-CN" altLang="en-US" sz="2400" dirty="0">
                <a:latin typeface="微软雅黑" panose="020B0503020204020204" charset="-122"/>
                <a:ea typeface="微软雅黑" panose="020B0503020204020204" charset="-122"/>
              </a:rPr>
              <a:t>标识是</a:t>
            </a:r>
            <a:r>
              <a:rPr lang="en-US" altLang="zh-CN" sz="2400" dirty="0">
                <a:latin typeface="微软雅黑" panose="020B0503020204020204" charset="-122"/>
                <a:ea typeface="微软雅黑" panose="020B0503020204020204" charset="-122"/>
              </a:rPr>
              <a:t>IP</a:t>
            </a:r>
            <a:r>
              <a:rPr lang="zh-CN" altLang="en-US" sz="2400" dirty="0">
                <a:latin typeface="微软雅黑" panose="020B0503020204020204" charset="-122"/>
                <a:ea typeface="微软雅黑" panose="020B0503020204020204" charset="-122"/>
              </a:rPr>
              <a:t>数据报</a:t>
            </a:r>
            <a:endParaRPr lang="zh-CN" altLang="en-US" sz="2400" dirty="0">
              <a:latin typeface="微软雅黑" panose="020B0503020204020204" charset="-122"/>
              <a:ea typeface="微软雅黑" panose="020B0503020204020204"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6" name="图片 5"/>
          <p:cNvPicPr>
            <a:picLocks noChangeAspect="1"/>
          </p:cNvPicPr>
          <p:nvPr/>
        </p:nvPicPr>
        <p:blipFill>
          <a:blip r:embed="rId4"/>
          <a:stretch>
            <a:fillRect/>
          </a:stretch>
        </p:blipFill>
        <p:spPr>
          <a:xfrm>
            <a:off x="2915816" y="1026245"/>
            <a:ext cx="6110247" cy="2091953"/>
          </a:xfrm>
          <a:prstGeom prst="rect">
            <a:avLst/>
          </a:prstGeom>
        </p:spPr>
      </p:pic>
      <p:graphicFrame>
        <p:nvGraphicFramePr>
          <p:cNvPr id="8" name="表格 7"/>
          <p:cNvGraphicFramePr>
            <a:graphicFrameLocks noGrp="1"/>
          </p:cNvGraphicFramePr>
          <p:nvPr/>
        </p:nvGraphicFramePr>
        <p:xfrm>
          <a:off x="683567" y="3974119"/>
          <a:ext cx="8280921" cy="2710816"/>
        </p:xfrm>
        <a:graphic>
          <a:graphicData uri="http://schemas.openxmlformats.org/drawingml/2006/table">
            <a:tbl>
              <a:tblPr>
                <a:tableStyleId>{5C22544A-7EE6-4342-B048-85BDC9FD1C3A}</a:tableStyleId>
              </a:tblPr>
              <a:tblGrid>
                <a:gridCol w="1156969"/>
                <a:gridCol w="1164674"/>
                <a:gridCol w="1710805"/>
                <a:gridCol w="1527679"/>
                <a:gridCol w="2720794"/>
              </a:tblGrid>
              <a:tr h="753861">
                <a:tc>
                  <a:txBody>
                    <a:bodyPr/>
                    <a:lstStyle/>
                    <a:p>
                      <a:pPr algn="ctr"/>
                      <a:r>
                        <a:rPr lang="en-US" altLang="zh-CN" sz="2000" kern="100" dirty="0">
                          <a:effectLst/>
                          <a:highlight>
                            <a:srgbClr val="FFFF00"/>
                          </a:highlight>
                        </a:rPr>
                        <a:t>4</a:t>
                      </a:r>
                      <a:endParaRPr lang="zh-CN" sz="2000" kern="100" dirty="0">
                        <a:effectLst/>
                        <a:highlight>
                          <a:srgbClr val="FFFF00"/>
                        </a:highligh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indent="127000" algn="ctr"/>
                      <a:r>
                        <a:rPr lang="en-US" altLang="zh-CN" sz="2000" kern="100" dirty="0">
                          <a:effectLst/>
                          <a:highlight>
                            <a:srgbClr val="FFFF00"/>
                          </a:highlight>
                        </a:rPr>
                        <a:t>5</a:t>
                      </a:r>
                      <a:endParaRPr lang="zh-CN" sz="2000" kern="100" dirty="0">
                        <a:effectLst/>
                        <a:highlight>
                          <a:srgbClr val="FFFF00"/>
                        </a:highligh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a:txBody>
                    <a:bodyPr/>
                    <a:lstStyle/>
                    <a:p>
                      <a:pPr algn="ctr"/>
                      <a:r>
                        <a:rPr lang="en-US" altLang="zh-CN" sz="2000" kern="100" dirty="0">
                          <a:effectLst/>
                          <a:highlight>
                            <a:srgbClr val="FFFF00"/>
                          </a:highlight>
                        </a:rPr>
                        <a:t>00</a:t>
                      </a:r>
                      <a:endParaRPr lang="zh-CN" sz="2000" kern="100" dirty="0">
                        <a:effectLst/>
                        <a:highlight>
                          <a:srgbClr val="FFFF00"/>
                        </a:highligh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00"/>
                    </a:solidFill>
                  </a:tcPr>
                </a:tc>
                <a:tc gridSpan="2">
                  <a:txBody>
                    <a:bodyPr/>
                    <a:lstStyle/>
                    <a:p>
                      <a:pPr algn="ctr"/>
                      <a:r>
                        <a:rPr lang="en-US" altLang="zh-CN" sz="2000" kern="100" dirty="0">
                          <a:effectLst/>
                        </a:rPr>
                        <a:t>00 34</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449679">
                <a:tc gridSpan="3">
                  <a:txBody>
                    <a:bodyPr/>
                    <a:lstStyle/>
                    <a:p>
                      <a:pPr algn="ctr"/>
                      <a:r>
                        <a:rPr lang="en-US" altLang="zh-CN" sz="2000" kern="100" dirty="0">
                          <a:effectLst/>
                        </a:rPr>
                        <a:t>00 00</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a:txBody>
                    <a:bodyPr/>
                    <a:lstStyle/>
                    <a:p>
                      <a:pPr algn="ctr"/>
                      <a:r>
                        <a:rPr lang="en-US" altLang="zh-CN" sz="2000" kern="100" dirty="0">
                          <a:effectLst/>
                          <a:highlight>
                            <a:srgbClr val="00FF00"/>
                          </a:highlight>
                          <a:latin typeface="Times New Roman" panose="02020603050405020304" pitchFamily="18" charset="0"/>
                          <a:ea typeface="宋体" panose="02010600030101010101" pitchFamily="2" charset="-122"/>
                        </a:rPr>
                        <a:t>010</a:t>
                      </a:r>
                      <a:r>
                        <a:rPr lang="en-US" altLang="zh-CN" sz="2000" kern="100" dirty="0">
                          <a:effectLst/>
                          <a:latin typeface="Times New Roman" panose="02020603050405020304" pitchFamily="18" charset="0"/>
                          <a:ea typeface="宋体" panose="02010600030101010101" pitchFamily="2" charset="-122"/>
                        </a:rPr>
                        <a:t>0 0000</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kern="100" dirty="0">
                          <a:effectLst/>
                        </a:rPr>
                        <a:t>00</a:t>
                      </a:r>
                      <a:endParaRPr lang="zh-CN" sz="2000" kern="100" dirty="0">
                        <a:effectLst/>
                        <a:latin typeface="Times New Roman" panose="02020603050405020304" pitchFamily="18" charset="0"/>
                        <a:ea typeface="宋体" panose="02010600030101010101" pitchFamily="2" charset="-122"/>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553541">
                <a:tc gridSpan="2">
                  <a:txBody>
                    <a:bodyPr/>
                    <a:lstStyle/>
                    <a:p>
                      <a:pPr algn="ctr"/>
                      <a:r>
                        <a:rPr lang="en-US" altLang="zh-CN" sz="2000" kern="100" dirty="0">
                          <a:effectLst/>
                        </a:rPr>
                        <a:t>3b</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a:txBody>
                    <a:bodyPr/>
                    <a:lstStyle/>
                    <a:p>
                      <a:pPr algn="ctr"/>
                      <a:r>
                        <a:rPr lang="en-US" altLang="zh-CN" sz="2000" kern="100" dirty="0">
                          <a:effectLst/>
                        </a:rPr>
                        <a:t>06</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altLang="zh-CN" sz="2000" kern="100" dirty="0">
                          <a:effectLst/>
                        </a:rPr>
                        <a:t>0b 76</a:t>
                      </a:r>
                      <a:endParaRPr lang="zh-CN" sz="2000" kern="100" dirty="0">
                        <a:effectLst/>
                        <a:latin typeface="Times New Roman" panose="02020603050405020304" pitchFamily="18" charset="0"/>
                        <a:ea typeface="宋体" panose="02010600030101010101" pitchFamily="2" charset="-122"/>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r>
              <a:tr h="504056">
                <a:tc gridSpan="5">
                  <a:txBody>
                    <a:bodyPr/>
                    <a:lstStyle/>
                    <a:p>
                      <a:pPr algn="ctr"/>
                      <a:r>
                        <a:rPr lang="zh-CN" altLang="en-US" sz="2000" dirty="0">
                          <a:latin typeface="Times New Roman" panose="02020603050405020304" pitchFamily="18" charset="0"/>
                          <a:cs typeface="Times New Roman" panose="02020603050405020304" pitchFamily="18" charset="0"/>
                        </a:rPr>
                        <a:t>ca 77 e0 c9</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hMerge="1">
                  <a:tcPr/>
                </a:tc>
              </a:tr>
              <a:tr h="449679">
                <a:tc gridSpan="5">
                  <a:txBody>
                    <a:bodyPr/>
                    <a:lstStyle/>
                    <a:p>
                      <a:pPr algn="ctr"/>
                      <a:r>
                        <a:rPr lang="zh-CN" altLang="en-US" sz="2000" dirty="0">
                          <a:latin typeface="Times New Roman" panose="02020603050405020304" pitchFamily="18" charset="0"/>
                          <a:cs typeface="Times New Roman" panose="02020603050405020304" pitchFamily="18" charset="0"/>
                        </a:rPr>
                        <a:t>c0 a8 c8 64</a:t>
                      </a:r>
                      <a:endParaRPr lang="zh-CN" altLang="en-US" sz="2000" dirty="0">
                        <a:latin typeface="Times New Roman" panose="02020603050405020304" pitchFamily="18" charset="0"/>
                        <a:cs typeface="Times New Roman" panose="02020603050405020304" pitchFamily="18" charset="0"/>
                      </a:endParaRPr>
                    </a:p>
                  </a:txBody>
                  <a:tcPr marL="17780" marR="177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cPr/>
                </a:tc>
                <a:tc hMerge="1">
                  <a:tcPr/>
                </a:tc>
                <a:tc hMerge="1">
                  <a:tcPr/>
                </a:tc>
                <a:tc hMerge="1">
                  <a:tcPr/>
                </a:tc>
              </a:tr>
            </a:tbl>
          </a:graphicData>
        </a:graphic>
      </p:graphicFrame>
      <p:sp>
        <p:nvSpPr>
          <p:cNvPr id="9" name="文本框 8"/>
          <p:cNvSpPr txBox="1"/>
          <p:nvPr/>
        </p:nvSpPr>
        <p:spPr>
          <a:xfrm>
            <a:off x="568225" y="1209603"/>
            <a:ext cx="1915543" cy="1631216"/>
          </a:xfrm>
          <a:prstGeom prst="rect">
            <a:avLst/>
          </a:prstGeom>
          <a:noFill/>
        </p:spPr>
        <p:txBody>
          <a:bodyPr wrap="square">
            <a:spAutoFit/>
          </a:bodyPr>
          <a:lstStyle/>
          <a:p>
            <a:r>
              <a:rPr lang="zh-CN" altLang="en-US" sz="2000" dirty="0">
                <a:highlight>
                  <a:srgbClr val="FFFF00"/>
                </a:highlight>
                <a:latin typeface="宋体" panose="02010600030101010101" pitchFamily="2" charset="-122"/>
                <a:ea typeface="宋体" panose="02010600030101010101" pitchFamily="2" charset="-122"/>
                <a:cs typeface="Cordia New" panose="020B0304020202020204" pitchFamily="34" charset="-34"/>
              </a:rPr>
              <a:t>45 00 </a:t>
            </a:r>
            <a:r>
              <a:rPr lang="zh-CN" altLang="en-US" sz="2000" dirty="0">
                <a:latin typeface="宋体" panose="02010600030101010101" pitchFamily="2" charset="-122"/>
                <a:ea typeface="宋体" panose="02010600030101010101" pitchFamily="2" charset="-122"/>
                <a:cs typeface="Cordia New" panose="020B0304020202020204" pitchFamily="34" charset="-34"/>
              </a:rPr>
              <a:t>00 34 </a:t>
            </a:r>
            <a:endParaRPr lang="zh-CN" altLang="en-US" sz="2000" dirty="0">
              <a:latin typeface="宋体" panose="02010600030101010101" pitchFamily="2" charset="-122"/>
              <a:ea typeface="宋体" panose="02010600030101010101" pitchFamily="2" charset="-122"/>
              <a:cs typeface="Cordia New" panose="020B0304020202020204" pitchFamily="34" charset="-34"/>
            </a:endParaRPr>
          </a:p>
          <a:p>
            <a:r>
              <a:rPr lang="zh-CN" altLang="en-US" sz="2000" dirty="0">
                <a:latin typeface="宋体" panose="02010600030101010101" pitchFamily="2" charset="-122"/>
                <a:ea typeface="宋体" panose="02010600030101010101" pitchFamily="2" charset="-122"/>
                <a:cs typeface="Cordia New" panose="020B0304020202020204" pitchFamily="34" charset="-34"/>
              </a:rPr>
              <a:t>00 00 40 00 </a:t>
            </a:r>
            <a:endParaRPr lang="zh-CN" altLang="en-US" sz="2000" dirty="0">
              <a:latin typeface="宋体" panose="02010600030101010101" pitchFamily="2" charset="-122"/>
              <a:ea typeface="宋体" panose="02010600030101010101" pitchFamily="2" charset="-122"/>
              <a:cs typeface="Cordia New" panose="020B0304020202020204" pitchFamily="34" charset="-34"/>
            </a:endParaRPr>
          </a:p>
          <a:p>
            <a:r>
              <a:rPr lang="zh-CN" altLang="en-US" sz="2000" dirty="0">
                <a:latin typeface="宋体" panose="02010600030101010101" pitchFamily="2" charset="-122"/>
                <a:ea typeface="宋体" panose="02010600030101010101" pitchFamily="2" charset="-122"/>
                <a:cs typeface="Cordia New" panose="020B0304020202020204" pitchFamily="34" charset="-34"/>
              </a:rPr>
              <a:t>3b 06 0b 76 </a:t>
            </a:r>
            <a:endParaRPr lang="zh-CN" altLang="en-US" sz="2000" dirty="0">
              <a:latin typeface="宋体" panose="02010600030101010101" pitchFamily="2" charset="-122"/>
              <a:ea typeface="宋体" panose="02010600030101010101" pitchFamily="2" charset="-122"/>
              <a:cs typeface="Cordia New" panose="020B0304020202020204" pitchFamily="34" charset="-34"/>
            </a:endParaRPr>
          </a:p>
          <a:p>
            <a:r>
              <a:rPr lang="zh-CN" altLang="en-US" sz="2000" dirty="0">
                <a:latin typeface="宋体" panose="02010600030101010101" pitchFamily="2" charset="-122"/>
                <a:ea typeface="宋体" panose="02010600030101010101" pitchFamily="2" charset="-122"/>
                <a:cs typeface="Cordia New" panose="020B0304020202020204" pitchFamily="34" charset="-34"/>
              </a:rPr>
              <a:t>ca 77 e0 c9 </a:t>
            </a:r>
            <a:endParaRPr lang="zh-CN" altLang="en-US" sz="2000" dirty="0">
              <a:latin typeface="宋体" panose="02010600030101010101" pitchFamily="2" charset="-122"/>
              <a:ea typeface="宋体" panose="02010600030101010101" pitchFamily="2" charset="-122"/>
              <a:cs typeface="Cordia New" panose="020B0304020202020204" pitchFamily="34" charset="-34"/>
            </a:endParaRPr>
          </a:p>
          <a:p>
            <a:r>
              <a:rPr lang="zh-CN" altLang="en-US" sz="2000" dirty="0">
                <a:latin typeface="宋体" panose="02010600030101010101" pitchFamily="2" charset="-122"/>
                <a:ea typeface="宋体" panose="02010600030101010101" pitchFamily="2" charset="-122"/>
                <a:cs typeface="Cordia New" panose="020B0304020202020204" pitchFamily="34" charset="-34"/>
              </a:rPr>
              <a:t>c0 a8 c8 64</a:t>
            </a:r>
            <a:endParaRPr lang="zh-CN" altLang="en-US" sz="2000" dirty="0">
              <a:latin typeface="宋体" panose="02010600030101010101" pitchFamily="2" charset="-122"/>
              <a:ea typeface="宋体" panose="02010600030101010101" pitchFamily="2" charset="-122"/>
              <a:cs typeface="Cordia New" panose="020B0304020202020204" pitchFamily="34" charset="-34"/>
            </a:endParaRPr>
          </a:p>
        </p:txBody>
      </p:sp>
      <p:pic>
        <p:nvPicPr>
          <p:cNvPr id="12" name="图片 11"/>
          <p:cNvPicPr>
            <a:picLocks noChangeAspect="1"/>
          </p:cNvPicPr>
          <p:nvPr/>
        </p:nvPicPr>
        <p:blipFill>
          <a:blip r:embed="rId5"/>
          <a:stretch>
            <a:fillRect/>
          </a:stretch>
        </p:blipFill>
        <p:spPr>
          <a:xfrm>
            <a:off x="2277938" y="3176714"/>
            <a:ext cx="6686550" cy="6667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35496" y="116632"/>
            <a:ext cx="6552728" cy="615505"/>
          </a:xfrm>
          <a:prstGeom prst="rect">
            <a:avLst/>
          </a:prstGeom>
          <a:noFill/>
        </p:spPr>
        <p:txBody>
          <a:bodyPr wrap="square" lIns="60911" tIns="30456" rIns="60911" bIns="30456" rtlCol="0">
            <a:spAutoFit/>
          </a:bodyPr>
          <a:lstStyle/>
          <a:p>
            <a:r>
              <a:rPr lang="zh-CN" altLang="en-US" sz="3600" dirty="0">
                <a:solidFill>
                  <a:schemeClr val="bg1"/>
                </a:solidFill>
                <a:latin typeface="黑体" panose="02010609060101010101" pitchFamily="49" charset="-122"/>
                <a:ea typeface="黑体" panose="02010609060101010101" pitchFamily="49" charset="-122"/>
                <a:sym typeface="+mn-lt"/>
              </a:rPr>
              <a:t>五、网络应用与开发技术</a:t>
            </a:r>
            <a:endParaRPr lang="zh-CN" altLang="en-US" sz="3600" dirty="0">
              <a:solidFill>
                <a:schemeClr val="bg1"/>
              </a:solidFill>
              <a:latin typeface="黑体" panose="02010609060101010101" pitchFamily="49" charset="-122"/>
              <a:ea typeface="黑体" panose="02010609060101010101" pitchFamily="49" charset="-122"/>
              <a:sym typeface="+mn-lt"/>
            </a:endParaRPr>
          </a:p>
        </p:txBody>
      </p:sp>
      <p:sp>
        <p:nvSpPr>
          <p:cNvPr id="3" name="Rectangle 3"/>
          <p:cNvSpPr txBox="1">
            <a:spLocks noChangeArrowheads="1"/>
          </p:cNvSpPr>
          <p:nvPr/>
        </p:nvSpPr>
        <p:spPr>
          <a:xfrm>
            <a:off x="0" y="1198722"/>
            <a:ext cx="9252520" cy="5399088"/>
          </a:xfrm>
        </p:spPr>
        <p:txBody>
          <a:bodyPr vert="horz" wrap="square" lIns="91440" tIns="45720" rIns="91440" bIns="45720" numCol="1" anchor="t" anchorCtr="0" compatLnSpc="1"/>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None/>
              <a:defRPr/>
            </a:pP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 </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使用</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Wireshark</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采集到一个数据帧，内容如下图所示（</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16</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进制表示），请回答：</a:t>
            </a:r>
            <a:r>
              <a:rPr kumimoji="0" lang="en-US" sz="3200" b="1" i="0" u="none" strike="noStrike" kern="1200" cap="none" spc="0" normalizeH="0" baseline="0" noProof="0" dirty="0">
                <a:ln>
                  <a:noFill/>
                </a:ln>
                <a:uLnTx/>
                <a:uFillTx/>
                <a:latin typeface="微软雅黑" panose="020B0503020204020204" charset="-122"/>
                <a:ea typeface="微软雅黑" panose="020B0503020204020204" charset="-122"/>
              </a:rPr>
              <a:t> </a:t>
            </a:r>
            <a:endParaRPr kumimoji="0" lang="en-US" sz="3200" b="1" i="0" u="none" strike="noStrike" kern="1200" cap="none" spc="0" normalizeH="0" baseline="0" noProof="0" dirty="0">
              <a:ln>
                <a:noFill/>
              </a:ln>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None/>
              <a:defRPr/>
            </a:pPr>
            <a:endParaRPr kumimoji="0" lang="en-US" sz="3200" b="1" i="0" u="none" strike="noStrike" kern="1200" cap="none" spc="0" normalizeH="0" baseline="0" noProof="0" dirty="0">
              <a:ln>
                <a:noFill/>
              </a:ln>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None/>
              <a:defRPr/>
            </a:pPr>
            <a:endParaRPr kumimoji="0" lang="en-US" sz="3200" b="1" i="0" u="none" strike="noStrike" kern="1200" cap="none" spc="0" normalizeH="0" baseline="0" noProof="0" dirty="0">
              <a:ln>
                <a:noFill/>
              </a:ln>
              <a:uLnTx/>
              <a:uFillTx/>
              <a:latin typeface="微软雅黑" panose="020B0503020204020204" charset="-122"/>
              <a:ea typeface="微软雅黑" panose="020B0503020204020204" charset="-122"/>
            </a:endParaRPr>
          </a:p>
          <a:p>
            <a:pPr marL="342900" marR="0" lvl="0" indent="-342900" algn="l" defTabSz="914400" rtl="0" eaLnBrk="0" fontAlgn="base" latinLnBrk="0" hangingPunct="0">
              <a:lnSpc>
                <a:spcPct val="100000"/>
              </a:lnSpc>
              <a:spcBef>
                <a:spcPct val="20000"/>
              </a:spcBef>
              <a:spcAft>
                <a:spcPct val="0"/>
              </a:spcAft>
              <a:buClr>
                <a:srgbClr val="FFFFCC"/>
              </a:buClr>
              <a:buSzPct val="60000"/>
              <a:buFont typeface="Wingdings" panose="05000000000000000000" pitchFamily="2" charset="2"/>
              <a:buNone/>
              <a:defRPr/>
            </a:pPr>
            <a:endParaRPr kumimoji="0" lang="en-US" sz="3200" b="1" i="0" u="none" strike="noStrike" kern="1200" cap="none" spc="0" normalizeH="0" baseline="0" noProof="0" dirty="0">
              <a:ln>
                <a:noFill/>
              </a:ln>
              <a:uLnTx/>
              <a:uFillTx/>
              <a:latin typeface="微软雅黑" panose="020B0503020204020204" charset="-122"/>
              <a:ea typeface="微软雅黑" panose="020B0503020204020204" charset="-122"/>
            </a:endParaRPr>
          </a:p>
          <a:p>
            <a:pPr marL="0" marR="0" lvl="0" indent="0" algn="l" defTabSz="914400" rtl="0" eaLnBrk="0" fontAlgn="base" latinLnBrk="0" hangingPunct="0">
              <a:lnSpc>
                <a:spcPct val="100000"/>
              </a:lnSpc>
              <a:spcBef>
                <a:spcPct val="20000"/>
              </a:spcBef>
              <a:spcAft>
                <a:spcPct val="0"/>
              </a:spcAft>
              <a:buClr>
                <a:srgbClr val="FFFFCC"/>
              </a:buClr>
              <a:buSzPct val="60000"/>
              <a:buFont typeface="Arial" panose="020B0604020202020204" pitchFamily="34" charset="0"/>
              <a:buNone/>
              <a:defRPr/>
            </a:pP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 (3)</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源站和目的站</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IP</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地址分别是什么</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a:t>
            </a:r>
            <a:r>
              <a:rPr kumimoji="0" lang="zh-CN" altLang="en-US" sz="3200" b="0" i="0" u="none" strike="noStrike" kern="1200" cap="none" spc="0" normalizeH="0" baseline="0" noProof="0" dirty="0">
                <a:ln>
                  <a:noFill/>
                </a:ln>
                <a:solidFill>
                  <a:srgbClr val="FF0000"/>
                </a:solidFill>
                <a:uLnTx/>
                <a:uFillTx/>
                <a:latin typeface="微软雅黑" panose="020B0503020204020204" charset="-122"/>
                <a:ea typeface="微软雅黑" panose="020B0503020204020204" charset="-122"/>
                <a:sym typeface="+mn-ea"/>
              </a:rPr>
              <a:t>点分十进制</a:t>
            </a:r>
            <a:endParaRPr kumimoji="0" lang="en-US" altLang="zh-CN" sz="3200" b="0" i="0" u="none" strike="noStrike" kern="1200" cap="none" spc="0" normalizeH="0" baseline="0" noProof="0" dirty="0">
              <a:ln>
                <a:noFill/>
              </a:ln>
              <a:solidFill>
                <a:srgbClr val="FF0000"/>
              </a:solidFill>
              <a:uLnTx/>
              <a:uFillTx/>
              <a:latin typeface="微软雅黑" panose="020B0503020204020204" charset="-122"/>
              <a:ea typeface="微软雅黑" panose="020B0503020204020204" charset="-122"/>
              <a:sym typeface="+mn-ea"/>
            </a:endParaRPr>
          </a:p>
          <a:p>
            <a:pPr marL="0" marR="0" lvl="0" indent="0" algn="l" defTabSz="914400" rtl="0" eaLnBrk="0" fontAlgn="base" latinLnBrk="0" hangingPunct="0">
              <a:lnSpc>
                <a:spcPct val="100000"/>
              </a:lnSpc>
              <a:spcBef>
                <a:spcPct val="20000"/>
              </a:spcBef>
              <a:spcAft>
                <a:spcPct val="0"/>
              </a:spcAft>
              <a:buClr>
                <a:srgbClr val="FFFFCC"/>
              </a:buClr>
              <a:buSzPct val="60000"/>
              <a:buFont typeface="Arial" panose="020B0604020202020204" pitchFamily="34" charset="0"/>
              <a:buNone/>
              <a:defRPr/>
            </a:pP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 (4)IP</a:t>
            </a:r>
            <a:r>
              <a:rPr kumimoji="0" lang="zh-CN"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数据报的协议字段是多少，表示什么协议</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a:t>
            </a:r>
            <a:endParaRPr kumimoji="0" lang="en-US" altLang="zh-CN" sz="3200" b="1" i="0" u="none" strike="noStrike" kern="1200" cap="none" spc="0" normalizeH="0" baseline="0" noProof="0" dirty="0">
              <a:ln>
                <a:noFill/>
              </a:ln>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sym typeface="+mn-ea"/>
              </a:rPr>
              <a:t> (5)</a:t>
            </a:r>
            <a:r>
              <a:rPr kumimoji="0" lang="zh-CN" altLang="en-US" sz="3200" b="0" i="0" u="none" strike="noStrike" kern="1200" cap="none" spc="0" normalizeH="0" baseline="0" noProof="0" dirty="0">
                <a:ln>
                  <a:noFill/>
                </a:ln>
                <a:uLnTx/>
                <a:uFillTx/>
                <a:latin typeface="微软雅黑" panose="020B0503020204020204" charset="-122"/>
                <a:ea typeface="微软雅黑" panose="020B0503020204020204" charset="-122"/>
              </a:rPr>
              <a:t>经过几个路由器转发（</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rPr>
              <a:t>TTL</a:t>
            </a:r>
            <a:r>
              <a:rPr kumimoji="0" lang="zh-CN" altLang="en-US" sz="3200" b="0" i="0" u="none" strike="noStrike" kern="1200" cap="none" spc="0" normalizeH="0" baseline="0" noProof="0" dirty="0">
                <a:ln>
                  <a:noFill/>
                </a:ln>
                <a:uLnTx/>
                <a:uFillTx/>
                <a:latin typeface="微软雅黑" panose="020B0503020204020204" charset="-122"/>
                <a:ea typeface="微软雅黑" panose="020B0503020204020204" charset="-122"/>
              </a:rPr>
              <a:t>初始值为</a:t>
            </a:r>
            <a:r>
              <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rPr>
              <a:t>64</a:t>
            </a:r>
            <a:r>
              <a:rPr kumimoji="0" lang="zh-CN" altLang="en-US" sz="3200" b="0" i="0" u="none" strike="noStrike" kern="1200" cap="none" spc="0" normalizeH="0" baseline="0" noProof="0" dirty="0">
                <a:ln>
                  <a:noFill/>
                </a:ln>
                <a:uLnTx/>
                <a:uFillTx/>
                <a:latin typeface="微软雅黑" panose="020B0503020204020204" charset="-122"/>
                <a:ea typeface="微软雅黑" panose="020B0503020204020204" charset="-122"/>
              </a:rPr>
              <a:t>）</a:t>
            </a:r>
            <a:endParaRPr kumimoji="0" lang="en-US" altLang="zh-CN" sz="3200" b="0" i="0" u="none" strike="noStrike" kern="1200" cap="none" spc="0" normalizeH="0" baseline="0" noProof="0" dirty="0">
              <a:ln>
                <a:noFill/>
              </a:ln>
              <a:uLnTx/>
              <a:uFillTx/>
              <a:latin typeface="微软雅黑" panose="020B0503020204020204" charset="-122"/>
              <a:ea typeface="微软雅黑" panose="020B0503020204020204" charset="-122"/>
            </a:endParaRPr>
          </a:p>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defRPr/>
            </a:pPr>
            <a:r>
              <a:rPr lang="en-US" altLang="zh-CN" dirty="0">
                <a:latin typeface="微软雅黑" panose="020B0503020204020204" charset="-122"/>
                <a:ea typeface="微软雅黑" panose="020B0503020204020204" charset="-122"/>
              </a:rPr>
              <a:t> (6)</a:t>
            </a:r>
            <a:r>
              <a:rPr lang="zh-CN" altLang="en-US" dirty="0">
                <a:latin typeface="微软雅黑" panose="020B0503020204020204" charset="-122"/>
                <a:ea typeface="微软雅黑" panose="020B0503020204020204" charset="-122"/>
              </a:rPr>
              <a:t>通过端口推测其应用是什么。</a:t>
            </a:r>
            <a:endParaRPr kumimoji="0" lang="zh-CN" altLang="zh-CN" sz="3200" b="1" i="0" u="none" strike="noStrike" kern="1200" cap="none" spc="0" normalizeH="0" baseline="0" noProof="0" dirty="0">
              <a:ln>
                <a:noFill/>
              </a:ln>
              <a:uLnTx/>
              <a:uFillTx/>
              <a:latin typeface="微软雅黑" panose="020B0503020204020204" charset="-122"/>
              <a:ea typeface="微软雅黑" panose="020B0503020204020204" charset="-122"/>
            </a:endParaRPr>
          </a:p>
        </p:txBody>
      </p:sp>
      <p:graphicFrame>
        <p:nvGraphicFramePr>
          <p:cNvPr id="6" name="表格 5"/>
          <p:cNvGraphicFramePr>
            <a:graphicFrameLocks noGrp="1"/>
          </p:cNvGraphicFramePr>
          <p:nvPr/>
        </p:nvGraphicFramePr>
        <p:xfrm>
          <a:off x="179387" y="2266315"/>
          <a:ext cx="8785225" cy="1828800"/>
        </p:xfrm>
        <a:graphic>
          <a:graphicData uri="http://schemas.openxmlformats.org/drawingml/2006/table">
            <a:tbl>
              <a:tblPr/>
              <a:tblGrid>
                <a:gridCol w="8785225"/>
              </a:tblGrid>
              <a:tr h="1828800">
                <a:tc>
                  <a:txBody>
                    <a:bodyPr/>
                    <a:lstStyle>
                      <a:lvl1pPr marL="0" algn="l" defTabSz="914400" rtl="0" eaLnBrk="1" latinLnBrk="0" hangingPunct="1">
                        <a:defRPr sz="1800" kern="1200">
                          <a:solidFill>
                            <a:schemeClr val="dk1"/>
                          </a:solidFill>
                          <a:latin typeface="Times New Roman" panose="02020603050405020304"/>
                          <a:ea typeface="黑体" panose="02010609060101010101" pitchFamily="49" charset="-122"/>
                        </a:defRPr>
                      </a:lvl1pPr>
                      <a:lvl2pPr marL="457200" algn="l" defTabSz="914400" rtl="0" eaLnBrk="1" latinLnBrk="0" hangingPunct="1">
                        <a:defRPr sz="1800" kern="1200">
                          <a:solidFill>
                            <a:schemeClr val="dk1"/>
                          </a:solidFill>
                          <a:latin typeface="Times New Roman" panose="02020603050405020304"/>
                          <a:ea typeface="黑体" panose="02010609060101010101" pitchFamily="49" charset="-122"/>
                        </a:defRPr>
                      </a:lvl2pPr>
                      <a:lvl3pPr marL="914400" algn="l" defTabSz="914400" rtl="0" eaLnBrk="1" latinLnBrk="0" hangingPunct="1">
                        <a:defRPr sz="1800" kern="1200">
                          <a:solidFill>
                            <a:schemeClr val="dk1"/>
                          </a:solidFill>
                          <a:latin typeface="Times New Roman" panose="02020603050405020304"/>
                          <a:ea typeface="黑体" panose="02010609060101010101" pitchFamily="49" charset="-122"/>
                        </a:defRPr>
                      </a:lvl3pPr>
                      <a:lvl4pPr marL="1371600" algn="l" defTabSz="914400" rtl="0" eaLnBrk="1" latinLnBrk="0" hangingPunct="1">
                        <a:defRPr sz="1800" kern="1200">
                          <a:solidFill>
                            <a:schemeClr val="dk1"/>
                          </a:solidFill>
                          <a:latin typeface="Times New Roman" panose="02020603050405020304"/>
                          <a:ea typeface="黑体" panose="02010609060101010101" pitchFamily="49" charset="-122"/>
                        </a:defRPr>
                      </a:lvl4pPr>
                      <a:lvl5pPr marL="1828800" algn="l" defTabSz="914400" rtl="0" eaLnBrk="1" latinLnBrk="0" hangingPunct="1">
                        <a:defRPr sz="1800" kern="1200">
                          <a:solidFill>
                            <a:schemeClr val="dk1"/>
                          </a:solidFill>
                          <a:latin typeface="Times New Roman" panose="02020603050405020304"/>
                          <a:ea typeface="黑体" panose="02010609060101010101" pitchFamily="49" charset="-122"/>
                        </a:defRPr>
                      </a:lvl5pPr>
                      <a:lvl6pPr marL="2286000" algn="l" defTabSz="914400" rtl="0" eaLnBrk="1" latinLnBrk="0" hangingPunct="1">
                        <a:defRPr sz="1800" kern="1200">
                          <a:solidFill>
                            <a:schemeClr val="dk1"/>
                          </a:solidFill>
                          <a:latin typeface="Times New Roman" panose="02020603050405020304"/>
                          <a:ea typeface="黑体" panose="02010609060101010101" pitchFamily="49" charset="-122"/>
                        </a:defRPr>
                      </a:lvl6pPr>
                      <a:lvl7pPr marL="2743200" algn="l" defTabSz="914400" rtl="0" eaLnBrk="1" latinLnBrk="0" hangingPunct="1">
                        <a:defRPr sz="1800" kern="1200">
                          <a:solidFill>
                            <a:schemeClr val="dk1"/>
                          </a:solidFill>
                          <a:latin typeface="Times New Roman" panose="02020603050405020304"/>
                          <a:ea typeface="黑体" panose="02010609060101010101" pitchFamily="49" charset="-122"/>
                        </a:defRPr>
                      </a:lvl7pPr>
                      <a:lvl8pPr marL="3200400" algn="l" defTabSz="914400" rtl="0" eaLnBrk="1" latinLnBrk="0" hangingPunct="1">
                        <a:defRPr sz="1800" kern="1200">
                          <a:solidFill>
                            <a:schemeClr val="dk1"/>
                          </a:solidFill>
                          <a:latin typeface="Times New Roman" panose="02020603050405020304"/>
                          <a:ea typeface="黑体" panose="02010609060101010101" pitchFamily="49" charset="-122"/>
                        </a:defRPr>
                      </a:lvl8pPr>
                      <a:lvl9pPr marL="3657600" algn="l" defTabSz="914400" rtl="0" eaLnBrk="1" latinLnBrk="0" hangingPunct="1">
                        <a:defRPr sz="1800" kern="1200">
                          <a:solidFill>
                            <a:schemeClr val="dk1"/>
                          </a:solidFill>
                          <a:latin typeface="Times New Roman" panose="02020603050405020304"/>
                          <a:ea typeface="黑体" panose="02010609060101010101" pitchFamily="49" charset="-122"/>
                        </a:defRPr>
                      </a:lvl9pPr>
                    </a:lstStyle>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0000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f0 1f </a:t>
                      </a:r>
                      <a:r>
                        <a:rPr lang="en-US" sz="2400" kern="100" dirty="0" err="1">
                          <a:effectLst/>
                          <a:latin typeface="宋体" panose="02010600030101010101" pitchFamily="2" charset="-122"/>
                          <a:ea typeface="宋体" panose="02010600030101010101" pitchFamily="2" charset="-122"/>
                        </a:rPr>
                        <a:t>af</a:t>
                      </a:r>
                      <a:r>
                        <a:rPr lang="en-US" sz="2400" kern="100" dirty="0">
                          <a:effectLst/>
                          <a:latin typeface="宋体" panose="02010600030101010101" pitchFamily="2" charset="-122"/>
                          <a:ea typeface="宋体" panose="02010600030101010101" pitchFamily="2" charset="-122"/>
                        </a:rPr>
                        <a:t> 67 52 a7 00 19  e0 38 12 e4 08 00 4</a:t>
                      </a:r>
                      <a:r>
                        <a:rPr lang="en-US" sz="2400" kern="100" dirty="0">
                          <a:solidFill>
                            <a:schemeClr val="accent2">
                              <a:lumMod val="50000"/>
                            </a:schemeClr>
                          </a:solidFill>
                          <a:effectLst/>
                          <a:latin typeface="宋体" panose="02010600030101010101" pitchFamily="2" charset="-122"/>
                          <a:ea typeface="宋体" panose="02010600030101010101" pitchFamily="2" charset="-122"/>
                        </a:rPr>
                        <a:t>5</a:t>
                      </a:r>
                      <a:r>
                        <a:rPr lang="en-US" sz="2400" kern="100" dirty="0">
                          <a:effectLst/>
                          <a:latin typeface="宋体" panose="02010600030101010101" pitchFamily="2" charset="-122"/>
                          <a:ea typeface="宋体" panose="02010600030101010101" pitchFamily="2" charset="-122"/>
                        </a:rPr>
                        <a:t> 00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0010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00 34 00 00 40 00 </a:t>
                      </a:r>
                      <a:r>
                        <a:rPr lang="en-US" sz="2400" kern="100" dirty="0">
                          <a:solidFill>
                            <a:srgbClr val="FF0000"/>
                          </a:solidFill>
                          <a:effectLst/>
                          <a:latin typeface="宋体" panose="02010600030101010101" pitchFamily="2" charset="-122"/>
                          <a:ea typeface="宋体" panose="02010600030101010101" pitchFamily="2" charset="-122"/>
                        </a:rPr>
                        <a:t>3b</a:t>
                      </a:r>
                      <a:r>
                        <a:rPr lang="en-US" sz="2400" kern="100" dirty="0">
                          <a:effectLst/>
                          <a:latin typeface="宋体" panose="02010600030101010101" pitchFamily="2" charset="-122"/>
                          <a:ea typeface="宋体" panose="02010600030101010101" pitchFamily="2" charset="-122"/>
                        </a:rPr>
                        <a:t> </a:t>
                      </a:r>
                      <a:r>
                        <a:rPr lang="en-US" sz="2400" kern="100" dirty="0">
                          <a:solidFill>
                            <a:srgbClr val="FF0000"/>
                          </a:solidFill>
                          <a:effectLst/>
                          <a:latin typeface="宋体" panose="02010600030101010101" pitchFamily="2" charset="-122"/>
                          <a:ea typeface="宋体" panose="02010600030101010101" pitchFamily="2" charset="-122"/>
                        </a:rPr>
                        <a:t>06</a:t>
                      </a:r>
                      <a:r>
                        <a:rPr lang="en-US" sz="2400" kern="100" dirty="0">
                          <a:effectLst/>
                          <a:latin typeface="宋体" panose="02010600030101010101" pitchFamily="2" charset="-122"/>
                          <a:ea typeface="宋体" panose="02010600030101010101" pitchFamily="2" charset="-122"/>
                        </a:rPr>
                        <a:t>  0b 76 </a:t>
                      </a:r>
                      <a:r>
                        <a:rPr lang="en-US" sz="2400" kern="100" dirty="0" err="1">
                          <a:solidFill>
                            <a:srgbClr val="FF0000"/>
                          </a:solidFill>
                          <a:effectLst/>
                          <a:latin typeface="宋体" panose="02010600030101010101" pitchFamily="2" charset="-122"/>
                          <a:ea typeface="宋体" panose="02010600030101010101" pitchFamily="2" charset="-122"/>
                        </a:rPr>
                        <a:t>ca</a:t>
                      </a:r>
                      <a:r>
                        <a:rPr lang="en-US" sz="2400" kern="100" dirty="0">
                          <a:solidFill>
                            <a:srgbClr val="FF0000"/>
                          </a:solidFill>
                          <a:effectLst/>
                          <a:latin typeface="宋体" panose="02010600030101010101" pitchFamily="2" charset="-122"/>
                          <a:ea typeface="宋体" panose="02010600030101010101" pitchFamily="2" charset="-122"/>
                        </a:rPr>
                        <a:t> 77 e0 c9 c0 a8 </a:t>
                      </a:r>
                      <a:endParaRPr lang="zh-CN" sz="2400" kern="100" dirty="0">
                        <a:solidFill>
                          <a:srgbClr val="FF0000"/>
                        </a:solidFill>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0020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a:t>
                      </a:r>
                      <a:r>
                        <a:rPr lang="en-US" sz="2400" kern="100" dirty="0">
                          <a:solidFill>
                            <a:srgbClr val="FF0000"/>
                          </a:solidFill>
                          <a:effectLst/>
                          <a:latin typeface="宋体" panose="02010600030101010101" pitchFamily="2" charset="-122"/>
                          <a:ea typeface="宋体" panose="02010600030101010101" pitchFamily="2" charset="-122"/>
                        </a:rPr>
                        <a:t>c8 64 </a:t>
                      </a:r>
                      <a:r>
                        <a:rPr lang="en-US" sz="2400" kern="100" dirty="0">
                          <a:effectLst/>
                          <a:latin typeface="宋体" panose="02010600030101010101" pitchFamily="2" charset="-122"/>
                          <a:ea typeface="宋体" panose="02010600030101010101" pitchFamily="2" charset="-122"/>
                        </a:rPr>
                        <a:t>00 </a:t>
                      </a:r>
                      <a:r>
                        <a:rPr lang="en-US" sz="2400" kern="100" dirty="0">
                          <a:solidFill>
                            <a:srgbClr val="FF0000"/>
                          </a:solidFill>
                          <a:effectLst/>
                          <a:latin typeface="宋体" panose="02010600030101010101" pitchFamily="2" charset="-122"/>
                          <a:ea typeface="宋体" panose="02010600030101010101" pitchFamily="2" charset="-122"/>
                        </a:rPr>
                        <a:t>50</a:t>
                      </a:r>
                      <a:r>
                        <a:rPr lang="en-US" sz="2400" kern="100" dirty="0">
                          <a:effectLst/>
                          <a:latin typeface="宋体" panose="02010600030101010101" pitchFamily="2" charset="-122"/>
                          <a:ea typeface="宋体" panose="02010600030101010101" pitchFamily="2" charset="-122"/>
                        </a:rPr>
                        <a:t> c5 74 13 0b  52 0c 53 </a:t>
                      </a:r>
                      <a:r>
                        <a:rPr lang="en-US" sz="2400" kern="100" dirty="0" err="1">
                          <a:effectLst/>
                          <a:latin typeface="宋体" panose="02010600030101010101" pitchFamily="2" charset="-122"/>
                          <a:ea typeface="宋体" panose="02010600030101010101" pitchFamily="2" charset="-122"/>
                        </a:rPr>
                        <a:t>fa</a:t>
                      </a:r>
                      <a:r>
                        <a:rPr lang="en-US" sz="2400" kern="100" dirty="0">
                          <a:effectLst/>
                          <a:latin typeface="宋体" panose="02010600030101010101" pitchFamily="2" charset="-122"/>
                          <a:ea typeface="宋体" panose="02010600030101010101" pitchFamily="2" charset="-122"/>
                        </a:rPr>
                        <a:t> d8 8c 80 12 </a:t>
                      </a:r>
                      <a:endParaRPr lang="zh-CN" sz="2400" kern="100" dirty="0">
                        <a:effectLst/>
                        <a:latin typeface="宋体" panose="02010600030101010101" pitchFamily="2" charset="-122"/>
                        <a:ea typeface="宋体" panose="02010600030101010101" pitchFamily="2" charset="-122"/>
                      </a:endParaRPr>
                    </a:p>
                    <a:p>
                      <a:pPr indent="127000" algn="just">
                        <a:lnSpc>
                          <a:spcPct val="125000"/>
                        </a:lnSpc>
                        <a:spcAft>
                          <a:spcPts val="0"/>
                        </a:spcAft>
                      </a:pPr>
                      <a:r>
                        <a:rPr lang="en-US" sz="2400" u="sng" kern="100" dirty="0">
                          <a:effectLst/>
                          <a:latin typeface="宋体" panose="02010600030101010101" pitchFamily="2" charset="-122"/>
                          <a:ea typeface="宋体" panose="02010600030101010101" pitchFamily="2" charset="-122"/>
                        </a:rPr>
                        <a:t>0030</a:t>
                      </a:r>
                      <a:r>
                        <a:rPr lang="zh-CN" sz="2400" kern="100" dirty="0">
                          <a:effectLst/>
                          <a:latin typeface="宋体" panose="02010600030101010101" pitchFamily="2" charset="-122"/>
                          <a:ea typeface="宋体" panose="02010600030101010101" pitchFamily="2" charset="-122"/>
                        </a:rPr>
                        <a:t>：</a:t>
                      </a:r>
                      <a:r>
                        <a:rPr lang="en-US" sz="2400" kern="100" dirty="0">
                          <a:effectLst/>
                          <a:latin typeface="宋体" panose="02010600030101010101" pitchFamily="2" charset="-122"/>
                          <a:ea typeface="宋体" panose="02010600030101010101" pitchFamily="2" charset="-122"/>
                        </a:rPr>
                        <a:t> 16 d0 cc 7f 00 00 02 04  05 b4 01 01 04 02 01 03</a:t>
                      </a:r>
                      <a:endParaRPr lang="zh-CN" sz="2400" kern="100" dirty="0">
                        <a:effectLst/>
                        <a:latin typeface="宋体" panose="02010600030101010101" pitchFamily="2" charset="-122"/>
                        <a:ea typeface="宋体" panose="02010600030101010101" pitchFamily="2" charset="-122"/>
                        <a:cs typeface="Times New Roman" panose="02020603050405020304" pitchFamily="18" charset="0"/>
                      </a:endParaRPr>
                    </a:p>
                  </a:txBody>
                  <a:tcPr marL="68582" marR="68582"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33CCCC">
                        <a:tint val="20000"/>
                      </a:srgbClr>
                    </a:solidFill>
                  </a:tcPr>
                </a:tc>
              </a:tr>
            </a:tbl>
          </a:graphicData>
        </a:graphic>
      </p:graphicFrame>
      <p:sp>
        <p:nvSpPr>
          <p:cNvPr id="8" name="圆角矩形标注 6"/>
          <p:cNvSpPr/>
          <p:nvPr/>
        </p:nvSpPr>
        <p:spPr bwMode="auto">
          <a:xfrm>
            <a:off x="2783522" y="2242502"/>
            <a:ext cx="1694815" cy="576580"/>
          </a:xfrm>
          <a:prstGeom prst="wedgeRoundRectCallout">
            <a:avLst>
              <a:gd name="adj1" fmla="val 68846"/>
              <a:gd name="adj2" fmla="val 39096"/>
              <a:gd name="adj3" fmla="val 16667"/>
            </a:avLst>
          </a:prstGeom>
          <a:solidFill>
            <a:srgbClr val="0066CC">
              <a:lumMod val="75000"/>
            </a:srgbClr>
          </a:solidFill>
          <a:ln w="9525" cap="flat" cmpd="sng" algn="ctr">
            <a:solidFill>
              <a:srgbClr val="FFFFFF"/>
            </a:solidFill>
            <a:prstDash val="solid"/>
            <a:round/>
            <a:headEnd type="none" w="med" len="med"/>
            <a:tailEnd type="none" w="med" len="med"/>
          </a:ln>
          <a:effectLst>
            <a:outerShdw dist="17961" dir="13500000" algn="ctr" rotWithShape="0">
              <a:srgbClr val="FFFFFF">
                <a:gamma/>
                <a:shade val="60000"/>
                <a:invGamma/>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协议</a:t>
            </a:r>
            <a:r>
              <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TCP</a:t>
            </a:r>
            <a:endPar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endParaRPr>
          </a:p>
        </p:txBody>
      </p:sp>
      <p:sp>
        <p:nvSpPr>
          <p:cNvPr id="9" name="圆角矩形标注 7"/>
          <p:cNvSpPr/>
          <p:nvPr/>
        </p:nvSpPr>
        <p:spPr bwMode="auto">
          <a:xfrm>
            <a:off x="4787900" y="3322003"/>
            <a:ext cx="1871663" cy="576263"/>
          </a:xfrm>
          <a:prstGeom prst="wedgeRoundRectCallout">
            <a:avLst>
              <a:gd name="adj1" fmla="val 60141"/>
              <a:gd name="adj2" fmla="val -78017"/>
              <a:gd name="adj3" fmla="val 16667"/>
            </a:avLst>
          </a:prstGeom>
          <a:solidFill>
            <a:srgbClr val="0066CC">
              <a:lumMod val="75000"/>
            </a:srgbClr>
          </a:solidFill>
          <a:ln w="9525" cap="flat" cmpd="sng" algn="ctr">
            <a:solidFill>
              <a:srgbClr val="FFFFFF"/>
            </a:solidFill>
            <a:prstDash val="solid"/>
            <a:round/>
            <a:headEnd type="none" w="med" len="med"/>
            <a:tailEnd type="none" w="med" len="med"/>
          </a:ln>
          <a:effectLst>
            <a:outerShdw dist="17961" dir="13500000" algn="ctr" rotWithShape="0">
              <a:srgbClr val="FFFFFF">
                <a:gamma/>
                <a:shade val="60000"/>
                <a:invGamma/>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源</a:t>
            </a:r>
            <a:r>
              <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IP</a:t>
            </a:r>
            <a:r>
              <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地址</a:t>
            </a:r>
            <a:endPar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endParaRPr>
          </a:p>
        </p:txBody>
      </p:sp>
      <p:sp>
        <p:nvSpPr>
          <p:cNvPr id="12" name="圆角矩形标注 8"/>
          <p:cNvSpPr/>
          <p:nvPr/>
        </p:nvSpPr>
        <p:spPr bwMode="auto">
          <a:xfrm>
            <a:off x="6965950" y="3412490"/>
            <a:ext cx="2070100" cy="574675"/>
          </a:xfrm>
          <a:prstGeom prst="wedgeRoundRectCallout">
            <a:avLst>
              <a:gd name="adj1" fmla="val 7297"/>
              <a:gd name="adj2" fmla="val -98834"/>
              <a:gd name="adj3" fmla="val 16667"/>
            </a:avLst>
          </a:prstGeom>
          <a:solidFill>
            <a:srgbClr val="0066CC">
              <a:lumMod val="75000"/>
            </a:srgbClr>
          </a:solidFill>
          <a:ln w="9525" cap="flat" cmpd="sng" algn="ctr">
            <a:solidFill>
              <a:srgbClr val="FFFFFF"/>
            </a:solidFill>
            <a:prstDash val="solid"/>
            <a:round/>
            <a:headEnd type="none" w="med" len="med"/>
            <a:tailEnd type="none" w="med" len="med"/>
          </a:ln>
          <a:effectLst>
            <a:outerShdw dist="17961" dir="13500000" algn="ctr" rotWithShape="0">
              <a:srgbClr val="FFFFFF">
                <a:gamma/>
                <a:shade val="60000"/>
                <a:invGamma/>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目的</a:t>
            </a:r>
            <a:r>
              <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IP</a:t>
            </a:r>
            <a:r>
              <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地址</a:t>
            </a:r>
            <a:endParaRPr kumimoji="0" lang="zh-CN" altLang="en-US"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endParaRPr>
          </a:p>
        </p:txBody>
      </p:sp>
      <p:sp>
        <p:nvSpPr>
          <p:cNvPr id="13" name="矩形 12"/>
          <p:cNvSpPr/>
          <p:nvPr/>
        </p:nvSpPr>
        <p:spPr>
          <a:xfrm>
            <a:off x="1403350" y="2350770"/>
            <a:ext cx="2695575"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14" name="矩形 13"/>
          <p:cNvSpPr/>
          <p:nvPr/>
        </p:nvSpPr>
        <p:spPr>
          <a:xfrm>
            <a:off x="4191635" y="2384425"/>
            <a:ext cx="2774950"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15" name="矩形 14"/>
          <p:cNvSpPr/>
          <p:nvPr/>
        </p:nvSpPr>
        <p:spPr>
          <a:xfrm>
            <a:off x="6116320" y="2820670"/>
            <a:ext cx="1800225"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16" name="矩形 15"/>
          <p:cNvSpPr/>
          <p:nvPr/>
        </p:nvSpPr>
        <p:spPr>
          <a:xfrm>
            <a:off x="7969250" y="2833370"/>
            <a:ext cx="996315"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17" name="矩形 16"/>
          <p:cNvSpPr/>
          <p:nvPr/>
        </p:nvSpPr>
        <p:spPr>
          <a:xfrm>
            <a:off x="1289050" y="3286125"/>
            <a:ext cx="996315"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18" name="圆角矩形标注 13"/>
          <p:cNvSpPr/>
          <p:nvPr/>
        </p:nvSpPr>
        <p:spPr bwMode="auto">
          <a:xfrm>
            <a:off x="2689225" y="3898900"/>
            <a:ext cx="1694815" cy="576580"/>
          </a:xfrm>
          <a:prstGeom prst="wedgeRoundRectCallout">
            <a:avLst>
              <a:gd name="adj1" fmla="val -39171"/>
              <a:gd name="adj2" fmla="val -105396"/>
              <a:gd name="adj3" fmla="val 16667"/>
            </a:avLst>
          </a:prstGeom>
          <a:solidFill>
            <a:srgbClr val="0066CC">
              <a:lumMod val="75000"/>
            </a:srgbClr>
          </a:solidFill>
          <a:ln w="9525" cap="flat" cmpd="sng" algn="ctr">
            <a:solidFill>
              <a:srgbClr val="FFFFFF"/>
            </a:solidFill>
            <a:prstDash val="solid"/>
            <a:round/>
            <a:headEnd type="none" w="med" len="med"/>
            <a:tailEnd type="none" w="med" len="med"/>
          </a:ln>
          <a:effectLst>
            <a:outerShdw dist="17961" dir="13500000" algn="ctr" rotWithShape="0">
              <a:srgbClr val="FFFFFF">
                <a:gamma/>
                <a:shade val="60000"/>
                <a:invGamma/>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HTTP</a:t>
            </a:r>
            <a:endPar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endParaRPr>
          </a:p>
        </p:txBody>
      </p:sp>
      <p:sp>
        <p:nvSpPr>
          <p:cNvPr id="19" name="矩形 18"/>
          <p:cNvSpPr/>
          <p:nvPr/>
        </p:nvSpPr>
        <p:spPr>
          <a:xfrm>
            <a:off x="2285365" y="3283334"/>
            <a:ext cx="996315" cy="360045"/>
          </a:xfrm>
          <a:prstGeom prst="rect">
            <a:avLst/>
          </a:prstGeom>
          <a:noFill/>
          <a:ln w="9525" cap="flat" cmpd="sng" algn="ctr">
            <a:solidFill>
              <a:srgbClr val="C00000"/>
            </a:solidFill>
            <a:prstDash val="solid"/>
            <a:round/>
            <a:headEnd type="none" w="med" len="med"/>
            <a:tailEnd type="none" w="med" len="med"/>
          </a:ln>
          <a:effectLst>
            <a:outerShdw dist="17961" dir="13500000" algn="ctr" rotWithShape="0">
              <a:srgbClr val="FFFFFF">
                <a:gamma/>
                <a:shade val="60000"/>
                <a:invGamma/>
              </a:srgbClr>
            </a:outerShdw>
          </a:effec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3600" b="1" i="0" u="none" strike="noStrike" kern="0" cap="none" spc="0" normalizeH="0" baseline="0" noProof="0">
              <a:ln>
                <a:noFill/>
              </a:ln>
              <a:uLnTx/>
              <a:uFillTx/>
              <a:latin typeface="Times New Roman" panose="02020603050405020304" pitchFamily="18" charset="0"/>
              <a:ea typeface="黑体" panose="02010609060101010101" pitchFamily="49" charset="-122"/>
            </a:endParaRPr>
          </a:p>
        </p:txBody>
      </p:sp>
      <p:sp>
        <p:nvSpPr>
          <p:cNvPr id="20" name="圆角矩形标注 6"/>
          <p:cNvSpPr/>
          <p:nvPr/>
        </p:nvSpPr>
        <p:spPr bwMode="auto">
          <a:xfrm>
            <a:off x="2337295" y="2822445"/>
            <a:ext cx="1694815" cy="576580"/>
          </a:xfrm>
          <a:prstGeom prst="wedgeRoundRectCallout">
            <a:avLst>
              <a:gd name="adj1" fmla="val 66421"/>
              <a:gd name="adj2" fmla="val -1888"/>
              <a:gd name="adj3" fmla="val 16667"/>
            </a:avLst>
          </a:prstGeom>
          <a:solidFill>
            <a:srgbClr val="0066CC">
              <a:lumMod val="75000"/>
            </a:srgbClr>
          </a:solidFill>
          <a:ln w="9525" cap="flat" cmpd="sng" algn="ctr">
            <a:solidFill>
              <a:srgbClr val="FFFFFF"/>
            </a:solidFill>
            <a:prstDash val="solid"/>
            <a:round/>
            <a:headEnd type="none" w="med" len="med"/>
            <a:tailEnd type="none" w="med" len="med"/>
          </a:ln>
          <a:effectLst>
            <a:outerShdw dist="17961" dir="13500000" algn="ctr" rotWithShape="0">
              <a:srgbClr val="FFFFFF">
                <a:gamma/>
                <a:shade val="60000"/>
                <a:invGamma/>
              </a:srgbClr>
            </a:outerShdw>
          </a:effectLst>
        </p:spPr>
        <p:txBody>
          <a:bodyPr/>
          <a:lstStyle/>
          <a:p>
            <a:pPr marL="0" marR="0" lvl="0" indent="0" defTabSz="914400" eaLnBrk="1" fontAlgn="base" latinLnBrk="0" hangingPunct="1">
              <a:lnSpc>
                <a:spcPct val="100000"/>
              </a:lnSpc>
              <a:spcBef>
                <a:spcPct val="0"/>
              </a:spcBef>
              <a:spcAft>
                <a:spcPct val="0"/>
              </a:spcAft>
              <a:buClrTx/>
              <a:buSzTx/>
              <a:buFontTx/>
              <a:buNone/>
              <a:defRPr/>
            </a:pPr>
            <a:r>
              <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rPr>
              <a:t>TTL=59</a:t>
            </a:r>
            <a:endParaRPr kumimoji="0" lang="en-US" altLang="zh-CN" sz="2800" b="1" i="0" u="none" strike="noStrike" kern="0" cap="none" spc="0" normalizeH="0" baseline="0" noProof="0" dirty="0">
              <a:ln>
                <a:noFill/>
              </a:ln>
              <a:solidFill>
                <a:schemeClr val="bg1"/>
              </a:solidFill>
              <a:uLnTx/>
              <a:uFillTx/>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ox(in)">
                                      <p:cBhvr>
                                        <p:cTn id="7" dur="2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diamond(in)">
                                      <p:cBhvr>
                                        <p:cTn id="12" dur="2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checkerboard(across)">
                                      <p:cBhvr>
                                        <p:cTn id="23" dur="500"/>
                                        <p:tgtEl>
                                          <p:spTgt spid="15"/>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additive="base">
                                        <p:cTn id="28" dur="500" fill="hold"/>
                                        <p:tgtEl>
                                          <p:spTgt spid="9"/>
                                        </p:tgtEl>
                                        <p:attrNameLst>
                                          <p:attrName>ppt_x</p:attrName>
                                        </p:attrNameLst>
                                      </p:cBhvr>
                                      <p:tavLst>
                                        <p:tav tm="0">
                                          <p:val>
                                            <p:strVal val="#ppt_x"/>
                                          </p:val>
                                        </p:tav>
                                        <p:tav tm="100000">
                                          <p:val>
                                            <p:strVal val="#ppt_x"/>
                                          </p:val>
                                        </p:tav>
                                      </p:tavLst>
                                    </p:anim>
                                    <p:anim calcmode="lin" valueType="num">
                                      <p:cBhvr additive="base">
                                        <p:cTn id="29"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5" presetClass="entr" presetSubtype="10" fill="hold" grpId="0" nodeType="click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checkerboard(across)">
                                      <p:cBhvr>
                                        <p:cTn id="34" dur="500"/>
                                        <p:tgtEl>
                                          <p:spTgt spid="16"/>
                                        </p:tgtEl>
                                      </p:cBhvr>
                                    </p:animEffect>
                                  </p:childTnLst>
                                </p:cTn>
                              </p:par>
                              <p:par>
                                <p:cTn id="35" presetID="5" presetClass="entr" presetSubtype="1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checkerboard(across)">
                                      <p:cBhvr>
                                        <p:cTn id="37" dur="500"/>
                                        <p:tgtEl>
                                          <p:spTgt spid="17"/>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 calcmode="lin" valueType="num">
                                      <p:cBhvr additive="base">
                                        <p:cTn id="42" dur="500" fill="hold"/>
                                        <p:tgtEl>
                                          <p:spTgt spid="12"/>
                                        </p:tgtEl>
                                        <p:attrNameLst>
                                          <p:attrName>ppt_x</p:attrName>
                                        </p:attrNameLst>
                                      </p:cBhvr>
                                      <p:tavLst>
                                        <p:tav tm="0">
                                          <p:val>
                                            <p:strVal val="#ppt_x"/>
                                          </p:val>
                                        </p:tav>
                                        <p:tav tm="100000">
                                          <p:val>
                                            <p:strVal val="#ppt_x"/>
                                          </p:val>
                                        </p:tav>
                                      </p:tavLst>
                                    </p:anim>
                                    <p:anim calcmode="lin" valueType="num">
                                      <p:cBhvr additive="base">
                                        <p:cTn id="4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8"/>
                                        </p:tgtEl>
                                        <p:attrNameLst>
                                          <p:attrName>style.visibility</p:attrName>
                                        </p:attrNameLst>
                                      </p:cBhvr>
                                      <p:to>
                                        <p:strVal val="visible"/>
                                      </p:to>
                                    </p:set>
                                    <p:anim calcmode="lin" valueType="num">
                                      <p:cBhvr additive="base">
                                        <p:cTn id="48" dur="500" fill="hold"/>
                                        <p:tgtEl>
                                          <p:spTgt spid="18"/>
                                        </p:tgtEl>
                                        <p:attrNameLst>
                                          <p:attrName>ppt_x</p:attrName>
                                        </p:attrNameLst>
                                      </p:cBhvr>
                                      <p:tavLst>
                                        <p:tav tm="0">
                                          <p:val>
                                            <p:strVal val="#ppt_x"/>
                                          </p:val>
                                        </p:tav>
                                        <p:tav tm="100000">
                                          <p:val>
                                            <p:strVal val="#ppt_x"/>
                                          </p:val>
                                        </p:tav>
                                      </p:tavLst>
                                    </p:anim>
                                    <p:anim calcmode="lin" valueType="num">
                                      <p:cBhvr additive="base">
                                        <p:cTn id="49" dur="500" fill="hold"/>
                                        <p:tgtEl>
                                          <p:spTgt spid="18"/>
                                        </p:tgtEl>
                                        <p:attrNameLst>
                                          <p:attrName>ppt_y</p:attrName>
                                        </p:attrNameLst>
                                      </p:cBhvr>
                                      <p:tavLst>
                                        <p:tav tm="0">
                                          <p:val>
                                            <p:strVal val="1+#ppt_h/2"/>
                                          </p:val>
                                        </p:tav>
                                        <p:tav tm="100000">
                                          <p:val>
                                            <p:strVal val="#ppt_y"/>
                                          </p:val>
                                        </p:tav>
                                      </p:tavLst>
                                    </p:anim>
                                  </p:childTnLst>
                                </p:cTn>
                              </p:par>
                              <p:par>
                                <p:cTn id="50" presetID="5" presetClass="entr" presetSubtype="10" fill="hold" grpId="0"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checkerboard(across)">
                                      <p:cBhvr>
                                        <p:cTn id="52" dur="500"/>
                                        <p:tgtEl>
                                          <p:spTgt spid="19"/>
                                        </p:tgtEl>
                                      </p:cBhvr>
                                    </p:animEffect>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20"/>
                                        </p:tgtEl>
                                        <p:attrNameLst>
                                          <p:attrName>style.visibility</p:attrName>
                                        </p:attrNameLst>
                                      </p:cBhvr>
                                      <p:to>
                                        <p:strVal val="visible"/>
                                      </p:to>
                                    </p:set>
                                    <p:anim calcmode="lin" valueType="num">
                                      <p:cBhvr additive="base">
                                        <p:cTn id="57" dur="500" fill="hold"/>
                                        <p:tgtEl>
                                          <p:spTgt spid="20"/>
                                        </p:tgtEl>
                                        <p:attrNameLst>
                                          <p:attrName>ppt_x</p:attrName>
                                        </p:attrNameLst>
                                      </p:cBhvr>
                                      <p:tavLst>
                                        <p:tav tm="0">
                                          <p:val>
                                            <p:strVal val="#ppt_x"/>
                                          </p:val>
                                        </p:tav>
                                        <p:tav tm="100000">
                                          <p:val>
                                            <p:strVal val="#ppt_x"/>
                                          </p:val>
                                        </p:tav>
                                      </p:tavLst>
                                    </p:anim>
                                    <p:anim calcmode="lin" valueType="num">
                                      <p:cBhvr additive="base">
                                        <p:cTn id="5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pic>
        <p:nvPicPr>
          <p:cNvPr id="7" name="Picture 3" descr="E:\融媒体\图标8.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2"/>
          <p:cNvSpPr>
            <a:spLocks noChangeArrowheads="1"/>
          </p:cNvSpPr>
          <p:nvPr/>
        </p:nvSpPr>
        <p:spPr bwMode="auto">
          <a:xfrm>
            <a:off x="120800" y="1196752"/>
            <a:ext cx="8748713"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sz="3600" b="1">
                <a:solidFill>
                  <a:srgbClr val="00FFFF"/>
                </a:solidFill>
                <a:latin typeface="Times New Roman" panose="02020603050405020304" pitchFamily="18" charset="0"/>
                <a:ea typeface="黑体" panose="02010609060101010101" pitchFamily="49" charset="-122"/>
              </a:defRPr>
            </a:lvl1pPr>
            <a:lvl2pPr marL="742950" indent="-285750" eaLnBrk="0" hangingPunct="0">
              <a:defRPr sz="3600" b="1">
                <a:solidFill>
                  <a:srgbClr val="00FFFF"/>
                </a:solidFill>
                <a:latin typeface="Times New Roman" panose="02020603050405020304" pitchFamily="18" charset="0"/>
                <a:ea typeface="黑体" panose="02010609060101010101" pitchFamily="49" charset="-122"/>
              </a:defRPr>
            </a:lvl2pPr>
            <a:lvl3pPr marL="1143000" indent="-228600" eaLnBrk="0" hangingPunct="0">
              <a:defRPr sz="3600" b="1">
                <a:solidFill>
                  <a:srgbClr val="00FFFF"/>
                </a:solidFill>
                <a:latin typeface="Times New Roman" panose="02020603050405020304" pitchFamily="18" charset="0"/>
                <a:ea typeface="黑体" panose="02010609060101010101" pitchFamily="49" charset="-122"/>
              </a:defRPr>
            </a:lvl3pPr>
            <a:lvl4pPr marL="1600200" indent="-228600" eaLnBrk="0" hangingPunct="0">
              <a:defRPr sz="3600" b="1">
                <a:solidFill>
                  <a:srgbClr val="00FFFF"/>
                </a:solidFill>
                <a:latin typeface="Times New Roman" panose="02020603050405020304" pitchFamily="18" charset="0"/>
                <a:ea typeface="黑体" panose="02010609060101010101" pitchFamily="49" charset="-122"/>
              </a:defRPr>
            </a:lvl4pPr>
            <a:lvl5pPr marL="2057400" indent="-228600" eaLnBrk="0" hangingPunct="0">
              <a:defRPr sz="3600" b="1">
                <a:solidFill>
                  <a:srgbClr val="00FFFF"/>
                </a:solidFill>
                <a:latin typeface="Times New Roman" panose="02020603050405020304" pitchFamily="18" charset="0"/>
                <a:ea typeface="黑体" panose="02010609060101010101" pitchFamily="49" charset="-122"/>
              </a:defRPr>
            </a:lvl5pPr>
            <a:lvl6pPr marL="25146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6pPr>
            <a:lvl7pPr marL="29718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7pPr>
            <a:lvl8pPr marL="34290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8pPr>
            <a:lvl9pPr marL="3886200" indent="-228600" eaLnBrk="0" fontAlgn="base" hangingPunct="0">
              <a:spcBef>
                <a:spcPct val="0"/>
              </a:spcBef>
              <a:spcAft>
                <a:spcPct val="0"/>
              </a:spcAft>
              <a:buFont typeface="Arial" panose="020B0604020202020204" pitchFamily="34" charset="0"/>
              <a:defRPr sz="3600" b="1">
                <a:solidFill>
                  <a:srgbClr val="00FFFF"/>
                </a:solidFill>
                <a:latin typeface="Times New Roman" panose="02020603050405020304" pitchFamily="18" charset="0"/>
                <a:ea typeface="黑体" panose="02010609060101010101" pitchFamily="49" charset="-122"/>
              </a:defRPr>
            </a:lvl9pPr>
          </a:lstStyle>
          <a:p>
            <a:pPr marL="0" marR="0" lvl="0" indent="0" algn="ctr" defTabSz="914400" rtl="0" eaLnBrk="1" fontAlgn="base" latinLnBrk="0" hangingPunct="1">
              <a:lnSpc>
                <a:spcPct val="100000"/>
              </a:lnSpc>
              <a:spcBef>
                <a:spcPct val="35000"/>
              </a:spcBef>
              <a:spcAft>
                <a:spcPct val="0"/>
              </a:spcAft>
              <a:buClrTx/>
              <a:buSzTx/>
              <a:buFont typeface="Arial" panose="020B0604020202020204" pitchFamily="34" charset="0"/>
              <a:buNone/>
              <a:defRPr/>
            </a:pPr>
            <a:r>
              <a:rPr kumimoji="0" lang="zh-CN" altLang="en-US" sz="6000" b="1" i="0" u="none" strike="noStrike" kern="1200" cap="none" spc="0" normalizeH="0" baseline="0" noProof="0" dirty="0">
                <a:ln>
                  <a:noFill/>
                </a:ln>
                <a:solidFill>
                  <a:schemeClr val="tx1"/>
                </a:solidFill>
                <a:uLnTx/>
                <a:uFillTx/>
                <a:latin typeface="黑体" panose="02010609060101010101" pitchFamily="49" charset="-122"/>
              </a:rPr>
              <a:t>祝同学们考试顺利!</a:t>
            </a:r>
            <a:endParaRPr kumimoji="0" lang="zh-CN" altLang="en-US" sz="6000" b="1" i="0" u="none" strike="noStrike" kern="1200" cap="none" spc="0" normalizeH="0" baseline="0" noProof="0" dirty="0">
              <a:ln>
                <a:noFill/>
              </a:ln>
              <a:solidFill>
                <a:schemeClr val="tx1"/>
              </a:solidFill>
              <a:uLnTx/>
              <a:uFillTx/>
              <a:latin typeface="黑体" panose="02010609060101010101" pitchFamily="49" charset="-122"/>
            </a:endParaRPr>
          </a:p>
        </p:txBody>
      </p:sp>
      <p:sp>
        <p:nvSpPr>
          <p:cNvPr id="9" name="文本框 8"/>
          <p:cNvSpPr txBox="1"/>
          <p:nvPr/>
        </p:nvSpPr>
        <p:spPr>
          <a:xfrm>
            <a:off x="3655517" y="6070969"/>
            <a:ext cx="2448272" cy="706755"/>
          </a:xfrm>
          <a:prstGeom prst="rect">
            <a:avLst/>
          </a:prstGeom>
          <a:noFill/>
        </p:spPr>
        <p:txBody>
          <a:bodyPr wrap="square">
            <a:spAutoFit/>
          </a:bodyPr>
          <a:lstStyle/>
          <a:p>
            <a:r>
              <a:rPr kumimoji="0" lang="zh-CN" altLang="en-US" sz="4000" b="1" i="0" u="none" strike="noStrike" kern="1200" cap="none" spc="0" normalizeH="0" baseline="0" noProof="0" dirty="0">
                <a:ln>
                  <a:noFill/>
                </a:ln>
                <a:solidFill>
                  <a:schemeClr val="tx2"/>
                </a:solidFill>
                <a:uLnTx/>
                <a:uFillTx/>
                <a:latin typeface="黑体" panose="02010609060101010101" pitchFamily="49" charset="-122"/>
                <a:ea typeface="黑体" panose="02010609060101010101" pitchFamily="49" charset="-122"/>
                <a:cs typeface="+mn-cs"/>
              </a:rPr>
              <a:t>20</a:t>
            </a:r>
            <a:r>
              <a:rPr kumimoji="0" lang="en-US" altLang="zh-CN" sz="4000" b="1" i="0" u="none" strike="noStrike" kern="1200" cap="none" spc="0" normalizeH="0" baseline="0" noProof="0" dirty="0">
                <a:ln>
                  <a:noFill/>
                </a:ln>
                <a:solidFill>
                  <a:schemeClr val="tx2"/>
                </a:solidFill>
                <a:uLnTx/>
                <a:uFillTx/>
                <a:latin typeface="黑体" panose="02010609060101010101" pitchFamily="49" charset="-122"/>
                <a:ea typeface="黑体" panose="02010609060101010101" pitchFamily="49" charset="-122"/>
                <a:cs typeface="+mn-cs"/>
              </a:rPr>
              <a:t>24.12</a:t>
            </a:r>
            <a:endParaRPr lang="zh-CN" altLang="en-US" sz="4000" b="1" dirty="0"/>
          </a:p>
        </p:txBody>
      </p:sp>
      <p:pic>
        <p:nvPicPr>
          <p:cNvPr id="8" name="图片 7"/>
          <p:cNvPicPr>
            <a:picLocks noChangeAspect="1"/>
          </p:cNvPicPr>
          <p:nvPr/>
        </p:nvPicPr>
        <p:blipFill rotWithShape="1">
          <a:blip r:embed="rId3" cstate="print">
            <a:extLst>
              <a:ext uri="{28A0092B-C50C-407E-A947-70E740481C1C}">
                <a14:useLocalDpi xmlns:a14="http://schemas.microsoft.com/office/drawing/2010/main" val="0"/>
              </a:ext>
            </a:extLst>
          </a:blip>
          <a:srcRect t="12496" b="10523"/>
          <a:stretch>
            <a:fillRect/>
          </a:stretch>
        </p:blipFill>
        <p:spPr>
          <a:xfrm>
            <a:off x="755576" y="2564904"/>
            <a:ext cx="7560840" cy="360458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一、概述和体系结构</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945356"/>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sz="3000" dirty="0">
                <a:latin typeface="Times New Roman" panose="02020603050405020304" pitchFamily="18" charset="0"/>
                <a:ea typeface="黑体" panose="02010609060101010101" pitchFamily="49" charset="-122"/>
                <a:cs typeface="Times New Roman" panose="02020603050405020304" pitchFamily="18" charset="0"/>
                <a:sym typeface="+mn-ea"/>
              </a:rPr>
              <a:t>IP</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协议中规定的数据报的格式属于协议三要素中的（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语法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语义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同步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定时</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TCP/IP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模型中，与</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OSI</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参考模型的下三层功能相对应的层次有（ </a:t>
            </a:r>
            <a:r>
              <a:rPr lang="en-US" altLang="zh-CN" sz="30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  ）。</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网络层、数据链路层和物理层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互连网络层和网络接入层</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互连网络层、网络接入层和物理层 </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just"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互连网络层、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ATM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层和物理层</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一、概述和体系结构</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976695"/>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OSI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参考模型中，自下而上第一个提供端到端服务的层次是</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．数据链路层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．传输层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．会话层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．应用层</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、下列选项中， </a:t>
            </a:r>
            <a:r>
              <a:rPr kumimoji="0" lang="zh-CN" alt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不属于</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网络体系结构所描述的内容是（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 。</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．网络的层次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B</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．每层使用的协议</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C</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．协议的内部实现细节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D</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．每层必须完成的功能</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一、概述和体系结构</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976695"/>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、在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OSI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参考模型中，自下而上第一个提供端到端服务的层次是</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B</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 </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a:t>
            </a:r>
            <a:endPar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A</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．数据链路层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B</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．传输层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C</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．会话层 </a:t>
            </a: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D</a:t>
            </a:r>
            <a:r>
              <a:rPr lang="zh-CN" altLang="en-US" sz="3000" dirty="0">
                <a:latin typeface="Times New Roman" panose="02020603050405020304" pitchFamily="18" charset="0"/>
                <a:ea typeface="黑体" panose="02010609060101010101" pitchFamily="49" charset="-122"/>
                <a:cs typeface="Times New Roman" panose="02020603050405020304" pitchFamily="18" charset="0"/>
                <a:sym typeface="+mn-ea"/>
              </a:rPr>
              <a:t>．应用层</a:t>
            </a:r>
            <a:endPar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endPar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4</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、下列选项中， </a:t>
            </a:r>
            <a:r>
              <a:rPr kumimoji="0" lang="zh-CN" altLang="en-US"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不属于</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网络体系结构所描述的内容是（  </a:t>
            </a:r>
            <a:r>
              <a:rPr kumimoji="0" lang="en-US" altLang="zh-CN" sz="3000" b="0" i="0" u="none" strike="noStrike" kern="1200" cap="none" spc="0" normalizeH="0" baseline="0" noProof="0" dirty="0">
                <a:ln>
                  <a:noFill/>
                </a:ln>
                <a:solidFill>
                  <a:srgbClr val="FF0000"/>
                </a:solidFill>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C</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 。</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A</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．网络的层次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		     B</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．每层使用的协议</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lnSpc>
                <a:spcPct val="120000"/>
              </a:lnSpc>
              <a:spcBef>
                <a:spcPct val="0"/>
              </a:spcBef>
              <a:spcAft>
                <a:spcPts val="0"/>
              </a:spcAft>
              <a:buClrTx/>
              <a:buSzTx/>
              <a:buNone/>
              <a:defRPr/>
            </a:pP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C</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．协议的内部实现细节 </a:t>
            </a:r>
            <a:r>
              <a:rPr kumimoji="0" lang="en-US" altLang="zh-CN"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D</a:t>
            </a:r>
            <a:r>
              <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sym typeface="+mn-ea"/>
              </a:rPr>
              <a:t>．每层必须完成的功能</a:t>
            </a:r>
            <a:endParaRPr kumimoji="0" lang="zh-CN" altLang="en-US" sz="3000" b="0" i="0" u="none" strike="noStrike" kern="1200" cap="none" spc="0" normalizeH="0" baseline="0" noProof="0" dirty="0">
              <a:ln>
                <a:noFill/>
              </a:ln>
              <a:effectLst/>
              <a:uLnTx/>
              <a:uFillTx/>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2" name="Rectangle 3"/>
          <p:cNvSpPr txBox="1"/>
          <p:nvPr/>
        </p:nvSpPr>
        <p:spPr>
          <a:xfrm>
            <a:off x="323528" y="1130451"/>
            <a:ext cx="8545985" cy="4967287"/>
          </a:xfrm>
        </p:spPr>
        <p:txBody>
          <a:bodyPr vert="horz" wrap="square" lIns="91440" tIns="45720" rIns="91440" bIns="45720" anchor="t"/>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marR="0" lvl="0" indent="0" algn="l" defTabSz="914400" rtl="0" eaLnBrk="1" fontAlgn="auto" latinLnBrk="0" hangingPunct="1">
              <a:spcBef>
                <a:spcPct val="0"/>
              </a:spcBef>
              <a:spcAft>
                <a:spcPts val="0"/>
              </a:spcAft>
              <a:buClrTx/>
              <a:buSzTx/>
              <a:buNone/>
              <a:defRPr/>
            </a:pPr>
            <a:r>
              <a:rPr lang="en-US" altLang="zh-CN" sz="3000" dirty="0">
                <a:latin typeface="Times New Roman" panose="02020603050405020304" pitchFamily="18" charset="0"/>
                <a:ea typeface="黑体" panose="02010609060101010101" pitchFamily="49" charset="-122"/>
                <a:cs typeface="Times New Roman" panose="02020603050405020304" pitchFamily="18" charset="0"/>
                <a:sym typeface="+mn-ea"/>
              </a:rPr>
              <a:t>1</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掌握传信速率（比特率）、传码速率（波特率）、发送时延、传播时延的计算。 </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2.</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掌握误码率和信道容量（香农公式和奈氏准则）的计算。</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3.</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了解常用的有线传输介质名称。</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4.</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掌握多路复用技术的基本概念和常见应用。</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5.</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掌握三种基本的数据交换技术名称以及工作原理。</a:t>
            </a:r>
            <a:endPar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endParaRPr>
          </a:p>
          <a:p>
            <a:pPr marL="0" marR="0" lvl="0" indent="0" algn="l" defTabSz="914400" rtl="0" eaLnBrk="1" fontAlgn="auto" latinLnBrk="0" hangingPunct="1">
              <a:spcBef>
                <a:spcPct val="0"/>
              </a:spcBef>
              <a:spcAft>
                <a:spcPts val="0"/>
              </a:spcAft>
              <a:buClrTx/>
              <a:buSzTx/>
              <a:buNone/>
              <a:defRPr/>
            </a:pP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6.CRC</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理解与计算：掌握生成多项式的表示、循环冗余码的</a:t>
            </a:r>
            <a:r>
              <a:rPr lang="en-US" altLang="zh-CN"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CRC</a:t>
            </a:r>
            <a:r>
              <a:rPr lang="zh-CN" altLang="en-US" sz="30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和发送数据序列计算方法，接收方差错检测过程。 </a:t>
            </a:r>
            <a:endParaRPr kumimoji="0" lang="zh-CN" altLang="en-US" sz="3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a:p>
            <a:pPr marL="342900" marR="0" lvl="0" indent="-342900" algn="l" defTabSz="914400" rtl="0" eaLnBrk="1" fontAlgn="auto" latinLnBrk="0" hangingPunct="1">
              <a:lnSpc>
                <a:spcPct val="120000"/>
              </a:lnSpc>
              <a:spcBef>
                <a:spcPct val="0"/>
              </a:spcBef>
              <a:spcAft>
                <a:spcPts val="0"/>
              </a:spcAft>
              <a:buClrTx/>
              <a:buSzTx/>
              <a:buFont typeface="Arial" panose="020B0604020202020204" pitchFamily="34" charset="0"/>
              <a:buNone/>
              <a:defRPr/>
            </a:pPr>
            <a:endParaRPr kumimoji="0" lang="zh-CN" altLang="en-US" sz="3000" b="0" i="0" u="none" strike="noStrike" kern="1200" cap="none" spc="0" normalizeH="0" baseline="0" noProof="0" dirty="0">
              <a:ln>
                <a:noFill/>
              </a:ln>
              <a:solidFill>
                <a:schemeClr val="tx1"/>
              </a:solidFill>
              <a:effectLst/>
              <a:uLnTx/>
              <a:uFillTx/>
              <a:latin typeface="黑体" panose="02010609060101010101" pitchFamily="49" charset="-122"/>
              <a:ea typeface="黑体" panose="02010609060101010101" pitchFamily="49"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0" y="-22279"/>
            <a:ext cx="9144000" cy="945214"/>
            <a:chOff x="0" y="-22279"/>
            <a:chExt cx="9144000" cy="945214"/>
          </a:xfrm>
        </p:grpSpPr>
        <p:sp>
          <p:nvSpPr>
            <p:cNvPr id="4" name="矩形 3"/>
            <p:cNvSpPr/>
            <p:nvPr/>
          </p:nvSpPr>
          <p:spPr>
            <a:xfrm>
              <a:off x="0" y="-22279"/>
              <a:ext cx="9144000" cy="945214"/>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8062764" y="31481"/>
              <a:ext cx="806749" cy="837693"/>
            </a:xfrm>
            <a:prstGeom prst="rect">
              <a:avLst/>
            </a:prstGeom>
          </p:spPr>
        </p:pic>
      </p:gr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512" y="6240720"/>
            <a:ext cx="1619672" cy="462763"/>
          </a:xfrm>
          <a:prstGeom prst="rect">
            <a:avLst/>
          </a:prstGeom>
        </p:spPr>
      </p:pic>
      <p:pic>
        <p:nvPicPr>
          <p:cNvPr id="10" name="Picture 3" descr="E:\融媒体\图标8.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306" y="188552"/>
            <a:ext cx="2872458" cy="52355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41"/>
          <p:cNvSpPr txBox="1"/>
          <p:nvPr/>
        </p:nvSpPr>
        <p:spPr>
          <a:xfrm>
            <a:off x="251520" y="116632"/>
            <a:ext cx="4968552" cy="677060"/>
          </a:xfrm>
          <a:prstGeom prst="rect">
            <a:avLst/>
          </a:prstGeom>
          <a:noFill/>
        </p:spPr>
        <p:txBody>
          <a:bodyPr wrap="square" lIns="60911" tIns="30456" rIns="60911" bIns="30456" rtlCol="0">
            <a:spAutoFit/>
          </a:bodyPr>
          <a:lstStyle/>
          <a:p>
            <a:r>
              <a:rPr lang="zh-CN" altLang="en-US" sz="4000" dirty="0">
                <a:solidFill>
                  <a:schemeClr val="bg1"/>
                </a:solidFill>
                <a:latin typeface="黑体" panose="02010609060101010101" pitchFamily="49" charset="-122"/>
                <a:ea typeface="黑体" panose="02010609060101010101" pitchFamily="49" charset="-122"/>
                <a:sym typeface="+mn-lt"/>
              </a:rPr>
              <a:t>二、数据通信技术</a:t>
            </a:r>
            <a:endParaRPr lang="en-GB" altLang="zh-CN" sz="4000" dirty="0">
              <a:solidFill>
                <a:schemeClr val="bg1"/>
              </a:solidFill>
              <a:latin typeface="黑体" panose="02010609060101010101" pitchFamily="49" charset="-122"/>
              <a:ea typeface="黑体" panose="02010609060101010101" pitchFamily="49" charset="-122"/>
              <a:cs typeface="+mn-ea"/>
              <a:sym typeface="+mn-lt"/>
            </a:endParaRPr>
          </a:p>
        </p:txBody>
      </p:sp>
      <p:sp>
        <p:nvSpPr>
          <p:cNvPr id="13" name="Rectangle 3"/>
          <p:cNvSpPr txBox="1">
            <a:spLocks noChangeArrowheads="1"/>
          </p:cNvSpPr>
          <p:nvPr/>
        </p:nvSpPr>
        <p:spPr>
          <a:xfrm>
            <a:off x="107504" y="1035050"/>
            <a:ext cx="8951546" cy="5805488"/>
          </a:xfrm>
          <a:prstGeom prst="rect">
            <a:avLst/>
          </a:prstGeom>
        </p:spPr>
        <p:txBody>
          <a:bodyPr vert="horz" wrap="square" lIns="91440" tIns="45720" rIns="91440" bIns="45720" numCol="1" rtlCol="0" anchor="t" anchorCtr="0" compatLnSpc="1">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、某信道的信号码元速率为</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3000Baud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，有</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16</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个不同的信号码元，则数据传输速率是</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defRPr/>
            </a:pPr>
            <a:r>
              <a:rPr 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2</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、信号在信噪比为</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127:1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的</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4kHz</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信道上传输，数据传输速率最高可达到（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en-US" altLang="zh-CN" sz="2800" dirty="0">
                <a:solidFill>
                  <a:srgbClr val="FF0000"/>
                </a:solidFill>
                <a:latin typeface="Times New Roman" panose="02020603050405020304" pitchFamily="18" charset="0"/>
                <a:ea typeface="黑体" panose="02010609060101010101" pitchFamily="49" charset="-122"/>
                <a:cs typeface="Times New Roman" panose="02020603050405020304" pitchFamily="18" charset="0"/>
                <a:sym typeface="+mn-ea"/>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 28Kb/s 	   B. 8Kb/s 	    C. 4Kb/s 		D.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无限大</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3</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、在通信之前，需要在收发双方之间建立物理连接的交换方式是（</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电路交换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报文交换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分组交换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存储转发</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4</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通过</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CDMA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共享链路，码片序列</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）和</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1,1,-1,-1</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）。不满足正交特性的站点是（</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a:t>
            </a:r>
            <a:endPar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marL="342900" indent="-342900" algn="just" fontAlgn="base">
              <a:lnSpc>
                <a:spcPct val="110000"/>
              </a:lnSpc>
              <a:spcBef>
                <a:spcPts val="0"/>
              </a:spcBef>
              <a:spcAft>
                <a:spcPct val="0"/>
              </a:spcAft>
              <a:buClr>
                <a:schemeClr val="hlink"/>
              </a:buClr>
              <a:buSzPct val="60000"/>
              <a:buFont typeface="Wingdings" panose="05000000000000000000" pitchFamily="2" charset="2"/>
              <a:buNone/>
              <a:defRPr/>
            </a:pP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         A.A</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B.B</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C.C</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              </a:t>
            </a:r>
            <a:r>
              <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D.D</a:t>
            </a:r>
            <a:r>
              <a:rPr lang="zh-CN" altLang="en-US"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rPr>
              <a:t>站</a:t>
            </a:r>
            <a:endParaRPr lang="en-US" altLang="zh-CN" sz="28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p:txBody>
      </p:sp>
    </p:spTree>
  </p:cSld>
  <p:clrMapOvr>
    <a:masterClrMapping/>
  </p:clrMapOvr>
</p:sld>
</file>

<file path=ppt/tags/tag1.xml><?xml version="1.0" encoding="utf-8"?>
<p:tagLst xmlns:p="http://schemas.openxmlformats.org/presentationml/2006/main">
  <p:tag name="commondata" val="eyJoZGlkIjoiNTI2OTU3ZDdhNDU4ZDk2ZDZmYjM4MmE5ODkxYzJkYjQ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8853</Words>
  <Application>WPS 演示</Application>
  <PresentationFormat>全屏显示(4:3)</PresentationFormat>
  <Paragraphs>576</Paragraphs>
  <Slides>47</Slides>
  <Notes>6</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47</vt:i4>
      </vt:variant>
    </vt:vector>
  </HeadingPairs>
  <TitlesOfParts>
    <vt:vector size="64" baseType="lpstr">
      <vt:lpstr>Arial</vt:lpstr>
      <vt:lpstr>宋体</vt:lpstr>
      <vt:lpstr>Wingdings</vt:lpstr>
      <vt:lpstr>黑体</vt:lpstr>
      <vt:lpstr>Times New Roman</vt:lpstr>
      <vt:lpstr>等线</vt:lpstr>
      <vt:lpstr>微软雅黑</vt:lpstr>
      <vt:lpstr>Arial Unicode MS</vt:lpstr>
      <vt:lpstr>等线 Light</vt:lpstr>
      <vt:lpstr>Calibri</vt:lpstr>
      <vt:lpstr>Calibri Light</vt:lpstr>
      <vt:lpstr>微软雅黑 Light</vt:lpstr>
      <vt:lpstr>Cordia New</vt:lpstr>
      <vt:lpstr>Microsoft Sans Serif</vt:lpstr>
      <vt:lpstr>Times New Roman</vt:lpstr>
      <vt:lpstr>Office 主题​​</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906597521@qq.com</dc:creator>
  <cp:lastModifiedBy>lisaW</cp:lastModifiedBy>
  <cp:revision>570</cp:revision>
  <dcterms:created xsi:type="dcterms:W3CDTF">2020-05-07T04:57:00Z</dcterms:created>
  <dcterms:modified xsi:type="dcterms:W3CDTF">2024-12-12T01:58:33Z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DFDE8A6E8E7A44B6A87BDD1F2815D1A0_13</vt:lpwstr>
  </property>
  <property fmtid="{D5CDD505-2E9C-101B-9397-08002B2CF9AE}" pid="3" name="KSOProductBuildVer">
    <vt:lpwstr>2052-12.1.0.19302</vt:lpwstr>
  </property>
</Properties>
</file>