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e07299a1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e07299a1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back to the questions: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B5394"/>
                </a:solidFill>
              </a:rPr>
              <a:t>Is Magist a good partner for Eniac?  Are deliveries fast enough?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found out that few tech-focused sellers that partner Magist generate the highest revenues, way under our monthly revenues. This confirms our opportunity to step into a lucrative market segment.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also don't see notable issues with customer satisfaction regarding expensive tech products.  Considering our customer orientation, positive customer feedback and satisfactory experience is to be expected.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concluded that deliveries are faster than the Brazilian Post's average, which leads to expectations of positive customer experience, dependent on the specific region.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Identifying the Magist's average product price is significantly lower than ours, this could pose challenges in maintaining profit margins.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Also finding that no sellers are performing already at our level in terms of revenue means consideration needed in the onboarding phase.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a conclusion, we see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- Magist offers a cost advantage and high revenue potential in the tech market.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 Strategic onboarding efforts will be needed due to the absence of comparable sellers.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remain available for questions and would like to hand-over the decision to the higher executive levels.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aada2e43_5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daada2e43_5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costs statista.com/statistics/769924/e-commerce-brazil-shipping-cost-checkout/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e53a216b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e53a216b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07299a1f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e07299a1f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aada2e43_5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aada2e43_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e07299a1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e07299a1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bfdff084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dbfdff08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(Thanks, ‘elene!)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Looked at sellers comparable to Eniac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Only 11% selling more than half in Tech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dbfdff08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even only 7 of those sell more than 2,5K per month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Biggest seller sells 9,2K per month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Vast difference to </a:t>
            </a:r>
            <a:r>
              <a:rPr lang="en">
                <a:solidFill>
                  <a:schemeClr val="dk1"/>
                </a:solidFill>
              </a:rPr>
              <a:t>1,17 million that </a:t>
            </a:r>
            <a:r>
              <a:rPr lang="en"/>
              <a:t>we </a:t>
            </a:r>
            <a:r>
              <a:rPr lang="en"/>
              <a:t>sell</a:t>
            </a:r>
            <a:endParaRPr/>
          </a:p>
        </p:txBody>
      </p:sp>
      <p:sp>
        <p:nvSpPr>
          <p:cNvPr id="116" name="Google Shape;116;g29dbfdff084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dbfdff084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Analyzed whether tech products or more expensive products are more often involved in low customer review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cannot identify convincing differences between tech and other product sales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Distribution of product prices for each score is roughly equal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Average review score for Tech and Others is 4.0 which seems OK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to you, Petri</a:t>
            </a:r>
            <a:endParaRPr/>
          </a:p>
        </p:txBody>
      </p:sp>
      <p:sp>
        <p:nvSpPr>
          <p:cNvPr id="125" name="Google Shape;125;g29dbfdff084_3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daada2e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daada2e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0300"/>
            <a:ext cx="8520600" cy="17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rgbClr val="0B5394"/>
                </a:solidFill>
              </a:rPr>
              <a:t>Magist Data Analysis</a:t>
            </a:r>
            <a:endParaRPr sz="3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2000">
                <a:solidFill>
                  <a:srgbClr val="0B5394"/>
                </a:solidFill>
              </a:rPr>
            </a:br>
            <a:r>
              <a:rPr lang="en" sz="2200">
                <a:solidFill>
                  <a:srgbClr val="0B5394"/>
                </a:solidFill>
              </a:rPr>
              <a:t>Data Range: 09/2016 – 10/2018</a:t>
            </a:r>
            <a:endParaRPr sz="3400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82700" y="3063725"/>
            <a:ext cx="20040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Data Analysts: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Adrian Mihail</a:t>
            </a:r>
            <a:endParaRPr>
              <a:solidFill>
                <a:srgbClr val="0B539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Helene Rebelo</a:t>
            </a:r>
            <a:endParaRPr>
              <a:solidFill>
                <a:srgbClr val="0B539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Petri Tiirikainen</a:t>
            </a:r>
            <a:endParaRPr>
              <a:solidFill>
                <a:srgbClr val="0B539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Tilman Vogel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81625" y="4303250"/>
            <a:ext cx="119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Germany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23.11.23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314750" y="413852"/>
            <a:ext cx="8370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50">
                <a:solidFill>
                  <a:srgbClr val="0B5394"/>
                </a:solidFill>
              </a:rPr>
              <a:t>Is Magist a good partner for Eniac?  Are deliveries fast enough?</a:t>
            </a:r>
            <a:endParaRPr sz="1700">
              <a:solidFill>
                <a:srgbClr val="0B5394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400" y="47506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968100" y="10789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</a:rPr>
              <a:t>PRO</a:t>
            </a:r>
            <a:endParaRPr sz="1700"/>
          </a:p>
        </p:txBody>
      </p:sp>
      <p:sp>
        <p:nvSpPr>
          <p:cNvPr id="165" name="Google Shape;165;p22"/>
          <p:cNvSpPr txBox="1"/>
          <p:nvPr/>
        </p:nvSpPr>
        <p:spPr>
          <a:xfrm>
            <a:off x="5430375" y="110248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</a:rPr>
              <a:t>CON</a:t>
            </a:r>
            <a:endParaRPr sz="1700"/>
          </a:p>
        </p:txBody>
      </p:sp>
      <p:sp>
        <p:nvSpPr>
          <p:cNvPr id="166" name="Google Shape;166;p22"/>
          <p:cNvSpPr txBox="1"/>
          <p:nvPr/>
        </p:nvSpPr>
        <p:spPr>
          <a:xfrm>
            <a:off x="238550" y="1719100"/>
            <a:ext cx="43134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Few Tech-Focused Sellers on Magist have the Highest Revenues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No issues in customer satisfaction with regards to expensive tech products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Delivery faster than Brazilian Post’s average - dependent on the region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856750" y="1690025"/>
            <a:ext cx="4079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Magist’s average product price is distinctively lower than Eniac’s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No match in Magist’s existing sellers for Eniac in Tech and revenues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4522075"/>
            <a:ext cx="961725" cy="3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66025" y="1432650"/>
            <a:ext cx="795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Is Magist a good partner for Eniac?  </a:t>
            </a:r>
            <a:endParaRPr sz="3000">
              <a:solidFill>
                <a:srgbClr val="0B5394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56800" y="2687563"/>
            <a:ext cx="632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0B5394"/>
                </a:solidFill>
              </a:rPr>
              <a:t>Are deliveries fast enough?</a:t>
            </a:r>
            <a:endParaRPr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659437" y="1353767"/>
            <a:ext cx="11628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ENIAC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86550" y="396625"/>
            <a:ext cx="5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5394"/>
                </a:solidFill>
              </a:rPr>
              <a:t>Product Portfolio: Magist vs. Eniac</a:t>
            </a:r>
            <a:endParaRPr b="1" sz="2300">
              <a:solidFill>
                <a:srgbClr val="0B5394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86550" y="1350575"/>
            <a:ext cx="16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Magist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334175" y="1350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74 </a:t>
            </a:r>
            <a:r>
              <a:rPr lang="en" sz="1800">
                <a:solidFill>
                  <a:schemeClr val="dk1"/>
                </a:solidFill>
              </a:rPr>
              <a:t>categories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468975" y="1353767"/>
            <a:ext cx="20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9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B5394"/>
                </a:solidFill>
              </a:rPr>
              <a:t>Tech </a:t>
            </a:r>
            <a:r>
              <a:rPr lang="en" sz="1800">
                <a:solidFill>
                  <a:schemeClr val="dk1"/>
                </a:solidFill>
              </a:rPr>
              <a:t>categories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774">
            <a:off x="1733224" y="1402688"/>
            <a:ext cx="692715" cy="35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1774">
            <a:off x="3877916" y="1402688"/>
            <a:ext cx="692715" cy="35747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070725" y="1261367"/>
            <a:ext cx="116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B5394"/>
                </a:solidFill>
              </a:rPr>
              <a:t>=</a:t>
            </a:r>
            <a:endParaRPr sz="21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503625" y="1977775"/>
            <a:ext cx="37869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Computer Accessories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Watches and Gifts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Cool Stuff</a:t>
            </a:r>
            <a:r>
              <a:rPr b="1" lang="en" sz="1600">
                <a:solidFill>
                  <a:srgbClr val="0B5394"/>
                </a:solidFill>
              </a:rPr>
              <a:t> 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Electronics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Console Games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Computers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Tablets, printing, imaging 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PC Gamer</a:t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b="1" lang="en" sz="1600">
                <a:solidFill>
                  <a:srgbClr val="0B5394"/>
                </a:solidFill>
              </a:rPr>
              <a:t>Insurance and Services</a:t>
            </a:r>
            <a:r>
              <a:rPr lang="en" sz="1600">
                <a:solidFill>
                  <a:srgbClr val="0B5394"/>
                </a:solidFill>
              </a:rPr>
              <a:t> </a:t>
            </a:r>
            <a:endParaRPr b="1"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solidFill>
                  <a:srgbClr val="0B5394"/>
                </a:solidFill>
              </a:rPr>
              <a:t>Amount of products sold by Magist</a:t>
            </a:r>
            <a:endParaRPr b="1" sz="2120">
              <a:solidFill>
                <a:srgbClr val="0B5394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065450" y="2340888"/>
            <a:ext cx="25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 </a:t>
            </a:r>
            <a:r>
              <a:rPr b="1" lang="en" sz="1800">
                <a:solidFill>
                  <a:srgbClr val="0B5394"/>
                </a:solidFill>
              </a:rPr>
              <a:t>15</a:t>
            </a:r>
            <a:r>
              <a:rPr b="1" lang="en" sz="1800">
                <a:solidFill>
                  <a:srgbClr val="0B5394"/>
                </a:solidFill>
              </a:rPr>
              <a:t> % </a:t>
            </a:r>
            <a:r>
              <a:rPr lang="en" sz="1600">
                <a:solidFill>
                  <a:schemeClr val="dk1"/>
                </a:solidFill>
              </a:rPr>
              <a:t>of </a:t>
            </a:r>
            <a:r>
              <a:rPr lang="en" sz="1600">
                <a:solidFill>
                  <a:schemeClr val="dk1"/>
                </a:solidFill>
              </a:rPr>
              <a:t>total </a:t>
            </a:r>
            <a:r>
              <a:rPr b="1" lang="en" sz="1600">
                <a:solidFill>
                  <a:srgbClr val="0B5394"/>
                </a:solidFill>
              </a:rPr>
              <a:t>sales</a:t>
            </a:r>
            <a:endParaRPr b="1" sz="1600">
              <a:solidFill>
                <a:srgbClr val="0B5394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369100" y="4684725"/>
            <a:ext cx="17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Developed by the authors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19">
            <a:off x="5532040" y="1664936"/>
            <a:ext cx="1530070" cy="4207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45525" y="1446600"/>
            <a:ext cx="166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Total of </a:t>
            </a:r>
            <a:r>
              <a:rPr b="1" lang="en" sz="1800">
                <a:solidFill>
                  <a:srgbClr val="0B5394"/>
                </a:solidFill>
              </a:rPr>
              <a:t>33K </a:t>
            </a:r>
            <a:r>
              <a:rPr lang="en" sz="1800">
                <a:solidFill>
                  <a:srgbClr val="0B5394"/>
                </a:solidFill>
              </a:rPr>
              <a:t>Products</a:t>
            </a:r>
            <a:endParaRPr sz="1800">
              <a:solidFill>
                <a:srgbClr val="0B5394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466" y="1446600"/>
            <a:ext cx="3547500" cy="3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685236">
            <a:off x="1817366" y="1985497"/>
            <a:ext cx="1586543" cy="9749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164000" y="1094875"/>
            <a:ext cx="173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Tech </a:t>
            </a:r>
            <a:r>
              <a:rPr lang="en" sz="1800">
                <a:solidFill>
                  <a:schemeClr val="dk1"/>
                </a:solidFill>
              </a:rPr>
              <a:t>Products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14 %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974175" y="3482150"/>
            <a:ext cx="213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Other</a:t>
            </a:r>
            <a:r>
              <a:rPr b="1" lang="en" sz="1800">
                <a:solidFill>
                  <a:srgbClr val="0B5394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Products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B5394"/>
                </a:solidFill>
              </a:rPr>
              <a:t>86 %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0B5394"/>
                </a:solidFill>
              </a:rPr>
              <a:t>Tech categories sell less on Magist</a:t>
            </a:r>
            <a:endParaRPr b="1" sz="2100">
              <a:solidFill>
                <a:srgbClr val="0B5394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50800" y="4722375"/>
            <a:ext cx="17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Developed by the authors 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50" y="805653"/>
            <a:ext cx="6436575" cy="3992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312450" y="3241100"/>
            <a:ext cx="1148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B5394"/>
                </a:solidFill>
              </a:rPr>
              <a:t>15 %</a:t>
            </a:r>
            <a:r>
              <a:rPr lang="en" sz="1500">
                <a:solidFill>
                  <a:schemeClr val="dk1"/>
                </a:solidFill>
              </a:rPr>
              <a:t> of total </a:t>
            </a:r>
            <a:r>
              <a:rPr b="1" lang="en" sz="1500">
                <a:solidFill>
                  <a:srgbClr val="0B5394"/>
                </a:solidFill>
              </a:rPr>
              <a:t>sales</a:t>
            </a:r>
            <a:endParaRPr b="1" sz="1500">
              <a:solidFill>
                <a:srgbClr val="0B5394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363900" y="2337113"/>
            <a:ext cx="2392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ENIAC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average order price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B5394"/>
                </a:solidFill>
              </a:rPr>
              <a:t> 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710 €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088425" y="4093775"/>
            <a:ext cx="90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B5394"/>
                </a:solidFill>
              </a:rPr>
              <a:t> </a:t>
            </a:r>
            <a:r>
              <a:rPr b="1" lang="en" sz="1500">
                <a:solidFill>
                  <a:srgbClr val="0B5394"/>
                </a:solidFill>
              </a:rPr>
              <a:t>3%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593700" y="4017575"/>
            <a:ext cx="90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B5394"/>
                </a:solidFill>
              </a:rPr>
              <a:t> </a:t>
            </a:r>
            <a:r>
              <a:rPr b="1" lang="en" sz="1500">
                <a:solidFill>
                  <a:srgbClr val="0B5394"/>
                </a:solidFill>
              </a:rPr>
              <a:t>15</a:t>
            </a:r>
            <a:r>
              <a:rPr b="1" lang="en" sz="1500">
                <a:solidFill>
                  <a:srgbClr val="0B5394"/>
                </a:solidFill>
              </a:rPr>
              <a:t>%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794225" y="4093775"/>
            <a:ext cx="90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B5394"/>
                </a:solidFill>
              </a:rPr>
              <a:t> </a:t>
            </a:r>
            <a:r>
              <a:rPr b="1" lang="en" sz="1500">
                <a:solidFill>
                  <a:srgbClr val="0B5394"/>
                </a:solidFill>
              </a:rPr>
              <a:t>6</a:t>
            </a:r>
            <a:r>
              <a:rPr b="1" lang="en" sz="1500">
                <a:solidFill>
                  <a:srgbClr val="0B5394"/>
                </a:solidFill>
              </a:rPr>
              <a:t>%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043925" y="3604675"/>
            <a:ext cx="3104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Percentage from </a:t>
            </a:r>
            <a:r>
              <a:rPr b="1" lang="en" sz="1600">
                <a:solidFill>
                  <a:srgbClr val="0B5394"/>
                </a:solidFill>
              </a:rPr>
              <a:t>Tech</a:t>
            </a:r>
            <a:r>
              <a:rPr lang="en" sz="1600">
                <a:solidFill>
                  <a:schemeClr val="dk1"/>
                </a:solidFill>
              </a:rPr>
              <a:t> sales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933200" y="1884000"/>
            <a:ext cx="52776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On</a:t>
            </a:r>
            <a:r>
              <a:rPr lang="en" sz="2500">
                <a:solidFill>
                  <a:schemeClr val="dk1"/>
                </a:solidFill>
              </a:rPr>
              <a:t>ly </a:t>
            </a:r>
            <a:r>
              <a:rPr lang="en" sz="2500">
                <a:solidFill>
                  <a:srgbClr val="0B5394"/>
                </a:solidFill>
              </a:rPr>
              <a:t>1</a:t>
            </a:r>
            <a:r>
              <a:rPr lang="en" sz="2500">
                <a:solidFill>
                  <a:srgbClr val="0B5394"/>
                </a:solidFill>
              </a:rPr>
              <a:t>1%</a:t>
            </a:r>
            <a:r>
              <a:rPr lang="en" sz="2500">
                <a:solidFill>
                  <a:schemeClr val="dk1"/>
                </a:solidFill>
              </a:rPr>
              <a:t> s</a:t>
            </a:r>
            <a:r>
              <a:rPr lang="en" sz="2500">
                <a:solidFill>
                  <a:schemeClr val="dk1"/>
                </a:solidFill>
              </a:rPr>
              <a:t>ellers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out o</a:t>
            </a:r>
            <a:r>
              <a:rPr lang="en" sz="2500">
                <a:solidFill>
                  <a:schemeClr val="dk1"/>
                </a:solidFill>
              </a:rPr>
              <a:t>f 3095 </a:t>
            </a:r>
            <a:r>
              <a:rPr lang="en" sz="2500">
                <a:solidFill>
                  <a:schemeClr val="dk1"/>
                </a:solidFill>
              </a:rPr>
              <a:t>sellers</a:t>
            </a:r>
            <a:br>
              <a:rPr lang="en" sz="2500">
                <a:solidFill>
                  <a:schemeClr val="dk1"/>
                </a:solidFill>
              </a:rPr>
            </a:br>
            <a:r>
              <a:rPr lang="en" sz="2500">
                <a:solidFill>
                  <a:schemeClr val="dk1"/>
                </a:solidFill>
              </a:rPr>
              <a:t>have more than </a:t>
            </a:r>
            <a:r>
              <a:rPr lang="en" sz="2500">
                <a:solidFill>
                  <a:srgbClr val="0B5394"/>
                </a:solidFill>
              </a:rPr>
              <a:t>50%</a:t>
            </a:r>
            <a:r>
              <a:rPr lang="en" sz="2500">
                <a:solidFill>
                  <a:schemeClr val="dk1"/>
                </a:solidFill>
              </a:rPr>
              <a:t> </a:t>
            </a:r>
            <a:br>
              <a:rPr lang="en" sz="2500">
                <a:solidFill>
                  <a:schemeClr val="dk1"/>
                </a:solidFill>
              </a:rPr>
            </a:br>
            <a:r>
              <a:rPr lang="en" sz="2500">
                <a:solidFill>
                  <a:schemeClr val="dk1"/>
                </a:solidFill>
              </a:rPr>
              <a:t>sales from </a:t>
            </a:r>
            <a:r>
              <a:rPr lang="en" sz="2500">
                <a:solidFill>
                  <a:srgbClr val="0B5394"/>
                </a:solidFill>
              </a:rPr>
              <a:t>Tech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B5394"/>
                </a:solidFill>
              </a:rPr>
              <a:t>Magist Sellers</a:t>
            </a:r>
            <a:endParaRPr b="1" sz="2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B5394"/>
                </a:solidFill>
              </a:rPr>
              <a:t>Magist Sellers: No precedent for Eniac</a:t>
            </a:r>
            <a:endParaRPr b="1" sz="2200">
              <a:solidFill>
                <a:srgbClr val="0B5394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223000" y="1246325"/>
            <a:ext cx="25551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Maximum monthly sales: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B5394"/>
                </a:solidFill>
              </a:rPr>
              <a:t>9.2 K€ </a:t>
            </a:r>
            <a:endParaRPr b="1" sz="1600">
              <a:solidFill>
                <a:srgbClr val="0B53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Eniac: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B5394"/>
                </a:solidFill>
              </a:rPr>
              <a:t>1.17 M€</a:t>
            </a:r>
            <a:endParaRPr b="1" sz="1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11700" y="4760925"/>
            <a:ext cx="17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Developed by the authors </a:t>
            </a:r>
            <a:endParaRPr/>
          </a:p>
        </p:txBody>
      </p:sp>
      <p:pic>
        <p:nvPicPr>
          <p:cNvPr descr="Sellers: Monthly Sales and Tech Affinity" id="122" name="Google Shape;122;p19"/>
          <p:cNvPicPr preferRelativeResize="0"/>
          <p:nvPr/>
        </p:nvPicPr>
        <p:blipFill rotWithShape="1">
          <a:blip r:embed="rId4">
            <a:alphaModFix/>
          </a:blip>
          <a:srcRect b="18573" l="0" r="19289" t="6982"/>
          <a:stretch/>
        </p:blipFill>
        <p:spPr>
          <a:xfrm>
            <a:off x="311700" y="941525"/>
            <a:ext cx="5758901" cy="387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B5394"/>
                </a:solidFill>
              </a:rPr>
              <a:t>Customer Reviews: Expensive Tech handling acceptable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849350" y="1394450"/>
            <a:ext cx="31134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Review scores are similar: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rgbClr val="4E79A7"/>
                </a:solidFill>
              </a:rPr>
              <a:t>Tech</a:t>
            </a:r>
            <a:r>
              <a:rPr lang="en" sz="1700">
                <a:solidFill>
                  <a:schemeClr val="dk1"/>
                </a:solidFill>
              </a:rPr>
              <a:t> vs. </a:t>
            </a:r>
            <a:r>
              <a:rPr b="1" lang="en" sz="1700">
                <a:solidFill>
                  <a:srgbClr val="BAB0AC"/>
                </a:solidFill>
              </a:rPr>
              <a:t>Other</a:t>
            </a:r>
            <a:endParaRPr b="1" sz="1700">
              <a:solidFill>
                <a:srgbClr val="BAB0AC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Across price range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above 500€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Avg. review score: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rgbClr val="4E79A7"/>
                </a:solidFill>
              </a:rPr>
              <a:t>Tech</a:t>
            </a:r>
            <a:r>
              <a:rPr lang="en" sz="1700">
                <a:solidFill>
                  <a:schemeClr val="dk1"/>
                </a:solidFill>
              </a:rPr>
              <a:t>: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4.0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rgbClr val="BAB0AC"/>
                </a:solidFill>
              </a:rPr>
              <a:t>Other</a:t>
            </a:r>
            <a:r>
              <a:rPr lang="en" sz="1700">
                <a:solidFill>
                  <a:schemeClr val="dk1"/>
                </a:solidFill>
              </a:rPr>
              <a:t>: 4.0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87900" y="4684725"/>
            <a:ext cx="17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Developed by the authors </a:t>
            </a:r>
            <a:endParaRPr/>
          </a:p>
        </p:txBody>
      </p:sp>
      <p:pic>
        <p:nvPicPr>
          <p:cNvPr descr="Price and Review Score" id="131" name="Google Shape;131;p20"/>
          <p:cNvPicPr preferRelativeResize="0"/>
          <p:nvPr/>
        </p:nvPicPr>
        <p:blipFill rotWithShape="1">
          <a:blip r:embed="rId4">
            <a:alphaModFix/>
          </a:blip>
          <a:srcRect b="6600" l="0" r="17593" t="19319"/>
          <a:stretch/>
        </p:blipFill>
        <p:spPr>
          <a:xfrm>
            <a:off x="235500" y="1532975"/>
            <a:ext cx="5537651" cy="303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740800" y="1250032"/>
            <a:ext cx="501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C9C9C"/>
                </a:solidFill>
              </a:rPr>
              <a:t>Customer Review Score</a:t>
            </a:r>
            <a:endParaRPr sz="1800">
              <a:solidFill>
                <a:srgbClr val="9C9C9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12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Map of Brazil with average delivery times</a:t>
            </a:r>
            <a:endParaRPr sz="1611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51" y="902050"/>
            <a:ext cx="3915776" cy="39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532525" y="3968300"/>
            <a:ext cx="7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South</a:t>
            </a:r>
            <a:endParaRPr b="1"/>
          </a:p>
        </p:txBody>
      </p:sp>
      <p:sp>
        <p:nvSpPr>
          <p:cNvPr id="140" name="Google Shape;140;p21"/>
          <p:cNvSpPr txBox="1"/>
          <p:nvPr/>
        </p:nvSpPr>
        <p:spPr>
          <a:xfrm>
            <a:off x="1176950" y="4057198"/>
            <a:ext cx="108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Central-West</a:t>
            </a:r>
            <a:endParaRPr b="1"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North East</a:t>
            </a:r>
            <a:endParaRPr b="1"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North</a:t>
            </a:r>
            <a:endParaRPr b="1"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Southeast</a:t>
            </a:r>
            <a:endParaRPr b="1"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South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010400" y="2921300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Central-West</a:t>
            </a:r>
            <a:endParaRPr b="1"/>
          </a:p>
        </p:txBody>
      </p:sp>
      <p:sp>
        <p:nvSpPr>
          <p:cNvPr id="142" name="Google Shape;142;p21"/>
          <p:cNvSpPr txBox="1"/>
          <p:nvPr/>
        </p:nvSpPr>
        <p:spPr>
          <a:xfrm>
            <a:off x="4268725" y="3170950"/>
            <a:ext cx="1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Southeast</a:t>
            </a:r>
            <a:endParaRPr b="1"/>
          </a:p>
        </p:txBody>
      </p:sp>
      <p:sp>
        <p:nvSpPr>
          <p:cNvPr id="143" name="Google Shape;143;p21"/>
          <p:cNvSpPr txBox="1"/>
          <p:nvPr/>
        </p:nvSpPr>
        <p:spPr>
          <a:xfrm>
            <a:off x="4755775" y="1821488"/>
            <a:ext cx="12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Northeast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80200" y="1000288"/>
            <a:ext cx="8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North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81800" y="4857600"/>
            <a:ext cx="470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Developed by the authors with data from correios.com.br, uol.com and </a:t>
            </a:r>
            <a:r>
              <a:rPr lang="en" sz="800">
                <a:solidFill>
                  <a:schemeClr val="dk1"/>
                </a:solidFill>
              </a:rPr>
              <a:t> Magist</a:t>
            </a:r>
            <a:endParaRPr sz="8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0" y="4598275"/>
            <a:ext cx="961725" cy="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6856977" y="1227800"/>
            <a:ext cx="24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Magist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B5394"/>
                </a:solidFill>
              </a:rPr>
              <a:t>=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12 days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328850" y="992650"/>
            <a:ext cx="24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Brazilian Post 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13 days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333835" y="690500"/>
            <a:ext cx="23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</a:t>
            </a:r>
            <a:r>
              <a:rPr b="1" lang="en" sz="1500">
                <a:solidFill>
                  <a:schemeClr val="dk1"/>
                </a:solidFill>
              </a:rPr>
              <a:t>verage delivery</a:t>
            </a:r>
            <a:endParaRPr sz="1500"/>
          </a:p>
        </p:txBody>
      </p:sp>
      <p:sp>
        <p:nvSpPr>
          <p:cNvPr id="150" name="Google Shape;150;p21"/>
          <p:cNvSpPr txBox="1"/>
          <p:nvPr/>
        </p:nvSpPr>
        <p:spPr>
          <a:xfrm>
            <a:off x="6400850" y="2851975"/>
            <a:ext cx="2060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lang="en" sz="1300">
                <a:solidFill>
                  <a:schemeClr val="dk1"/>
                </a:solidFill>
              </a:rPr>
              <a:t>otal </a:t>
            </a:r>
            <a:r>
              <a:rPr b="1" i="1" lang="en" sz="1300">
                <a:solidFill>
                  <a:srgbClr val="0B5394"/>
                </a:solidFill>
              </a:rPr>
              <a:t>cancelled</a:t>
            </a:r>
            <a:r>
              <a:rPr lang="en" sz="1300">
                <a:solidFill>
                  <a:srgbClr val="0B5394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orders:   </a:t>
            </a:r>
            <a:r>
              <a:rPr b="1" lang="en" sz="1300">
                <a:solidFill>
                  <a:srgbClr val="0B5394"/>
                </a:solidFill>
              </a:rPr>
              <a:t>=</a:t>
            </a:r>
            <a:r>
              <a:rPr b="1" lang="en" sz="1300">
                <a:solidFill>
                  <a:srgbClr val="0B5394"/>
                </a:solidFill>
              </a:rPr>
              <a:t> </a:t>
            </a:r>
            <a:r>
              <a:rPr lang="en" sz="1300">
                <a:solidFill>
                  <a:srgbClr val="0B5394"/>
                </a:solidFill>
              </a:rPr>
              <a:t> </a:t>
            </a:r>
            <a:r>
              <a:rPr b="1" lang="en" sz="1300">
                <a:solidFill>
                  <a:srgbClr val="0B5394"/>
                </a:solidFill>
              </a:rPr>
              <a:t>0.5%</a:t>
            </a:r>
            <a:endParaRPr sz="1300">
              <a:solidFill>
                <a:srgbClr val="0B5394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532525" y="4229000"/>
            <a:ext cx="10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14 days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30325" y="3139750"/>
            <a:ext cx="10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15 days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399000" y="3385450"/>
            <a:ext cx="108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10 days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853425" y="2041125"/>
            <a:ext cx="10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20 days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357350" y="3613988"/>
            <a:ext cx="2147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Cancelled </a:t>
            </a:r>
            <a:r>
              <a:rPr b="1" lang="en" sz="1300">
                <a:solidFill>
                  <a:srgbClr val="0B5394"/>
                </a:solidFill>
              </a:rPr>
              <a:t>Tech products =</a:t>
            </a:r>
            <a:r>
              <a:rPr b="1" lang="en" sz="1300">
                <a:solidFill>
                  <a:srgbClr val="0B5394"/>
                </a:solidFill>
              </a:rPr>
              <a:t> </a:t>
            </a:r>
            <a:r>
              <a:rPr lang="en" sz="1300">
                <a:solidFill>
                  <a:srgbClr val="0B5394"/>
                </a:solidFill>
              </a:rPr>
              <a:t> </a:t>
            </a:r>
            <a:r>
              <a:rPr b="1" lang="en" sz="1300">
                <a:solidFill>
                  <a:srgbClr val="0B5394"/>
                </a:solidFill>
              </a:rPr>
              <a:t>0.09%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74125" y="1214825"/>
            <a:ext cx="1080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</a:rPr>
              <a:t>22 days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265400" y="2073650"/>
            <a:ext cx="23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</a:t>
            </a:r>
            <a:r>
              <a:rPr lang="en" sz="1300">
                <a:solidFill>
                  <a:schemeClr val="dk1"/>
                </a:solidFill>
              </a:rPr>
              <a:t>rders </a:t>
            </a:r>
            <a:r>
              <a:rPr b="1" i="1" lang="en" sz="1300">
                <a:solidFill>
                  <a:srgbClr val="0B5394"/>
                </a:solidFill>
              </a:rPr>
              <a:t>delivered late</a:t>
            </a:r>
            <a:r>
              <a:rPr lang="en" sz="1300">
                <a:solidFill>
                  <a:schemeClr val="dk1"/>
                </a:solidFill>
              </a:rPr>
              <a:t>          </a:t>
            </a:r>
            <a:r>
              <a:rPr b="1" lang="en" sz="1300">
                <a:solidFill>
                  <a:srgbClr val="0B5394"/>
                </a:solidFill>
              </a:rPr>
              <a:t>= 6.9% </a:t>
            </a:r>
            <a:r>
              <a:rPr lang="en" sz="1300">
                <a:solidFill>
                  <a:schemeClr val="dk2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