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58E-6DC8-4128-A5F0-A157F0BF1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0E4C5-9617-48C8-851F-E1158682C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0A5-2DE8-493C-ADD6-F274787E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F68F-E668-4605-AA22-53295DAD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594D-15C2-4BAA-9119-BCBC2EF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C77E-B302-43BC-BAD0-8CD80D06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7CA90-01FC-4DC3-B57E-FFF54B363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BB61-B2E0-450D-AF19-FCD85C42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A641-D4F5-4405-BA30-30698B40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0567-946A-44E5-AEDC-AE9E479C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3A90-330C-4BC2-9CC3-E8DE2E2C4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852E4-FB37-4CA3-A8F3-2D07536FC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707-1354-43B1-BE6B-3FF66C02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29F28-1737-435A-87A4-05E12658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7961-4CD0-4289-9D18-887E0EF2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A7BF-212B-45D9-9BF3-CBF63118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3FEB-A7D6-4151-9EB2-D410BB51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61B8-79F0-428C-8B14-B4580A7A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F74CC-FA09-4CA7-AB89-C94B9A9E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7B85-9892-4014-8927-BD28878F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0BD9-2367-4AF2-ADBD-77B97CD3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CAB23-34A1-423B-820B-6349AF4F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60E3-BAA3-4CC7-9909-364E1927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EF6A-02CE-4AC4-847C-E78C35EB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AB16-8FDE-4D89-8F7B-1B6BCE2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F288-1A05-40A4-9621-4FC90F5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EEE5-9D98-407C-B160-F612C732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3E85-0CB6-4626-9E33-0231EB818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6906-F259-4FD7-AEB3-73B39D3C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F50A7-F91A-4188-BC60-E17695BC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F8091-A0A8-4988-8400-3D6486AB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982C-5B92-4236-B315-4B1E41B4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4ECB-3EBE-4C75-891C-48046726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6BD7-FD4A-4E58-B5F9-B50EE7A5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3E83F-4158-4BA2-9F9F-32E7ACEA3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E8D6D-1D7D-4928-9424-DAB24BD09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798B4-F8B2-411E-A5C7-C961B839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0C28B-2F75-40B0-ACA8-1C211D4A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D0262-6A7B-4830-ABF8-E476400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DC1B-1976-4E76-A93C-89D91032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69F4-2B21-4F3B-BC32-11071B5B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E2C8-F440-4C82-8094-2E83DD1F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74D1-0CE5-4CEF-912C-C81453F7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3369A-83FD-4F72-8168-9E1F116F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20ED5-C65F-4864-B590-93EF2962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DA50-6AF6-4AEA-86AB-3D70B09A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41A0-CD48-4BD4-B48C-BE2588B8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89C9-08A3-4064-AA66-BB34F5E1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AFB2C-3A97-4D88-962B-7120E29D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340F3-8C52-4ED8-AA07-C1E6D245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8B246-88E7-4940-9CFC-EA97925A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6606A-44ED-407F-AD5F-5B424B4B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4FAB-CB66-48C6-98E5-F6E8CD3D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01736-877C-46BF-B43A-F329F8C7D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43B52-28EE-4C7A-8E40-2E5154A9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8C42-D8A3-496E-B5DC-794FBBD1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91C3-9651-4ED1-BC06-BD623D35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58329-F1A1-48B3-808C-E7033ACC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8D8A5-E39A-444E-9D8C-8DCFF36D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7BC19-76B8-4D92-94F3-A6341DCF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B579-4C0A-4B1C-B436-479DE364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6469-27BC-40D5-89C6-AB8EF394B80C}" type="datetimeFigureOut">
              <a:rPr lang="en-US" smtClean="0"/>
              <a:t>16/01/202020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2370F-F149-4051-9205-460A63429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3F226-A499-4E73-B42E-DCB089E54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1DEF-AA76-454D-AD3D-58639815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iahuiyu.com/deepfill/" TargetMode="External"/><Relationship Id="rId2" Type="http://schemas.openxmlformats.org/officeDocument/2006/relationships/hyperlink" Target="https://www.youtube.com/watch?v=xz1ZvcdhgQ0&amp;feature=youtu.be&amp;fbclid=IwAR1eM36RA8feHpT93rWSidVA2A2XaZonQ-lMnWGXRkE4Ks4XFs-t44Jmgc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F2F5-AC2C-46A6-86CB-BCE6B6845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Foreground-aware Image Inpainting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C7E40-CB29-4655-8617-7F03A23E9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5416" y="3509963"/>
            <a:ext cx="5080000" cy="1071562"/>
          </a:xfrm>
        </p:spPr>
        <p:txBody>
          <a:bodyPr>
            <a:normAutofit/>
          </a:bodyPr>
          <a:lstStyle/>
          <a:p>
            <a:r>
              <a:rPr lang="en-US" sz="1600" dirty="0"/>
              <a:t>Wei </a:t>
            </a:r>
            <a:r>
              <a:rPr lang="en-US" sz="1600" dirty="0" err="1"/>
              <a:t>Xiong</a:t>
            </a:r>
            <a:r>
              <a:rPr lang="ro-RO" sz="1600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Jiahui</a:t>
            </a:r>
            <a:r>
              <a:rPr lang="en-US" sz="1600" dirty="0"/>
              <a:t> Yu</a:t>
            </a:r>
            <a:r>
              <a:rPr lang="ro-RO" sz="1600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Zhe</a:t>
            </a:r>
            <a:r>
              <a:rPr lang="en-US" sz="1600" dirty="0"/>
              <a:t> Lin</a:t>
            </a:r>
            <a:r>
              <a:rPr lang="ro-RO" sz="1600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Jimei</a:t>
            </a:r>
            <a:r>
              <a:rPr lang="en-US" sz="1600" dirty="0"/>
              <a:t> Yang</a:t>
            </a:r>
            <a:r>
              <a:rPr lang="ro-RO" sz="1600" dirty="0"/>
              <a:t>,</a:t>
            </a:r>
            <a:r>
              <a:rPr lang="en-US" sz="1600" dirty="0"/>
              <a:t> Xin Lu</a:t>
            </a:r>
            <a:r>
              <a:rPr lang="ro-RO" sz="1600" dirty="0"/>
              <a:t>,</a:t>
            </a:r>
            <a:r>
              <a:rPr lang="en-US" sz="1600" dirty="0"/>
              <a:t> Connelly Barnes</a:t>
            </a:r>
            <a:r>
              <a:rPr lang="ro-RO" sz="1600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Jiebo</a:t>
            </a:r>
            <a:r>
              <a:rPr lang="en-US" sz="1600" dirty="0"/>
              <a:t> Luo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CB9B3-FF74-4F3B-89C1-3851309971E9}"/>
              </a:ext>
            </a:extLst>
          </p:cNvPr>
          <p:cNvSpPr txBox="1"/>
          <p:nvPr/>
        </p:nvSpPr>
        <p:spPr>
          <a:xfrm>
            <a:off x="9513998" y="5320138"/>
            <a:ext cx="2308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Iustin Petrisor</a:t>
            </a:r>
            <a:br>
              <a:rPr lang="en-US" sz="2400" dirty="0"/>
            </a:br>
            <a:r>
              <a:rPr lang="en-US" sz="2400" dirty="0"/>
              <a:t>Alexandru S</a:t>
            </a:r>
            <a:r>
              <a:rPr lang="ro-RO" sz="2400" dirty="0"/>
              <a:t>a</a:t>
            </a:r>
            <a:r>
              <a:rPr lang="en-US" sz="2400" dirty="0" err="1"/>
              <a:t>rbu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6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8F7B-BC48-4CE7-B0EE-5679F3E3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Completion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1984-EA4B-40DB-ABC6-D20D620D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our contour completion module is to complete the missing contours of the input image that are inside the hole regions.</a:t>
            </a:r>
            <a:endParaRPr lang="ro-RO" dirty="0"/>
          </a:p>
          <a:p>
            <a:r>
              <a:rPr lang="en-US" dirty="0"/>
              <a:t>The contour completion module is composed of a generator and a discriminator. The generator is a cascade of a coarse network and a refinement network. </a:t>
            </a:r>
            <a:endParaRPr lang="ro-RO" dirty="0"/>
          </a:p>
          <a:p>
            <a:r>
              <a:rPr lang="en-US" dirty="0"/>
              <a:t>The coarse network is an encoder-decoder network with several convolutional and dilated convolutional layers.</a:t>
            </a:r>
          </a:p>
        </p:txBody>
      </p:sp>
    </p:spTree>
    <p:extLst>
      <p:ext uri="{BB962C8B-B14F-4D97-AF65-F5344CB8AC3E}">
        <p14:creationId xmlns:p14="http://schemas.microsoft.com/office/powerpoint/2010/main" val="269000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6DB-8B0A-496E-AF93-638E6996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Completion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CC8D-FE22-4B46-8624-5B0FC765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predicted contours around the holes can be blurry and cannot be used as an effective guidance for the image completion module. </a:t>
            </a:r>
            <a:endParaRPr lang="ro-RO" dirty="0"/>
          </a:p>
          <a:p>
            <a:r>
              <a:rPr lang="en-US" dirty="0"/>
              <a:t>To infer a more accurate contour, we adopt the refinement network which takes the coarse contour as input</a:t>
            </a:r>
            <a:r>
              <a:rPr lang="ro-RO" dirty="0"/>
              <a:t> </a:t>
            </a:r>
            <a:r>
              <a:rPr lang="en-US" dirty="0"/>
              <a:t>and output a cleaner and more precise contour</a:t>
            </a:r>
            <a:r>
              <a:rPr lang="ro-RO" dirty="0"/>
              <a:t>.</a:t>
            </a:r>
          </a:p>
          <a:p>
            <a:r>
              <a:rPr lang="en-US" dirty="0"/>
              <a:t>The refined contour is then fed to the contour discriminator for adversarial training.</a:t>
            </a:r>
            <a:endParaRPr lang="ro-RO" dirty="0"/>
          </a:p>
          <a:p>
            <a:r>
              <a:rPr lang="en-US" dirty="0"/>
              <a:t>The contour discriminator is a fully convolutional </a:t>
            </a:r>
            <a:r>
              <a:rPr lang="en-US" dirty="0" err="1"/>
              <a:t>PatchGAN</a:t>
            </a:r>
            <a:r>
              <a:rPr lang="en-US" dirty="0"/>
              <a:t> discriminator that outputs a score map instead of a single score</a:t>
            </a:r>
          </a:p>
        </p:txBody>
      </p:sp>
    </p:spTree>
    <p:extLst>
      <p:ext uri="{BB962C8B-B14F-4D97-AF65-F5344CB8AC3E}">
        <p14:creationId xmlns:p14="http://schemas.microsoft.com/office/powerpoint/2010/main" val="422351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480A-6D94-4659-A5A5-F81A45DA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Completion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DF06-4819-4A3B-8914-C180B179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Guided by the completed contours, </a:t>
            </a:r>
            <a:r>
              <a:rPr lang="ro-RO" dirty="0"/>
              <a:t>the</a:t>
            </a:r>
            <a:r>
              <a:rPr lang="en-US" dirty="0"/>
              <a:t> model gains the basic knowledge of where the foreground and background pixels are</a:t>
            </a:r>
            <a:r>
              <a:rPr lang="ro-RO" dirty="0"/>
              <a:t>.</a:t>
            </a:r>
          </a:p>
          <a:p>
            <a:r>
              <a:rPr lang="en-US" dirty="0"/>
              <a:t>The image completion module takes the incomplete image, the completed contour and the hole mask as inputs, and outputs the completed image.</a:t>
            </a:r>
            <a:endParaRPr lang="ro-RO" dirty="0"/>
          </a:p>
          <a:p>
            <a:r>
              <a:rPr lang="en-US" dirty="0"/>
              <a:t>It shares a similar architecture as the contour completion module</a:t>
            </a:r>
            <a:r>
              <a:rPr lang="ro-RO" dirty="0"/>
              <a:t>.</a:t>
            </a:r>
          </a:p>
          <a:p>
            <a:r>
              <a:rPr lang="en-US" dirty="0"/>
              <a:t>The discriminator takes the generated image/ground truth image along with the hole mask indicating the location of the missing pixels as inputs and tells whether the input pair is real or fake.</a:t>
            </a:r>
          </a:p>
        </p:txBody>
      </p:sp>
    </p:spTree>
    <p:extLst>
      <p:ext uri="{BB962C8B-B14F-4D97-AF65-F5344CB8AC3E}">
        <p14:creationId xmlns:p14="http://schemas.microsoft.com/office/powerpoint/2010/main" val="61009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5AB3-3A82-4145-80E0-E608DBA4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88" y="137804"/>
            <a:ext cx="10515600" cy="704509"/>
          </a:xfrm>
        </p:spPr>
        <p:txBody>
          <a:bodyPr/>
          <a:lstStyle/>
          <a:p>
            <a:r>
              <a:rPr lang="en-US" dirty="0"/>
              <a:t>Experiment</a:t>
            </a:r>
            <a:r>
              <a:rPr lang="ro-RO" dirty="0"/>
              <a:t>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15796A-9A0D-4330-936C-B5658814F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10" y="842313"/>
            <a:ext cx="10950377" cy="5423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8785D-AF84-4ABB-8055-EA6966FF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6265554"/>
            <a:ext cx="10638623" cy="4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6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CEF-AE0E-485F-8D1F-A56196EA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ro-RO" dirty="0"/>
              <a:t>Experiments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B9F1B-417B-4241-AB67-A8CFFA5F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93" y="811764"/>
            <a:ext cx="10882214" cy="58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1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C026-118D-4C98-AA66-70955BB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BDDF-FD56-485D-898B-0EED2227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They</a:t>
            </a:r>
            <a:r>
              <a:rPr lang="en-US" dirty="0"/>
              <a:t> randomly select</a:t>
            </a:r>
            <a:r>
              <a:rPr lang="ro-RO" dirty="0"/>
              <a:t>ed</a:t>
            </a:r>
            <a:r>
              <a:rPr lang="en-US" dirty="0"/>
              <a:t> 500 images from the testing saliency dataset and generate</a:t>
            </a:r>
            <a:r>
              <a:rPr lang="ro-RO" dirty="0"/>
              <a:t>d</a:t>
            </a:r>
            <a:r>
              <a:rPr lang="en-US" dirty="0"/>
              <a:t> both overlap and non-overlap holes for each image. Then </a:t>
            </a:r>
            <a:r>
              <a:rPr lang="ro-RO" dirty="0"/>
              <a:t>they</a:t>
            </a:r>
            <a:r>
              <a:rPr lang="en-US" dirty="0"/>
              <a:t> r</a:t>
            </a:r>
            <a:r>
              <a:rPr lang="ro-RO" dirty="0"/>
              <a:t>a</a:t>
            </a:r>
            <a:r>
              <a:rPr lang="en-US" dirty="0"/>
              <a:t>n each method on the corrupted images to obtain the final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FFAA3-9F9E-4253-928F-C275818C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15" y="3442190"/>
            <a:ext cx="6054598" cy="27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7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0867-5693-47E5-B7E0-27ECB521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ro-RO" dirty="0"/>
              <a:t>User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8C27-2533-485B-B851-86B41507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898669"/>
          </a:xfrm>
        </p:spPr>
        <p:txBody>
          <a:bodyPr/>
          <a:lstStyle/>
          <a:p>
            <a:r>
              <a:rPr lang="ro-RO" dirty="0"/>
              <a:t>They</a:t>
            </a:r>
            <a:r>
              <a:rPr lang="en-US" dirty="0"/>
              <a:t> randomly select</a:t>
            </a:r>
            <a:r>
              <a:rPr lang="ro-RO" dirty="0"/>
              <a:t>ed</a:t>
            </a:r>
            <a:r>
              <a:rPr lang="en-US" dirty="0"/>
              <a:t> 50 images from </a:t>
            </a:r>
            <a:r>
              <a:rPr lang="ro-RO" dirty="0"/>
              <a:t>the</a:t>
            </a:r>
            <a:r>
              <a:rPr lang="en-US" dirty="0"/>
              <a:t> testing dataset, corrupt</a:t>
            </a:r>
            <a:r>
              <a:rPr lang="ro-RO" dirty="0"/>
              <a:t>ed</a:t>
            </a:r>
            <a:r>
              <a:rPr lang="en-US" dirty="0"/>
              <a:t> them with random holes and then obtain</a:t>
            </a:r>
            <a:r>
              <a:rPr lang="ro-RO" dirty="0"/>
              <a:t>ed</a:t>
            </a:r>
            <a:r>
              <a:rPr lang="en-US" dirty="0"/>
              <a:t> the </a:t>
            </a:r>
            <a:r>
              <a:rPr lang="en-US" dirty="0" err="1"/>
              <a:t>inpainted</a:t>
            </a:r>
            <a:r>
              <a:rPr lang="en-US" dirty="0"/>
              <a:t> results of each method</a:t>
            </a:r>
            <a:r>
              <a:rPr lang="ro-RO" dirty="0"/>
              <a:t>.</a:t>
            </a:r>
          </a:p>
          <a:p>
            <a:r>
              <a:rPr lang="ro-RO" dirty="0"/>
              <a:t>Then </a:t>
            </a:r>
            <a:r>
              <a:rPr lang="en-US" dirty="0"/>
              <a:t>show</a:t>
            </a:r>
            <a:r>
              <a:rPr lang="ro-RO" dirty="0"/>
              <a:t>ed</a:t>
            </a:r>
            <a:r>
              <a:rPr lang="en-US" dirty="0"/>
              <a:t> the results of each image to 22 users and ask</a:t>
            </a:r>
            <a:r>
              <a:rPr lang="ro-RO" dirty="0"/>
              <a:t>ed</a:t>
            </a:r>
            <a:r>
              <a:rPr lang="en-US" dirty="0"/>
              <a:t> them to select a single best result.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5E8C8-FAA5-48C3-BC67-1C8F87E2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29" y="3553425"/>
            <a:ext cx="4517571" cy="25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8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B0B1-6387-4F4F-830C-6E957E48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25A5-C1A0-4F74-80B0-A1CACECE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Comparison of full model to the model without contour as guidance.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A0927-1BC4-4E59-AAE1-43C4663A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40" y="2280288"/>
            <a:ext cx="8696715" cy="42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7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9549-096B-47EC-91DC-E61BCC49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Other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6846-0B79-4996-A6E4-0D09530F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9"/>
            <a:ext cx="10515600" cy="4351338"/>
          </a:xfrm>
        </p:spPr>
        <p:txBody>
          <a:bodyPr/>
          <a:lstStyle/>
          <a:p>
            <a:r>
              <a:rPr lang="ro-RO" dirty="0">
                <a:hlinkClick r:id="rId2"/>
              </a:rPr>
              <a:t>Video</a:t>
            </a:r>
            <a:endParaRPr lang="ro-RO" dirty="0"/>
          </a:p>
          <a:p>
            <a:r>
              <a:rPr lang="ro-RO" dirty="0">
                <a:hlinkClick r:id="rId3"/>
              </a:rPr>
              <a:t>Online demo</a:t>
            </a:r>
            <a:r>
              <a:rPr lang="ro-RO" dirty="0"/>
              <a:t> (</a:t>
            </a:r>
            <a:r>
              <a:rPr lang="en-US" dirty="0">
                <a:hlinkClick r:id="rId3"/>
              </a:rPr>
              <a:t>http://jiahuiyu.com/deepfill/</a:t>
            </a:r>
            <a:r>
              <a:rPr lang="ro-RO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09465-99B6-4268-85F0-A7F9F4541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02" y="2949575"/>
            <a:ext cx="3648075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5386F-BD7B-4A60-A8E2-41D5D486C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502" y="2949575"/>
            <a:ext cx="3505200" cy="354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C63BA-B4C9-4F91-B20B-B90DED059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577" y="3025775"/>
            <a:ext cx="3533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88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E139-0B8A-4722-A0A5-42212678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31BA8-7A72-4BEF-80A1-6E4342E7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" y="2160523"/>
            <a:ext cx="3698193" cy="2747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96128-F42B-468B-9DF7-C071A6B5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00" y="2160523"/>
            <a:ext cx="3698193" cy="2743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AB452-2399-47A7-AF7E-727884E4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037" y="2160523"/>
            <a:ext cx="3617380" cy="27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8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B5A1-8CD3-45C9-80B1-EA71D9B4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research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2467-F7E8-451D-A179-832CC147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r>
              <a:rPr lang="en-US" dirty="0"/>
              <a:t>important problem in computer vision</a:t>
            </a:r>
            <a:r>
              <a:rPr lang="ro-RO" dirty="0"/>
              <a:t> that h</a:t>
            </a:r>
            <a:r>
              <a:rPr lang="en-US" dirty="0"/>
              <a:t>as many applications</a:t>
            </a:r>
            <a:endParaRPr lang="ro-RO" dirty="0"/>
          </a:p>
          <a:p>
            <a:r>
              <a:rPr lang="en-US" dirty="0"/>
              <a:t>image editing</a:t>
            </a:r>
            <a:endParaRPr lang="ro-RO" dirty="0"/>
          </a:p>
          <a:p>
            <a:r>
              <a:rPr lang="en-US" dirty="0"/>
              <a:t>restoration </a:t>
            </a:r>
            <a:endParaRPr lang="ro-RO" dirty="0"/>
          </a:p>
          <a:p>
            <a:r>
              <a:rPr lang="en-US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50694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CF45-1015-4060-89FF-5E1814AB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33AB-39E9-4BA6-9A86-128C0864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/>
          <a:lstStyle/>
          <a:p>
            <a:r>
              <a:rPr lang="ro-RO" dirty="0"/>
              <a:t>In t</a:t>
            </a:r>
            <a:r>
              <a:rPr lang="en-US" dirty="0"/>
              <a:t>his paper</a:t>
            </a:r>
            <a:r>
              <a:rPr lang="ro-RO" dirty="0"/>
              <a:t> has been presented the </a:t>
            </a:r>
            <a:r>
              <a:rPr lang="en-US" dirty="0"/>
              <a:t>foreground-aware image inpainting model for challenging scenarios involving prediction of both foreground and background pixels.</a:t>
            </a:r>
            <a:endParaRPr lang="ro-RO" dirty="0"/>
          </a:p>
          <a:p>
            <a:r>
              <a:rPr lang="ro-RO" dirty="0"/>
              <a:t>The </a:t>
            </a:r>
            <a:r>
              <a:rPr lang="en-US" dirty="0"/>
              <a:t>model first detects and completes the contours of the foreground objects in the image, then uses the completed contours as a guidance to </a:t>
            </a:r>
            <a:r>
              <a:rPr lang="en-US" dirty="0" err="1"/>
              <a:t>inpaint</a:t>
            </a:r>
            <a:r>
              <a:rPr lang="en-US" dirty="0"/>
              <a:t> the image.</a:t>
            </a:r>
            <a:endParaRPr lang="ro-RO" dirty="0"/>
          </a:p>
          <a:p>
            <a:r>
              <a:rPr lang="ro-RO" dirty="0"/>
              <a:t>The </a:t>
            </a:r>
            <a:r>
              <a:rPr lang="en-US" dirty="0"/>
              <a:t>model significantly outperforms various state-of-the-art models both quantitatively and qualitatively.</a:t>
            </a:r>
          </a:p>
        </p:txBody>
      </p:sp>
    </p:spTree>
    <p:extLst>
      <p:ext uri="{BB962C8B-B14F-4D97-AF65-F5344CB8AC3E}">
        <p14:creationId xmlns:p14="http://schemas.microsoft.com/office/powerpoint/2010/main" val="204597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2467-F7E8-451D-A179-832CC147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The article </a:t>
            </a:r>
            <a:r>
              <a:rPr lang="en-US" dirty="0"/>
              <a:t>focus</a:t>
            </a:r>
            <a:r>
              <a:rPr lang="ro-RO" dirty="0"/>
              <a:t>es</a:t>
            </a:r>
            <a:r>
              <a:rPr lang="en-US" dirty="0"/>
              <a:t> on hole filling tasks encountered commonly when removing unwanted regions or objects from photos.</a:t>
            </a:r>
            <a:endParaRPr lang="ro-RO" dirty="0"/>
          </a:p>
          <a:p>
            <a:r>
              <a:rPr lang="en-US" dirty="0"/>
              <a:t>Filling holes in images with complicated foreground and background composition is one of the most significant and challenging scenarios.</a:t>
            </a:r>
            <a:endParaRPr lang="ro-RO" dirty="0"/>
          </a:p>
          <a:p>
            <a:r>
              <a:rPr lang="en-US" dirty="0"/>
              <a:t>Conventional inpainting methods typically fill missing pixels by matching and pasting patches based on low level features.</a:t>
            </a:r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BCBFD5-FB9B-432A-B2AE-F37D7A3C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7785-D060-4ABB-8F2B-0B03737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4322-C486-4F8A-9717-2D4E8A44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Recently, deep learning-based methods have emerged as a promising alternative avenue by treating the problem as learning an end-to-end mapping from masked input to completed output</a:t>
            </a:r>
            <a:r>
              <a:rPr lang="ro-RO" dirty="0"/>
              <a:t>.</a:t>
            </a:r>
          </a:p>
          <a:p>
            <a:r>
              <a:rPr lang="en-US" dirty="0"/>
              <a:t>However, this has not been an easy task even for state of-the-art models, such as </a:t>
            </a:r>
            <a:r>
              <a:rPr lang="en-US" dirty="0" err="1"/>
              <a:t>PartialConv</a:t>
            </a:r>
            <a:r>
              <a:rPr lang="en-US" dirty="0"/>
              <a:t> and </a:t>
            </a:r>
            <a:r>
              <a:rPr lang="en-US" dirty="0" err="1"/>
              <a:t>GatedConv</a:t>
            </a:r>
            <a:r>
              <a:rPr lang="en-US" dirty="0"/>
              <a:t>.</a:t>
            </a:r>
            <a:endParaRPr lang="ro-RO" dirty="0"/>
          </a:p>
          <a:p>
            <a:r>
              <a:rPr lang="ro-RO" dirty="0"/>
              <a:t>In the end, this article </a:t>
            </a:r>
            <a:r>
              <a:rPr lang="en-US" dirty="0"/>
              <a:t>propose</a:t>
            </a:r>
            <a:r>
              <a:rPr lang="ro-RO" dirty="0"/>
              <a:t>s</a:t>
            </a:r>
            <a:r>
              <a:rPr lang="en-US" dirty="0"/>
              <a:t> a foreground-aware image in</a:t>
            </a:r>
            <a:r>
              <a:rPr lang="ro-RO" dirty="0"/>
              <a:t> </a:t>
            </a:r>
            <a:r>
              <a:rPr lang="en-US" dirty="0"/>
              <a:t>painting system that explicitly incorporates the foreground object knowledge into the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106596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E67B-41BF-48B2-AA92-4561E897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Introduction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DA03F-1554-40D3-ACCB-6A625B685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250" y="2133600"/>
            <a:ext cx="8181975" cy="2590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0C3415-7264-489C-A9D0-6C6BCD89D493}"/>
              </a:ext>
            </a:extLst>
          </p:cNvPr>
          <p:cNvSpPr/>
          <p:nvPr/>
        </p:nvSpPr>
        <p:spPr>
          <a:xfrm>
            <a:off x="1615751" y="5339829"/>
            <a:ext cx="8792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disentanglement of structure inference and image completion is conceptually simple and highly effective.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DC0C2-4AC5-42A3-AA91-C2AA278FD31E}"/>
              </a:ext>
            </a:extLst>
          </p:cNvPr>
          <p:cNvSpPr/>
          <p:nvPr/>
        </p:nvSpPr>
        <p:spPr>
          <a:xfrm>
            <a:off x="5458965" y="4767802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Fig. 1 </a:t>
            </a:r>
          </a:p>
        </p:txBody>
      </p:sp>
    </p:spTree>
    <p:extLst>
      <p:ext uri="{BB962C8B-B14F-4D97-AF65-F5344CB8AC3E}">
        <p14:creationId xmlns:p14="http://schemas.microsoft.com/office/powerpoint/2010/main" val="85257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70F7-F2FD-46AD-BD8D-CECFC529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9C67-D9EE-49D6-999C-CF0083D7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incomplete image, our goal is to output a complete image with a visually pleasing appearance.</a:t>
            </a:r>
            <a:endParaRPr lang="ro-RO" dirty="0"/>
          </a:p>
          <a:p>
            <a:r>
              <a:rPr lang="en-US" dirty="0"/>
              <a:t>It is a cascade of three modules: incomplete contour detection module, contour completion module and image completion module.</a:t>
            </a:r>
          </a:p>
        </p:txBody>
      </p:sp>
    </p:spTree>
    <p:extLst>
      <p:ext uri="{BB962C8B-B14F-4D97-AF65-F5344CB8AC3E}">
        <p14:creationId xmlns:p14="http://schemas.microsoft.com/office/powerpoint/2010/main" val="343653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D4EF6-F7BB-41C0-8E15-9BD5BF1AE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83" y="530017"/>
            <a:ext cx="9713168" cy="5797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78D386-15E2-4439-8DC9-6064A99BB88D}"/>
              </a:ext>
            </a:extLst>
          </p:cNvPr>
          <p:cNvSpPr/>
          <p:nvPr/>
        </p:nvSpPr>
        <p:spPr>
          <a:xfrm>
            <a:off x="5729553" y="6308209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Fig. </a:t>
            </a:r>
            <a:r>
              <a:rPr lang="ro-RO" dirty="0"/>
              <a:t>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78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B8D7-F16C-4BF5-9784-B8B65F78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Hole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7809-6F06-4CB0-A729-683030EC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For training they collected</a:t>
            </a:r>
            <a:r>
              <a:rPr lang="en-US" dirty="0"/>
              <a:t> 15,762 natural images that contain</a:t>
            </a:r>
            <a:r>
              <a:rPr lang="ro-RO" dirty="0"/>
              <a:t>ed</a:t>
            </a:r>
            <a:r>
              <a:rPr lang="en-US" dirty="0"/>
              <a:t> one or several salient objects, from a variety of public datasets, including MSRA-10K [10], manually annotated Flickr natural image dataset, and so on. </a:t>
            </a:r>
            <a:endParaRPr lang="ro-RO" dirty="0"/>
          </a:p>
          <a:p>
            <a:r>
              <a:rPr lang="en-US" dirty="0"/>
              <a:t>Each image in this saliency dataset is annotated with an accurate segmentation mask. </a:t>
            </a:r>
            <a:endParaRPr lang="ro-RO" dirty="0"/>
          </a:p>
          <a:p>
            <a:r>
              <a:rPr lang="en-US" dirty="0"/>
              <a:t>In order to simulate the real-world inputs and learn a practical model, </a:t>
            </a:r>
            <a:r>
              <a:rPr lang="ro-RO" dirty="0"/>
              <a:t>they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ro-RO" dirty="0"/>
              <a:t>e</a:t>
            </a:r>
            <a:r>
              <a:rPr lang="en-US" dirty="0"/>
              <a:t>w holes on each image with arbitrary shapes randomly with a brush</a:t>
            </a:r>
          </a:p>
        </p:txBody>
      </p:sp>
    </p:spTree>
    <p:extLst>
      <p:ext uri="{BB962C8B-B14F-4D97-AF65-F5344CB8AC3E}">
        <p14:creationId xmlns:p14="http://schemas.microsoft.com/office/powerpoint/2010/main" val="193169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070C-9A86-44D6-A521-FEE54B1D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FDD9-CFE5-4C8C-9D11-26008C6A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Us</a:t>
            </a:r>
            <a:r>
              <a:rPr lang="en-US" dirty="0"/>
              <a:t>e</a:t>
            </a:r>
            <a:r>
              <a:rPr lang="ro-RO" dirty="0"/>
              <a:t>s</a:t>
            </a:r>
            <a:r>
              <a:rPr lang="en-US" dirty="0"/>
              <a:t> </a:t>
            </a:r>
            <a:r>
              <a:rPr lang="en-US" dirty="0" err="1"/>
              <a:t>DeepCut</a:t>
            </a:r>
            <a:r>
              <a:rPr lang="en-US" dirty="0"/>
              <a:t> to detect the saliency objects in the image automatically.</a:t>
            </a:r>
            <a:endParaRPr lang="ro-RO" dirty="0"/>
          </a:p>
          <a:p>
            <a:r>
              <a:rPr lang="ro-RO" dirty="0"/>
              <a:t>DeepCut is a </a:t>
            </a:r>
            <a:r>
              <a:rPr lang="en-US" dirty="0"/>
              <a:t>CNN-based architecture that extracts and combines high-level and low-level features to predict a salient object mask with accurate boundaries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6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812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Foreground-aware Image Inpainting</vt:lpstr>
      <vt:lpstr>Purpose of research</vt:lpstr>
      <vt:lpstr>Introduction</vt:lpstr>
      <vt:lpstr>Introduction</vt:lpstr>
      <vt:lpstr>Introduction</vt:lpstr>
      <vt:lpstr>Approach</vt:lpstr>
      <vt:lpstr>PowerPoint Presentation</vt:lpstr>
      <vt:lpstr>Data Acquisition and Hole Generation</vt:lpstr>
      <vt:lpstr>Contour Detection</vt:lpstr>
      <vt:lpstr>Contour Completion Module</vt:lpstr>
      <vt:lpstr>Contour Completion Module</vt:lpstr>
      <vt:lpstr>Image Completion Module </vt:lpstr>
      <vt:lpstr>Experiments</vt:lpstr>
      <vt:lpstr>Experiments</vt:lpstr>
      <vt:lpstr>Quantitative Evaluation</vt:lpstr>
      <vt:lpstr>User study</vt:lpstr>
      <vt:lpstr>Ablation Study </vt:lpstr>
      <vt:lpstr>Other examples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Foreground-aware Image Inpainting</dc:title>
  <dc:creator>Petrisor Iustin</dc:creator>
  <cp:lastModifiedBy>Petrisor Iustin</cp:lastModifiedBy>
  <cp:revision>11</cp:revision>
  <dcterms:created xsi:type="dcterms:W3CDTF">2020-01-16T20:15:19Z</dcterms:created>
  <dcterms:modified xsi:type="dcterms:W3CDTF">2020-01-16T21:31:58Z</dcterms:modified>
</cp:coreProperties>
</file>