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6"/>
  </p:notesMasterIdLst>
  <p:sldIdLst>
    <p:sldId id="256" r:id="rId2"/>
    <p:sldId id="257" r:id="rId3"/>
    <p:sldId id="258" r:id="rId4"/>
    <p:sldId id="259" r:id="rId5"/>
    <p:sldId id="276" r:id="rId6"/>
    <p:sldId id="277" r:id="rId7"/>
    <p:sldId id="260" r:id="rId8"/>
    <p:sldId id="261" r:id="rId9"/>
    <p:sldId id="278" r:id="rId10"/>
    <p:sldId id="279" r:id="rId11"/>
    <p:sldId id="280" r:id="rId12"/>
    <p:sldId id="281" r:id="rId13"/>
    <p:sldId id="282" r:id="rId14"/>
    <p:sldId id="283" r:id="rId15"/>
    <p:sldId id="284" r:id="rId16"/>
    <p:sldId id="285" r:id="rId17"/>
    <p:sldId id="287" r:id="rId18"/>
    <p:sldId id="286" r:id="rId19"/>
    <p:sldId id="288" r:id="rId20"/>
    <p:sldId id="289" r:id="rId21"/>
    <p:sldId id="290" r:id="rId22"/>
    <p:sldId id="291" r:id="rId23"/>
    <p:sldId id="292" r:id="rId24"/>
    <p:sldId id="29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E6CA0A-AD89-484D-B29D-24100C41A596}" type="datetimeFigureOut">
              <a:rPr lang="en-US" smtClean="0"/>
              <a:t>23/01/202020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4B0534-C8B9-4AB0-9365-6747B647007B}" type="slidenum">
              <a:rPr lang="en-US" smtClean="0"/>
              <a:t>‹#›</a:t>
            </a:fld>
            <a:endParaRPr lang="en-US"/>
          </a:p>
        </p:txBody>
      </p:sp>
    </p:spTree>
    <p:extLst>
      <p:ext uri="{BB962C8B-B14F-4D97-AF65-F5344CB8AC3E}">
        <p14:creationId xmlns:p14="http://schemas.microsoft.com/office/powerpoint/2010/main" val="37029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4B0534-C8B9-4AB0-9365-6747B647007B}" type="slidenum">
              <a:rPr lang="en-US" smtClean="0"/>
              <a:t>24</a:t>
            </a:fld>
            <a:endParaRPr lang="en-US"/>
          </a:p>
        </p:txBody>
      </p:sp>
    </p:spTree>
    <p:extLst>
      <p:ext uri="{BB962C8B-B14F-4D97-AF65-F5344CB8AC3E}">
        <p14:creationId xmlns:p14="http://schemas.microsoft.com/office/powerpoint/2010/main" val="1858267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BA589-083C-4BFE-9249-88C5EDEB60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A0FC50-CC8C-4D36-8643-266F6BD436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3F68F5-AE28-4FAA-92FC-82643B4A0C47}"/>
              </a:ext>
            </a:extLst>
          </p:cNvPr>
          <p:cNvSpPr>
            <a:spLocks noGrp="1"/>
          </p:cNvSpPr>
          <p:nvPr>
            <p:ph type="dt" sz="half" idx="10"/>
          </p:nvPr>
        </p:nvSpPr>
        <p:spPr/>
        <p:txBody>
          <a:bodyPr/>
          <a:lstStyle/>
          <a:p>
            <a:fld id="{84546469-27BC-40D5-89C6-AB8EF394B80C}" type="datetimeFigureOut">
              <a:rPr lang="en-US" smtClean="0"/>
              <a:t>23/01/202020</a:t>
            </a:fld>
            <a:endParaRPr lang="en-US"/>
          </a:p>
        </p:txBody>
      </p:sp>
      <p:sp>
        <p:nvSpPr>
          <p:cNvPr id="5" name="Footer Placeholder 4">
            <a:extLst>
              <a:ext uri="{FF2B5EF4-FFF2-40B4-BE49-F238E27FC236}">
                <a16:creationId xmlns:a16="http://schemas.microsoft.com/office/drawing/2014/main" id="{C0BDD4FB-4115-49DE-A7BF-8C155DEE4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60349D-577C-4E7D-B981-492347486D0F}"/>
              </a:ext>
            </a:extLst>
          </p:cNvPr>
          <p:cNvSpPr>
            <a:spLocks noGrp="1"/>
          </p:cNvSpPr>
          <p:nvPr>
            <p:ph type="sldNum" sz="quarter" idx="12"/>
          </p:nvPr>
        </p:nvSpPr>
        <p:spPr/>
        <p:txBody>
          <a:bodyPr/>
          <a:lstStyle/>
          <a:p>
            <a:fld id="{6EA31DEF-AA76-454D-AD3D-58639815DCC7}" type="slidenum">
              <a:rPr lang="en-US" smtClean="0"/>
              <a:t>‹#›</a:t>
            </a:fld>
            <a:endParaRPr lang="en-US"/>
          </a:p>
        </p:txBody>
      </p:sp>
    </p:spTree>
    <p:extLst>
      <p:ext uri="{BB962C8B-B14F-4D97-AF65-F5344CB8AC3E}">
        <p14:creationId xmlns:p14="http://schemas.microsoft.com/office/powerpoint/2010/main" val="562128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54B6C-1800-4BB5-9823-1D1000636B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22E086-A48E-4BEF-B034-E62600AD2F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4FA140-3E0C-44B6-A944-54A1F7705672}"/>
              </a:ext>
            </a:extLst>
          </p:cNvPr>
          <p:cNvSpPr>
            <a:spLocks noGrp="1"/>
          </p:cNvSpPr>
          <p:nvPr>
            <p:ph type="dt" sz="half" idx="10"/>
          </p:nvPr>
        </p:nvSpPr>
        <p:spPr/>
        <p:txBody>
          <a:bodyPr/>
          <a:lstStyle/>
          <a:p>
            <a:fld id="{84546469-27BC-40D5-89C6-AB8EF394B80C}" type="datetimeFigureOut">
              <a:rPr lang="en-US" smtClean="0"/>
              <a:t>23/01/202020</a:t>
            </a:fld>
            <a:endParaRPr lang="en-US"/>
          </a:p>
        </p:txBody>
      </p:sp>
      <p:sp>
        <p:nvSpPr>
          <p:cNvPr id="5" name="Footer Placeholder 4">
            <a:extLst>
              <a:ext uri="{FF2B5EF4-FFF2-40B4-BE49-F238E27FC236}">
                <a16:creationId xmlns:a16="http://schemas.microsoft.com/office/drawing/2014/main" id="{99CC2694-1CAA-4D70-93ED-F093B29D70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08B3DE-4010-44C7-9A4E-30011C03AA98}"/>
              </a:ext>
            </a:extLst>
          </p:cNvPr>
          <p:cNvSpPr>
            <a:spLocks noGrp="1"/>
          </p:cNvSpPr>
          <p:nvPr>
            <p:ph type="sldNum" sz="quarter" idx="12"/>
          </p:nvPr>
        </p:nvSpPr>
        <p:spPr/>
        <p:txBody>
          <a:bodyPr/>
          <a:lstStyle/>
          <a:p>
            <a:fld id="{6EA31DEF-AA76-454D-AD3D-58639815DCC7}" type="slidenum">
              <a:rPr lang="en-US" smtClean="0"/>
              <a:t>‹#›</a:t>
            </a:fld>
            <a:endParaRPr lang="en-US"/>
          </a:p>
        </p:txBody>
      </p:sp>
    </p:spTree>
    <p:extLst>
      <p:ext uri="{BB962C8B-B14F-4D97-AF65-F5344CB8AC3E}">
        <p14:creationId xmlns:p14="http://schemas.microsoft.com/office/powerpoint/2010/main" val="1233318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0FC9AC-C1F3-4675-875F-1B7CA453CD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89DD1B-F0AF-4292-8750-907E75FE5B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C4F738-60BF-4674-B0AA-B8B059CE754F}"/>
              </a:ext>
            </a:extLst>
          </p:cNvPr>
          <p:cNvSpPr>
            <a:spLocks noGrp="1"/>
          </p:cNvSpPr>
          <p:nvPr>
            <p:ph type="dt" sz="half" idx="10"/>
          </p:nvPr>
        </p:nvSpPr>
        <p:spPr/>
        <p:txBody>
          <a:bodyPr/>
          <a:lstStyle/>
          <a:p>
            <a:fld id="{84546469-27BC-40D5-89C6-AB8EF394B80C}" type="datetimeFigureOut">
              <a:rPr lang="en-US" smtClean="0"/>
              <a:t>23/01/202020</a:t>
            </a:fld>
            <a:endParaRPr lang="en-US"/>
          </a:p>
        </p:txBody>
      </p:sp>
      <p:sp>
        <p:nvSpPr>
          <p:cNvPr id="5" name="Footer Placeholder 4">
            <a:extLst>
              <a:ext uri="{FF2B5EF4-FFF2-40B4-BE49-F238E27FC236}">
                <a16:creationId xmlns:a16="http://schemas.microsoft.com/office/drawing/2014/main" id="{20576396-2E5A-4E44-B174-7AF6559307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E59060-B3B2-4968-A134-6C6B0BD76DDB}"/>
              </a:ext>
            </a:extLst>
          </p:cNvPr>
          <p:cNvSpPr>
            <a:spLocks noGrp="1"/>
          </p:cNvSpPr>
          <p:nvPr>
            <p:ph type="sldNum" sz="quarter" idx="12"/>
          </p:nvPr>
        </p:nvSpPr>
        <p:spPr/>
        <p:txBody>
          <a:bodyPr/>
          <a:lstStyle/>
          <a:p>
            <a:fld id="{6EA31DEF-AA76-454D-AD3D-58639815DCC7}" type="slidenum">
              <a:rPr lang="en-US" smtClean="0"/>
              <a:t>‹#›</a:t>
            </a:fld>
            <a:endParaRPr lang="en-US"/>
          </a:p>
        </p:txBody>
      </p:sp>
    </p:spTree>
    <p:extLst>
      <p:ext uri="{BB962C8B-B14F-4D97-AF65-F5344CB8AC3E}">
        <p14:creationId xmlns:p14="http://schemas.microsoft.com/office/powerpoint/2010/main" val="3866802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37DFB-0828-4ABE-99D6-8C7DD7156C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9802CE-62E5-4058-8544-870FAA1B33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CA42A0-1EB2-4276-8DA6-876A0F695BE2}"/>
              </a:ext>
            </a:extLst>
          </p:cNvPr>
          <p:cNvSpPr>
            <a:spLocks noGrp="1"/>
          </p:cNvSpPr>
          <p:nvPr>
            <p:ph type="dt" sz="half" idx="10"/>
          </p:nvPr>
        </p:nvSpPr>
        <p:spPr/>
        <p:txBody>
          <a:bodyPr/>
          <a:lstStyle/>
          <a:p>
            <a:fld id="{84546469-27BC-40D5-89C6-AB8EF394B80C}" type="datetimeFigureOut">
              <a:rPr lang="en-US" smtClean="0"/>
              <a:t>23/01/202020</a:t>
            </a:fld>
            <a:endParaRPr lang="en-US"/>
          </a:p>
        </p:txBody>
      </p:sp>
      <p:sp>
        <p:nvSpPr>
          <p:cNvPr id="5" name="Footer Placeholder 4">
            <a:extLst>
              <a:ext uri="{FF2B5EF4-FFF2-40B4-BE49-F238E27FC236}">
                <a16:creationId xmlns:a16="http://schemas.microsoft.com/office/drawing/2014/main" id="{69A7DAEB-B641-402C-86EF-6D34D2AC08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AD24C8-1485-47A4-BC98-9766C2DB9615}"/>
              </a:ext>
            </a:extLst>
          </p:cNvPr>
          <p:cNvSpPr>
            <a:spLocks noGrp="1"/>
          </p:cNvSpPr>
          <p:nvPr>
            <p:ph type="sldNum" sz="quarter" idx="12"/>
          </p:nvPr>
        </p:nvSpPr>
        <p:spPr/>
        <p:txBody>
          <a:bodyPr/>
          <a:lstStyle/>
          <a:p>
            <a:fld id="{6EA31DEF-AA76-454D-AD3D-58639815DCC7}" type="slidenum">
              <a:rPr lang="en-US" smtClean="0"/>
              <a:t>‹#›</a:t>
            </a:fld>
            <a:endParaRPr lang="en-US"/>
          </a:p>
        </p:txBody>
      </p:sp>
    </p:spTree>
    <p:extLst>
      <p:ext uri="{BB962C8B-B14F-4D97-AF65-F5344CB8AC3E}">
        <p14:creationId xmlns:p14="http://schemas.microsoft.com/office/powerpoint/2010/main" val="1442366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2A8C7-6525-4ABD-879E-0D953B69BE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E66A2A-CCF9-43C9-B43F-35F55E097B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74DFC4-D9E5-4D27-BE96-701CC0D5019B}"/>
              </a:ext>
            </a:extLst>
          </p:cNvPr>
          <p:cNvSpPr>
            <a:spLocks noGrp="1"/>
          </p:cNvSpPr>
          <p:nvPr>
            <p:ph type="dt" sz="half" idx="10"/>
          </p:nvPr>
        </p:nvSpPr>
        <p:spPr/>
        <p:txBody>
          <a:bodyPr/>
          <a:lstStyle/>
          <a:p>
            <a:fld id="{84546469-27BC-40D5-89C6-AB8EF394B80C}" type="datetimeFigureOut">
              <a:rPr lang="en-US" smtClean="0"/>
              <a:t>23/01/202020</a:t>
            </a:fld>
            <a:endParaRPr lang="en-US"/>
          </a:p>
        </p:txBody>
      </p:sp>
      <p:sp>
        <p:nvSpPr>
          <p:cNvPr id="5" name="Footer Placeholder 4">
            <a:extLst>
              <a:ext uri="{FF2B5EF4-FFF2-40B4-BE49-F238E27FC236}">
                <a16:creationId xmlns:a16="http://schemas.microsoft.com/office/drawing/2014/main" id="{F00B8876-32D0-47BF-84F5-C3E19E6535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DE4A34-C638-4B16-9FA0-35A3BD31B744}"/>
              </a:ext>
            </a:extLst>
          </p:cNvPr>
          <p:cNvSpPr>
            <a:spLocks noGrp="1"/>
          </p:cNvSpPr>
          <p:nvPr>
            <p:ph type="sldNum" sz="quarter" idx="12"/>
          </p:nvPr>
        </p:nvSpPr>
        <p:spPr/>
        <p:txBody>
          <a:bodyPr/>
          <a:lstStyle/>
          <a:p>
            <a:fld id="{6EA31DEF-AA76-454D-AD3D-58639815DCC7}" type="slidenum">
              <a:rPr lang="en-US" smtClean="0"/>
              <a:t>‹#›</a:t>
            </a:fld>
            <a:endParaRPr lang="en-US"/>
          </a:p>
        </p:txBody>
      </p:sp>
    </p:spTree>
    <p:extLst>
      <p:ext uri="{BB962C8B-B14F-4D97-AF65-F5344CB8AC3E}">
        <p14:creationId xmlns:p14="http://schemas.microsoft.com/office/powerpoint/2010/main" val="2127070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ACDAE-5E70-4F83-A337-059D3B60B4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8E0266-8D4D-4CA4-955C-6590A9E549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D74B7A-6173-46CD-A7F6-F3436035F1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392150-6BE8-4DAA-9B76-88BE34D90A47}"/>
              </a:ext>
            </a:extLst>
          </p:cNvPr>
          <p:cNvSpPr>
            <a:spLocks noGrp="1"/>
          </p:cNvSpPr>
          <p:nvPr>
            <p:ph type="dt" sz="half" idx="10"/>
          </p:nvPr>
        </p:nvSpPr>
        <p:spPr/>
        <p:txBody>
          <a:bodyPr/>
          <a:lstStyle/>
          <a:p>
            <a:fld id="{84546469-27BC-40D5-89C6-AB8EF394B80C}" type="datetimeFigureOut">
              <a:rPr lang="en-US" smtClean="0"/>
              <a:t>23/01/202020</a:t>
            </a:fld>
            <a:endParaRPr lang="en-US"/>
          </a:p>
        </p:txBody>
      </p:sp>
      <p:sp>
        <p:nvSpPr>
          <p:cNvPr id="6" name="Footer Placeholder 5">
            <a:extLst>
              <a:ext uri="{FF2B5EF4-FFF2-40B4-BE49-F238E27FC236}">
                <a16:creationId xmlns:a16="http://schemas.microsoft.com/office/drawing/2014/main" id="{82BEB723-0FBD-4578-BEC2-E87DAB3541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0026FF-148A-49BD-AB46-2984604600C2}"/>
              </a:ext>
            </a:extLst>
          </p:cNvPr>
          <p:cNvSpPr>
            <a:spLocks noGrp="1"/>
          </p:cNvSpPr>
          <p:nvPr>
            <p:ph type="sldNum" sz="quarter" idx="12"/>
          </p:nvPr>
        </p:nvSpPr>
        <p:spPr/>
        <p:txBody>
          <a:bodyPr/>
          <a:lstStyle/>
          <a:p>
            <a:fld id="{6EA31DEF-AA76-454D-AD3D-58639815DCC7}" type="slidenum">
              <a:rPr lang="en-US" smtClean="0"/>
              <a:t>‹#›</a:t>
            </a:fld>
            <a:endParaRPr lang="en-US"/>
          </a:p>
        </p:txBody>
      </p:sp>
    </p:spTree>
    <p:extLst>
      <p:ext uri="{BB962C8B-B14F-4D97-AF65-F5344CB8AC3E}">
        <p14:creationId xmlns:p14="http://schemas.microsoft.com/office/powerpoint/2010/main" val="3120968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EF4BD-4DB7-4D0A-8721-AEAB829A43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9671A4-CCD2-435A-9F54-9C5E2AA16F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C4DF6D-00CF-41D3-9A91-A66B5697E3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1DDC45-6F98-43B6-AA54-3E6F722919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BA93FA-5995-43DC-99F0-34C01BC133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0950F8-F318-4DD2-BF63-7842D52F0756}"/>
              </a:ext>
            </a:extLst>
          </p:cNvPr>
          <p:cNvSpPr>
            <a:spLocks noGrp="1"/>
          </p:cNvSpPr>
          <p:nvPr>
            <p:ph type="dt" sz="half" idx="10"/>
          </p:nvPr>
        </p:nvSpPr>
        <p:spPr/>
        <p:txBody>
          <a:bodyPr/>
          <a:lstStyle/>
          <a:p>
            <a:fld id="{84546469-27BC-40D5-89C6-AB8EF394B80C}" type="datetimeFigureOut">
              <a:rPr lang="en-US" smtClean="0"/>
              <a:t>23/01/202020</a:t>
            </a:fld>
            <a:endParaRPr lang="en-US"/>
          </a:p>
        </p:txBody>
      </p:sp>
      <p:sp>
        <p:nvSpPr>
          <p:cNvPr id="8" name="Footer Placeholder 7">
            <a:extLst>
              <a:ext uri="{FF2B5EF4-FFF2-40B4-BE49-F238E27FC236}">
                <a16:creationId xmlns:a16="http://schemas.microsoft.com/office/drawing/2014/main" id="{1ED18DFE-ECA7-4068-BD2E-7A6A7C3D8F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7F5871-0615-480E-9A71-0CFCF5D9A5DA}"/>
              </a:ext>
            </a:extLst>
          </p:cNvPr>
          <p:cNvSpPr>
            <a:spLocks noGrp="1"/>
          </p:cNvSpPr>
          <p:nvPr>
            <p:ph type="sldNum" sz="quarter" idx="12"/>
          </p:nvPr>
        </p:nvSpPr>
        <p:spPr/>
        <p:txBody>
          <a:bodyPr/>
          <a:lstStyle/>
          <a:p>
            <a:fld id="{6EA31DEF-AA76-454D-AD3D-58639815DCC7}" type="slidenum">
              <a:rPr lang="en-US" smtClean="0"/>
              <a:t>‹#›</a:t>
            </a:fld>
            <a:endParaRPr lang="en-US"/>
          </a:p>
        </p:txBody>
      </p:sp>
    </p:spTree>
    <p:extLst>
      <p:ext uri="{BB962C8B-B14F-4D97-AF65-F5344CB8AC3E}">
        <p14:creationId xmlns:p14="http://schemas.microsoft.com/office/powerpoint/2010/main" val="1305079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63EDE-5A32-450B-9343-B836F4DA08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E030B9-A366-4257-8920-38456E26660A}"/>
              </a:ext>
            </a:extLst>
          </p:cNvPr>
          <p:cNvSpPr>
            <a:spLocks noGrp="1"/>
          </p:cNvSpPr>
          <p:nvPr>
            <p:ph type="dt" sz="half" idx="10"/>
          </p:nvPr>
        </p:nvSpPr>
        <p:spPr/>
        <p:txBody>
          <a:bodyPr/>
          <a:lstStyle/>
          <a:p>
            <a:fld id="{84546469-27BC-40D5-89C6-AB8EF394B80C}" type="datetimeFigureOut">
              <a:rPr lang="en-US" smtClean="0"/>
              <a:t>23/01/202020</a:t>
            </a:fld>
            <a:endParaRPr lang="en-US"/>
          </a:p>
        </p:txBody>
      </p:sp>
      <p:sp>
        <p:nvSpPr>
          <p:cNvPr id="4" name="Footer Placeholder 3">
            <a:extLst>
              <a:ext uri="{FF2B5EF4-FFF2-40B4-BE49-F238E27FC236}">
                <a16:creationId xmlns:a16="http://schemas.microsoft.com/office/drawing/2014/main" id="{4A92D91B-D1A3-42B2-A6D3-8DE9E01BC2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FF685B-38B3-4659-8887-0553A1823987}"/>
              </a:ext>
            </a:extLst>
          </p:cNvPr>
          <p:cNvSpPr>
            <a:spLocks noGrp="1"/>
          </p:cNvSpPr>
          <p:nvPr>
            <p:ph type="sldNum" sz="quarter" idx="12"/>
          </p:nvPr>
        </p:nvSpPr>
        <p:spPr/>
        <p:txBody>
          <a:bodyPr/>
          <a:lstStyle/>
          <a:p>
            <a:fld id="{6EA31DEF-AA76-454D-AD3D-58639815DCC7}" type="slidenum">
              <a:rPr lang="en-US" smtClean="0"/>
              <a:t>‹#›</a:t>
            </a:fld>
            <a:endParaRPr lang="en-US"/>
          </a:p>
        </p:txBody>
      </p:sp>
    </p:spTree>
    <p:extLst>
      <p:ext uri="{BB962C8B-B14F-4D97-AF65-F5344CB8AC3E}">
        <p14:creationId xmlns:p14="http://schemas.microsoft.com/office/powerpoint/2010/main" val="1848831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81834B-D1C5-4DCA-AAD8-B07609BB179C}"/>
              </a:ext>
            </a:extLst>
          </p:cNvPr>
          <p:cNvSpPr>
            <a:spLocks noGrp="1"/>
          </p:cNvSpPr>
          <p:nvPr>
            <p:ph type="dt" sz="half" idx="10"/>
          </p:nvPr>
        </p:nvSpPr>
        <p:spPr/>
        <p:txBody>
          <a:bodyPr/>
          <a:lstStyle/>
          <a:p>
            <a:fld id="{84546469-27BC-40D5-89C6-AB8EF394B80C}" type="datetimeFigureOut">
              <a:rPr lang="en-US" smtClean="0"/>
              <a:t>23/01/202020</a:t>
            </a:fld>
            <a:endParaRPr lang="en-US"/>
          </a:p>
        </p:txBody>
      </p:sp>
      <p:sp>
        <p:nvSpPr>
          <p:cNvPr id="3" name="Footer Placeholder 2">
            <a:extLst>
              <a:ext uri="{FF2B5EF4-FFF2-40B4-BE49-F238E27FC236}">
                <a16:creationId xmlns:a16="http://schemas.microsoft.com/office/drawing/2014/main" id="{DAE4E6FB-857E-40E0-9B74-C2D17D47B5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5F6651-17F7-476A-9816-BA888F1B74D3}"/>
              </a:ext>
            </a:extLst>
          </p:cNvPr>
          <p:cNvSpPr>
            <a:spLocks noGrp="1"/>
          </p:cNvSpPr>
          <p:nvPr>
            <p:ph type="sldNum" sz="quarter" idx="12"/>
          </p:nvPr>
        </p:nvSpPr>
        <p:spPr/>
        <p:txBody>
          <a:bodyPr/>
          <a:lstStyle/>
          <a:p>
            <a:fld id="{6EA31DEF-AA76-454D-AD3D-58639815DCC7}" type="slidenum">
              <a:rPr lang="en-US" smtClean="0"/>
              <a:t>‹#›</a:t>
            </a:fld>
            <a:endParaRPr lang="en-US"/>
          </a:p>
        </p:txBody>
      </p:sp>
    </p:spTree>
    <p:extLst>
      <p:ext uri="{BB962C8B-B14F-4D97-AF65-F5344CB8AC3E}">
        <p14:creationId xmlns:p14="http://schemas.microsoft.com/office/powerpoint/2010/main" val="212752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28A5-AC97-4753-8AD8-B212CBDF68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DA1EFD-5CD4-4EEF-92D0-B4C3277C49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62AB12-AB1F-4BAE-9643-5020EE02D8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0FB89E-0306-4376-BB32-F6C0C5CFF6A1}"/>
              </a:ext>
            </a:extLst>
          </p:cNvPr>
          <p:cNvSpPr>
            <a:spLocks noGrp="1"/>
          </p:cNvSpPr>
          <p:nvPr>
            <p:ph type="dt" sz="half" idx="10"/>
          </p:nvPr>
        </p:nvSpPr>
        <p:spPr/>
        <p:txBody>
          <a:bodyPr/>
          <a:lstStyle/>
          <a:p>
            <a:fld id="{84546469-27BC-40D5-89C6-AB8EF394B80C}" type="datetimeFigureOut">
              <a:rPr lang="en-US" smtClean="0"/>
              <a:t>23/01/202020</a:t>
            </a:fld>
            <a:endParaRPr lang="en-US"/>
          </a:p>
        </p:txBody>
      </p:sp>
      <p:sp>
        <p:nvSpPr>
          <p:cNvPr id="6" name="Footer Placeholder 5">
            <a:extLst>
              <a:ext uri="{FF2B5EF4-FFF2-40B4-BE49-F238E27FC236}">
                <a16:creationId xmlns:a16="http://schemas.microsoft.com/office/drawing/2014/main" id="{E864CCA5-668A-4D62-85A1-D238AC125E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1FCE05-0FE3-4D30-BED1-8E13CD22209B}"/>
              </a:ext>
            </a:extLst>
          </p:cNvPr>
          <p:cNvSpPr>
            <a:spLocks noGrp="1"/>
          </p:cNvSpPr>
          <p:nvPr>
            <p:ph type="sldNum" sz="quarter" idx="12"/>
          </p:nvPr>
        </p:nvSpPr>
        <p:spPr/>
        <p:txBody>
          <a:bodyPr/>
          <a:lstStyle/>
          <a:p>
            <a:fld id="{6EA31DEF-AA76-454D-AD3D-58639815DCC7}" type="slidenum">
              <a:rPr lang="en-US" smtClean="0"/>
              <a:t>‹#›</a:t>
            </a:fld>
            <a:endParaRPr lang="en-US"/>
          </a:p>
        </p:txBody>
      </p:sp>
    </p:spTree>
    <p:extLst>
      <p:ext uri="{BB962C8B-B14F-4D97-AF65-F5344CB8AC3E}">
        <p14:creationId xmlns:p14="http://schemas.microsoft.com/office/powerpoint/2010/main" val="3370691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09DB3-1815-4057-8D28-8356473A10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077EAC-9D3E-4E5F-9CC6-6035DD1883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21118F-7302-4B99-AE4C-7ABB5386B0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55993A-D9E1-4ED5-8D5C-E719E4BBDAA9}"/>
              </a:ext>
            </a:extLst>
          </p:cNvPr>
          <p:cNvSpPr>
            <a:spLocks noGrp="1"/>
          </p:cNvSpPr>
          <p:nvPr>
            <p:ph type="dt" sz="half" idx="10"/>
          </p:nvPr>
        </p:nvSpPr>
        <p:spPr/>
        <p:txBody>
          <a:bodyPr/>
          <a:lstStyle/>
          <a:p>
            <a:fld id="{84546469-27BC-40D5-89C6-AB8EF394B80C}" type="datetimeFigureOut">
              <a:rPr lang="en-US" smtClean="0"/>
              <a:t>23/01/202020</a:t>
            </a:fld>
            <a:endParaRPr lang="en-US"/>
          </a:p>
        </p:txBody>
      </p:sp>
      <p:sp>
        <p:nvSpPr>
          <p:cNvPr id="6" name="Footer Placeholder 5">
            <a:extLst>
              <a:ext uri="{FF2B5EF4-FFF2-40B4-BE49-F238E27FC236}">
                <a16:creationId xmlns:a16="http://schemas.microsoft.com/office/drawing/2014/main" id="{C1F1B7B9-EB19-4C0B-B7BF-8D0FA49457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F5F95B-51BD-4815-95D2-8535892F944A}"/>
              </a:ext>
            </a:extLst>
          </p:cNvPr>
          <p:cNvSpPr>
            <a:spLocks noGrp="1"/>
          </p:cNvSpPr>
          <p:nvPr>
            <p:ph type="sldNum" sz="quarter" idx="12"/>
          </p:nvPr>
        </p:nvSpPr>
        <p:spPr/>
        <p:txBody>
          <a:bodyPr/>
          <a:lstStyle/>
          <a:p>
            <a:fld id="{6EA31DEF-AA76-454D-AD3D-58639815DCC7}" type="slidenum">
              <a:rPr lang="en-US" smtClean="0"/>
              <a:t>‹#›</a:t>
            </a:fld>
            <a:endParaRPr lang="en-US"/>
          </a:p>
        </p:txBody>
      </p:sp>
    </p:spTree>
    <p:extLst>
      <p:ext uri="{BB962C8B-B14F-4D97-AF65-F5344CB8AC3E}">
        <p14:creationId xmlns:p14="http://schemas.microsoft.com/office/powerpoint/2010/main" val="1451068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E706F6-679F-4EEA-97B5-1922E14B0B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BF58B6-3C8D-4C40-952E-9C1B47CC3D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769B35-E70A-4FAA-884A-132A6DCCBD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546469-27BC-40D5-89C6-AB8EF394B80C}" type="datetimeFigureOut">
              <a:rPr lang="en-US" smtClean="0"/>
              <a:t>23/01/202020</a:t>
            </a:fld>
            <a:endParaRPr lang="en-US"/>
          </a:p>
        </p:txBody>
      </p:sp>
      <p:sp>
        <p:nvSpPr>
          <p:cNvPr id="5" name="Footer Placeholder 4">
            <a:extLst>
              <a:ext uri="{FF2B5EF4-FFF2-40B4-BE49-F238E27FC236}">
                <a16:creationId xmlns:a16="http://schemas.microsoft.com/office/drawing/2014/main" id="{61B34407-796E-4D42-9D55-A0389171DF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93F8D8-7588-43C3-8820-D9FB664EF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31DEF-AA76-454D-AD3D-58639815DCC7}" type="slidenum">
              <a:rPr lang="en-US" smtClean="0"/>
              <a:t>‹#›</a:t>
            </a:fld>
            <a:endParaRPr lang="en-US"/>
          </a:p>
        </p:txBody>
      </p:sp>
    </p:spTree>
    <p:extLst>
      <p:ext uri="{BB962C8B-B14F-4D97-AF65-F5344CB8AC3E}">
        <p14:creationId xmlns:p14="http://schemas.microsoft.com/office/powerpoint/2010/main" val="387505244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6F2F5-AC2C-46A6-86CB-BCE6B6845870}"/>
              </a:ext>
            </a:extLst>
          </p:cNvPr>
          <p:cNvSpPr>
            <a:spLocks noGrp="1"/>
          </p:cNvSpPr>
          <p:nvPr>
            <p:ph type="ctrTitle"/>
          </p:nvPr>
        </p:nvSpPr>
        <p:spPr>
          <a:xfrm>
            <a:off x="1526864" y="99419"/>
            <a:ext cx="8825658" cy="3329581"/>
          </a:xfrm>
        </p:spPr>
        <p:txBody>
          <a:bodyPr/>
          <a:lstStyle/>
          <a:p>
            <a:pPr algn="ctr"/>
            <a:r>
              <a:rPr lang="en-US" sz="4800" dirty="0"/>
              <a:t>Swarm and Evolutionary Computation</a:t>
            </a:r>
          </a:p>
        </p:txBody>
      </p:sp>
      <p:sp>
        <p:nvSpPr>
          <p:cNvPr id="3" name="Subtitle 2">
            <a:extLst>
              <a:ext uri="{FF2B5EF4-FFF2-40B4-BE49-F238E27FC236}">
                <a16:creationId xmlns:a16="http://schemas.microsoft.com/office/drawing/2014/main" id="{3ABC7E40-CB29-4655-8617-7F03A23E90D6}"/>
              </a:ext>
            </a:extLst>
          </p:cNvPr>
          <p:cNvSpPr>
            <a:spLocks noGrp="1"/>
          </p:cNvSpPr>
          <p:nvPr>
            <p:ph type="subTitle" idx="1"/>
          </p:nvPr>
        </p:nvSpPr>
        <p:spPr>
          <a:xfrm>
            <a:off x="2946401" y="3429000"/>
            <a:ext cx="5986584" cy="1071562"/>
          </a:xfrm>
        </p:spPr>
        <p:txBody>
          <a:bodyPr>
            <a:normAutofit/>
          </a:bodyPr>
          <a:lstStyle/>
          <a:p>
            <a:pPr algn="ctr"/>
            <a:r>
              <a:rPr lang="en-US" sz="1400" dirty="0"/>
              <a:t>Joaquín </a:t>
            </a:r>
            <a:r>
              <a:rPr lang="en-US" sz="1400" dirty="0" err="1"/>
              <a:t>Derrac</a:t>
            </a:r>
            <a:r>
              <a:rPr lang="en-US" sz="1400" dirty="0"/>
              <a:t>, Salvador García , Daniel Molina, Francisco Herrera</a:t>
            </a:r>
          </a:p>
        </p:txBody>
      </p:sp>
      <p:sp>
        <p:nvSpPr>
          <p:cNvPr id="4" name="TextBox 3">
            <a:extLst>
              <a:ext uri="{FF2B5EF4-FFF2-40B4-BE49-F238E27FC236}">
                <a16:creationId xmlns:a16="http://schemas.microsoft.com/office/drawing/2014/main" id="{84ACB9B3-FF74-4F3B-89C1-3851309971E9}"/>
              </a:ext>
            </a:extLst>
          </p:cNvPr>
          <p:cNvSpPr txBox="1"/>
          <p:nvPr/>
        </p:nvSpPr>
        <p:spPr>
          <a:xfrm>
            <a:off x="9513998" y="5320138"/>
            <a:ext cx="2308004" cy="830997"/>
          </a:xfrm>
          <a:prstGeom prst="rect">
            <a:avLst/>
          </a:prstGeom>
          <a:noFill/>
        </p:spPr>
        <p:txBody>
          <a:bodyPr wrap="none" rtlCol="0">
            <a:spAutoFit/>
          </a:bodyPr>
          <a:lstStyle/>
          <a:p>
            <a:r>
              <a:rPr lang="en-US" sz="2400" dirty="0"/>
              <a:t>Iustin Petrisor</a:t>
            </a:r>
            <a:br>
              <a:rPr lang="en-US" sz="2400" dirty="0"/>
            </a:br>
            <a:r>
              <a:rPr lang="en-US" sz="2400" dirty="0"/>
              <a:t>Alexandru S</a:t>
            </a:r>
            <a:r>
              <a:rPr lang="ro-RO" sz="2400" dirty="0"/>
              <a:t>a</a:t>
            </a:r>
            <a:r>
              <a:rPr lang="en-US" sz="2400" dirty="0" err="1"/>
              <a:t>rbu</a:t>
            </a:r>
            <a:r>
              <a:rPr lang="en-US" sz="2400" dirty="0"/>
              <a:t> </a:t>
            </a:r>
          </a:p>
        </p:txBody>
      </p:sp>
    </p:spTree>
    <p:extLst>
      <p:ext uri="{BB962C8B-B14F-4D97-AF65-F5344CB8AC3E}">
        <p14:creationId xmlns:p14="http://schemas.microsoft.com/office/powerpoint/2010/main" val="133867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E70F7-F2FD-46AD-BD8D-CECFC5296EB6}"/>
              </a:ext>
            </a:extLst>
          </p:cNvPr>
          <p:cNvSpPr>
            <a:spLocks noGrp="1"/>
          </p:cNvSpPr>
          <p:nvPr>
            <p:ph type="title"/>
          </p:nvPr>
        </p:nvSpPr>
        <p:spPr/>
        <p:txBody>
          <a:bodyPr/>
          <a:lstStyle/>
          <a:p>
            <a:pPr algn="ctr"/>
            <a:r>
              <a:rPr lang="en-US" dirty="0"/>
              <a:t>Multiple comparisons with a control method</a:t>
            </a:r>
          </a:p>
        </p:txBody>
      </p:sp>
      <p:sp>
        <p:nvSpPr>
          <p:cNvPr id="3" name="Content Placeholder 2">
            <a:extLst>
              <a:ext uri="{FF2B5EF4-FFF2-40B4-BE49-F238E27FC236}">
                <a16:creationId xmlns:a16="http://schemas.microsoft.com/office/drawing/2014/main" id="{89DE9C67-D9EE-49D6-999C-CF0083D780D3}"/>
              </a:ext>
            </a:extLst>
          </p:cNvPr>
          <p:cNvSpPr>
            <a:spLocks noGrp="1"/>
          </p:cNvSpPr>
          <p:nvPr>
            <p:ph idx="1"/>
          </p:nvPr>
        </p:nvSpPr>
        <p:spPr/>
        <p:txBody>
          <a:bodyPr/>
          <a:lstStyle/>
          <a:p>
            <a:r>
              <a:rPr lang="en-US" dirty="0"/>
              <a:t>In pairwise analysis, if we try to extract a conclusion involving more than one pairwise comparison, we will obtain an accumulated error coming from its combination. In statistical terms, we are losing the control on the Family-Wise Error Rate (FWER), defined as the probability of making one or more false discoveries among all the hypotheses when performing multiple pairwise tests</a:t>
            </a:r>
          </a:p>
        </p:txBody>
      </p:sp>
      <p:pic>
        <p:nvPicPr>
          <p:cNvPr id="4" name="Picture 3">
            <a:extLst>
              <a:ext uri="{FF2B5EF4-FFF2-40B4-BE49-F238E27FC236}">
                <a16:creationId xmlns:a16="http://schemas.microsoft.com/office/drawing/2014/main" id="{7A65CFB3-B0E7-424D-95DB-344AD3CA20FC}"/>
              </a:ext>
            </a:extLst>
          </p:cNvPr>
          <p:cNvPicPr>
            <a:picLocks noChangeAspect="1"/>
          </p:cNvPicPr>
          <p:nvPr/>
        </p:nvPicPr>
        <p:blipFill>
          <a:blip r:embed="rId2"/>
          <a:stretch>
            <a:fillRect/>
          </a:stretch>
        </p:blipFill>
        <p:spPr>
          <a:xfrm>
            <a:off x="3851599" y="5026014"/>
            <a:ext cx="729762" cy="350847"/>
          </a:xfrm>
          <a:prstGeom prst="rect">
            <a:avLst/>
          </a:prstGeom>
        </p:spPr>
      </p:pic>
      <p:pic>
        <p:nvPicPr>
          <p:cNvPr id="5" name="Picture 4">
            <a:extLst>
              <a:ext uri="{FF2B5EF4-FFF2-40B4-BE49-F238E27FC236}">
                <a16:creationId xmlns:a16="http://schemas.microsoft.com/office/drawing/2014/main" id="{FA9FA6AE-6C58-4DC9-9DED-A1300C451BD4}"/>
              </a:ext>
            </a:extLst>
          </p:cNvPr>
          <p:cNvPicPr>
            <a:picLocks noChangeAspect="1"/>
          </p:cNvPicPr>
          <p:nvPr/>
        </p:nvPicPr>
        <p:blipFill>
          <a:blip r:embed="rId3"/>
          <a:stretch>
            <a:fillRect/>
          </a:stretch>
        </p:blipFill>
        <p:spPr>
          <a:xfrm>
            <a:off x="4581361" y="4720887"/>
            <a:ext cx="2371725" cy="1010439"/>
          </a:xfrm>
          <a:prstGeom prst="rect">
            <a:avLst/>
          </a:prstGeom>
        </p:spPr>
      </p:pic>
    </p:spTree>
    <p:extLst>
      <p:ext uri="{BB962C8B-B14F-4D97-AF65-F5344CB8AC3E}">
        <p14:creationId xmlns:p14="http://schemas.microsoft.com/office/powerpoint/2010/main" val="3374315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E70F7-F2FD-46AD-BD8D-CECFC5296EB6}"/>
              </a:ext>
            </a:extLst>
          </p:cNvPr>
          <p:cNvSpPr>
            <a:spLocks noGrp="1"/>
          </p:cNvSpPr>
          <p:nvPr>
            <p:ph type="title"/>
          </p:nvPr>
        </p:nvSpPr>
        <p:spPr/>
        <p:txBody>
          <a:bodyPr/>
          <a:lstStyle/>
          <a:p>
            <a:pPr algn="ctr"/>
            <a:r>
              <a:rPr lang="en-US" dirty="0"/>
              <a:t>Multiple Sign test</a:t>
            </a:r>
          </a:p>
        </p:txBody>
      </p:sp>
      <p:sp>
        <p:nvSpPr>
          <p:cNvPr id="3" name="Content Placeholder 2">
            <a:extLst>
              <a:ext uri="{FF2B5EF4-FFF2-40B4-BE49-F238E27FC236}">
                <a16:creationId xmlns:a16="http://schemas.microsoft.com/office/drawing/2014/main" id="{89DE9C67-D9EE-49D6-999C-CF0083D780D3}"/>
              </a:ext>
            </a:extLst>
          </p:cNvPr>
          <p:cNvSpPr>
            <a:spLocks noGrp="1"/>
          </p:cNvSpPr>
          <p:nvPr>
            <p:ph idx="1"/>
          </p:nvPr>
        </p:nvSpPr>
        <p:spPr/>
        <p:txBody>
          <a:bodyPr/>
          <a:lstStyle/>
          <a:p>
            <a:r>
              <a:rPr lang="en-US" dirty="0"/>
              <a:t>Given a control labeled algorithm, the Sign test for multiple comparisons allows us to highlight those ones whose performances are statistically different when compared with the control algorithm.</a:t>
            </a:r>
          </a:p>
          <a:p>
            <a:r>
              <a:rPr lang="en-US" dirty="0"/>
              <a:t>There is a difference between the Sign test and the Multiple Test caused by the control of the FWER which prevents the rejection of the null hypothesis in some cases</a:t>
            </a:r>
          </a:p>
        </p:txBody>
      </p:sp>
    </p:spTree>
    <p:extLst>
      <p:ext uri="{BB962C8B-B14F-4D97-AF65-F5344CB8AC3E}">
        <p14:creationId xmlns:p14="http://schemas.microsoft.com/office/powerpoint/2010/main" val="2973680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E70F7-F2FD-46AD-BD8D-CECFC5296EB6}"/>
              </a:ext>
            </a:extLst>
          </p:cNvPr>
          <p:cNvSpPr>
            <a:spLocks noGrp="1"/>
          </p:cNvSpPr>
          <p:nvPr>
            <p:ph type="title"/>
          </p:nvPr>
        </p:nvSpPr>
        <p:spPr/>
        <p:txBody>
          <a:bodyPr/>
          <a:lstStyle/>
          <a:p>
            <a:pPr algn="ctr"/>
            <a:r>
              <a:rPr lang="en-US" dirty="0"/>
              <a:t>The Friedman</a:t>
            </a:r>
          </a:p>
        </p:txBody>
      </p:sp>
      <p:sp>
        <p:nvSpPr>
          <p:cNvPr id="3" name="Content Placeholder 2">
            <a:extLst>
              <a:ext uri="{FF2B5EF4-FFF2-40B4-BE49-F238E27FC236}">
                <a16:creationId xmlns:a16="http://schemas.microsoft.com/office/drawing/2014/main" id="{89DE9C67-D9EE-49D6-999C-CF0083D780D3}"/>
              </a:ext>
            </a:extLst>
          </p:cNvPr>
          <p:cNvSpPr>
            <a:spLocks noGrp="1"/>
          </p:cNvSpPr>
          <p:nvPr>
            <p:ph idx="1"/>
          </p:nvPr>
        </p:nvSpPr>
        <p:spPr/>
        <p:txBody>
          <a:bodyPr/>
          <a:lstStyle/>
          <a:p>
            <a:r>
              <a:rPr lang="en-US" dirty="0"/>
              <a:t>is a nonparametric analog of the parametric two-way analysis of variance.</a:t>
            </a:r>
          </a:p>
          <a:p>
            <a:r>
              <a:rPr lang="en-US" dirty="0"/>
              <a:t>it can be used for answering the following question: in a set of k samples (where k ≥ 2), do at least two of the samples represent populations with different median values?</a:t>
            </a:r>
          </a:p>
          <a:p>
            <a:r>
              <a:rPr lang="en-US" dirty="0"/>
              <a:t>the null hypothesis for Friedman’s test states equality of medians between the populations. The alternative hypothesis is defined as the negation of the null hypothesis, so it is nondirectional. </a:t>
            </a:r>
          </a:p>
        </p:txBody>
      </p:sp>
    </p:spTree>
    <p:extLst>
      <p:ext uri="{BB962C8B-B14F-4D97-AF65-F5344CB8AC3E}">
        <p14:creationId xmlns:p14="http://schemas.microsoft.com/office/powerpoint/2010/main" val="3327413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E70F7-F2FD-46AD-BD8D-CECFC5296EB6}"/>
              </a:ext>
            </a:extLst>
          </p:cNvPr>
          <p:cNvSpPr>
            <a:spLocks noGrp="1"/>
          </p:cNvSpPr>
          <p:nvPr>
            <p:ph type="title"/>
          </p:nvPr>
        </p:nvSpPr>
        <p:spPr/>
        <p:txBody>
          <a:bodyPr/>
          <a:lstStyle/>
          <a:p>
            <a:pPr algn="ctr"/>
            <a:r>
              <a:rPr lang="en-US" dirty="0"/>
              <a:t>Friedman Aligned Ranks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9DE9C67-D9EE-49D6-999C-CF0083D780D3}"/>
                  </a:ext>
                </a:extLst>
              </p:cNvPr>
              <p:cNvSpPr>
                <a:spLocks noGrp="1"/>
              </p:cNvSpPr>
              <p:nvPr>
                <p:ph idx="1"/>
              </p:nvPr>
            </p:nvSpPr>
            <p:spPr>
              <a:xfrm>
                <a:off x="838200" y="1825624"/>
                <a:ext cx="10515600" cy="4491199"/>
              </a:xfrm>
            </p:spPr>
            <p:txBody>
              <a:bodyPr>
                <a:normAutofit lnSpcReduction="10000"/>
              </a:bodyPr>
              <a:lstStyle/>
              <a:p>
                <a:r>
                  <a:rPr lang="en-US" dirty="0"/>
                  <a:t>In the method of aligned ranks for the Friedman test, a value of location is computed as the average performance achieved by all algorithms in each problem. Then, the difference between the performance obtained by an algorithm and the value of location is obtained. </a:t>
                </a:r>
              </a:p>
              <a:p>
                <a:r>
                  <a:rPr lang="en-US" dirty="0"/>
                  <a:t>This step is repeated for each combination of algorithms and problems. </a:t>
                </a:r>
              </a:p>
              <a:p>
                <a:r>
                  <a:rPr lang="en-US" dirty="0"/>
                  <a:t>The resulting differences (aligned observations), which keep their identities with respect to the problem and the combination of algorithms to which they belong, are then ranked from </a:t>
                </a:r>
                <a14:m>
                  <m:oMath xmlns:m="http://schemas.openxmlformats.org/officeDocument/2006/math">
                    <m:r>
                      <a:rPr lang="en-US" b="0" i="1" smtClean="0">
                        <a:latin typeface="Cambria Math" panose="02040503050406030204" pitchFamily="18" charset="0"/>
                      </a:rPr>
                      <m:t>1</m:t>
                    </m:r>
                  </m:oMath>
                </a14:m>
                <a:r>
                  <a:rPr lang="en-US" dirty="0"/>
                  <a:t> to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m:t>
                    </m:r>
                  </m:oMath>
                </a14:m>
                <a:r>
                  <a:rPr lang="en-US" dirty="0"/>
                  <a:t> relative to each other. </a:t>
                </a:r>
              </a:p>
            </p:txBody>
          </p:sp>
        </mc:Choice>
        <mc:Fallback>
          <p:sp>
            <p:nvSpPr>
              <p:cNvPr id="3" name="Content Placeholder 2">
                <a:extLst>
                  <a:ext uri="{FF2B5EF4-FFF2-40B4-BE49-F238E27FC236}">
                    <a16:creationId xmlns:a16="http://schemas.microsoft.com/office/drawing/2014/main" id="{89DE9C67-D9EE-49D6-999C-CF0083D780D3}"/>
                  </a:ext>
                </a:extLst>
              </p:cNvPr>
              <p:cNvSpPr>
                <a:spLocks noGrp="1" noRot="1" noChangeAspect="1" noMove="1" noResize="1" noEditPoints="1" noAdjustHandles="1" noChangeArrowheads="1" noChangeShapeType="1" noTextEdit="1"/>
              </p:cNvSpPr>
              <p:nvPr>
                <p:ph idx="1"/>
              </p:nvPr>
            </p:nvSpPr>
            <p:spPr>
              <a:xfrm>
                <a:off x="838200" y="1825624"/>
                <a:ext cx="10515600" cy="4491199"/>
              </a:xfrm>
              <a:blipFill>
                <a:blip r:embed="rId2"/>
                <a:stretch>
                  <a:fillRect l="-1043" t="-2985"/>
                </a:stretch>
              </a:blipFill>
            </p:spPr>
            <p:txBody>
              <a:bodyPr/>
              <a:lstStyle/>
              <a:p>
                <a:r>
                  <a:rPr lang="en-US">
                    <a:noFill/>
                  </a:rPr>
                  <a:t> </a:t>
                </a:r>
              </a:p>
            </p:txBody>
          </p:sp>
        </mc:Fallback>
      </mc:AlternateContent>
    </p:spTree>
    <p:extLst>
      <p:ext uri="{BB962C8B-B14F-4D97-AF65-F5344CB8AC3E}">
        <p14:creationId xmlns:p14="http://schemas.microsoft.com/office/powerpoint/2010/main" val="833412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E70F7-F2FD-46AD-BD8D-CECFC5296EB6}"/>
              </a:ext>
            </a:extLst>
          </p:cNvPr>
          <p:cNvSpPr>
            <a:spLocks noGrp="1"/>
          </p:cNvSpPr>
          <p:nvPr>
            <p:ph type="title"/>
          </p:nvPr>
        </p:nvSpPr>
        <p:spPr/>
        <p:txBody>
          <a:bodyPr/>
          <a:lstStyle/>
          <a:p>
            <a:pPr algn="ctr"/>
            <a:r>
              <a:rPr lang="en-US" dirty="0"/>
              <a:t>Quade test</a:t>
            </a:r>
          </a:p>
        </p:txBody>
      </p:sp>
      <p:sp>
        <p:nvSpPr>
          <p:cNvPr id="3" name="Content Placeholder 2">
            <a:extLst>
              <a:ext uri="{FF2B5EF4-FFF2-40B4-BE49-F238E27FC236}">
                <a16:creationId xmlns:a16="http://schemas.microsoft.com/office/drawing/2014/main" id="{89DE9C67-D9EE-49D6-999C-CF0083D780D3}"/>
              </a:ext>
            </a:extLst>
          </p:cNvPr>
          <p:cNvSpPr>
            <a:spLocks noGrp="1"/>
          </p:cNvSpPr>
          <p:nvPr>
            <p:ph idx="1"/>
          </p:nvPr>
        </p:nvSpPr>
        <p:spPr>
          <a:xfrm>
            <a:off x="838200" y="1825624"/>
            <a:ext cx="10515600" cy="4491199"/>
          </a:xfrm>
        </p:spPr>
        <p:txBody>
          <a:bodyPr>
            <a:normAutofit/>
          </a:bodyPr>
          <a:lstStyle/>
          <a:p>
            <a:r>
              <a:rPr lang="en-US" dirty="0"/>
              <a:t>This test, in contrast to Friedman’s, considers the fact that some problems are more difficult or that the differences registered on the run of various algorithms over them are larger (the Friedman test considers all problems to be equal in terms of importance).</a:t>
            </a:r>
          </a:p>
          <a:p>
            <a:r>
              <a:rPr lang="en-US" dirty="0"/>
              <a:t>Therefore, the rankings computed on each problem could be scaled depending on the differences observed in the algorithms’ performances, obtaining, as a result, a weighted ranking analysis of the sample of results.</a:t>
            </a:r>
          </a:p>
        </p:txBody>
      </p:sp>
    </p:spTree>
    <p:extLst>
      <p:ext uri="{BB962C8B-B14F-4D97-AF65-F5344CB8AC3E}">
        <p14:creationId xmlns:p14="http://schemas.microsoft.com/office/powerpoint/2010/main" val="2491289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E70F7-F2FD-46AD-BD8D-CECFC5296EB6}"/>
              </a:ext>
            </a:extLst>
          </p:cNvPr>
          <p:cNvSpPr>
            <a:spLocks noGrp="1"/>
          </p:cNvSpPr>
          <p:nvPr>
            <p:ph type="title"/>
          </p:nvPr>
        </p:nvSpPr>
        <p:spPr/>
        <p:txBody>
          <a:bodyPr>
            <a:normAutofit/>
          </a:bodyPr>
          <a:lstStyle/>
          <a:p>
            <a:pPr algn="ctr"/>
            <a:r>
              <a:rPr lang="en-US" sz="3600" dirty="0"/>
              <a:t>Ranks achieved by the Friedman, Friedman Aligned, and Quade tests</a:t>
            </a:r>
          </a:p>
        </p:txBody>
      </p:sp>
      <p:pic>
        <p:nvPicPr>
          <p:cNvPr id="4" name="Picture 3">
            <a:extLst>
              <a:ext uri="{FF2B5EF4-FFF2-40B4-BE49-F238E27FC236}">
                <a16:creationId xmlns:a16="http://schemas.microsoft.com/office/drawing/2014/main" id="{1DF001B1-CCCB-4A8C-8014-F8ED47C35452}"/>
              </a:ext>
            </a:extLst>
          </p:cNvPr>
          <p:cNvPicPr>
            <a:picLocks noChangeAspect="1"/>
          </p:cNvPicPr>
          <p:nvPr/>
        </p:nvPicPr>
        <p:blipFill>
          <a:blip r:embed="rId2"/>
          <a:stretch>
            <a:fillRect/>
          </a:stretch>
        </p:blipFill>
        <p:spPr>
          <a:xfrm>
            <a:off x="1929784" y="1690688"/>
            <a:ext cx="7932673" cy="3830786"/>
          </a:xfrm>
          <a:prstGeom prst="rect">
            <a:avLst/>
          </a:prstGeom>
        </p:spPr>
      </p:pic>
      <p:sp>
        <p:nvSpPr>
          <p:cNvPr id="7" name="Rectangle 6">
            <a:extLst>
              <a:ext uri="{FF2B5EF4-FFF2-40B4-BE49-F238E27FC236}">
                <a16:creationId xmlns:a16="http://schemas.microsoft.com/office/drawing/2014/main" id="{05E97E96-F113-4331-866A-C83043F773BC}"/>
              </a:ext>
            </a:extLst>
          </p:cNvPr>
          <p:cNvSpPr/>
          <p:nvPr/>
        </p:nvSpPr>
        <p:spPr>
          <a:xfrm>
            <a:off x="1929784" y="5681084"/>
            <a:ext cx="11457991" cy="369332"/>
          </a:xfrm>
          <a:prstGeom prst="rect">
            <a:avLst/>
          </a:prstGeom>
        </p:spPr>
        <p:txBody>
          <a:bodyPr wrap="square">
            <a:spAutoFit/>
          </a:bodyPr>
          <a:lstStyle/>
          <a:p>
            <a:r>
              <a:rPr lang="en-US" dirty="0">
                <a:solidFill>
                  <a:srgbClr val="00B050"/>
                </a:solidFill>
              </a:rPr>
              <a:t>DE-Exp </a:t>
            </a:r>
            <a:r>
              <a:rPr lang="en-US" dirty="0"/>
              <a:t>achieves the best rank in the three procedures.</a:t>
            </a:r>
          </a:p>
        </p:txBody>
      </p:sp>
    </p:spTree>
    <p:extLst>
      <p:ext uri="{BB962C8B-B14F-4D97-AF65-F5344CB8AC3E}">
        <p14:creationId xmlns:p14="http://schemas.microsoft.com/office/powerpoint/2010/main" val="1107333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E70F7-F2FD-46AD-BD8D-CECFC5296EB6}"/>
              </a:ext>
            </a:extLst>
          </p:cNvPr>
          <p:cNvSpPr>
            <a:spLocks noGrp="1"/>
          </p:cNvSpPr>
          <p:nvPr>
            <p:ph type="title"/>
          </p:nvPr>
        </p:nvSpPr>
        <p:spPr>
          <a:xfrm>
            <a:off x="3291051" y="324397"/>
            <a:ext cx="5609897" cy="1325563"/>
          </a:xfrm>
        </p:spPr>
        <p:txBody>
          <a:bodyPr>
            <a:normAutofit/>
          </a:bodyPr>
          <a:lstStyle/>
          <a:p>
            <a:pPr algn="ctr"/>
            <a:r>
              <a:rPr lang="en-US" sz="3600" dirty="0"/>
              <a:t>Post-hoc procedures</a:t>
            </a:r>
          </a:p>
        </p:txBody>
      </p:sp>
      <p:sp>
        <p:nvSpPr>
          <p:cNvPr id="5" name="Content Placeholder 2">
            <a:extLst>
              <a:ext uri="{FF2B5EF4-FFF2-40B4-BE49-F238E27FC236}">
                <a16:creationId xmlns:a16="http://schemas.microsoft.com/office/drawing/2014/main" id="{87341015-A8A1-417D-A2A0-EE728D8F6F09}"/>
              </a:ext>
            </a:extLst>
          </p:cNvPr>
          <p:cNvSpPr>
            <a:spLocks noGrp="1"/>
          </p:cNvSpPr>
          <p:nvPr>
            <p:ph idx="1"/>
          </p:nvPr>
        </p:nvSpPr>
        <p:spPr>
          <a:xfrm>
            <a:off x="838200" y="1825624"/>
            <a:ext cx="10515600" cy="4491199"/>
          </a:xfrm>
        </p:spPr>
        <p:txBody>
          <a:bodyPr>
            <a:normAutofit/>
          </a:bodyPr>
          <a:lstStyle/>
          <a:p>
            <a:r>
              <a:rPr lang="en-US" dirty="0"/>
              <a:t>The main drawback of the Friedman, Friedman Aligned, and Quade tests is that they only can detect significant differences over the whole multiple comparison, being unable to establish proper comparisons between some of the algorithms considered.</a:t>
            </a:r>
          </a:p>
          <a:p>
            <a:r>
              <a:rPr lang="en-US" dirty="0"/>
              <a:t>The p-value of every hypothesis in the family can be obtained through the conversion of the rankings computed by each test by using a normal approximation.</a:t>
            </a:r>
          </a:p>
        </p:txBody>
      </p:sp>
    </p:spTree>
    <p:extLst>
      <p:ext uri="{BB962C8B-B14F-4D97-AF65-F5344CB8AC3E}">
        <p14:creationId xmlns:p14="http://schemas.microsoft.com/office/powerpoint/2010/main" val="798854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E70F7-F2FD-46AD-BD8D-CECFC5296EB6}"/>
              </a:ext>
            </a:extLst>
          </p:cNvPr>
          <p:cNvSpPr>
            <a:spLocks noGrp="1"/>
          </p:cNvSpPr>
          <p:nvPr>
            <p:ph type="title"/>
          </p:nvPr>
        </p:nvSpPr>
        <p:spPr>
          <a:xfrm>
            <a:off x="3291051" y="324397"/>
            <a:ext cx="5609897" cy="1325563"/>
          </a:xfrm>
        </p:spPr>
        <p:txBody>
          <a:bodyPr>
            <a:normAutofit/>
          </a:bodyPr>
          <a:lstStyle/>
          <a:p>
            <a:pPr algn="ctr"/>
            <a:r>
              <a:rPr lang="en-US" sz="3600" dirty="0"/>
              <a:t>Post-hoc procedures</a:t>
            </a:r>
            <a:br>
              <a:rPr lang="en-US" sz="3600" dirty="0"/>
            </a:br>
            <a:r>
              <a:rPr lang="en-US" sz="2800" dirty="0"/>
              <a:t>Adjusted p-values</a:t>
            </a:r>
            <a:endParaRPr lang="en-US" sz="3600" dirty="0"/>
          </a:p>
        </p:txBody>
      </p:sp>
      <p:sp>
        <p:nvSpPr>
          <p:cNvPr id="5" name="Content Placeholder 2">
            <a:extLst>
              <a:ext uri="{FF2B5EF4-FFF2-40B4-BE49-F238E27FC236}">
                <a16:creationId xmlns:a16="http://schemas.microsoft.com/office/drawing/2014/main" id="{87341015-A8A1-417D-A2A0-EE728D8F6F09}"/>
              </a:ext>
            </a:extLst>
          </p:cNvPr>
          <p:cNvSpPr>
            <a:spLocks noGrp="1"/>
          </p:cNvSpPr>
          <p:nvPr>
            <p:ph idx="1"/>
          </p:nvPr>
        </p:nvSpPr>
        <p:spPr>
          <a:xfrm>
            <a:off x="838200" y="1825624"/>
            <a:ext cx="10515600" cy="4491199"/>
          </a:xfrm>
        </p:spPr>
        <p:txBody>
          <a:bodyPr>
            <a:normAutofit/>
          </a:bodyPr>
          <a:lstStyle/>
          <a:p>
            <a:r>
              <a:rPr lang="en-US" dirty="0"/>
              <a:t>However, these p-values are not suitable for multiple comparisons. When a p-value is considered in a multiple test, it reflects the probability error of a certain comparison, but it does not consider the remaining comparisons belonging to the family.</a:t>
            </a:r>
          </a:p>
          <a:p>
            <a:r>
              <a:rPr lang="en-US" dirty="0"/>
              <a:t>Adjusted p-values (APVs) can deal with this problem. Since they consider the family error accumulated, multiple tests can be conducted without disregarding the FWER.</a:t>
            </a:r>
          </a:p>
          <a:p>
            <a:r>
              <a:rPr lang="en-US" dirty="0"/>
              <a:t>Therefore, their use is recommended since they provide more information in a statistical analysis.</a:t>
            </a:r>
          </a:p>
        </p:txBody>
      </p:sp>
    </p:spTree>
    <p:extLst>
      <p:ext uri="{BB962C8B-B14F-4D97-AF65-F5344CB8AC3E}">
        <p14:creationId xmlns:p14="http://schemas.microsoft.com/office/powerpoint/2010/main" val="3669681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E70F7-F2FD-46AD-BD8D-CECFC5296EB6}"/>
              </a:ext>
            </a:extLst>
          </p:cNvPr>
          <p:cNvSpPr>
            <a:spLocks noGrp="1"/>
          </p:cNvSpPr>
          <p:nvPr>
            <p:ph type="title"/>
          </p:nvPr>
        </p:nvSpPr>
        <p:spPr>
          <a:xfrm>
            <a:off x="3291051" y="64287"/>
            <a:ext cx="5609897" cy="1095506"/>
          </a:xfrm>
        </p:spPr>
        <p:txBody>
          <a:bodyPr>
            <a:normAutofit/>
          </a:bodyPr>
          <a:lstStyle/>
          <a:p>
            <a:pPr algn="ctr"/>
            <a:r>
              <a:rPr lang="en-US" sz="3600" dirty="0"/>
              <a:t>Post-hoc procedures</a:t>
            </a:r>
            <a:br>
              <a:rPr lang="en-US" sz="3600" dirty="0"/>
            </a:br>
            <a:r>
              <a:rPr lang="en-US" sz="2800" dirty="0"/>
              <a:t>Adjusted p-values</a:t>
            </a:r>
            <a:endParaRPr lang="en-US" sz="3600" dirty="0"/>
          </a:p>
        </p:txBody>
      </p:sp>
      <p:sp>
        <p:nvSpPr>
          <p:cNvPr id="5" name="Content Placeholder 2">
            <a:extLst>
              <a:ext uri="{FF2B5EF4-FFF2-40B4-BE49-F238E27FC236}">
                <a16:creationId xmlns:a16="http://schemas.microsoft.com/office/drawing/2014/main" id="{87341015-A8A1-417D-A2A0-EE728D8F6F09}"/>
              </a:ext>
            </a:extLst>
          </p:cNvPr>
          <p:cNvSpPr>
            <a:spLocks noGrp="1"/>
          </p:cNvSpPr>
          <p:nvPr>
            <p:ph idx="1"/>
          </p:nvPr>
        </p:nvSpPr>
        <p:spPr>
          <a:xfrm>
            <a:off x="838200" y="1122243"/>
            <a:ext cx="10515600" cy="5567726"/>
          </a:xfrm>
        </p:spPr>
        <p:txBody>
          <a:bodyPr>
            <a:normAutofit/>
          </a:bodyPr>
          <a:lstStyle/>
          <a:p>
            <a:r>
              <a:rPr lang="en-US" dirty="0"/>
              <a:t>The procedures of p-value adjustment can be classified into several classes:</a:t>
            </a:r>
          </a:p>
          <a:p>
            <a:pPr lvl="1"/>
            <a:r>
              <a:rPr lang="en-US" dirty="0"/>
              <a:t>One-step</a:t>
            </a:r>
          </a:p>
          <a:p>
            <a:pPr lvl="2"/>
            <a:r>
              <a:rPr lang="en-US" dirty="0"/>
              <a:t>The Bonferroni–Dunn procedure:</a:t>
            </a:r>
          </a:p>
          <a:p>
            <a:pPr lvl="1"/>
            <a:r>
              <a:rPr lang="en-US" dirty="0"/>
              <a:t>Step-down</a:t>
            </a:r>
          </a:p>
          <a:p>
            <a:pPr lvl="2"/>
            <a:r>
              <a:rPr lang="en-US" dirty="0"/>
              <a:t>The Holm procedure:</a:t>
            </a:r>
          </a:p>
          <a:p>
            <a:pPr lvl="2"/>
            <a:r>
              <a:rPr lang="en-US" dirty="0"/>
              <a:t>The Holland procedure:</a:t>
            </a:r>
          </a:p>
          <a:p>
            <a:pPr lvl="2"/>
            <a:r>
              <a:rPr lang="en-US" dirty="0"/>
              <a:t>The </a:t>
            </a:r>
            <a:r>
              <a:rPr lang="en-US" dirty="0" err="1"/>
              <a:t>Finner</a:t>
            </a:r>
            <a:r>
              <a:rPr lang="en-US" dirty="0"/>
              <a:t> procedure:</a:t>
            </a:r>
          </a:p>
          <a:p>
            <a:pPr lvl="1"/>
            <a:r>
              <a:rPr lang="en-US" dirty="0"/>
              <a:t>Step-up</a:t>
            </a:r>
          </a:p>
          <a:p>
            <a:pPr lvl="2"/>
            <a:r>
              <a:rPr lang="en-US" dirty="0"/>
              <a:t>The Hochberg procedure:</a:t>
            </a:r>
          </a:p>
          <a:p>
            <a:pPr lvl="2"/>
            <a:r>
              <a:rPr lang="en-US" dirty="0"/>
              <a:t>The </a:t>
            </a:r>
            <a:r>
              <a:rPr lang="en-US" dirty="0" err="1"/>
              <a:t>Hommel</a:t>
            </a:r>
            <a:r>
              <a:rPr lang="en-US" dirty="0"/>
              <a:t> procedure (complex algorithm)  </a:t>
            </a:r>
          </a:p>
          <a:p>
            <a:pPr lvl="2"/>
            <a:r>
              <a:rPr lang="en-US" dirty="0"/>
              <a:t>The Rom procedure:</a:t>
            </a:r>
          </a:p>
          <a:p>
            <a:pPr lvl="1"/>
            <a:r>
              <a:rPr lang="en-US" dirty="0"/>
              <a:t>Two-step: </a:t>
            </a:r>
            <a:r>
              <a:rPr lang="en-US" sz="2000" dirty="0"/>
              <a:t>The Li procedure</a:t>
            </a:r>
          </a:p>
          <a:p>
            <a:pPr lvl="2"/>
            <a:endParaRPr lang="en-US" dirty="0"/>
          </a:p>
        </p:txBody>
      </p:sp>
      <p:pic>
        <p:nvPicPr>
          <p:cNvPr id="3" name="Picture 2">
            <a:extLst>
              <a:ext uri="{FF2B5EF4-FFF2-40B4-BE49-F238E27FC236}">
                <a16:creationId xmlns:a16="http://schemas.microsoft.com/office/drawing/2014/main" id="{1B488696-2ECA-4C2F-85BC-A839FCCDCB95}"/>
              </a:ext>
            </a:extLst>
          </p:cNvPr>
          <p:cNvPicPr>
            <a:picLocks noChangeAspect="1"/>
          </p:cNvPicPr>
          <p:nvPr/>
        </p:nvPicPr>
        <p:blipFill>
          <a:blip r:embed="rId2"/>
          <a:stretch>
            <a:fillRect/>
          </a:stretch>
        </p:blipFill>
        <p:spPr>
          <a:xfrm>
            <a:off x="5576033" y="2391468"/>
            <a:ext cx="3181350" cy="371475"/>
          </a:xfrm>
          <a:prstGeom prst="rect">
            <a:avLst/>
          </a:prstGeom>
        </p:spPr>
      </p:pic>
      <p:pic>
        <p:nvPicPr>
          <p:cNvPr id="4" name="Picture 3">
            <a:extLst>
              <a:ext uri="{FF2B5EF4-FFF2-40B4-BE49-F238E27FC236}">
                <a16:creationId xmlns:a16="http://schemas.microsoft.com/office/drawing/2014/main" id="{1AFFBAFA-EE6F-4A2C-B440-84DE354145C0}"/>
              </a:ext>
            </a:extLst>
          </p:cNvPr>
          <p:cNvPicPr>
            <a:picLocks noChangeAspect="1"/>
          </p:cNvPicPr>
          <p:nvPr/>
        </p:nvPicPr>
        <p:blipFill>
          <a:blip r:embed="rId3"/>
          <a:stretch>
            <a:fillRect/>
          </a:stretch>
        </p:blipFill>
        <p:spPr>
          <a:xfrm>
            <a:off x="4500076" y="3143132"/>
            <a:ext cx="4610100" cy="266700"/>
          </a:xfrm>
          <a:prstGeom prst="rect">
            <a:avLst/>
          </a:prstGeom>
        </p:spPr>
      </p:pic>
      <p:pic>
        <p:nvPicPr>
          <p:cNvPr id="6" name="Picture 5">
            <a:extLst>
              <a:ext uri="{FF2B5EF4-FFF2-40B4-BE49-F238E27FC236}">
                <a16:creationId xmlns:a16="http://schemas.microsoft.com/office/drawing/2014/main" id="{BBED83D2-7200-4D35-8BA4-AFA05408B986}"/>
              </a:ext>
            </a:extLst>
          </p:cNvPr>
          <p:cNvPicPr>
            <a:picLocks noChangeAspect="1"/>
          </p:cNvPicPr>
          <p:nvPr/>
        </p:nvPicPr>
        <p:blipFill>
          <a:blip r:embed="rId4"/>
          <a:stretch>
            <a:fillRect/>
          </a:stretch>
        </p:blipFill>
        <p:spPr>
          <a:xfrm>
            <a:off x="4516691" y="3448091"/>
            <a:ext cx="4352925" cy="295275"/>
          </a:xfrm>
          <a:prstGeom prst="rect">
            <a:avLst/>
          </a:prstGeom>
        </p:spPr>
      </p:pic>
      <p:pic>
        <p:nvPicPr>
          <p:cNvPr id="7" name="Picture 6">
            <a:extLst>
              <a:ext uri="{FF2B5EF4-FFF2-40B4-BE49-F238E27FC236}">
                <a16:creationId xmlns:a16="http://schemas.microsoft.com/office/drawing/2014/main" id="{D58116E4-F449-4FA9-AC76-D90C85885DE8}"/>
              </a:ext>
            </a:extLst>
          </p:cNvPr>
          <p:cNvPicPr>
            <a:picLocks noChangeAspect="1"/>
          </p:cNvPicPr>
          <p:nvPr/>
        </p:nvPicPr>
        <p:blipFill>
          <a:blip r:embed="rId5"/>
          <a:stretch>
            <a:fillRect/>
          </a:stretch>
        </p:blipFill>
        <p:spPr>
          <a:xfrm>
            <a:off x="8900948" y="3461699"/>
            <a:ext cx="1028700" cy="314325"/>
          </a:xfrm>
          <a:prstGeom prst="rect">
            <a:avLst/>
          </a:prstGeom>
        </p:spPr>
      </p:pic>
      <p:pic>
        <p:nvPicPr>
          <p:cNvPr id="8" name="Picture 7">
            <a:extLst>
              <a:ext uri="{FF2B5EF4-FFF2-40B4-BE49-F238E27FC236}">
                <a16:creationId xmlns:a16="http://schemas.microsoft.com/office/drawing/2014/main" id="{7981537D-83ED-466E-A133-41628E637449}"/>
              </a:ext>
            </a:extLst>
          </p:cNvPr>
          <p:cNvPicPr>
            <a:picLocks noChangeAspect="1"/>
          </p:cNvPicPr>
          <p:nvPr/>
        </p:nvPicPr>
        <p:blipFill>
          <a:blip r:embed="rId5"/>
          <a:stretch>
            <a:fillRect/>
          </a:stretch>
        </p:blipFill>
        <p:spPr>
          <a:xfrm>
            <a:off x="9003589" y="3793067"/>
            <a:ext cx="1028700" cy="314325"/>
          </a:xfrm>
          <a:prstGeom prst="rect">
            <a:avLst/>
          </a:prstGeom>
        </p:spPr>
      </p:pic>
      <p:pic>
        <p:nvPicPr>
          <p:cNvPr id="9" name="Picture 8">
            <a:extLst>
              <a:ext uri="{FF2B5EF4-FFF2-40B4-BE49-F238E27FC236}">
                <a16:creationId xmlns:a16="http://schemas.microsoft.com/office/drawing/2014/main" id="{19727493-B547-41BA-B3CB-D4F624CDCCD2}"/>
              </a:ext>
            </a:extLst>
          </p:cNvPr>
          <p:cNvPicPr>
            <a:picLocks noChangeAspect="1"/>
          </p:cNvPicPr>
          <p:nvPr/>
        </p:nvPicPr>
        <p:blipFill>
          <a:blip r:embed="rId6"/>
          <a:stretch>
            <a:fillRect/>
          </a:stretch>
        </p:blipFill>
        <p:spPr>
          <a:xfrm>
            <a:off x="4498264" y="3774017"/>
            <a:ext cx="4505325" cy="333375"/>
          </a:xfrm>
          <a:prstGeom prst="rect">
            <a:avLst/>
          </a:prstGeom>
        </p:spPr>
      </p:pic>
      <p:pic>
        <p:nvPicPr>
          <p:cNvPr id="10" name="Picture 9">
            <a:extLst>
              <a:ext uri="{FF2B5EF4-FFF2-40B4-BE49-F238E27FC236}">
                <a16:creationId xmlns:a16="http://schemas.microsoft.com/office/drawing/2014/main" id="{887D0EF2-70F0-4DC8-BE63-34418CB4D931}"/>
              </a:ext>
            </a:extLst>
          </p:cNvPr>
          <p:cNvPicPr>
            <a:picLocks noChangeAspect="1"/>
          </p:cNvPicPr>
          <p:nvPr/>
        </p:nvPicPr>
        <p:blipFill>
          <a:blip r:embed="rId7"/>
          <a:stretch>
            <a:fillRect/>
          </a:stretch>
        </p:blipFill>
        <p:spPr>
          <a:xfrm>
            <a:off x="4757446" y="4559509"/>
            <a:ext cx="3162300" cy="247650"/>
          </a:xfrm>
          <a:prstGeom prst="rect">
            <a:avLst/>
          </a:prstGeom>
        </p:spPr>
      </p:pic>
      <p:pic>
        <p:nvPicPr>
          <p:cNvPr id="11" name="Picture 10">
            <a:extLst>
              <a:ext uri="{FF2B5EF4-FFF2-40B4-BE49-F238E27FC236}">
                <a16:creationId xmlns:a16="http://schemas.microsoft.com/office/drawing/2014/main" id="{5347041E-D6CA-4D93-9A77-DE07CBBBFE04}"/>
              </a:ext>
            </a:extLst>
          </p:cNvPr>
          <p:cNvPicPr>
            <a:picLocks noChangeAspect="1"/>
          </p:cNvPicPr>
          <p:nvPr/>
        </p:nvPicPr>
        <p:blipFill>
          <a:blip r:embed="rId8"/>
          <a:stretch>
            <a:fillRect/>
          </a:stretch>
        </p:blipFill>
        <p:spPr>
          <a:xfrm>
            <a:off x="4272281" y="5191333"/>
            <a:ext cx="3648075" cy="314325"/>
          </a:xfrm>
          <a:prstGeom prst="rect">
            <a:avLst/>
          </a:prstGeom>
        </p:spPr>
      </p:pic>
    </p:spTree>
    <p:extLst>
      <p:ext uri="{BB962C8B-B14F-4D97-AF65-F5344CB8AC3E}">
        <p14:creationId xmlns:p14="http://schemas.microsoft.com/office/powerpoint/2010/main" val="3999655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E70F7-F2FD-46AD-BD8D-CECFC5296EB6}"/>
              </a:ext>
            </a:extLst>
          </p:cNvPr>
          <p:cNvSpPr>
            <a:spLocks noGrp="1"/>
          </p:cNvSpPr>
          <p:nvPr>
            <p:ph type="title"/>
          </p:nvPr>
        </p:nvSpPr>
        <p:spPr>
          <a:xfrm>
            <a:off x="1152769" y="371289"/>
            <a:ext cx="9886461" cy="1325563"/>
          </a:xfrm>
        </p:spPr>
        <p:txBody>
          <a:bodyPr>
            <a:normAutofit fontScale="90000"/>
          </a:bodyPr>
          <a:lstStyle/>
          <a:p>
            <a:pPr algn="ctr"/>
            <a:r>
              <a:rPr lang="en-US" sz="3600" dirty="0"/>
              <a:t>Post-hoc procedures</a:t>
            </a:r>
            <a:br>
              <a:rPr lang="en-US" sz="3600" dirty="0"/>
            </a:br>
            <a:r>
              <a:rPr lang="en-US" sz="2800" dirty="0"/>
              <a:t>Adjusted p-values for the Friedman test (DE-Exp is the control method).</a:t>
            </a:r>
            <a:endParaRPr lang="en-US" sz="3600" dirty="0"/>
          </a:p>
        </p:txBody>
      </p:sp>
      <p:pic>
        <p:nvPicPr>
          <p:cNvPr id="14" name="Picture 13">
            <a:extLst>
              <a:ext uri="{FF2B5EF4-FFF2-40B4-BE49-F238E27FC236}">
                <a16:creationId xmlns:a16="http://schemas.microsoft.com/office/drawing/2014/main" id="{F0A92D0E-2910-4A1B-80F6-E394FA7A2BF5}"/>
              </a:ext>
            </a:extLst>
          </p:cNvPr>
          <p:cNvPicPr>
            <a:picLocks noChangeAspect="1"/>
          </p:cNvPicPr>
          <p:nvPr/>
        </p:nvPicPr>
        <p:blipFill>
          <a:blip r:embed="rId2"/>
          <a:stretch>
            <a:fillRect/>
          </a:stretch>
        </p:blipFill>
        <p:spPr>
          <a:xfrm>
            <a:off x="483636" y="2006142"/>
            <a:ext cx="10770637" cy="1892878"/>
          </a:xfrm>
          <a:prstGeom prst="rect">
            <a:avLst/>
          </a:prstGeom>
        </p:spPr>
      </p:pic>
      <p:sp>
        <p:nvSpPr>
          <p:cNvPr id="15" name="Rectangle 14">
            <a:extLst>
              <a:ext uri="{FF2B5EF4-FFF2-40B4-BE49-F238E27FC236}">
                <a16:creationId xmlns:a16="http://schemas.microsoft.com/office/drawing/2014/main" id="{2C145968-453A-46F7-8CE5-45D69A314E27}"/>
              </a:ext>
            </a:extLst>
          </p:cNvPr>
          <p:cNvSpPr/>
          <p:nvPr/>
        </p:nvSpPr>
        <p:spPr>
          <a:xfrm>
            <a:off x="724676" y="4713621"/>
            <a:ext cx="10770637" cy="1200329"/>
          </a:xfrm>
          <a:prstGeom prst="rect">
            <a:avLst/>
          </a:prstGeom>
        </p:spPr>
        <p:txBody>
          <a:bodyPr wrap="square">
            <a:spAutoFit/>
          </a:bodyPr>
          <a:lstStyle/>
          <a:p>
            <a:r>
              <a:rPr lang="en-US" sz="2400" dirty="0"/>
              <a:t>As we can see in the tables, the Friedman test shows a significant improvement of DE-Exp over PSO, CHC, SSGA, and SS-</a:t>
            </a:r>
            <a:r>
              <a:rPr lang="en-US" sz="2400" dirty="0" err="1"/>
              <a:t>Arit</a:t>
            </a:r>
            <a:r>
              <a:rPr lang="en-US" sz="2400" dirty="0"/>
              <a:t> for all the post-hoc procedures considered, except for the Bonferroni–Dunn one.</a:t>
            </a:r>
          </a:p>
        </p:txBody>
      </p:sp>
    </p:spTree>
    <p:extLst>
      <p:ext uri="{BB962C8B-B14F-4D97-AF65-F5344CB8AC3E}">
        <p14:creationId xmlns:p14="http://schemas.microsoft.com/office/powerpoint/2010/main" val="858103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EB5A1-8CD3-45C9-80B1-EA71D9B4AA27}"/>
              </a:ext>
            </a:extLst>
          </p:cNvPr>
          <p:cNvSpPr>
            <a:spLocks noGrp="1"/>
          </p:cNvSpPr>
          <p:nvPr>
            <p:ph type="title"/>
          </p:nvPr>
        </p:nvSpPr>
        <p:spPr/>
        <p:txBody>
          <a:bodyPr/>
          <a:lstStyle/>
          <a:p>
            <a:r>
              <a:rPr lang="en-US" dirty="0"/>
              <a:t>Purpose of research</a:t>
            </a:r>
            <a:endParaRPr lang="ro-RO" dirty="0"/>
          </a:p>
        </p:txBody>
      </p:sp>
      <p:sp>
        <p:nvSpPr>
          <p:cNvPr id="3" name="Content Placeholder 2">
            <a:extLst>
              <a:ext uri="{FF2B5EF4-FFF2-40B4-BE49-F238E27FC236}">
                <a16:creationId xmlns:a16="http://schemas.microsoft.com/office/drawing/2014/main" id="{F9642467-F7E8-451D-A179-832CC1470074}"/>
              </a:ext>
            </a:extLst>
          </p:cNvPr>
          <p:cNvSpPr>
            <a:spLocks noGrp="1"/>
          </p:cNvSpPr>
          <p:nvPr>
            <p:ph idx="1"/>
          </p:nvPr>
        </p:nvSpPr>
        <p:spPr>
          <a:xfrm>
            <a:off x="1103312" y="2052918"/>
            <a:ext cx="6430719" cy="4195481"/>
          </a:xfrm>
        </p:spPr>
        <p:txBody>
          <a:bodyPr/>
          <a:lstStyle/>
          <a:p>
            <a:endParaRPr lang="ro-RO" dirty="0"/>
          </a:p>
          <a:p>
            <a:r>
              <a:rPr lang="en-US" dirty="0"/>
              <a:t>To provide a practical tutorial on the use of nonparametric statistical tests as a methodology for comparing evolutionary and swarm intelligence algorithms</a:t>
            </a:r>
          </a:p>
        </p:txBody>
      </p:sp>
    </p:spTree>
    <p:extLst>
      <p:ext uri="{BB962C8B-B14F-4D97-AF65-F5344CB8AC3E}">
        <p14:creationId xmlns:p14="http://schemas.microsoft.com/office/powerpoint/2010/main" val="2506948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E70F7-F2FD-46AD-BD8D-CECFC5296EB6}"/>
              </a:ext>
            </a:extLst>
          </p:cNvPr>
          <p:cNvSpPr>
            <a:spLocks noGrp="1"/>
          </p:cNvSpPr>
          <p:nvPr>
            <p:ph type="title"/>
          </p:nvPr>
        </p:nvSpPr>
        <p:spPr>
          <a:xfrm>
            <a:off x="1152769" y="371289"/>
            <a:ext cx="10482504" cy="1325563"/>
          </a:xfrm>
        </p:spPr>
        <p:txBody>
          <a:bodyPr>
            <a:normAutofit fontScale="90000"/>
          </a:bodyPr>
          <a:lstStyle/>
          <a:p>
            <a:pPr algn="ctr"/>
            <a:r>
              <a:rPr lang="en-US" sz="3600" dirty="0"/>
              <a:t>Post-hoc procedures</a:t>
            </a:r>
            <a:br>
              <a:rPr lang="en-US" sz="3600" dirty="0"/>
            </a:br>
            <a:r>
              <a:rPr lang="en-US" sz="2800" dirty="0"/>
              <a:t>Adjusted p-values for the Friedman Aligned test (DE-Exp is the control method).</a:t>
            </a:r>
            <a:endParaRPr lang="en-US" sz="3600" dirty="0"/>
          </a:p>
        </p:txBody>
      </p:sp>
      <p:sp>
        <p:nvSpPr>
          <p:cNvPr id="15" name="Rectangle 14">
            <a:extLst>
              <a:ext uri="{FF2B5EF4-FFF2-40B4-BE49-F238E27FC236}">
                <a16:creationId xmlns:a16="http://schemas.microsoft.com/office/drawing/2014/main" id="{2C145968-453A-46F7-8CE5-45D69A314E27}"/>
              </a:ext>
            </a:extLst>
          </p:cNvPr>
          <p:cNvSpPr/>
          <p:nvPr/>
        </p:nvSpPr>
        <p:spPr>
          <a:xfrm>
            <a:off x="724676" y="4713621"/>
            <a:ext cx="10770637" cy="1200329"/>
          </a:xfrm>
          <a:prstGeom prst="rect">
            <a:avLst/>
          </a:prstGeom>
        </p:spPr>
        <p:txBody>
          <a:bodyPr wrap="square">
            <a:spAutoFit/>
          </a:bodyPr>
          <a:lstStyle/>
          <a:p>
            <a:r>
              <a:rPr lang="en-US" sz="2400" dirty="0"/>
              <a:t>The Friedman Aligned test only confirms the improvement of DE-Exp over PSO, CHC, and SSGA for every post-hoc procedure considered, except Bonferroni–Dunn and Li, which fail to highlight the differences between DE-Exp and SSGA as significant</a:t>
            </a:r>
            <a:endParaRPr lang="en-US" sz="3200" dirty="0"/>
          </a:p>
        </p:txBody>
      </p:sp>
      <p:pic>
        <p:nvPicPr>
          <p:cNvPr id="3" name="Picture 2">
            <a:extLst>
              <a:ext uri="{FF2B5EF4-FFF2-40B4-BE49-F238E27FC236}">
                <a16:creationId xmlns:a16="http://schemas.microsoft.com/office/drawing/2014/main" id="{25A05375-0764-43E3-873E-4C6518805555}"/>
              </a:ext>
            </a:extLst>
          </p:cNvPr>
          <p:cNvPicPr>
            <a:picLocks noChangeAspect="1"/>
          </p:cNvPicPr>
          <p:nvPr/>
        </p:nvPicPr>
        <p:blipFill>
          <a:blip r:embed="rId2"/>
          <a:stretch>
            <a:fillRect/>
          </a:stretch>
        </p:blipFill>
        <p:spPr>
          <a:xfrm>
            <a:off x="525624" y="1939647"/>
            <a:ext cx="10879494" cy="1908683"/>
          </a:xfrm>
          <a:prstGeom prst="rect">
            <a:avLst/>
          </a:prstGeom>
        </p:spPr>
      </p:pic>
    </p:spTree>
    <p:extLst>
      <p:ext uri="{BB962C8B-B14F-4D97-AF65-F5344CB8AC3E}">
        <p14:creationId xmlns:p14="http://schemas.microsoft.com/office/powerpoint/2010/main" val="1989505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E70F7-F2FD-46AD-BD8D-CECFC5296EB6}"/>
              </a:ext>
            </a:extLst>
          </p:cNvPr>
          <p:cNvSpPr>
            <a:spLocks noGrp="1"/>
          </p:cNvSpPr>
          <p:nvPr>
            <p:ph type="title"/>
          </p:nvPr>
        </p:nvSpPr>
        <p:spPr>
          <a:xfrm>
            <a:off x="1152769" y="371289"/>
            <a:ext cx="10482504" cy="1325563"/>
          </a:xfrm>
        </p:spPr>
        <p:txBody>
          <a:bodyPr>
            <a:normAutofit/>
          </a:bodyPr>
          <a:lstStyle/>
          <a:p>
            <a:pPr algn="ctr"/>
            <a:r>
              <a:rPr lang="en-US" sz="3600" dirty="0"/>
              <a:t>Post-hoc procedures</a:t>
            </a:r>
            <a:br>
              <a:rPr lang="en-US" sz="3600" dirty="0"/>
            </a:br>
            <a:r>
              <a:rPr lang="en-US" sz="2800" dirty="0"/>
              <a:t>Adjusted p-values for the Quade test (DE-Exp is the control method)</a:t>
            </a:r>
            <a:endParaRPr lang="en-US" sz="3600" dirty="0"/>
          </a:p>
        </p:txBody>
      </p:sp>
      <p:sp>
        <p:nvSpPr>
          <p:cNvPr id="15" name="Rectangle 14">
            <a:extLst>
              <a:ext uri="{FF2B5EF4-FFF2-40B4-BE49-F238E27FC236}">
                <a16:creationId xmlns:a16="http://schemas.microsoft.com/office/drawing/2014/main" id="{2C145968-453A-46F7-8CE5-45D69A314E27}"/>
              </a:ext>
            </a:extLst>
          </p:cNvPr>
          <p:cNvSpPr/>
          <p:nvPr/>
        </p:nvSpPr>
        <p:spPr>
          <a:xfrm>
            <a:off x="724676" y="4713621"/>
            <a:ext cx="10770637" cy="1938992"/>
          </a:xfrm>
          <a:prstGeom prst="rect">
            <a:avLst/>
          </a:prstGeom>
        </p:spPr>
        <p:txBody>
          <a:bodyPr wrap="square">
            <a:spAutoFit/>
          </a:bodyPr>
          <a:lstStyle/>
          <a:p>
            <a:r>
              <a:rPr lang="en-US" sz="2400" dirty="0"/>
              <a:t>The Quade test does not find any significant difference between DE-Exp and the rest of algorithms. </a:t>
            </a:r>
          </a:p>
          <a:p>
            <a:r>
              <a:rPr lang="en-US" sz="2400" dirty="0"/>
              <a:t>This result support the conclusion that, although DE-Exp obtains better results than the weaker algorithms of our experimental study (PSO, CHC, and so on), these behave similarly or better in the most difficult problems</a:t>
            </a:r>
            <a:endParaRPr lang="en-US" sz="4000" dirty="0"/>
          </a:p>
        </p:txBody>
      </p:sp>
      <p:pic>
        <p:nvPicPr>
          <p:cNvPr id="4" name="Picture 3">
            <a:extLst>
              <a:ext uri="{FF2B5EF4-FFF2-40B4-BE49-F238E27FC236}">
                <a16:creationId xmlns:a16="http://schemas.microsoft.com/office/drawing/2014/main" id="{2CF18FC6-E95C-4E3B-ADFD-4DC71B4D1991}"/>
              </a:ext>
            </a:extLst>
          </p:cNvPr>
          <p:cNvPicPr>
            <a:picLocks noChangeAspect="1"/>
          </p:cNvPicPr>
          <p:nvPr/>
        </p:nvPicPr>
        <p:blipFill>
          <a:blip r:embed="rId2"/>
          <a:stretch>
            <a:fillRect/>
          </a:stretch>
        </p:blipFill>
        <p:spPr>
          <a:xfrm>
            <a:off x="880730" y="2070277"/>
            <a:ext cx="10430540" cy="1829919"/>
          </a:xfrm>
          <a:prstGeom prst="rect">
            <a:avLst/>
          </a:prstGeom>
        </p:spPr>
      </p:pic>
    </p:spTree>
    <p:extLst>
      <p:ext uri="{BB962C8B-B14F-4D97-AF65-F5344CB8AC3E}">
        <p14:creationId xmlns:p14="http://schemas.microsoft.com/office/powerpoint/2010/main" val="2953067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E70F7-F2FD-46AD-BD8D-CECFC5296EB6}"/>
              </a:ext>
            </a:extLst>
          </p:cNvPr>
          <p:cNvSpPr>
            <a:spLocks noGrp="1"/>
          </p:cNvSpPr>
          <p:nvPr>
            <p:ph type="title"/>
          </p:nvPr>
        </p:nvSpPr>
        <p:spPr>
          <a:xfrm>
            <a:off x="1152769" y="371289"/>
            <a:ext cx="10482504" cy="1325563"/>
          </a:xfrm>
        </p:spPr>
        <p:txBody>
          <a:bodyPr>
            <a:normAutofit/>
          </a:bodyPr>
          <a:lstStyle/>
          <a:p>
            <a:pPr algn="ctr"/>
            <a:r>
              <a:rPr lang="en-US" sz="3600" dirty="0"/>
              <a:t>General considerations</a:t>
            </a:r>
          </a:p>
        </p:txBody>
      </p:sp>
      <p:sp>
        <p:nvSpPr>
          <p:cNvPr id="5" name="Content Placeholder 2">
            <a:extLst>
              <a:ext uri="{FF2B5EF4-FFF2-40B4-BE49-F238E27FC236}">
                <a16:creationId xmlns:a16="http://schemas.microsoft.com/office/drawing/2014/main" id="{2BCCE0FC-AFFA-4B69-82C0-4BC3B7911095}"/>
              </a:ext>
            </a:extLst>
          </p:cNvPr>
          <p:cNvSpPr>
            <a:spLocks noGrp="1"/>
          </p:cNvSpPr>
          <p:nvPr>
            <p:ph idx="1"/>
          </p:nvPr>
        </p:nvSpPr>
        <p:spPr>
          <a:xfrm>
            <a:off x="838200" y="1825624"/>
            <a:ext cx="10515600" cy="4491199"/>
          </a:xfrm>
        </p:spPr>
        <p:txBody>
          <a:bodyPr>
            <a:normAutofit/>
          </a:bodyPr>
          <a:lstStyle/>
          <a:p>
            <a:r>
              <a:rPr lang="en-US" dirty="0"/>
              <a:t>By using nonparametric statistical procedures, it is possible to analyze any unary performance measure (that is, associated to a single algorithm) with a defined range.</a:t>
            </a:r>
          </a:p>
          <a:p>
            <a:r>
              <a:rPr lang="en-US" dirty="0"/>
              <a:t>Being able to be applied in multi-domain comparisons, nonparametric statistical procedures can compare both deterministic and stochastic algorithms simultaneously, providing that their results are represented as a sample for each pair of algorithm/domain.</a:t>
            </a:r>
          </a:p>
        </p:txBody>
      </p:sp>
    </p:spTree>
    <p:extLst>
      <p:ext uri="{BB962C8B-B14F-4D97-AF65-F5344CB8AC3E}">
        <p14:creationId xmlns:p14="http://schemas.microsoft.com/office/powerpoint/2010/main" val="3017447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E70F7-F2FD-46AD-BD8D-CECFC5296EB6}"/>
              </a:ext>
            </a:extLst>
          </p:cNvPr>
          <p:cNvSpPr>
            <a:spLocks noGrp="1"/>
          </p:cNvSpPr>
          <p:nvPr>
            <p:ph type="title"/>
          </p:nvPr>
        </p:nvSpPr>
        <p:spPr>
          <a:xfrm>
            <a:off x="1152769" y="371289"/>
            <a:ext cx="10482504" cy="1325563"/>
          </a:xfrm>
        </p:spPr>
        <p:txBody>
          <a:bodyPr>
            <a:normAutofit/>
          </a:bodyPr>
          <a:lstStyle/>
          <a:p>
            <a:pPr algn="ctr"/>
            <a:r>
              <a:rPr lang="en-US" sz="3600" dirty="0"/>
              <a:t>General considerations</a:t>
            </a:r>
          </a:p>
        </p:txBody>
      </p:sp>
      <p:sp>
        <p:nvSpPr>
          <p:cNvPr id="5" name="Content Placeholder 2">
            <a:extLst>
              <a:ext uri="{FF2B5EF4-FFF2-40B4-BE49-F238E27FC236}">
                <a16:creationId xmlns:a16="http://schemas.microsoft.com/office/drawing/2014/main" id="{2BCCE0FC-AFFA-4B69-82C0-4BC3B7911095}"/>
              </a:ext>
            </a:extLst>
          </p:cNvPr>
          <p:cNvSpPr>
            <a:spLocks noGrp="1"/>
          </p:cNvSpPr>
          <p:nvPr>
            <p:ph idx="1"/>
          </p:nvPr>
        </p:nvSpPr>
        <p:spPr>
          <a:xfrm>
            <a:off x="838200" y="1825624"/>
            <a:ext cx="10515600" cy="4491199"/>
          </a:xfrm>
        </p:spPr>
        <p:txBody>
          <a:bodyPr>
            <a:normAutofit/>
          </a:bodyPr>
          <a:lstStyle/>
          <a:p>
            <a:r>
              <a:rPr lang="en-US" dirty="0"/>
              <a:t>For the application of these methods, only a result for each pair of algorithm/domain is required. A known and standardized procedure must be followed to gather them, using average results from several executions when considering stochastic algorithms.</a:t>
            </a:r>
          </a:p>
          <a:p>
            <a:r>
              <a:rPr lang="en-US" dirty="0"/>
              <a:t>An appropriate number of algorithms in contrast with an appropriate number of case problems are needed to be used in order to employ each type of test. The number of algorithms used in multiple comparisons procedures must be lower than the number of case problems. The previous statement may not be true for the Wilcoxon test. The influence of the number of case problems used is more noticeable in multiple comparison procedures than in Wilcoxon’s test.</a:t>
            </a:r>
          </a:p>
        </p:txBody>
      </p:sp>
    </p:spTree>
    <p:extLst>
      <p:ext uri="{BB962C8B-B14F-4D97-AF65-F5344CB8AC3E}">
        <p14:creationId xmlns:p14="http://schemas.microsoft.com/office/powerpoint/2010/main" val="634695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E70F7-F2FD-46AD-BD8D-CECFC5296EB6}"/>
              </a:ext>
            </a:extLst>
          </p:cNvPr>
          <p:cNvSpPr>
            <a:spLocks noGrp="1"/>
          </p:cNvSpPr>
          <p:nvPr>
            <p:ph type="title"/>
          </p:nvPr>
        </p:nvSpPr>
        <p:spPr>
          <a:xfrm>
            <a:off x="871296" y="285320"/>
            <a:ext cx="10482504" cy="1325563"/>
          </a:xfrm>
        </p:spPr>
        <p:txBody>
          <a:bodyPr>
            <a:normAutofit/>
          </a:bodyPr>
          <a:lstStyle/>
          <a:p>
            <a:pPr algn="ctr"/>
            <a:r>
              <a:rPr lang="en-US" sz="3600" dirty="0"/>
              <a:t>Conclusions</a:t>
            </a:r>
          </a:p>
        </p:txBody>
      </p:sp>
      <p:sp>
        <p:nvSpPr>
          <p:cNvPr id="5" name="Content Placeholder 2">
            <a:extLst>
              <a:ext uri="{FF2B5EF4-FFF2-40B4-BE49-F238E27FC236}">
                <a16:creationId xmlns:a16="http://schemas.microsoft.com/office/drawing/2014/main" id="{2BCCE0FC-AFFA-4B69-82C0-4BC3B7911095}"/>
              </a:ext>
            </a:extLst>
          </p:cNvPr>
          <p:cNvSpPr>
            <a:spLocks noGrp="1"/>
          </p:cNvSpPr>
          <p:nvPr>
            <p:ph idx="1"/>
          </p:nvPr>
        </p:nvSpPr>
        <p:spPr>
          <a:xfrm>
            <a:off x="838200" y="1825624"/>
            <a:ext cx="10515600" cy="4491199"/>
          </a:xfrm>
        </p:spPr>
        <p:txBody>
          <a:bodyPr>
            <a:normAutofit/>
          </a:bodyPr>
          <a:lstStyle/>
          <a:p>
            <a:r>
              <a:rPr lang="en-US" dirty="0"/>
              <a:t>In this work, we have shown a complete set of nonparametric statistical procedures and their application to contrast the results obtained in experimental studies of continuous optimization algorithms.</a:t>
            </a:r>
          </a:p>
          <a:p>
            <a:r>
              <a:rPr lang="en-US" dirty="0"/>
              <a:t>We encourage the use of nonparametric tests whenever there exists a necessity of analyzing results obtained by evolutionary or swarm intelligence algorithms for continuous optimization problems in multi-problem analysis, due to the fact that the initial conditions that guarantee the reliability of the parametric tests are not satisfied.</a:t>
            </a:r>
          </a:p>
        </p:txBody>
      </p:sp>
    </p:spTree>
    <p:extLst>
      <p:ext uri="{BB962C8B-B14F-4D97-AF65-F5344CB8AC3E}">
        <p14:creationId xmlns:p14="http://schemas.microsoft.com/office/powerpoint/2010/main" val="1220586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BCBFD5-FB9B-432A-B2AE-F37D7A3C3EF6}"/>
              </a:ext>
            </a:extLst>
          </p:cNvPr>
          <p:cNvSpPr>
            <a:spLocks noGrp="1"/>
          </p:cNvSpPr>
          <p:nvPr>
            <p:ph type="title"/>
          </p:nvPr>
        </p:nvSpPr>
        <p:spPr/>
        <p:txBody>
          <a:bodyPr/>
          <a:lstStyle/>
          <a:p>
            <a:pPr algn="ctr"/>
            <a:r>
              <a:rPr lang="ro-RO" dirty="0"/>
              <a:t>Introduction</a:t>
            </a:r>
            <a:endParaRPr lang="en-US" dirty="0"/>
          </a:p>
        </p:txBody>
      </p:sp>
      <p:sp>
        <p:nvSpPr>
          <p:cNvPr id="3" name="Content Placeholder 2">
            <a:extLst>
              <a:ext uri="{FF2B5EF4-FFF2-40B4-BE49-F238E27FC236}">
                <a16:creationId xmlns:a16="http://schemas.microsoft.com/office/drawing/2014/main" id="{F9642467-F7E8-451D-A179-832CC1470074}"/>
              </a:ext>
            </a:extLst>
          </p:cNvPr>
          <p:cNvSpPr>
            <a:spLocks noGrp="1"/>
          </p:cNvSpPr>
          <p:nvPr>
            <p:ph idx="1"/>
          </p:nvPr>
        </p:nvSpPr>
        <p:spPr/>
        <p:txBody>
          <a:bodyPr>
            <a:normAutofit lnSpcReduction="10000"/>
          </a:bodyPr>
          <a:lstStyle/>
          <a:p>
            <a:r>
              <a:rPr lang="en-US" dirty="0"/>
              <a:t>In recent years, the use of statistical tests to improve the evaluation process of the performance of a new method has become a widespread technique in computational intelligence.</a:t>
            </a:r>
            <a:endParaRPr lang="ro-RO" dirty="0"/>
          </a:p>
          <a:p>
            <a:r>
              <a:rPr lang="en-US" dirty="0"/>
              <a:t>Statistical procedures developed to perform statistical analyses can be categorized into two classes: parametric and nonparametric, depending on the concrete type of data employed.</a:t>
            </a:r>
          </a:p>
          <a:p>
            <a:r>
              <a:rPr lang="en-US" dirty="0"/>
              <a:t>Parametric tests have been commonly used in the analysis of experiments in computational intelligence. Unfortunately, they are based on assumptions which are most probably violated when analyzing the performance of stochastic algorithms based on computational intelligence.</a:t>
            </a:r>
            <a:endParaRPr lang="ro-RO" dirty="0"/>
          </a:p>
        </p:txBody>
      </p:sp>
    </p:spTree>
    <p:extLst>
      <p:ext uri="{BB962C8B-B14F-4D97-AF65-F5344CB8AC3E}">
        <p14:creationId xmlns:p14="http://schemas.microsoft.com/office/powerpoint/2010/main" val="3657230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87785-D060-4ABB-8F2B-0B03737A75BF}"/>
              </a:ext>
            </a:extLst>
          </p:cNvPr>
          <p:cNvSpPr>
            <a:spLocks noGrp="1"/>
          </p:cNvSpPr>
          <p:nvPr>
            <p:ph type="title"/>
          </p:nvPr>
        </p:nvSpPr>
        <p:spPr>
          <a:xfrm>
            <a:off x="645130" y="523057"/>
            <a:ext cx="9404723" cy="1400530"/>
          </a:xfrm>
        </p:spPr>
        <p:txBody>
          <a:bodyPr/>
          <a:lstStyle/>
          <a:p>
            <a:pPr algn="ctr"/>
            <a:r>
              <a:rPr lang="ro-RO" dirty="0"/>
              <a:t>Introduction</a:t>
            </a:r>
            <a:br>
              <a:rPr lang="en-US" dirty="0"/>
            </a:br>
            <a:r>
              <a:rPr lang="en-US" sz="2400" dirty="0"/>
              <a:t>Benchmark functions</a:t>
            </a:r>
            <a:endParaRPr lang="en-US" dirty="0"/>
          </a:p>
        </p:txBody>
      </p:sp>
      <p:sp>
        <p:nvSpPr>
          <p:cNvPr id="3" name="Content Placeholder 2">
            <a:extLst>
              <a:ext uri="{FF2B5EF4-FFF2-40B4-BE49-F238E27FC236}">
                <a16:creationId xmlns:a16="http://schemas.microsoft.com/office/drawing/2014/main" id="{68764322-C486-4F8A-9717-2D4E8A44B38F}"/>
              </a:ext>
            </a:extLst>
          </p:cNvPr>
          <p:cNvSpPr>
            <a:spLocks noGrp="1"/>
          </p:cNvSpPr>
          <p:nvPr>
            <p:ph idx="1"/>
          </p:nvPr>
        </p:nvSpPr>
        <p:spPr/>
        <p:txBody>
          <a:bodyPr/>
          <a:lstStyle/>
          <a:p>
            <a:r>
              <a:rPr lang="en-US" dirty="0"/>
              <a:t>5 unimodal functions</a:t>
            </a:r>
          </a:p>
          <a:p>
            <a:pPr lvl="1"/>
            <a:r>
              <a:rPr lang="en-US" dirty="0"/>
              <a:t>F1: Shifted Sphere Function.</a:t>
            </a:r>
          </a:p>
          <a:p>
            <a:pPr lvl="1"/>
            <a:r>
              <a:rPr lang="en-US" dirty="0"/>
              <a:t>F2: Shifted </a:t>
            </a:r>
            <a:r>
              <a:rPr lang="en-US" dirty="0" err="1"/>
              <a:t>Schwefel’s</a:t>
            </a:r>
            <a:r>
              <a:rPr lang="en-US" dirty="0"/>
              <a:t> Problem 1.2.</a:t>
            </a:r>
          </a:p>
          <a:p>
            <a:pPr lvl="1"/>
            <a:r>
              <a:rPr lang="en-US" dirty="0"/>
              <a:t>F3: Shifted Rotated High Conditioned Elliptic Function.</a:t>
            </a:r>
          </a:p>
          <a:p>
            <a:pPr lvl="1"/>
            <a:r>
              <a:rPr lang="en-US" dirty="0"/>
              <a:t>F4: Shifted </a:t>
            </a:r>
            <a:r>
              <a:rPr lang="en-US" dirty="0" err="1"/>
              <a:t>Schwefel’s</a:t>
            </a:r>
            <a:r>
              <a:rPr lang="en-US" dirty="0"/>
              <a:t> Problem 1.2 with Noise in Fitness.</a:t>
            </a:r>
          </a:p>
          <a:p>
            <a:pPr lvl="1"/>
            <a:r>
              <a:rPr lang="en-US" dirty="0"/>
              <a:t>F5: </a:t>
            </a:r>
            <a:r>
              <a:rPr lang="en-US" dirty="0" err="1"/>
              <a:t>Schwefel’s</a:t>
            </a:r>
            <a:r>
              <a:rPr lang="en-US" dirty="0"/>
              <a:t> Problem 2.6 with Global Optimum on Bounds</a:t>
            </a:r>
          </a:p>
        </p:txBody>
      </p:sp>
    </p:spTree>
    <p:extLst>
      <p:ext uri="{BB962C8B-B14F-4D97-AF65-F5344CB8AC3E}">
        <p14:creationId xmlns:p14="http://schemas.microsoft.com/office/powerpoint/2010/main" val="1065962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87785-D060-4ABB-8F2B-0B03737A75BF}"/>
              </a:ext>
            </a:extLst>
          </p:cNvPr>
          <p:cNvSpPr>
            <a:spLocks noGrp="1"/>
          </p:cNvSpPr>
          <p:nvPr>
            <p:ph type="title"/>
          </p:nvPr>
        </p:nvSpPr>
        <p:spPr>
          <a:xfrm>
            <a:off x="645130" y="116657"/>
            <a:ext cx="9404723" cy="1400530"/>
          </a:xfrm>
        </p:spPr>
        <p:txBody>
          <a:bodyPr/>
          <a:lstStyle/>
          <a:p>
            <a:pPr algn="ctr"/>
            <a:r>
              <a:rPr lang="ro-RO" dirty="0"/>
              <a:t>Introduction</a:t>
            </a:r>
            <a:br>
              <a:rPr lang="en-US" dirty="0"/>
            </a:br>
            <a:r>
              <a:rPr lang="en-US" sz="2400" dirty="0"/>
              <a:t>Benchmark functions</a:t>
            </a:r>
            <a:endParaRPr lang="en-US" dirty="0"/>
          </a:p>
        </p:txBody>
      </p:sp>
      <p:sp>
        <p:nvSpPr>
          <p:cNvPr id="3" name="Content Placeholder 2">
            <a:extLst>
              <a:ext uri="{FF2B5EF4-FFF2-40B4-BE49-F238E27FC236}">
                <a16:creationId xmlns:a16="http://schemas.microsoft.com/office/drawing/2014/main" id="{68764322-C486-4F8A-9717-2D4E8A44B38F}"/>
              </a:ext>
            </a:extLst>
          </p:cNvPr>
          <p:cNvSpPr>
            <a:spLocks noGrp="1"/>
          </p:cNvSpPr>
          <p:nvPr>
            <p:ph idx="1"/>
          </p:nvPr>
        </p:nvSpPr>
        <p:spPr>
          <a:xfrm>
            <a:off x="645130" y="1709041"/>
            <a:ext cx="10194808" cy="4746467"/>
          </a:xfrm>
        </p:spPr>
        <p:txBody>
          <a:bodyPr>
            <a:normAutofit/>
          </a:bodyPr>
          <a:lstStyle/>
          <a:p>
            <a:r>
              <a:rPr lang="en-US" dirty="0"/>
              <a:t>20 multimodal functions</a:t>
            </a:r>
          </a:p>
          <a:p>
            <a:pPr lvl="1"/>
            <a:r>
              <a:rPr lang="en-US" dirty="0"/>
              <a:t>F6: Shifted </a:t>
            </a:r>
            <a:r>
              <a:rPr lang="en-US" dirty="0" err="1"/>
              <a:t>Rosenbrock’s</a:t>
            </a:r>
            <a:r>
              <a:rPr lang="en-US" dirty="0"/>
              <a:t> Function.</a:t>
            </a:r>
          </a:p>
          <a:p>
            <a:pPr lvl="1"/>
            <a:r>
              <a:rPr lang="en-US" dirty="0"/>
              <a:t>F7: Shifted Rotated </a:t>
            </a:r>
            <a:r>
              <a:rPr lang="en-US" dirty="0" err="1"/>
              <a:t>Griewank</a:t>
            </a:r>
            <a:r>
              <a:rPr lang="en-US" dirty="0"/>
              <a:t> Function without Bounds.</a:t>
            </a:r>
          </a:p>
          <a:p>
            <a:pPr lvl="1"/>
            <a:r>
              <a:rPr lang="en-US" dirty="0"/>
              <a:t>F8: Shifted Rotated Ackley’s Function with Global Optimum on Bounds.</a:t>
            </a:r>
          </a:p>
          <a:p>
            <a:pPr lvl="1"/>
            <a:r>
              <a:rPr lang="en-US" dirty="0"/>
              <a:t>F9: Shifted </a:t>
            </a:r>
            <a:r>
              <a:rPr lang="en-US" dirty="0" err="1"/>
              <a:t>Rastrigin’s</a:t>
            </a:r>
            <a:r>
              <a:rPr lang="en-US" dirty="0"/>
              <a:t> Function.</a:t>
            </a:r>
          </a:p>
          <a:p>
            <a:pPr lvl="1"/>
            <a:r>
              <a:rPr lang="en-US" dirty="0"/>
              <a:t>F10: Shifted Rotated </a:t>
            </a:r>
            <a:r>
              <a:rPr lang="en-US" dirty="0" err="1"/>
              <a:t>Rastrigin’s</a:t>
            </a:r>
            <a:r>
              <a:rPr lang="en-US" dirty="0"/>
              <a:t> Function.</a:t>
            </a:r>
          </a:p>
          <a:p>
            <a:pPr lvl="1"/>
            <a:r>
              <a:rPr lang="en-US" dirty="0"/>
              <a:t>F11: Shifted Rotated </a:t>
            </a:r>
            <a:r>
              <a:rPr lang="en-US" dirty="0" err="1"/>
              <a:t>Weierstrass</a:t>
            </a:r>
            <a:r>
              <a:rPr lang="en-US" dirty="0"/>
              <a:t> Function.</a:t>
            </a:r>
          </a:p>
          <a:p>
            <a:pPr lvl="1"/>
            <a:r>
              <a:rPr lang="en-US" dirty="0"/>
              <a:t>F12: </a:t>
            </a:r>
            <a:r>
              <a:rPr lang="en-US" dirty="0" err="1"/>
              <a:t>Schwefel’s</a:t>
            </a:r>
            <a:r>
              <a:rPr lang="en-US" dirty="0"/>
              <a:t> problem 2.13.</a:t>
            </a:r>
            <a:endParaRPr lang="ro-RO" dirty="0"/>
          </a:p>
          <a:p>
            <a:pPr lvl="1"/>
            <a:r>
              <a:rPr lang="en-US" dirty="0"/>
              <a:t>F13: Expanded Extended </a:t>
            </a:r>
            <a:r>
              <a:rPr lang="en-US" dirty="0" err="1"/>
              <a:t>Griewank’s</a:t>
            </a:r>
            <a:r>
              <a:rPr lang="en-US" dirty="0"/>
              <a:t> plus </a:t>
            </a:r>
            <a:r>
              <a:rPr lang="en-US" dirty="0" err="1"/>
              <a:t>Rosenbrock’s</a:t>
            </a:r>
            <a:r>
              <a:rPr lang="ro-RO" dirty="0"/>
              <a:t> </a:t>
            </a:r>
            <a:r>
              <a:rPr lang="en-US" dirty="0"/>
              <a:t>Function (F8F2)</a:t>
            </a:r>
          </a:p>
          <a:p>
            <a:pPr lvl="1"/>
            <a:r>
              <a:rPr lang="en-US" dirty="0"/>
              <a:t>F14: Shifted Rotated Expanded </a:t>
            </a:r>
            <a:r>
              <a:rPr lang="en-US" dirty="0" err="1"/>
              <a:t>Scaffers</a:t>
            </a:r>
            <a:r>
              <a:rPr lang="en-US" dirty="0"/>
              <a:t> F6</a:t>
            </a:r>
            <a:endParaRPr lang="ro-RO" dirty="0"/>
          </a:p>
          <a:p>
            <a:pPr lvl="1"/>
            <a:r>
              <a:rPr lang="en-US" dirty="0"/>
              <a:t>11 hybrid functions. Each one (F15 to F25) has been defined through compositions of 10 out of the 14 previous functions (different in each case)</a:t>
            </a:r>
          </a:p>
        </p:txBody>
      </p:sp>
    </p:spTree>
    <p:extLst>
      <p:ext uri="{BB962C8B-B14F-4D97-AF65-F5344CB8AC3E}">
        <p14:creationId xmlns:p14="http://schemas.microsoft.com/office/powerpoint/2010/main" val="562847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87785-D060-4ABB-8F2B-0B03737A75BF}"/>
              </a:ext>
            </a:extLst>
          </p:cNvPr>
          <p:cNvSpPr>
            <a:spLocks noGrp="1"/>
          </p:cNvSpPr>
          <p:nvPr>
            <p:ph type="title"/>
          </p:nvPr>
        </p:nvSpPr>
        <p:spPr>
          <a:xfrm>
            <a:off x="645130" y="116657"/>
            <a:ext cx="9404723" cy="1400530"/>
          </a:xfrm>
        </p:spPr>
        <p:txBody>
          <a:bodyPr/>
          <a:lstStyle/>
          <a:p>
            <a:pPr algn="ctr"/>
            <a:r>
              <a:rPr lang="ro-RO" dirty="0"/>
              <a:t>Introduction</a:t>
            </a:r>
            <a:br>
              <a:rPr lang="en-US" dirty="0"/>
            </a:br>
            <a:r>
              <a:rPr lang="en-US" sz="2400" dirty="0"/>
              <a:t>Evolutionary and swarm intelligence algorithms</a:t>
            </a:r>
            <a:endParaRPr lang="en-US" dirty="0"/>
          </a:p>
        </p:txBody>
      </p:sp>
      <p:sp>
        <p:nvSpPr>
          <p:cNvPr id="3" name="Content Placeholder 2">
            <a:extLst>
              <a:ext uri="{FF2B5EF4-FFF2-40B4-BE49-F238E27FC236}">
                <a16:creationId xmlns:a16="http://schemas.microsoft.com/office/drawing/2014/main" id="{68764322-C486-4F8A-9717-2D4E8A44B38F}"/>
              </a:ext>
            </a:extLst>
          </p:cNvPr>
          <p:cNvSpPr>
            <a:spLocks noGrp="1"/>
          </p:cNvSpPr>
          <p:nvPr>
            <p:ph idx="1"/>
          </p:nvPr>
        </p:nvSpPr>
        <p:spPr>
          <a:xfrm>
            <a:off x="645130" y="1709041"/>
            <a:ext cx="10194808" cy="4746467"/>
          </a:xfrm>
        </p:spPr>
        <p:txBody>
          <a:bodyPr>
            <a:normAutofit/>
          </a:bodyPr>
          <a:lstStyle/>
          <a:p>
            <a:r>
              <a:rPr lang="en-US" b="1" dirty="0"/>
              <a:t>PSO: </a:t>
            </a:r>
            <a:r>
              <a:rPr lang="en-US" dirty="0"/>
              <a:t>Particle Swarm Optimization</a:t>
            </a:r>
            <a:endParaRPr lang="ro-RO" b="1" dirty="0"/>
          </a:p>
          <a:p>
            <a:r>
              <a:rPr lang="en-US" b="1" dirty="0"/>
              <a:t>IPOP-CMA-ES</a:t>
            </a:r>
            <a:r>
              <a:rPr lang="en-US" dirty="0"/>
              <a:t>: is a restart Covariant Matrix Evolutionary Strategy (CMA-ES) with Increasing Population Size</a:t>
            </a:r>
          </a:p>
          <a:p>
            <a:r>
              <a:rPr lang="en-US" b="1" dirty="0"/>
              <a:t>CHC: </a:t>
            </a:r>
            <a:r>
              <a:rPr lang="en-US" dirty="0"/>
              <a:t>the key idea of the CHC algorithm concerns the combination of a selection strategy with a very high selective pressure and several components inducing a strong diversity</a:t>
            </a:r>
          </a:p>
          <a:p>
            <a:r>
              <a:rPr lang="en-US" b="1" dirty="0"/>
              <a:t>SSGA</a:t>
            </a:r>
            <a:r>
              <a:rPr lang="en-US" dirty="0"/>
              <a:t>: A real-coded Steady-State Genetic Algorithm</a:t>
            </a:r>
          </a:p>
          <a:p>
            <a:r>
              <a:rPr lang="en-US" b="1" dirty="0"/>
              <a:t>SS-</a:t>
            </a:r>
            <a:r>
              <a:rPr lang="en-US" b="1" dirty="0" err="1"/>
              <a:t>arit</a:t>
            </a:r>
            <a:r>
              <a:rPr lang="en-US" b="1" dirty="0"/>
              <a:t> &amp; SS-BLX: </a:t>
            </a:r>
            <a:r>
              <a:rPr lang="en-US" dirty="0"/>
              <a:t>Two instances of the classic Scatter Search model</a:t>
            </a:r>
          </a:p>
          <a:p>
            <a:r>
              <a:rPr lang="en-US" b="1" dirty="0"/>
              <a:t>DE-Exp &amp; DE-Bin: </a:t>
            </a:r>
            <a:r>
              <a:rPr lang="en-US" dirty="0"/>
              <a:t>2 Classic Differential Evolution models</a:t>
            </a:r>
          </a:p>
          <a:p>
            <a:r>
              <a:rPr lang="en-US" b="1" dirty="0" err="1"/>
              <a:t>SaDE</a:t>
            </a:r>
            <a:r>
              <a:rPr lang="en-US" b="1" dirty="0"/>
              <a:t>: </a:t>
            </a:r>
            <a:r>
              <a:rPr lang="en-US" dirty="0"/>
              <a:t>Self-adaptive Differential Evolution</a:t>
            </a:r>
            <a:endParaRPr lang="en-US" b="1" dirty="0"/>
          </a:p>
        </p:txBody>
      </p:sp>
    </p:spTree>
    <p:extLst>
      <p:ext uri="{BB962C8B-B14F-4D97-AF65-F5344CB8AC3E}">
        <p14:creationId xmlns:p14="http://schemas.microsoft.com/office/powerpoint/2010/main" val="535932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EE67B-41BF-48B2-AA92-4561E89722E7}"/>
              </a:ext>
            </a:extLst>
          </p:cNvPr>
          <p:cNvSpPr>
            <a:spLocks noGrp="1"/>
          </p:cNvSpPr>
          <p:nvPr>
            <p:ph type="title"/>
          </p:nvPr>
        </p:nvSpPr>
        <p:spPr/>
        <p:txBody>
          <a:bodyPr/>
          <a:lstStyle/>
          <a:p>
            <a:pPr algn="ctr"/>
            <a:r>
              <a:rPr lang="en-US" dirty="0"/>
              <a:t>Average error</a:t>
            </a:r>
          </a:p>
        </p:txBody>
      </p:sp>
      <p:pic>
        <p:nvPicPr>
          <p:cNvPr id="8" name="Picture 7">
            <a:extLst>
              <a:ext uri="{FF2B5EF4-FFF2-40B4-BE49-F238E27FC236}">
                <a16:creationId xmlns:a16="http://schemas.microsoft.com/office/drawing/2014/main" id="{7BC83669-42C4-44FD-81AF-ED03F3D716C0}"/>
              </a:ext>
            </a:extLst>
          </p:cNvPr>
          <p:cNvPicPr>
            <a:picLocks noChangeAspect="1"/>
          </p:cNvPicPr>
          <p:nvPr/>
        </p:nvPicPr>
        <p:blipFill>
          <a:blip r:embed="rId2"/>
          <a:stretch>
            <a:fillRect/>
          </a:stretch>
        </p:blipFill>
        <p:spPr>
          <a:xfrm>
            <a:off x="858417" y="1502229"/>
            <a:ext cx="9911060" cy="4763117"/>
          </a:xfrm>
          <a:prstGeom prst="rect">
            <a:avLst/>
          </a:prstGeom>
        </p:spPr>
      </p:pic>
    </p:spTree>
    <p:extLst>
      <p:ext uri="{BB962C8B-B14F-4D97-AF65-F5344CB8AC3E}">
        <p14:creationId xmlns:p14="http://schemas.microsoft.com/office/powerpoint/2010/main" val="852571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E70F7-F2FD-46AD-BD8D-CECFC5296EB6}"/>
              </a:ext>
            </a:extLst>
          </p:cNvPr>
          <p:cNvSpPr>
            <a:spLocks noGrp="1"/>
          </p:cNvSpPr>
          <p:nvPr>
            <p:ph type="title"/>
          </p:nvPr>
        </p:nvSpPr>
        <p:spPr/>
        <p:txBody>
          <a:bodyPr/>
          <a:lstStyle/>
          <a:p>
            <a:pPr algn="ctr"/>
            <a:r>
              <a:rPr lang="en-US" dirty="0"/>
              <a:t>Sign test</a:t>
            </a:r>
          </a:p>
        </p:txBody>
      </p:sp>
      <p:sp>
        <p:nvSpPr>
          <p:cNvPr id="3" name="Content Placeholder 2">
            <a:extLst>
              <a:ext uri="{FF2B5EF4-FFF2-40B4-BE49-F238E27FC236}">
                <a16:creationId xmlns:a16="http://schemas.microsoft.com/office/drawing/2014/main" id="{89DE9C67-D9EE-49D6-999C-CF0083D780D3}"/>
              </a:ext>
            </a:extLst>
          </p:cNvPr>
          <p:cNvSpPr>
            <a:spLocks noGrp="1"/>
          </p:cNvSpPr>
          <p:nvPr>
            <p:ph idx="1"/>
          </p:nvPr>
        </p:nvSpPr>
        <p:spPr/>
        <p:txBody>
          <a:bodyPr/>
          <a:lstStyle/>
          <a:p>
            <a:r>
              <a:rPr lang="en-US" dirty="0"/>
              <a:t>A popular way to compare the overall performances of algorithms is to count the number of cases on which an algorithm is the overall winner.</a:t>
            </a:r>
          </a:p>
          <a:p>
            <a:r>
              <a:rPr lang="en-US" dirty="0"/>
              <a:t>If both algorithms compared are, as assumed under the null hypothesis, equivalent, each should win on approximately n/2 out of n problems.</a:t>
            </a:r>
          </a:p>
        </p:txBody>
      </p:sp>
      <p:pic>
        <p:nvPicPr>
          <p:cNvPr id="4" name="Picture 3">
            <a:extLst>
              <a:ext uri="{FF2B5EF4-FFF2-40B4-BE49-F238E27FC236}">
                <a16:creationId xmlns:a16="http://schemas.microsoft.com/office/drawing/2014/main" id="{18E1F76C-3DD9-422B-8CA0-6FC5AE6E08F8}"/>
              </a:ext>
            </a:extLst>
          </p:cNvPr>
          <p:cNvPicPr>
            <a:picLocks noChangeAspect="1"/>
          </p:cNvPicPr>
          <p:nvPr/>
        </p:nvPicPr>
        <p:blipFill>
          <a:blip r:embed="rId2"/>
          <a:stretch>
            <a:fillRect/>
          </a:stretch>
        </p:blipFill>
        <p:spPr>
          <a:xfrm>
            <a:off x="1471485" y="4234862"/>
            <a:ext cx="8210193" cy="866130"/>
          </a:xfrm>
          <a:prstGeom prst="rect">
            <a:avLst/>
          </a:prstGeom>
        </p:spPr>
      </p:pic>
      <p:pic>
        <p:nvPicPr>
          <p:cNvPr id="5" name="Picture 4">
            <a:extLst>
              <a:ext uri="{FF2B5EF4-FFF2-40B4-BE49-F238E27FC236}">
                <a16:creationId xmlns:a16="http://schemas.microsoft.com/office/drawing/2014/main" id="{6131DE60-508D-4F7E-A470-053B88013EE7}"/>
              </a:ext>
            </a:extLst>
          </p:cNvPr>
          <p:cNvPicPr>
            <a:picLocks noChangeAspect="1"/>
          </p:cNvPicPr>
          <p:nvPr/>
        </p:nvPicPr>
        <p:blipFill>
          <a:blip r:embed="rId3"/>
          <a:stretch>
            <a:fillRect/>
          </a:stretch>
        </p:blipFill>
        <p:spPr>
          <a:xfrm>
            <a:off x="1471485" y="5238263"/>
            <a:ext cx="8210192" cy="1123690"/>
          </a:xfrm>
          <a:prstGeom prst="rect">
            <a:avLst/>
          </a:prstGeom>
        </p:spPr>
      </p:pic>
    </p:spTree>
    <p:extLst>
      <p:ext uri="{BB962C8B-B14F-4D97-AF65-F5344CB8AC3E}">
        <p14:creationId xmlns:p14="http://schemas.microsoft.com/office/powerpoint/2010/main" val="3436532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E70F7-F2FD-46AD-BD8D-CECFC5296EB6}"/>
              </a:ext>
            </a:extLst>
          </p:cNvPr>
          <p:cNvSpPr>
            <a:spLocks noGrp="1"/>
          </p:cNvSpPr>
          <p:nvPr>
            <p:ph type="title"/>
          </p:nvPr>
        </p:nvSpPr>
        <p:spPr/>
        <p:txBody>
          <a:bodyPr/>
          <a:lstStyle/>
          <a:p>
            <a:pPr algn="ctr"/>
            <a:r>
              <a:rPr lang="en-US" dirty="0"/>
              <a:t>The Wilcoxon signed ranks test</a:t>
            </a:r>
          </a:p>
        </p:txBody>
      </p:sp>
      <p:sp>
        <p:nvSpPr>
          <p:cNvPr id="3" name="Content Placeholder 2">
            <a:extLst>
              <a:ext uri="{FF2B5EF4-FFF2-40B4-BE49-F238E27FC236}">
                <a16:creationId xmlns:a16="http://schemas.microsoft.com/office/drawing/2014/main" id="{89DE9C67-D9EE-49D6-999C-CF0083D780D3}"/>
              </a:ext>
            </a:extLst>
          </p:cNvPr>
          <p:cNvSpPr>
            <a:spLocks noGrp="1"/>
          </p:cNvSpPr>
          <p:nvPr>
            <p:ph idx="1"/>
          </p:nvPr>
        </p:nvSpPr>
        <p:spPr/>
        <p:txBody>
          <a:bodyPr/>
          <a:lstStyle/>
          <a:p>
            <a:r>
              <a:rPr lang="en-US" dirty="0"/>
              <a:t>The Wilcoxon signed ranks test is used for answering the following question: do two samples represent two different populations?</a:t>
            </a:r>
          </a:p>
          <a:p>
            <a:r>
              <a:rPr lang="en-US" dirty="0"/>
              <a:t>The Wilcoxon signed ranks test is more sensitive than the t-test</a:t>
            </a:r>
          </a:p>
          <a:p>
            <a:r>
              <a:rPr lang="en-US" dirty="0"/>
              <a:t>It assumes commensurability of differences, but only qualitatively: greater differences still count for more, which is probably desired, but the absolute magnitudes are ignored.</a:t>
            </a:r>
          </a:p>
          <a:p>
            <a:pPr marL="0" indent="0">
              <a:buNone/>
            </a:pPr>
            <a:endParaRPr lang="en-US" dirty="0"/>
          </a:p>
        </p:txBody>
      </p:sp>
      <p:pic>
        <p:nvPicPr>
          <p:cNvPr id="6" name="Picture 5">
            <a:extLst>
              <a:ext uri="{FF2B5EF4-FFF2-40B4-BE49-F238E27FC236}">
                <a16:creationId xmlns:a16="http://schemas.microsoft.com/office/drawing/2014/main" id="{D4A54AF7-670C-4FA4-A77D-19975989F41A}"/>
              </a:ext>
            </a:extLst>
          </p:cNvPr>
          <p:cNvPicPr>
            <a:picLocks noChangeAspect="1"/>
          </p:cNvPicPr>
          <p:nvPr/>
        </p:nvPicPr>
        <p:blipFill>
          <a:blip r:embed="rId2"/>
          <a:stretch>
            <a:fillRect/>
          </a:stretch>
        </p:blipFill>
        <p:spPr>
          <a:xfrm>
            <a:off x="1103312" y="4597718"/>
            <a:ext cx="9485110" cy="1327221"/>
          </a:xfrm>
          <a:prstGeom prst="rect">
            <a:avLst/>
          </a:prstGeom>
        </p:spPr>
      </p:pic>
    </p:spTree>
    <p:extLst>
      <p:ext uri="{BB962C8B-B14F-4D97-AF65-F5344CB8AC3E}">
        <p14:creationId xmlns:p14="http://schemas.microsoft.com/office/powerpoint/2010/main" val="38882461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164</TotalTime>
  <Words>1631</Words>
  <Application>Microsoft Office PowerPoint</Application>
  <PresentationFormat>Widescreen</PresentationFormat>
  <Paragraphs>100</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Cambria Math</vt:lpstr>
      <vt:lpstr>Office Theme</vt:lpstr>
      <vt:lpstr>Swarm and Evolutionary Computation</vt:lpstr>
      <vt:lpstr>Purpose of research</vt:lpstr>
      <vt:lpstr>Introduction</vt:lpstr>
      <vt:lpstr>Introduction Benchmark functions</vt:lpstr>
      <vt:lpstr>Introduction Benchmark functions</vt:lpstr>
      <vt:lpstr>Introduction Evolutionary and swarm intelligence algorithms</vt:lpstr>
      <vt:lpstr>Average error</vt:lpstr>
      <vt:lpstr>Sign test</vt:lpstr>
      <vt:lpstr>The Wilcoxon signed ranks test</vt:lpstr>
      <vt:lpstr>Multiple comparisons with a control method</vt:lpstr>
      <vt:lpstr>Multiple Sign test</vt:lpstr>
      <vt:lpstr>The Friedman</vt:lpstr>
      <vt:lpstr>Friedman Aligned Ranks</vt:lpstr>
      <vt:lpstr>Quade test</vt:lpstr>
      <vt:lpstr>Ranks achieved by the Friedman, Friedman Aligned, and Quade tests</vt:lpstr>
      <vt:lpstr>Post-hoc procedures</vt:lpstr>
      <vt:lpstr>Post-hoc procedures Adjusted p-values</vt:lpstr>
      <vt:lpstr>Post-hoc procedures Adjusted p-values</vt:lpstr>
      <vt:lpstr>Post-hoc procedures Adjusted p-values for the Friedman test (DE-Exp is the control method).</vt:lpstr>
      <vt:lpstr>Post-hoc procedures Adjusted p-values for the Friedman Aligned test (DE-Exp is the control method).</vt:lpstr>
      <vt:lpstr>Post-hoc procedures Adjusted p-values for the Quade test (DE-Exp is the control method)</vt:lpstr>
      <vt:lpstr>General considerations</vt:lpstr>
      <vt:lpstr>General considerations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Foreground-aware Image Inpainting</dc:title>
  <dc:creator>Petrisor Iustin</dc:creator>
  <cp:lastModifiedBy>Petrisor Iustin</cp:lastModifiedBy>
  <cp:revision>28</cp:revision>
  <dcterms:created xsi:type="dcterms:W3CDTF">2020-01-16T20:15:19Z</dcterms:created>
  <dcterms:modified xsi:type="dcterms:W3CDTF">2020-01-23T21:51:41Z</dcterms:modified>
</cp:coreProperties>
</file>