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9"/>
    <a:srgbClr val="274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1" autoAdjust="0"/>
  </p:normalViewPr>
  <p:slideViewPr>
    <p:cSldViewPr snapToGrid="0">
      <p:cViewPr varScale="1">
        <p:scale>
          <a:sx n="86" d="100"/>
          <a:sy n="86" d="100"/>
        </p:scale>
        <p:origin x="135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ril.eecs.umich.edu/software/aprilta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watbotics/aprilta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rrot.com/docs/sphinx/system-requirement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2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rrot.com/docs/olympe/userguid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658663"/>
            <a:ext cx="9296400" cy="350520"/>
          </a:xfrm>
        </p:spPr>
        <p:txBody>
          <a:bodyPr/>
          <a:lstStyle/>
          <a:p>
            <a:r>
              <a:rPr lang="en-MY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0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de5711d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de5711d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Drone.get_state returns a dictionary whose keys are dependent on the event message requested.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FlyingStateChanged contains a key ‘state’	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BatteryStateChanged contains a key ‘percent’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Each event message has a _policy that can be modified. For example _policy="check_wait" means check the latest state if available, else request the state from the drone and wait for reply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bdb0464e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bdb0464e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https://developer.parrot.com/docs/olympe/arsdkng_ardrone3_piloting.html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8cbbb6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8cbbb6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https://developer.parrot.com/docs/olympe/arsdkng_ardrone3_piloting.html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8cbbb6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8cbbb6d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hlinkClick r:id="rId3"/>
              </a:rPr>
              <a:t>https://april.eecs.umich.edu/software/apriltag</a:t>
            </a:r>
            <a:endParaRPr lang="en-US"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Python wrapper: </a:t>
            </a:r>
            <a:r>
              <a:rPr lang="en-US" sz="1200" dirty="0">
                <a:hlinkClick r:id="rId4"/>
              </a:rPr>
              <a:t>https://github.com/swatbotics/apriltag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d27b4b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d27b4b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Ground SDK Mobile allows any developer to create its own application for ANAFI. All the features of the ANAFI (control, video, settings) are accessible through an easy-to-use and fully documented API set.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Olympe provides a Python controller programming interface for Parrot Drone.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Parrot Sphinx is a simulation environment for Parrot Drones, based on the Gazebo engine.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d27b4b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d27b4b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What is on the Pack: 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 Parrot Anafi Drone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2 additional Smart Battery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 Parrot Skycontroller 3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 compact travel bag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16 GB Micro-SD card + SD adpter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3 USB-A to USB-C cable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8 additional ultra-quiet propeller blades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 Mounting tool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d27b4b3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d27b4b3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Sphinx, check system requirements here: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https://developer.parrot.com/docs/sphinx/system-requirements.html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d27b4b3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d27b4b3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first time </a:t>
            </a:r>
            <a:r>
              <a:rPr lang="en" dirty="0"/>
              <a:t>Parrot-Sphinx is started with .drone file, it may take several seconds to download the drone firmware from the external server.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 You can </a:t>
            </a:r>
            <a:r>
              <a:rPr lang="en" dirty="0">
                <a:solidFill>
                  <a:schemeClr val="dk1"/>
                </a:solidFill>
              </a:rPr>
              <a:t>disable the GPS through the web </a:t>
            </a:r>
            <a:r>
              <a:rPr lang="en" dirty="0"/>
              <a:t>interface of the simulator</a:t>
            </a:r>
            <a:r>
              <a:rPr lang="en" dirty="0">
                <a:solidFill>
                  <a:schemeClr val="dk1"/>
                </a:solidFill>
              </a:rPr>
              <a:t> as follows: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When the simulator is running, open its web interface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http://localhost:9002/</a:t>
            </a:r>
            <a:r>
              <a:rPr lang="en" dirty="0">
                <a:solidFill>
                  <a:schemeClr val="dk1"/>
                </a:solidFill>
              </a:rPr>
              <a:t> in your browser.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Drag and drop an “Inspector” widget in the content area.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In the newly created “Inspector” widget browse to the “root/anafi4k/gps/gps/out_of_order” parameter and set it to “true”.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d27b4b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d27b4b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https://developer.parrot.com/docs/olympe/userguide.html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change permission </a:t>
            </a:r>
            <a:r>
              <a:rPr lang="en-US" dirty="0"/>
              <a:t>use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chmod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a+rwx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/path/to/folder” to give permissions to a folder and every file and folder inside it. 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d27b4b3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d27b4b3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https://developer.parrot.com/docs/olympe/userguide.html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commands return an event to indicate the command was sent successfully or not such 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= drone(TakeOff).wait()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response.success():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print(“Successful takeoff command”)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you don’t want to see the drone events, you can direct the log into a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file_object  = open('log_drone.txt', 'w', encoding='UTF-8’)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drone = olympe.Drone("10.202.0.1", logfile=file_object)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d27b4b3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d27b4b3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https://developer.parrot.com/docs/olympe/userguide.html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d27b4b3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d27b4b3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https://developer.parrot.com/docs/olympe/userguide.html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is currently a </a:t>
            </a:r>
            <a:r>
              <a:rPr lang="en-US" dirty="0"/>
              <a:t>firmware bug that holds the drone state in ‘flying’ even after </a:t>
            </a:r>
            <a:r>
              <a:rPr lang="en-US" dirty="0" err="1"/>
              <a:t>moveByEnd</a:t>
            </a:r>
            <a:r>
              <a:rPr lang="en-US" dirty="0"/>
              <a:t> event has been issued.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28701"/>
            <a:ext cx="9144001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7150"/>
            <a:ext cx="1334016" cy="114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00600" y="428625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</a:t>
            </a:r>
            <a:r>
              <a:rPr lang="en-US" sz="6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2019 PETROLIAM NASIONAL BERHAD (PETRONAS)</a:t>
            </a:r>
          </a:p>
          <a:p>
            <a:endParaRPr lang="en-US" sz="6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6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</a:t>
            </a:r>
            <a:r>
              <a:rPr lang="en-US" sz="600" strike="noStrike" kern="1200" baseline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6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eveloper.parrot.com/docs/olympe/arsdkng.html#messages-reference-docum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rrot.com/docs/sphinx/install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parrot.com/docs/pdraw/installatio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rrot.com/docs/sphinx/connectdron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rrot.com/docs/olympe/arsdkng_ardrone3_piloting.html#olympe.messages.ardrone3.Piloting.TakeOf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57299"/>
            <a:ext cx="8229600" cy="578561"/>
          </a:xfrm>
        </p:spPr>
        <p:txBody>
          <a:bodyPr/>
          <a:lstStyle/>
          <a:p>
            <a:r>
              <a:rPr lang="en-US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PETRONAS Technology Challenge 6</a:t>
            </a:r>
            <a:endParaRPr lang="en-MY"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38250" y="4995476"/>
            <a:ext cx="6667500" cy="16158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450" dirty="0">
                <a:latin typeface="Verdana" panose="020B0604030504040204" pitchFamily="34" charset="0"/>
              </a:rPr>
              <a:t>open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564A-EB4A-493B-BFBA-7FC8EB0C4B0B}"/>
              </a:ext>
            </a:extLst>
          </p:cNvPr>
          <p:cNvSpPr/>
          <p:nvPr/>
        </p:nvSpPr>
        <p:spPr>
          <a:xfrm>
            <a:off x="1166243" y="2110085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Parrot GSDK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Training</a:t>
            </a:r>
            <a:endParaRPr lang="en-US"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3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235499" y="1152475"/>
            <a:ext cx="8815367" cy="3910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>
              <a:buClr>
                <a:srgbClr val="00B1A9"/>
              </a:buClr>
              <a:buSzPts val="1200"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Drone State: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You can get any current drone-related state using Drone.get_state method. You have to specify the event message as parameter. For comparison</a:t>
            </a:r>
            <a:r>
              <a:rPr lang="en-US" sz="1100" dirty="0">
                <a:solidFill>
                  <a:schemeClr val="dk1"/>
                </a:solidFill>
              </a:rPr>
              <a:t>s</a:t>
            </a:r>
            <a:r>
              <a:rPr lang="en" sz="1100" dirty="0">
                <a:solidFill>
                  <a:schemeClr val="dk1"/>
                </a:solidFill>
              </a:rPr>
              <a:t> you can use </a:t>
            </a:r>
            <a:r>
              <a:rPr lang="en-US" sz="1100" dirty="0" err="1">
                <a:solidFill>
                  <a:schemeClr val="dk1"/>
                </a:solidFill>
              </a:rPr>
              <a:t>enumuerstions</a:t>
            </a:r>
            <a:r>
              <a:rPr lang="en-US" sz="1100" dirty="0">
                <a:solidFill>
                  <a:schemeClr val="dk1"/>
                </a:solidFill>
              </a:rPr>
              <a:t> in </a:t>
            </a:r>
            <a:r>
              <a:rPr lang="en" sz="1100" dirty="0">
                <a:solidFill>
                  <a:schemeClr val="dk1"/>
                </a:solidFill>
              </a:rPr>
              <a:t>olympe.enums.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For example: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	</a:t>
            </a: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from olympe.messages.ardrone3.PilotingState import FlyingStateChanged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from olympe.enums.ardrone3.PilotingState import FlyingStateChanged_State</a:t>
            </a:r>
          </a:p>
          <a:p>
            <a:pPr marL="0" lvl="0" indent="0">
              <a:buNone/>
            </a:pPr>
            <a:r>
              <a:rPr lang="en" sz="1200" b="1" i="1" dirty="0">
                <a:solidFill>
                  <a:srgbClr val="274E13"/>
                </a:solidFill>
              </a:rPr>
              <a:t>	</a:t>
            </a: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# check current FlyingState(hovering, takingoff, landing, flying, ..)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cur_fly_state = drone.get_state(FlyingStateChanged)['state'] 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" sz="1200" b="1" i="1" dirty="0">
                <a:solidFill>
                  <a:srgbClr val="274E13"/>
                </a:solidFill>
              </a:rPr>
              <a:t>	</a:t>
            </a: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print("current flying state is: ",cur_fly_state)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If cur_fly_state ==FlyingStateChanged_State.hovering:  # check if current state is hovering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   print("Currently hovering")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# check battery percentage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from olympe.messages.ardrone3.common.CommonState import BatteryStateChanged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print("current battery percentage: ", drone.get_state(BatteryStateChanged)['percent'])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dirty="0">
                <a:solidFill>
                  <a:srgbClr val="000000"/>
                </a:solidFill>
              </a:rPr>
              <a:t>You can explore </a:t>
            </a:r>
            <a:r>
              <a:rPr lang="en" sz="1100" i="1" dirty="0">
                <a:solidFill>
                  <a:srgbClr val="000000"/>
                </a:solidFill>
              </a:rPr>
              <a:t>ardrone3.PilotingState</a:t>
            </a:r>
            <a:r>
              <a:rPr lang="en" sz="1100" dirty="0">
                <a:solidFill>
                  <a:srgbClr val="000000"/>
                </a:solidFill>
              </a:rPr>
              <a:t>, </a:t>
            </a:r>
            <a:r>
              <a:rPr lang="en" sz="1100" i="1" dirty="0">
                <a:solidFill>
                  <a:srgbClr val="000000"/>
                </a:solidFill>
              </a:rPr>
              <a:t>ardrone3.PilotingSettingsState</a:t>
            </a:r>
            <a:r>
              <a:rPr lang="en" sz="1100" dirty="0">
                <a:solidFill>
                  <a:srgbClr val="000000"/>
                </a:solidFill>
              </a:rPr>
              <a:t>, </a:t>
            </a:r>
            <a:r>
              <a:rPr lang="en" sz="1200" i="1" dirty="0">
                <a:solidFill>
                  <a:srgbClr val="000000"/>
                </a:solidFill>
              </a:rPr>
              <a:t>common.CommonStat</a:t>
            </a:r>
            <a:r>
              <a:rPr lang="en" sz="1100" i="1" dirty="0">
                <a:solidFill>
                  <a:srgbClr val="000000"/>
                </a:solidFill>
              </a:rPr>
              <a:t>e</a:t>
            </a:r>
            <a:r>
              <a:rPr lang="en" sz="1100" dirty="0">
                <a:solidFill>
                  <a:srgbClr val="000000"/>
                </a:solidFill>
              </a:rPr>
              <a:t> packages for the common states.</a:t>
            </a:r>
            <a:endParaRPr sz="11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dirty="0">
                <a:solidFill>
                  <a:srgbClr val="000000"/>
                </a:solidFill>
              </a:rPr>
              <a:t>Drone updates states to Olympe based on a change (not periodically), some states are updated more frequently because they change rapidly. 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6" name="Google Shape;121;p19">
            <a:extLst>
              <a:ext uri="{FF2B5EF4-FFF2-40B4-BE49-F238E27FC236}">
                <a16:creationId xmlns:a16="http://schemas.microsoft.com/office/drawing/2014/main" id="{40D8C6C0-BBE1-43B9-9351-F98C7ADAD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Olympe</a:t>
            </a:r>
            <a:r>
              <a:rPr lang="en" dirty="0"/>
              <a:t>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Basics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BE822F43-67B8-4CF5-80E5-B0FF0F0CE772}"/>
              </a:ext>
            </a:extLst>
          </p:cNvPr>
          <p:cNvSpPr/>
          <p:nvPr/>
        </p:nvSpPr>
        <p:spPr>
          <a:xfrm>
            <a:off x="7996768" y="3907363"/>
            <a:ext cx="1003300" cy="304800"/>
          </a:xfrm>
          <a:prstGeom prst="trapezoid">
            <a:avLst/>
          </a:prstGeom>
          <a:solidFill>
            <a:srgbClr val="00B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Practice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7363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>
              <a:buClr>
                <a:srgbClr val="00B1A9"/>
              </a:buClr>
              <a:buSzPts val="1200"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Piloting: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There are several ways to pilot the drone as follows: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1- Relative Movement using moveBy.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   The command signature is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moveBy(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dX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dY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dZ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dPsi)</a:t>
            </a:r>
            <a:endParaRPr sz="11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chemeClr val="dk1"/>
                </a:solidFill>
              </a:rPr>
              <a:t>   </a:t>
            </a:r>
            <a:r>
              <a:rPr lang="en" sz="1100" dirty="0">
                <a:solidFill>
                  <a:schemeClr val="dk1"/>
                </a:solidFill>
              </a:rPr>
              <a:t>If you send a second relative move command, the drone will trigger a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moveByEnd() </a:t>
            </a:r>
            <a:r>
              <a:rPr lang="en" sz="1100" dirty="0">
                <a:solidFill>
                  <a:schemeClr val="dk1"/>
                </a:solidFill>
              </a:rPr>
              <a:t>and start the new moveBy command.</a:t>
            </a:r>
            <a:endParaRPr sz="1100" i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2- Roll/Pitch/Yaw angles: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   The command signature is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piloting_pcmd(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roll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pitch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yaw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gaz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piloting_time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sz="11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   The command is sent each 50ms.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3- </a:t>
            </a:r>
            <a:r>
              <a:rPr lang="en" sz="1100" b="1" dirty="0">
                <a:solidFill>
                  <a:schemeClr val="dk1"/>
                </a:solidFill>
              </a:rPr>
              <a:t>GPS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chemeClr val="dk1"/>
                </a:solidFill>
              </a:rPr>
              <a:t>waypoint.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   The command signature is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moveTo(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latitude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longitude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altitude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orientation_mode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heading)</a:t>
            </a:r>
            <a:endParaRPr sz="11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>
                <a:solidFill>
                  <a:schemeClr val="dk1"/>
                </a:solidFill>
              </a:rPr>
              <a:t>   Only applicable outdoor with GPS fix.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6" name="Google Shape;121;p19">
            <a:extLst>
              <a:ext uri="{FF2B5EF4-FFF2-40B4-BE49-F238E27FC236}">
                <a16:creationId xmlns:a16="http://schemas.microsoft.com/office/drawing/2014/main" id="{D072DC0D-AC35-46DB-9CE5-7543B8B8A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Olympe</a:t>
            </a:r>
            <a:r>
              <a:rPr lang="en" dirty="0"/>
              <a:t>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Basics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27B325C-047B-485D-AFE0-37F6D09ED8D4}"/>
              </a:ext>
            </a:extLst>
          </p:cNvPr>
          <p:cNvSpPr/>
          <p:nvPr/>
        </p:nvSpPr>
        <p:spPr>
          <a:xfrm>
            <a:off x="7890934" y="4525430"/>
            <a:ext cx="1003300" cy="304800"/>
          </a:xfrm>
          <a:prstGeom prst="trapezoid">
            <a:avLst/>
          </a:prstGeom>
          <a:solidFill>
            <a:srgbClr val="00B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Practice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7363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>
              <a:buClr>
                <a:srgbClr val="00B1A9"/>
              </a:buClr>
              <a:buSzPts val="1200"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Video Streaming: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Olympe provides a method to get video from the drone front camera. First you need to set callbacks for streaming the</a:t>
            </a:r>
            <a:r>
              <a:rPr lang="en-US" sz="1100" dirty="0">
                <a:solidFill>
                  <a:schemeClr val="dk1"/>
                </a:solidFill>
              </a:rPr>
              <a:t>n</a:t>
            </a:r>
            <a:r>
              <a:rPr lang="en" sz="1100" dirty="0">
                <a:solidFill>
                  <a:schemeClr val="dk1"/>
                </a:solidFill>
              </a:rPr>
              <a:t> call start_video_streaming function to start receiving video to python.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drone.set_streaming_callbacks(h264_data_cb,h264_meta_cb,raw_data_cb,</a:t>
            </a: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raw_meta_cb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sz="11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    	drone.start_video_streaming()</a:t>
            </a:r>
            <a:endParaRPr sz="11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There are four callbacks you can set: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 dirty="0">
                <a:solidFill>
                  <a:schemeClr val="dk1"/>
                </a:solidFill>
              </a:rPr>
              <a:t>H264 encoded video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 dirty="0">
                <a:solidFill>
                  <a:schemeClr val="dk1"/>
                </a:solidFill>
              </a:rPr>
              <a:t>H264 meat data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 dirty="0">
                <a:solidFill>
                  <a:schemeClr val="dk1"/>
                </a:solidFill>
              </a:rPr>
              <a:t>Raw video</a:t>
            </a:r>
            <a:endParaRPr sz="11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 dirty="0">
                <a:solidFill>
                  <a:schemeClr val="dk1"/>
                </a:solidFill>
              </a:rPr>
              <a:t>Raw video meta data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indent="0">
              <a:buNone/>
            </a:pPr>
            <a:r>
              <a:rPr lang="en" sz="1100" dirty="0">
                <a:solidFill>
                  <a:schemeClr val="dk1"/>
                </a:solidFill>
              </a:rPr>
              <a:t>There is also a method to save streaming video into a file called </a:t>
            </a:r>
            <a:r>
              <a:rPr lang="en" sz="1100" dirty="0">
                <a:solidFill>
                  <a:schemeClr val="accent5">
                    <a:lumMod val="75000"/>
                  </a:schemeClr>
                </a:solidFill>
              </a:rPr>
              <a:t>drone.set_streaming_output_files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74E1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</a:rPr>
              <a:t>Currently the video streaming API is broken and Parrot team is trying to patch fixes and provide examples soon.</a:t>
            </a:r>
            <a:endParaRPr sz="1100" dirty="0">
              <a:solidFill>
                <a:srgbClr val="274E13"/>
              </a:solidFill>
            </a:endParaRPr>
          </a:p>
        </p:txBody>
      </p:sp>
      <p:sp>
        <p:nvSpPr>
          <p:cNvPr id="6" name="Google Shape;121;p19">
            <a:extLst>
              <a:ext uri="{FF2B5EF4-FFF2-40B4-BE49-F238E27FC236}">
                <a16:creationId xmlns:a16="http://schemas.microsoft.com/office/drawing/2014/main" id="{602770CF-9D6C-4869-8A2E-9FC11287E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Olympe</a:t>
            </a:r>
            <a:r>
              <a:rPr lang="en" dirty="0"/>
              <a:t>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Basics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AprilTag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7363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ClrTx/>
              <a:buSzPts val="1200"/>
            </a:pPr>
            <a:r>
              <a:rPr lang="en-US" sz="1200" dirty="0">
                <a:solidFill>
                  <a:schemeClr val="tx1"/>
                </a:solidFill>
              </a:rPr>
              <a:t>A type of two-dimensional bar code, Similar to QR Codes.</a:t>
            </a:r>
          </a:p>
          <a:p>
            <a:pPr marL="323850" indent="-171450">
              <a:buClrTx/>
              <a:buSzPts val="1200"/>
            </a:pPr>
            <a:r>
              <a:rPr lang="en-US" sz="1200" dirty="0">
                <a:solidFill>
                  <a:schemeClr val="tx1"/>
                </a:solidFill>
              </a:rPr>
              <a:t>Developed at APRIL Robotics Laboratory at the University of Michigan.</a:t>
            </a:r>
          </a:p>
          <a:p>
            <a:pPr marL="323850" indent="-171450">
              <a:buClrTx/>
              <a:buSzPts val="1200"/>
            </a:pPr>
            <a:r>
              <a:rPr lang="en-US" sz="1200" dirty="0">
                <a:solidFill>
                  <a:schemeClr val="tx1"/>
                </a:solidFill>
              </a:rPr>
              <a:t>Designed for high localization accuracy— you can compute the precise 3D position of the </a:t>
            </a:r>
            <a:r>
              <a:rPr lang="en-US" sz="1200" dirty="0" err="1">
                <a:solidFill>
                  <a:schemeClr val="tx1"/>
                </a:solidFill>
              </a:rPr>
              <a:t>AprilTag</a:t>
            </a:r>
            <a:r>
              <a:rPr lang="en-US" sz="1200" dirty="0">
                <a:solidFill>
                  <a:schemeClr val="tx1"/>
                </a:solidFill>
              </a:rPr>
              <a:t> with respect to the camera.</a:t>
            </a:r>
          </a:p>
          <a:p>
            <a:pPr marL="323850" indent="-171450">
              <a:buClrTx/>
              <a:buSzPts val="1200"/>
            </a:pPr>
            <a:r>
              <a:rPr lang="en-US" sz="1200" dirty="0">
                <a:solidFill>
                  <a:schemeClr val="tx1"/>
                </a:solidFill>
              </a:rPr>
              <a:t>Has C implementation with no external dependencies, and there are wrappers for Python and ROS.</a:t>
            </a:r>
          </a:p>
          <a:p>
            <a:pPr marL="152400" indent="0">
              <a:buClrTx/>
              <a:buSzPts val="1200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apriltag</a:t>
            </a:r>
            <a:endParaRPr lang="en-US" sz="1100" dirty="0">
              <a:solidFill>
                <a:schemeClr val="accent5">
                  <a:lumMod val="75000"/>
                </a:schemeClr>
              </a:solidFill>
            </a:endParaRP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import cv2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detector =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apriltag.Detector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() # create detector instance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cap = cv2.VideoCapture(0) # open camera to get video frames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while True: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       success, frame =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cap.read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() # get a video frame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       if not success: # if no frame, exit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           break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       gray = cv2.cvtColor(frame, cv2.COLOR_RGB2GRAY) # convert to grayscale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       detections,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dimg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detector.detect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(gray,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return_image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=True) # detect 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apriltags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in the frame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       for detection in detections:</a:t>
            </a:r>
          </a:p>
          <a:p>
            <a:pPr marL="152400" indent="0">
              <a:buClrTx/>
              <a:buSzPts val="1200"/>
              <a:buNone/>
            </a:pP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            print(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</a:rPr>
              <a:t>detection.tostring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Various AprilTag families">
            <a:extLst>
              <a:ext uri="{FF2B5EF4-FFF2-40B4-BE49-F238E27FC236}">
                <a16:creationId xmlns:a16="http://schemas.microsoft.com/office/drawing/2014/main" id="{7100B2C9-62E8-4C57-AEAD-D185DD749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0768" y="2594877"/>
            <a:ext cx="1380066" cy="13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5600A72E-D694-42BB-BB0D-FB839D7C0C11}"/>
              </a:ext>
            </a:extLst>
          </p:cNvPr>
          <p:cNvSpPr/>
          <p:nvPr/>
        </p:nvSpPr>
        <p:spPr>
          <a:xfrm>
            <a:off x="7890934" y="4525430"/>
            <a:ext cx="1003300" cy="304800"/>
          </a:xfrm>
          <a:prstGeom prst="trapezoid">
            <a:avLst/>
          </a:prstGeom>
          <a:solidFill>
            <a:srgbClr val="00B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Practice 6-7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6362-D3E5-4CF4-83FA-51B83BF6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2480167"/>
          </a:xfrm>
        </p:spPr>
        <p:txBody>
          <a:bodyPr/>
          <a:lstStyle/>
          <a:p>
            <a:pPr algn="ctr"/>
            <a:br>
              <a:rPr lang="en-US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br>
              <a:rPr lang="en-US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Parrot</a:t>
            </a:r>
            <a:r>
              <a:rPr lang="en" dirty="0"/>
              <a:t> </a:t>
            </a:r>
            <a:r>
              <a:rPr lang="en-US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Ground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SDK Overview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1" y="1478775"/>
            <a:ext cx="1677174" cy="11740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1050" y="2724150"/>
            <a:ext cx="16773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Ground SDK Mobile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95825" y="2718625"/>
            <a:ext cx="167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PDrAW				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14" y="1478775"/>
            <a:ext cx="1677162" cy="11740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61325" y="2736475"/>
            <a:ext cx="16554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OLYMPE 				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25" y="1495360"/>
            <a:ext cx="1677000" cy="11739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561350" y="3120625"/>
            <a:ext cx="16770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Python framework for drone and simulation 				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917275" y="2761375"/>
            <a:ext cx="16554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SPHINX drone simulator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35873" y="3065125"/>
            <a:ext cx="1677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video viewer and pipeline</a:t>
            </a:r>
            <a:endParaRPr dirty="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75" y="1494025"/>
            <a:ext cx="1655400" cy="115878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50689" y="3924625"/>
            <a:ext cx="64095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</a:rPr>
              <a:t>Notes:</a:t>
            </a:r>
            <a:endParaRPr lang="en"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Olympe also provides video streaming through PDrAW.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>
                <a:solidFill>
                  <a:schemeClr val="dk1"/>
                </a:solidFill>
              </a:rPr>
              <a:t>Olympe uses </a:t>
            </a:r>
            <a:r>
              <a:rPr lang="en" sz="1100" u="sng" dirty="0">
                <a:solidFill>
                  <a:schemeClr val="accent5"/>
                </a:solidFill>
                <a:hlinkClick r:id="rId7"/>
              </a:rPr>
              <a:t>ARSDK messages</a:t>
            </a:r>
            <a:r>
              <a:rPr lang="en" sz="1100" dirty="0">
                <a:solidFill>
                  <a:schemeClr val="dk1"/>
                </a:solidFill>
              </a:rPr>
              <a:t> to control a drone.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A0FBB-8694-4995-878C-CFF64E0A3C8A}"/>
              </a:ext>
            </a:extLst>
          </p:cNvPr>
          <p:cNvSpPr txBox="1"/>
          <p:nvPr/>
        </p:nvSpPr>
        <p:spPr>
          <a:xfrm>
            <a:off x="71792" y="4938510"/>
            <a:ext cx="90419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All images and information are from Parrot developer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03514" y="350541"/>
            <a:ext cx="4402651" cy="560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Parrot Anafi Extended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66" y="350541"/>
            <a:ext cx="3294644" cy="19870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350517" y="699402"/>
            <a:ext cx="27363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 b="1" dirty="0">
                <a:solidFill>
                  <a:schemeClr val="dk1"/>
                </a:solidFill>
              </a:rPr>
              <a:t>Size unfolded:</a:t>
            </a:r>
            <a:r>
              <a:rPr lang="en" sz="1100" dirty="0">
                <a:solidFill>
                  <a:schemeClr val="dk1"/>
                </a:solidFill>
              </a:rPr>
              <a:t> 175x240x65mm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 b="1" dirty="0">
                <a:solidFill>
                  <a:schemeClr val="dk1"/>
                </a:solidFill>
              </a:rPr>
              <a:t>Weight: </a:t>
            </a:r>
            <a:r>
              <a:rPr lang="en" sz="1100" dirty="0">
                <a:solidFill>
                  <a:schemeClr val="dk1"/>
                </a:solidFill>
              </a:rPr>
              <a:t>320g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 b="1" dirty="0">
                <a:solidFill>
                  <a:schemeClr val="dk1"/>
                </a:solidFill>
              </a:rPr>
              <a:t>Max transmission range: </a:t>
            </a:r>
            <a:r>
              <a:rPr lang="en" sz="1100" dirty="0">
                <a:solidFill>
                  <a:schemeClr val="dk1"/>
                </a:solidFill>
              </a:rPr>
              <a:t>4km with controller </a:t>
            </a:r>
            <a:endParaRPr sz="1100" dirty="0">
              <a:solidFill>
                <a:schemeClr val="dk1"/>
              </a:solidFill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3837625" y="2289932"/>
            <a:ext cx="5012963" cy="1130225"/>
            <a:chOff x="4066225" y="2465000"/>
            <a:chExt cx="5012963" cy="1130225"/>
          </a:xfrm>
        </p:grpSpPr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150" y="2465000"/>
              <a:ext cx="748200" cy="74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5"/>
            <p:cNvSpPr txBox="1"/>
            <p:nvPr/>
          </p:nvSpPr>
          <p:spPr>
            <a:xfrm>
              <a:off x="6576988" y="3167275"/>
              <a:ext cx="12657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180° tilt gimbal </a:t>
              </a:r>
              <a:endParaRPr sz="1200"/>
            </a:p>
          </p:txBody>
        </p:sp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300" y="2465000"/>
              <a:ext cx="748200" cy="74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7913688" y="3139225"/>
              <a:ext cx="11655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 Axis Image Stabilization</a:t>
              </a:r>
              <a:endParaRPr sz="1200"/>
            </a:p>
          </p:txBody>
        </p:sp>
        <p:pic>
          <p:nvPicPr>
            <p:cNvPr id="84" name="Google Shape;84;p15"/>
            <p:cNvPicPr preferRelativeResize="0"/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250" y="2465000"/>
              <a:ext cx="748200" cy="74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5"/>
            <p:cNvSpPr txBox="1"/>
            <p:nvPr/>
          </p:nvSpPr>
          <p:spPr>
            <a:xfrm>
              <a:off x="5456275" y="3123322"/>
              <a:ext cx="10899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2.8X lossless zoom</a:t>
              </a:r>
              <a:endParaRPr sz="1200"/>
            </a:p>
          </p:txBody>
        </p:sp>
        <p:pic>
          <p:nvPicPr>
            <p:cNvPr id="86" name="Google Shape;86;p15"/>
            <p:cNvPicPr preferRelativeResize="0"/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900" y="2465000"/>
              <a:ext cx="748200" cy="74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 txBox="1"/>
            <p:nvPr/>
          </p:nvSpPr>
          <p:spPr>
            <a:xfrm>
              <a:off x="4066225" y="3078925"/>
              <a:ext cx="11196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4K 21MP camera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3737150" y="3596730"/>
            <a:ext cx="5142700" cy="1137800"/>
            <a:chOff x="3889550" y="3774950"/>
            <a:chExt cx="5142700" cy="1137800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52" y="3846983"/>
              <a:ext cx="748200" cy="748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6398850" y="4455250"/>
              <a:ext cx="1367700" cy="45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USB-C charging</a:t>
              </a:r>
              <a:endParaRPr sz="1200"/>
            </a:p>
          </p:txBody>
        </p:sp>
        <p:pic>
          <p:nvPicPr>
            <p:cNvPr id="91" name="Google Shape;91;p15"/>
            <p:cNvPicPr preferRelativeResize="0"/>
            <p:nvPr/>
          </p:nvPicPr>
          <p:blipFill>
            <a:blip r:embed="rId9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249" y="3846975"/>
              <a:ext cx="748200" cy="7481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5416100" y="4394950"/>
              <a:ext cx="1089900" cy="45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25 min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Flight time</a:t>
              </a:r>
              <a:endParaRPr sz="1200"/>
            </a:p>
          </p:txBody>
        </p:sp>
        <p:pic>
          <p:nvPicPr>
            <p:cNvPr id="93" name="Google Shape;93;p15"/>
            <p:cNvPicPr preferRelativeResize="0"/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4250" y="3774950"/>
              <a:ext cx="748200" cy="74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5"/>
            <p:cNvSpPr txBox="1"/>
            <p:nvPr/>
          </p:nvSpPr>
          <p:spPr>
            <a:xfrm>
              <a:off x="7766550" y="4365550"/>
              <a:ext cx="1265700" cy="51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50 km/h</a:t>
              </a:r>
              <a:endParaRPr sz="12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wind resistance</a:t>
              </a:r>
              <a:endParaRPr sz="1200"/>
            </a:p>
          </p:txBody>
        </p:sp>
        <p:pic>
          <p:nvPicPr>
            <p:cNvPr id="95" name="Google Shape;95;p15"/>
            <p:cNvPicPr preferRelativeResize="0"/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650" y="3774963"/>
              <a:ext cx="748200" cy="74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5"/>
            <p:cNvSpPr txBox="1"/>
            <p:nvPr/>
          </p:nvSpPr>
          <p:spPr>
            <a:xfrm>
              <a:off x="3889550" y="4394950"/>
              <a:ext cx="1406700" cy="45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Smart Return to Home &amp; geofence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97" name="Google Shape;97;p15"/>
          <p:cNvSpPr txBox="1"/>
          <p:nvPr/>
        </p:nvSpPr>
        <p:spPr>
          <a:xfrm>
            <a:off x="314849" y="1769449"/>
            <a:ext cx="23337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on the Pack: 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405" y="2236875"/>
            <a:ext cx="2490568" cy="201127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D97239-C437-432C-BC26-0C1A5E913C7E}"/>
              </a:ext>
            </a:extLst>
          </p:cNvPr>
          <p:cNvSpPr txBox="1"/>
          <p:nvPr/>
        </p:nvSpPr>
        <p:spPr>
          <a:xfrm>
            <a:off x="71792" y="4938510"/>
            <a:ext cx="90419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All images and information are from Parrot official website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 Setup: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 Requirements: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dirty="0">
                <a:solidFill>
                  <a:srgbClr val="000000"/>
                </a:solidFill>
              </a:rPr>
              <a:t>Ubuntu 18.04 (bionic)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dirty="0">
                <a:solidFill>
                  <a:srgbClr val="000000"/>
                </a:solidFill>
              </a:rPr>
              <a:t>PC must support OpenGL in version 3.0 or higher. (for Sphinx)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Sphinx: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Follow instructions here: 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https://developer.parrot.com/docs/sphinx/installation.html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Olympe: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Follow instructions here: </a:t>
            </a:r>
            <a:r>
              <a:rPr lang="en" sz="1200" u="sng" dirty="0">
                <a:solidFill>
                  <a:schemeClr val="accent5"/>
                </a:solidFill>
                <a:hlinkClick r:id="rId3"/>
              </a:rPr>
              <a:t>https://developer.parrot.com/docs/sphinx/installation.html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pdraw (optional):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Follow instructions here: 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https://developer.parrot.com/docs/pdraw/installation.html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Sphinx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Start a Simulated Anafi: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8100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" sz="1200" dirty="0">
                <a:solidFill>
                  <a:srgbClr val="000000"/>
                </a:solidFill>
              </a:rPr>
              <a:t>Start Firmwared:</a:t>
            </a:r>
          </a:p>
          <a:p>
            <a:pPr marL="609600" lvl="1" indent="0">
              <a:spcBef>
                <a:spcPts val="600"/>
              </a:spcBef>
              <a:buClr>
                <a:srgbClr val="000000"/>
              </a:buClr>
              <a:buSzPts val="1200"/>
              <a:buNone/>
            </a:pPr>
            <a:r>
              <a:rPr lang="en" sz="1200" i="1" dirty="0">
                <a:solidFill>
                  <a:srgbClr val="000000"/>
                </a:solidFill>
              </a:rPr>
              <a:t>sudo systemctl start firmwared.service</a:t>
            </a:r>
            <a:endParaRPr sz="1200" i="1" dirty="0">
              <a:solidFill>
                <a:srgbClr val="000000"/>
              </a:solidFill>
            </a:endParaRPr>
          </a:p>
          <a:p>
            <a:pPr marL="381000" indent="-228600">
              <a:spcBef>
                <a:spcPts val="600"/>
              </a:spcBef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" sz="1200" dirty="0">
                <a:solidFill>
                  <a:srgbClr val="000000"/>
                </a:solidFill>
              </a:rPr>
              <a:t>Check your wifi interface name using iwconfig </a:t>
            </a:r>
            <a:endParaRPr sz="1200" dirty="0">
              <a:solidFill>
                <a:srgbClr val="000000"/>
              </a:solidFill>
            </a:endParaRPr>
          </a:p>
          <a:p>
            <a:pPr marL="381000" indent="-228600">
              <a:spcBef>
                <a:spcPts val="600"/>
              </a:spcBef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" sz="1200" dirty="0">
                <a:solidFill>
                  <a:srgbClr val="000000"/>
                </a:solidFill>
              </a:rPr>
              <a:t>Launch simulation with stolen interface:</a:t>
            </a:r>
          </a:p>
          <a:p>
            <a:pPr marL="609600" lvl="1" indent="0">
              <a:spcBef>
                <a:spcPts val="600"/>
              </a:spcBef>
              <a:buClr>
                <a:srgbClr val="000000"/>
              </a:buClr>
              <a:buSzPts val="1200"/>
              <a:buNone/>
            </a:pPr>
            <a:r>
              <a:rPr lang="en" sz="1200" i="1" dirty="0">
                <a:solidFill>
                  <a:srgbClr val="000000"/>
                </a:solidFill>
              </a:rPr>
              <a:t>$ sphinx /opt/parrot-sphinx/usr/share/sphinx/drones/anafi4k.drone::stolen_interface=</a:t>
            </a:r>
            <a:r>
              <a:rPr lang="en" sz="1200" i="1" dirty="0">
                <a:solidFill>
                  <a:srgbClr val="FF0000"/>
                </a:solidFill>
              </a:rPr>
              <a:t>&lt;your_interface_name&gt;</a:t>
            </a:r>
            <a:r>
              <a:rPr lang="en" sz="1200" i="1" dirty="0">
                <a:solidFill>
                  <a:srgbClr val="000000"/>
                </a:solidFill>
              </a:rPr>
              <a:t>:eth0:192.168.42.1/24</a:t>
            </a:r>
            <a:endParaRPr sz="1200" i="1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dirty="0">
                <a:solidFill>
                  <a:srgbClr val="000000"/>
                </a:solidFill>
              </a:rPr>
              <a:t>Or launch simulation without stolen interface:</a:t>
            </a:r>
          </a:p>
          <a:p>
            <a:pPr marL="609600" lvl="1" indent="0">
              <a:spcBef>
                <a:spcPts val="0"/>
              </a:spcBef>
              <a:buClr>
                <a:srgbClr val="000000"/>
              </a:buClr>
              <a:buSzPts val="1200"/>
              <a:buNone/>
            </a:pPr>
            <a:r>
              <a:rPr lang="en" sz="1200" i="1" dirty="0">
                <a:solidFill>
                  <a:srgbClr val="000000"/>
                </a:solidFill>
              </a:rPr>
              <a:t>sphinx /opt/parrot-sphinx/usr/share/sphinx/drones/anafi4k.drone::stolen_interface=</a:t>
            </a:r>
            <a:endParaRPr sz="1200" i="1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" sz="1200" dirty="0">
                <a:solidFill>
                  <a:srgbClr val="000000"/>
                </a:solidFill>
              </a:rPr>
              <a:t>To connect your simulated drone to controller or phone follow instructions here: </a:t>
            </a:r>
            <a:r>
              <a:rPr lang="en" sz="1200" i="1" u="sng" dirty="0">
                <a:solidFill>
                  <a:schemeClr val="accent5"/>
                </a:solidFill>
                <a:hlinkClick r:id="rId3"/>
              </a:rPr>
              <a:t>https://developer.parrot.com/docs/sphinx/connectdrone.html</a:t>
            </a:r>
            <a:endParaRPr sz="12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Use CTRL+R to reset simulation. 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Olympe Python Environment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</a:rPr>
              <a:t>To </a:t>
            </a:r>
            <a:r>
              <a:rPr lang="en-US" sz="1200" b="1" dirty="0">
                <a:solidFill>
                  <a:srgbClr val="000000"/>
                </a:solidFill>
              </a:rPr>
              <a:t>activate</a:t>
            </a:r>
            <a:r>
              <a:rPr lang="en" sz="1200" b="1" dirty="0">
                <a:solidFill>
                  <a:srgbClr val="000000"/>
                </a:solidFill>
              </a:rPr>
              <a:t> Python environment (has to be done in each terminal):</a:t>
            </a:r>
            <a:endParaRPr sz="1200" b="1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dirty="0">
                <a:solidFill>
                  <a:srgbClr val="000000"/>
                </a:solidFill>
              </a:rPr>
              <a:t>from workspace: </a:t>
            </a:r>
            <a:endParaRPr sz="1200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000000"/>
                </a:solidFill>
              </a:rPr>
              <a:t>source ./products/olympe/linux/env/shell</a:t>
            </a:r>
            <a:endParaRPr sz="1200" i="1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 dirty="0">
                <a:solidFill>
                  <a:srgbClr val="000000"/>
                </a:solidFill>
              </a:rPr>
              <a:t>from outside: 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000000"/>
                </a:solidFill>
              </a:rPr>
              <a:t>source ~/code/parrot-groundsdk/./products/olympe/linux/env/shell</a:t>
            </a:r>
            <a:endParaRPr sz="12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</a:rPr>
              <a:t>To run any python script:</a:t>
            </a:r>
            <a:endParaRPr sz="1200" b="1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rgbClr val="000000"/>
                </a:solidFill>
              </a:rPr>
              <a:t>python script_name.py</a:t>
            </a:r>
            <a:endParaRPr sz="1200" i="1"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To control a simulated drone, you need to ensure the drone is already spawned in Sphinx.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Use pip to install additional python packages. If you get permission denied issue, change the permission of the whole SDK folder to permit read/write/execute.</a:t>
            </a:r>
            <a:endParaRPr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Olympe</a:t>
            </a:r>
            <a:r>
              <a:rPr lang="en" dirty="0"/>
              <a:t>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Basics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Clr>
                <a:srgbClr val="00B1A9"/>
              </a:buClr>
              <a:buSzPts val="1200"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Drone Connection</a:t>
            </a:r>
          </a:p>
          <a:p>
            <a:pPr marL="152400" indent="0">
              <a:buClr>
                <a:srgbClr val="00B1A9"/>
              </a:buClr>
              <a:buSzPts val="1200"/>
              <a:buNone/>
            </a:pPr>
            <a:r>
              <a:rPr lang="en" sz="1200" dirty="0">
                <a:solidFill>
                  <a:srgbClr val="000000"/>
                </a:solidFill>
              </a:rPr>
              <a:t>First step in Olympe is to connect to the Drone using its IP address. Default IP for simulated drone is 10.202.0.1 while default for actual drone is 192.168.42.1.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import olympe # import olympe package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drone = olympe.Drone("10.202.0.1") # create Drone instance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drone.connection()  # connect to the drone.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….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# at the end of the script, we should disconnect from the drone.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drone.disconnection()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323850" indent="-171450">
              <a:buClr>
                <a:srgbClr val="00B1A9"/>
              </a:buClr>
              <a:buSzPts val="1200"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Drone TakeOff/Land</a:t>
            </a:r>
          </a:p>
          <a:p>
            <a:pPr marL="152400" indent="0">
              <a:buClr>
                <a:srgbClr val="00B1A9"/>
              </a:buClr>
              <a:buSzPts val="1200"/>
              <a:buNone/>
            </a:pPr>
            <a:r>
              <a:rPr lang="en" sz="1200" dirty="0">
                <a:solidFill>
                  <a:srgbClr val="000000"/>
                </a:solidFill>
              </a:rPr>
              <a:t>Takeoff and Land commands are available in </a:t>
            </a:r>
            <a:r>
              <a:rPr lang="en" sz="1200" i="1" dirty="0">
                <a:solidFill>
                  <a:srgbClr val="000000"/>
                </a:solidFill>
              </a:rPr>
              <a:t>olympe.messages.ardrone3.Piloting </a:t>
            </a:r>
            <a:r>
              <a:rPr lang="en" sz="1200" dirty="0">
                <a:solidFill>
                  <a:srgbClr val="000000"/>
                </a:solidFill>
              </a:rPr>
              <a:t>package. We can takeoff/land as follows: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from olympe.messages.ardrone3.Piloting import TakeOff, Landing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drone(TakeOff()).wait() # wait makes the call blocking until a response is received.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…..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drone(Landing()).wait()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9B192107-CFF1-4CC7-BFDE-42107537A336}"/>
              </a:ext>
            </a:extLst>
          </p:cNvPr>
          <p:cNvSpPr/>
          <p:nvPr/>
        </p:nvSpPr>
        <p:spPr>
          <a:xfrm>
            <a:off x="7890934" y="4301066"/>
            <a:ext cx="1003300" cy="304800"/>
          </a:xfrm>
          <a:prstGeom prst="trapezoid">
            <a:avLst/>
          </a:prstGeom>
          <a:solidFill>
            <a:srgbClr val="00B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Practice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>
              <a:buClr>
                <a:srgbClr val="00B1A9"/>
              </a:buClr>
              <a:buSzPts val="1200"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Expectations:</a:t>
            </a:r>
            <a:endParaRPr sz="12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A </a:t>
            </a:r>
            <a:r>
              <a:rPr lang="en" sz="1100" b="1" dirty="0">
                <a:solidFill>
                  <a:schemeClr val="dk1"/>
                </a:solidFill>
              </a:rPr>
              <a:t>command message</a:t>
            </a:r>
            <a:r>
              <a:rPr lang="en" sz="1100" dirty="0">
                <a:solidFill>
                  <a:schemeClr val="dk1"/>
                </a:solidFill>
              </a:rPr>
              <a:t> travel from the controller (Olympe) to the drone while an </a:t>
            </a:r>
            <a:r>
              <a:rPr lang="en" sz="1100" b="1" dirty="0">
                <a:solidFill>
                  <a:schemeClr val="dk1"/>
                </a:solidFill>
              </a:rPr>
              <a:t>event message</a:t>
            </a:r>
            <a:r>
              <a:rPr lang="en" sz="1100" dirty="0">
                <a:solidFill>
                  <a:schemeClr val="dk1"/>
                </a:solidFill>
              </a:rPr>
              <a:t> travel the other way around.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Most command message</a:t>
            </a:r>
            <a:r>
              <a:rPr lang="en-US" sz="1100" dirty="0">
                <a:solidFill>
                  <a:schemeClr val="dk1"/>
                </a:solidFill>
              </a:rPr>
              <a:t>s</a:t>
            </a:r>
            <a:r>
              <a:rPr lang="en" sz="1100" dirty="0">
                <a:solidFill>
                  <a:schemeClr val="dk1"/>
                </a:solidFill>
              </a:rPr>
              <a:t> implicitly expect an </a:t>
            </a:r>
            <a:r>
              <a:rPr lang="en" sz="1100" b="1" dirty="0">
                <a:solidFill>
                  <a:schemeClr val="dk1"/>
                </a:solidFill>
              </a:rPr>
              <a:t>event message</a:t>
            </a:r>
            <a:r>
              <a:rPr lang="en" sz="1100" dirty="0">
                <a:solidFill>
                  <a:schemeClr val="dk1"/>
                </a:solidFill>
              </a:rPr>
              <a:t> in return.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</a:rPr>
              <a:t>	</a:t>
            </a:r>
            <a:r>
              <a:rPr lang="en" sz="1200" dirty="0">
                <a:solidFill>
                  <a:srgbClr val="000000"/>
                </a:solidFill>
              </a:rPr>
              <a:t>For example:</a:t>
            </a:r>
            <a:endParaRPr sz="1200" b="1" dirty="0">
              <a:solidFill>
                <a:srgbClr val="000000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drone(</a:t>
            </a:r>
            <a:endParaRPr sz="11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          TakeOff()</a:t>
            </a:r>
            <a:endParaRPr sz="11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           &gt;&gt; FlyingStateChanged(state="hovering", _timeout=5)</a:t>
            </a:r>
            <a:endParaRPr sz="1100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" sz="1100" i="1" dirty="0">
                <a:solidFill>
                  <a:schemeClr val="accent5">
                    <a:lumMod val="75000"/>
                  </a:schemeClr>
                </a:solidFill>
              </a:rPr>
              <a:t>).wait()</a:t>
            </a:r>
            <a:endParaRPr sz="11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</a:rPr>
              <a:t>The above code tells Olympe to:</a:t>
            </a:r>
            <a:endParaRPr sz="1100" dirty="0">
              <a:solidFill>
                <a:srgbClr val="000000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 dirty="0">
                <a:solidFill>
                  <a:srgbClr val="000000"/>
                </a:solidFill>
              </a:rPr>
              <a:t>Send the</a:t>
            </a:r>
            <a:r>
              <a:rPr lang="en" sz="1100" dirty="0">
                <a:solidFill>
                  <a:srgbClr val="000000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 u="sng" dirty="0">
                <a:solidFill>
                  <a:srgbClr val="000000"/>
                </a:solidFill>
                <a:hlinkClick r:id="rId3"/>
              </a:rPr>
              <a:t>TakeOff()</a:t>
            </a:r>
            <a:r>
              <a:rPr lang="en" sz="1100" dirty="0">
                <a:solidFill>
                  <a:srgbClr val="000000"/>
                </a:solidFill>
              </a:rPr>
              <a:t> command</a:t>
            </a:r>
            <a:endParaRPr sz="1100" dirty="0">
              <a:solidFill>
                <a:srgbClr val="000000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 dirty="0">
                <a:solidFill>
                  <a:srgbClr val="000000"/>
                </a:solidFill>
              </a:rPr>
              <a:t>Then, implicitly wait for the expectations of the</a:t>
            </a:r>
            <a:r>
              <a:rPr lang="en" sz="1100" dirty="0">
                <a:solidFill>
                  <a:srgbClr val="000000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 u="sng" dirty="0">
                <a:solidFill>
                  <a:srgbClr val="000000"/>
                </a:solidFill>
                <a:hlinkClick r:id="rId3"/>
              </a:rPr>
              <a:t>TakeOff()</a:t>
            </a:r>
            <a:r>
              <a:rPr lang="en" sz="1100" dirty="0">
                <a:solidFill>
                  <a:srgbClr val="000000"/>
                </a:solidFill>
              </a:rPr>
              <a:t> command: FlyingStateChanged(state='takingoff')</a:t>
            </a:r>
            <a:endParaRPr sz="1100" dirty="0">
              <a:solidFill>
                <a:srgbClr val="000000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 dirty="0">
                <a:solidFill>
                  <a:srgbClr val="000000"/>
                </a:solidFill>
              </a:rPr>
              <a:t>Then, explicitly wait for the drone hovering flying state event: FlyingStateChanged(state='hovering')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</a:rPr>
              <a:t>Here, the drone() functor accepts more than just a command message. The drone() takes an expression that may be a combination of command and event messages to process. The “&gt;&gt;” operator is used to combine two expressions with an “and then” semantic. This example could be read as “Take off and then wait a maximum of 5 seconds for the “hovering” flying state”).</a:t>
            </a: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" name="Google Shape;121;p19">
            <a:extLst>
              <a:ext uri="{FF2B5EF4-FFF2-40B4-BE49-F238E27FC236}">
                <a16:creationId xmlns:a16="http://schemas.microsoft.com/office/drawing/2014/main" id="{3A441733-2248-4633-ADC1-18DEE9FAE7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Olympe</a:t>
            </a:r>
            <a:r>
              <a:rPr lang="en" dirty="0"/>
              <a:t>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Basics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0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>
              <a:buClr>
                <a:srgbClr val="00B1A9"/>
              </a:buClr>
              <a:buSzPts val="1200"/>
            </a:pPr>
            <a:r>
              <a:rPr lang="en" sz="12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Drone Relative Movements</a:t>
            </a:r>
          </a:p>
          <a:p>
            <a:pPr marL="152400" lvl="0" indent="0">
              <a:buClr>
                <a:srgbClr val="00B1A9"/>
              </a:buClr>
              <a:buSzPts val="1200"/>
              <a:buNone/>
            </a:pPr>
            <a:r>
              <a:rPr lang="en" sz="1200" dirty="0">
                <a:solidFill>
                  <a:srgbClr val="000000"/>
                </a:solidFill>
              </a:rPr>
              <a:t>You can move the drone relative to its current position using </a:t>
            </a:r>
            <a:r>
              <a:rPr lang="en-US" sz="1200" dirty="0">
                <a:solidFill>
                  <a:srgbClr val="000000"/>
                </a:solidFill>
              </a:rPr>
              <a:t>the </a:t>
            </a:r>
            <a:r>
              <a:rPr lang="en" sz="1200" dirty="0">
                <a:solidFill>
                  <a:srgbClr val="000000"/>
                </a:solidFill>
              </a:rPr>
              <a:t>command </a:t>
            </a:r>
            <a:r>
              <a:rPr lang="en" sz="1200" i="1" dirty="0">
                <a:solidFill>
                  <a:srgbClr val="000000"/>
                </a:solidFill>
              </a:rPr>
              <a:t>moveBy</a:t>
            </a:r>
            <a:r>
              <a:rPr lang="en" sz="1200" dirty="0">
                <a:solidFill>
                  <a:srgbClr val="000000"/>
                </a:solidFill>
              </a:rPr>
              <a:t>.</a:t>
            </a:r>
          </a:p>
          <a:p>
            <a:pPr marL="152400" lvl="0" indent="0">
              <a:buClr>
                <a:srgbClr val="00B1A9"/>
              </a:buClr>
              <a:buSzPts val="1200"/>
              <a:buNone/>
            </a:pPr>
            <a:r>
              <a:rPr lang="en" sz="1200" dirty="0">
                <a:solidFill>
                  <a:srgbClr val="000000"/>
                </a:solidFill>
              </a:rPr>
              <a:t>The command has the following signature: </a:t>
            </a: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moveBy(dX, dY, dZ, dPsi)</a:t>
            </a:r>
            <a:r>
              <a:rPr lang="en" sz="1200" dirty="0">
                <a:solidFill>
                  <a:srgbClr val="000000"/>
                </a:solidFill>
              </a:rPr>
              <a:t>. dX,dY and dZ are displacements in meter. dPsi is heading in radian.</a:t>
            </a:r>
          </a:p>
          <a:p>
            <a:pPr marL="152400" lvl="0" indent="0">
              <a:buClr>
                <a:srgbClr val="00B1A9"/>
              </a:buClr>
              <a:buSzPts val="1200"/>
              <a:buNone/>
            </a:pPr>
            <a:r>
              <a:rPr lang="en" sz="1200" dirty="0">
                <a:solidFill>
                  <a:srgbClr val="000000"/>
                </a:solidFill>
              </a:rPr>
              <a:t>An example to move by 0.5 meter in x-direction:</a:t>
            </a:r>
            <a:endParaRPr sz="12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from olympe.messages.ardrone3.Piloting import moveBy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from olympe.messages.ardrone3.PilotingState import FlyingStateChanged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drone(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moveBy(0.5, 0, 0, 0)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	&gt;&gt; FlyingStateChanged(state="hovering", _timeout=5)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accent5">
                    <a:lumMod val="75000"/>
                  </a:schemeClr>
                </a:solidFill>
              </a:rPr>
              <a:t>).wait()</a:t>
            </a:r>
            <a:endParaRPr sz="12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Notes:</a:t>
            </a:r>
            <a:endParaRPr sz="1200" b="1" i="1" dirty="0">
              <a:solidFill>
                <a:srgbClr val="000000"/>
              </a:solidFill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Char char="-"/>
            </a:pPr>
            <a:r>
              <a:rPr lang="en" sz="1200" dirty="0">
                <a:solidFill>
                  <a:srgbClr val="000000"/>
                </a:solidFill>
              </a:rPr>
              <a:t>We use FlyingStateChanged to wait for drone to hover after moveBy command ends.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Char char="-"/>
            </a:pPr>
            <a:r>
              <a:rPr lang="en" sz="1200" dirty="0">
                <a:solidFill>
                  <a:srgbClr val="000000"/>
                </a:solidFill>
              </a:rPr>
              <a:t>The “&gt;&gt;” operator is used to combine two expressions with an “and then” semantic. MoveBy x:0.5 then wait until flyingState changes to hovering.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Char char="-"/>
            </a:pPr>
            <a:r>
              <a:rPr lang="en" sz="1200" dirty="0">
                <a:solidFill>
                  <a:srgbClr val="000000"/>
                </a:solidFill>
              </a:rPr>
              <a:t>Use left-hand rule to decide x/y/z axis. Heading positive value results in clockwise rotation. 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6" name="Google Shape;121;p19">
            <a:extLst>
              <a:ext uri="{FF2B5EF4-FFF2-40B4-BE49-F238E27FC236}">
                <a16:creationId xmlns:a16="http://schemas.microsoft.com/office/drawing/2014/main" id="{A95DFC82-EADD-4513-9DF2-081FDCC61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Olympe</a:t>
            </a:r>
            <a:r>
              <a:rPr lang="en" dirty="0"/>
              <a:t> </a:t>
            </a:r>
            <a:r>
              <a:rPr lang="en" sz="2400" b="1" kern="1200" dirty="0">
                <a:solidFill>
                  <a:srgbClr val="00B1A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Basics</a:t>
            </a:r>
            <a:endParaRPr sz="2400" b="1" kern="1200" dirty="0">
              <a:solidFill>
                <a:srgbClr val="00B1A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5B4DEF50-E26C-4834-8166-595AE4F3DF40}"/>
              </a:ext>
            </a:extLst>
          </p:cNvPr>
          <p:cNvSpPr/>
          <p:nvPr/>
        </p:nvSpPr>
        <p:spPr>
          <a:xfrm>
            <a:off x="7890934" y="4525430"/>
            <a:ext cx="1003300" cy="304800"/>
          </a:xfrm>
          <a:prstGeom prst="trapezoid">
            <a:avLst/>
          </a:prstGeom>
          <a:solidFill>
            <a:srgbClr val="00B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Practice 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1692</Words>
  <Application>Microsoft Office PowerPoint</Application>
  <PresentationFormat>On-screen Show (16:9)</PresentationFormat>
  <Paragraphs>226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Simple Light</vt:lpstr>
      <vt:lpstr>PETRONAS Technology Challenge 6</vt:lpstr>
      <vt:lpstr>Parrot Ground SDK Overview</vt:lpstr>
      <vt:lpstr>Parrot Anafi Extended</vt:lpstr>
      <vt:lpstr>Software Setup:</vt:lpstr>
      <vt:lpstr>Sphinx</vt:lpstr>
      <vt:lpstr>Olympe Python Environment</vt:lpstr>
      <vt:lpstr>Olympe Basics</vt:lpstr>
      <vt:lpstr>Olympe Basics</vt:lpstr>
      <vt:lpstr>Olympe Basics</vt:lpstr>
      <vt:lpstr>Olympe Basics</vt:lpstr>
      <vt:lpstr>Olympe Basics</vt:lpstr>
      <vt:lpstr>Olympe Basics</vt:lpstr>
      <vt:lpstr>AprilTag</vt:lpstr>
      <vt:lpstr>  Thank You 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PETRONAS Technology Challenge 6</dc:title>
  <dc:creator>Tareq Aziz Hasan Al-qutami (GR&amp;T/PD&amp;T)</dc:creator>
  <cp:lastModifiedBy>Tareq Aziz AL-QUTAMI</cp:lastModifiedBy>
  <cp:revision>56</cp:revision>
  <dcterms:modified xsi:type="dcterms:W3CDTF">2019-06-23T14:55:46Z</dcterms:modified>
</cp:coreProperties>
</file>