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68" r:id="rId1"/>
    <p:sldMasterId id="2147483782" r:id="rId2"/>
  </p:sldMasterIdLst>
  <p:notesMasterIdLst>
    <p:notesMasterId r:id="rId27"/>
  </p:notesMasterIdLst>
  <p:sldIdLst>
    <p:sldId id="363" r:id="rId3"/>
    <p:sldId id="558" r:id="rId4"/>
    <p:sldId id="519" r:id="rId5"/>
    <p:sldId id="544" r:id="rId6"/>
    <p:sldId id="539" r:id="rId7"/>
    <p:sldId id="540" r:id="rId8"/>
    <p:sldId id="545" r:id="rId9"/>
    <p:sldId id="564" r:id="rId10"/>
    <p:sldId id="565" r:id="rId11"/>
    <p:sldId id="541" r:id="rId12"/>
    <p:sldId id="542" r:id="rId13"/>
    <p:sldId id="560" r:id="rId14"/>
    <p:sldId id="559" r:id="rId15"/>
    <p:sldId id="553" r:id="rId16"/>
    <p:sldId id="561" r:id="rId17"/>
    <p:sldId id="548" r:id="rId18"/>
    <p:sldId id="549" r:id="rId19"/>
    <p:sldId id="550" r:id="rId20"/>
    <p:sldId id="552" r:id="rId21"/>
    <p:sldId id="555" r:id="rId22"/>
    <p:sldId id="525" r:id="rId23"/>
    <p:sldId id="556" r:id="rId24"/>
    <p:sldId id="517" r:id="rId25"/>
    <p:sldId id="56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postolou, Petros" initials="AP" lastIdx="1" clrIdx="0">
    <p:extLst>
      <p:ext uri="{19B8F6BF-5375-455C-9EA6-DF929625EA0E}">
        <p15:presenceInfo xmlns:p15="http://schemas.microsoft.com/office/powerpoint/2012/main" userId="S-1-5-21-2361984597-2039549782-3180204118-11684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FF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172" autoAdjust="0"/>
    <p:restoredTop sz="95833" autoAdjust="0"/>
  </p:normalViewPr>
  <p:slideViewPr>
    <p:cSldViewPr snapToGrid="0">
      <p:cViewPr varScale="1">
        <p:scale>
          <a:sx n="91" d="100"/>
          <a:sy n="91" d="100"/>
        </p:scale>
        <p:origin x="159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4T11:23:23.169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A6E46-EE21-4B1F-B517-3F7127073F79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07819-98BF-4315-A4DA-F0AA4FFEA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11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378DD1-384D-496F-BA51-D5C93456465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2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07819-98BF-4315-A4DA-F0AA4FFEA1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378DD1-384D-496F-BA51-D5C93456465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84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lang="en-US" dirty="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4526" y="6528816"/>
            <a:ext cx="2895600" cy="329184"/>
          </a:xfrm>
          <a:prstGeom prst="rect">
            <a:avLst/>
          </a:prstGeom>
        </p:spPr>
        <p:txBody>
          <a:bodyPr/>
          <a:lstStyle/>
          <a:p>
            <a:fld id="{F1B53D4F-7BC3-49A4-998D-78EA7467F5A6}" type="datetime1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546402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97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4526" y="6528816"/>
            <a:ext cx="2895600" cy="329184"/>
          </a:xfrm>
          <a:prstGeom prst="rect">
            <a:avLst/>
          </a:prstGeom>
        </p:spPr>
        <p:txBody>
          <a:bodyPr/>
          <a:lstStyle/>
          <a:p>
            <a:fld id="{8BE93B40-9F1D-4A62-A062-1FFF048D8FB1}" type="datetime1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546402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6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4526" y="6528816"/>
            <a:ext cx="2895600" cy="329184"/>
          </a:xfrm>
          <a:prstGeom prst="rect">
            <a:avLst/>
          </a:prstGeom>
        </p:spPr>
        <p:txBody>
          <a:bodyPr/>
          <a:lstStyle/>
          <a:p>
            <a:fld id="{197AB2DC-ECCA-41E4-A04F-503F596EEE59}" type="datetime1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546402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77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476250"/>
            <a:ext cx="88519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250" y="1628775"/>
            <a:ext cx="4327525" cy="4460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02175" y="1628775"/>
            <a:ext cx="4329113" cy="4460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57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title-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9988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lang="en-US" dirty="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4526" y="6528816"/>
            <a:ext cx="2895600" cy="329184"/>
          </a:xfrm>
          <a:prstGeom prst="rect">
            <a:avLst/>
          </a:prstGeom>
        </p:spPr>
        <p:txBody>
          <a:bodyPr/>
          <a:lstStyle/>
          <a:p>
            <a:fld id="{65C3587B-33DF-4E4F-A238-DD8961DC4CF4}" type="datetime1">
              <a:rPr lang="en-US" smtClean="0">
                <a:solidFill>
                  <a:srgbClr val="292934"/>
                </a:solidFill>
              </a:rPr>
              <a:t>4/2/2020</a:t>
            </a:fld>
            <a:endParaRPr lang="en-US">
              <a:solidFill>
                <a:srgbClr val="29293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546402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29293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822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4526" y="6528816"/>
            <a:ext cx="2895600" cy="329184"/>
          </a:xfrm>
          <a:prstGeom prst="rect">
            <a:avLst/>
          </a:prstGeom>
        </p:spPr>
        <p:txBody>
          <a:bodyPr/>
          <a:lstStyle/>
          <a:p>
            <a:fld id="{B45A0761-173A-4E78-8607-3E5F78350995}" type="datetime1">
              <a:rPr lang="en-US" smtClean="0">
                <a:solidFill>
                  <a:srgbClr val="292934"/>
                </a:solidFill>
              </a:rPr>
              <a:t>4/2/2020</a:t>
            </a:fld>
            <a:endParaRPr lang="en-US">
              <a:solidFill>
                <a:srgbClr val="29293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546402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29293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D27C81BC-85DC-4516-A3E8-AC66B1E729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39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4526" y="6528816"/>
            <a:ext cx="2895600" cy="329184"/>
          </a:xfrm>
          <a:prstGeom prst="rect">
            <a:avLst/>
          </a:prstGeom>
        </p:spPr>
        <p:txBody>
          <a:bodyPr/>
          <a:lstStyle/>
          <a:p>
            <a:fld id="{AD17BF37-72B2-48DB-B679-F31A0D391119}" type="datetime1">
              <a:rPr lang="en-US" smtClean="0">
                <a:solidFill>
                  <a:srgbClr val="FFFFFF"/>
                </a:solidFill>
              </a:rPr>
              <a:t>4/2/2020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546402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019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14526" y="6528816"/>
            <a:ext cx="2895600" cy="329184"/>
          </a:xfrm>
          <a:prstGeom prst="rect">
            <a:avLst/>
          </a:prstGeom>
        </p:spPr>
        <p:txBody>
          <a:bodyPr/>
          <a:lstStyle/>
          <a:p>
            <a:fld id="{F9675CBC-E601-4A9D-9671-A9C9AD76E8BD}" type="datetime1">
              <a:rPr lang="en-US" smtClean="0">
                <a:solidFill>
                  <a:srgbClr val="292934"/>
                </a:solidFill>
              </a:rPr>
              <a:t>4/2/2020</a:t>
            </a:fld>
            <a:endParaRPr lang="en-US">
              <a:solidFill>
                <a:srgbClr val="29293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546402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29293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801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14526" y="6528816"/>
            <a:ext cx="2895600" cy="329184"/>
          </a:xfrm>
          <a:prstGeom prst="rect">
            <a:avLst/>
          </a:prstGeom>
        </p:spPr>
        <p:txBody>
          <a:bodyPr/>
          <a:lstStyle/>
          <a:p>
            <a:fld id="{A2274FA8-20DC-484C-A49D-AC0FBBBE73EA}" type="datetime1">
              <a:rPr lang="en-US" smtClean="0">
                <a:solidFill>
                  <a:srgbClr val="292934"/>
                </a:solidFill>
              </a:rPr>
              <a:t>4/2/2020</a:t>
            </a:fld>
            <a:endParaRPr lang="en-US">
              <a:solidFill>
                <a:srgbClr val="29293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57600" y="6546402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29293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469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14526" y="6528816"/>
            <a:ext cx="2895600" cy="329184"/>
          </a:xfrm>
          <a:prstGeom prst="rect">
            <a:avLst/>
          </a:prstGeom>
        </p:spPr>
        <p:txBody>
          <a:bodyPr/>
          <a:lstStyle/>
          <a:p>
            <a:fld id="{DD5A41CB-BA1F-40D6-A00E-975C410087BD}" type="datetime1">
              <a:rPr lang="en-US" smtClean="0">
                <a:solidFill>
                  <a:srgbClr val="292934"/>
                </a:solidFill>
              </a:rPr>
              <a:t>4/2/2020</a:t>
            </a:fld>
            <a:endParaRPr lang="en-US">
              <a:solidFill>
                <a:srgbClr val="29293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57600" y="6546402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29293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4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4526" y="6528816"/>
            <a:ext cx="2895600" cy="329184"/>
          </a:xfrm>
          <a:prstGeom prst="rect">
            <a:avLst/>
          </a:prstGeom>
        </p:spPr>
        <p:txBody>
          <a:bodyPr/>
          <a:lstStyle/>
          <a:p>
            <a:fld id="{ACFFD2D1-9355-4A3A-B1EB-1B9939D907E4}" type="datetime1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546402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D27C81BC-85DC-4516-A3E8-AC66B1E7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99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14526" y="6528816"/>
            <a:ext cx="2895600" cy="329184"/>
          </a:xfrm>
          <a:prstGeom prst="rect">
            <a:avLst/>
          </a:prstGeom>
        </p:spPr>
        <p:txBody>
          <a:bodyPr/>
          <a:lstStyle/>
          <a:p>
            <a:fld id="{02E2BF7B-F386-4FF4-80A0-AB358515D204}" type="datetime1">
              <a:rPr lang="en-US" smtClean="0">
                <a:solidFill>
                  <a:srgbClr val="292934"/>
                </a:solidFill>
              </a:rPr>
              <a:t>4/2/2020</a:t>
            </a:fld>
            <a:endParaRPr lang="en-US">
              <a:solidFill>
                <a:srgbClr val="29293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57600" y="6546402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29293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22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14526" y="6528816"/>
            <a:ext cx="2895600" cy="329184"/>
          </a:xfrm>
          <a:prstGeom prst="rect">
            <a:avLst/>
          </a:prstGeom>
        </p:spPr>
        <p:txBody>
          <a:bodyPr/>
          <a:lstStyle/>
          <a:p>
            <a:fld id="{D1AD86CD-52F3-4845-93FC-C6D500BCEBC1}" type="datetime1">
              <a:rPr lang="en-US" smtClean="0">
                <a:solidFill>
                  <a:srgbClr val="292934"/>
                </a:solidFill>
              </a:rPr>
              <a:t>4/2/2020</a:t>
            </a:fld>
            <a:endParaRPr lang="en-US">
              <a:solidFill>
                <a:srgbClr val="29293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546402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29293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1780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14526" y="6528816"/>
            <a:ext cx="2895600" cy="329184"/>
          </a:xfrm>
          <a:prstGeom prst="rect">
            <a:avLst/>
          </a:prstGeom>
        </p:spPr>
        <p:txBody>
          <a:bodyPr/>
          <a:lstStyle/>
          <a:p>
            <a:fld id="{AFD14729-9497-4715-9836-5C6C4B15C904}" type="datetime1">
              <a:rPr lang="en-US" smtClean="0">
                <a:solidFill>
                  <a:srgbClr val="292934"/>
                </a:solidFill>
              </a:rPr>
              <a:t>4/2/2020</a:t>
            </a:fld>
            <a:endParaRPr lang="en-US">
              <a:solidFill>
                <a:srgbClr val="29293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546402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29293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071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4526" y="6528816"/>
            <a:ext cx="2895600" cy="329184"/>
          </a:xfrm>
          <a:prstGeom prst="rect">
            <a:avLst/>
          </a:prstGeom>
        </p:spPr>
        <p:txBody>
          <a:bodyPr/>
          <a:lstStyle/>
          <a:p>
            <a:fld id="{9138C41A-C28B-40A9-85A6-5A4F289DED0F}" type="datetime1">
              <a:rPr lang="en-US" smtClean="0">
                <a:solidFill>
                  <a:srgbClr val="292934"/>
                </a:solidFill>
              </a:rPr>
              <a:t>4/2/2020</a:t>
            </a:fld>
            <a:endParaRPr lang="en-US">
              <a:solidFill>
                <a:srgbClr val="29293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546402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29293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109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4526" y="6528816"/>
            <a:ext cx="2895600" cy="329184"/>
          </a:xfrm>
          <a:prstGeom prst="rect">
            <a:avLst/>
          </a:prstGeom>
        </p:spPr>
        <p:txBody>
          <a:bodyPr/>
          <a:lstStyle/>
          <a:p>
            <a:fld id="{858E6154-12BD-4C3E-A968-0D63541903E9}" type="datetime1">
              <a:rPr lang="en-US" smtClean="0">
                <a:solidFill>
                  <a:srgbClr val="292934"/>
                </a:solidFill>
              </a:rPr>
              <a:t>4/2/2020</a:t>
            </a:fld>
            <a:endParaRPr lang="en-US">
              <a:solidFill>
                <a:srgbClr val="29293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546402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29293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53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476250"/>
            <a:ext cx="88519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250" y="1628775"/>
            <a:ext cx="4327525" cy="4460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02175" y="1628775"/>
            <a:ext cx="4329113" cy="4460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13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title-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706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4526" y="6528816"/>
            <a:ext cx="2895600" cy="329184"/>
          </a:xfrm>
          <a:prstGeom prst="rect">
            <a:avLst/>
          </a:prstGeom>
        </p:spPr>
        <p:txBody>
          <a:bodyPr/>
          <a:lstStyle/>
          <a:p>
            <a:fld id="{3440D83C-6102-4182-9EF7-FB1430105458}" type="datetime1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546402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715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14526" y="6528816"/>
            <a:ext cx="2895600" cy="329184"/>
          </a:xfrm>
          <a:prstGeom prst="rect">
            <a:avLst/>
          </a:prstGeom>
        </p:spPr>
        <p:txBody>
          <a:bodyPr/>
          <a:lstStyle/>
          <a:p>
            <a:fld id="{4A68D94B-51B7-4030-87B6-F97C73383A28}" type="datetime1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546402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14526" y="6528816"/>
            <a:ext cx="2895600" cy="329184"/>
          </a:xfrm>
          <a:prstGeom prst="rect">
            <a:avLst/>
          </a:prstGeom>
        </p:spPr>
        <p:txBody>
          <a:bodyPr/>
          <a:lstStyle/>
          <a:p>
            <a:fld id="{6E0B1C3A-50CD-444A-8353-A1F95D729745}" type="datetime1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57600" y="6546402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4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14526" y="6528816"/>
            <a:ext cx="2895600" cy="329184"/>
          </a:xfrm>
          <a:prstGeom prst="rect">
            <a:avLst/>
          </a:prstGeom>
        </p:spPr>
        <p:txBody>
          <a:bodyPr/>
          <a:lstStyle/>
          <a:p>
            <a:fld id="{24B1FC72-C975-4E72-8133-19BBCA896B55}" type="datetime1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57600" y="6546402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8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14526" y="6528816"/>
            <a:ext cx="2895600" cy="329184"/>
          </a:xfrm>
          <a:prstGeom prst="rect">
            <a:avLst/>
          </a:prstGeom>
        </p:spPr>
        <p:txBody>
          <a:bodyPr/>
          <a:lstStyle/>
          <a:p>
            <a:fld id="{9A24A443-589E-4E61-9BDA-0D864666E031}" type="datetime1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57600" y="6546402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5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14526" y="6528816"/>
            <a:ext cx="2895600" cy="329184"/>
          </a:xfrm>
          <a:prstGeom prst="rect">
            <a:avLst/>
          </a:prstGeom>
        </p:spPr>
        <p:txBody>
          <a:bodyPr/>
          <a:lstStyle/>
          <a:p>
            <a:fld id="{6ECD63D8-1E34-46D9-A427-731246A4BE0B}" type="datetime1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546402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71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14526" y="6528816"/>
            <a:ext cx="2895600" cy="329184"/>
          </a:xfrm>
          <a:prstGeom prst="rect">
            <a:avLst/>
          </a:prstGeom>
        </p:spPr>
        <p:txBody>
          <a:bodyPr/>
          <a:lstStyle/>
          <a:p>
            <a:fld id="{CA45E5C4-AA90-49FF-929F-3D3C09FE9034}" type="datetime1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546402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6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3103" y="389731"/>
            <a:ext cx="7934718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17462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199" y="6503416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0070C0"/>
                </a:solidFill>
              </a:defRPr>
            </a:lvl1pPr>
          </a:lstStyle>
          <a:p>
            <a:fld id="{D27C81BC-85DC-4516-A3E8-AC66B1E729E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13" descr="University of Pittsburgh Seal"/>
          <p:cNvPicPr>
            <a:picLocks noChangeAspect="1" noChangeArrowheads="1"/>
          </p:cNvPicPr>
          <p:nvPr/>
        </p:nvPicPr>
        <p:blipFill>
          <a:blip r:embed="rId15"/>
          <a:srcRect l="25156" t="14761" r="25209" b="14047"/>
          <a:stretch>
            <a:fillRect/>
          </a:stretch>
        </p:blipFill>
        <p:spPr bwMode="auto">
          <a:xfrm>
            <a:off x="-1" y="17462"/>
            <a:ext cx="752083" cy="74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5769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3103" y="389731"/>
            <a:ext cx="7934718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17462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199" y="6503416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0070C0"/>
                </a:solidFill>
              </a:defRPr>
            </a:lvl1pPr>
          </a:lstStyle>
          <a:p>
            <a:fld id="{D27C81BC-85DC-4516-A3E8-AC66B1E729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3" descr="University of Pittsburgh Seal"/>
          <p:cNvPicPr>
            <a:picLocks noChangeAspect="1" noChangeArrowheads="1"/>
          </p:cNvPicPr>
          <p:nvPr/>
        </p:nvPicPr>
        <p:blipFill>
          <a:blip r:embed="rId15"/>
          <a:srcRect l="25156" t="14761" r="25209" b="14047"/>
          <a:stretch>
            <a:fillRect/>
          </a:stretch>
        </p:blipFill>
        <p:spPr bwMode="auto">
          <a:xfrm>
            <a:off x="-1" y="17462"/>
            <a:ext cx="752083" cy="74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404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mcs.anl.gov/petsc/" TargetMode="Externa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freefem.org/" TargetMode="Externa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nvidia.com/cuda/index.html" TargetMode="Externa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github.com/NVIDIA/AMGX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en.wikipedia.org/wiki/Conjugate_gradient_metho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775" y="957858"/>
            <a:ext cx="6656100" cy="101781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High </a:t>
            </a:r>
            <a:r>
              <a:rPr lang="en-US" sz="2800" b="1" dirty="0">
                <a:solidFill>
                  <a:schemeClr val="bg1"/>
                </a:solidFill>
              </a:rPr>
              <a:t>Performance </a:t>
            </a:r>
            <a:r>
              <a:rPr lang="en-US" sz="2800" b="1" dirty="0" smtClean="0">
                <a:solidFill>
                  <a:schemeClr val="bg1"/>
                </a:solidFill>
              </a:rPr>
              <a:t>Matrix-Free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Method </a:t>
            </a:r>
            <a:r>
              <a:rPr lang="en-US" sz="2800" b="1" dirty="0">
                <a:solidFill>
                  <a:schemeClr val="bg1"/>
                </a:solidFill>
              </a:rPr>
              <a:t>for Large-Scale </a:t>
            </a:r>
            <a:r>
              <a:rPr lang="en-US" sz="2800" b="1" dirty="0" smtClean="0">
                <a:solidFill>
                  <a:schemeClr val="bg1"/>
                </a:solidFill>
              </a:rPr>
              <a:t>FEA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on GPUs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4775" y="2825839"/>
            <a:ext cx="5564319" cy="1686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  <a:buClr>
                <a:srgbClr val="000000"/>
              </a:buClr>
            </a:pPr>
            <a:r>
              <a:rPr lang="en-US" b="1" u="sng" dirty="0" smtClean="0">
                <a:solidFill>
                  <a:srgbClr val="CDB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Petros Apostolou</a:t>
            </a:r>
            <a:r>
              <a:rPr lang="en-US" b="1" dirty="0" smtClean="0">
                <a:solidFill>
                  <a:srgbClr val="CDB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Florian </a:t>
            </a:r>
            <a:r>
              <a:rPr lang="en-US" b="1" dirty="0" err="1" smtClean="0">
                <a:solidFill>
                  <a:srgbClr val="CDB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Dugast</a:t>
            </a:r>
            <a:r>
              <a:rPr lang="en-US" b="1" dirty="0" smtClean="0">
                <a:solidFill>
                  <a:srgbClr val="CDB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Albert To* </a:t>
            </a:r>
          </a:p>
          <a:p>
            <a:pPr algn="r">
              <a:spcBef>
                <a:spcPct val="20000"/>
              </a:spcBef>
              <a:buClr>
                <a:srgbClr val="000000"/>
              </a:buClr>
            </a:pPr>
            <a:r>
              <a:rPr lang="en-US" sz="1600" b="1" dirty="0" smtClean="0">
                <a:solidFill>
                  <a:srgbClr val="CDB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Mechanical Engineering and Materials Science</a:t>
            </a:r>
          </a:p>
          <a:p>
            <a:pPr algn="r">
              <a:spcBef>
                <a:spcPct val="20000"/>
              </a:spcBef>
              <a:buClr>
                <a:srgbClr val="000000"/>
              </a:buClr>
            </a:pPr>
            <a:r>
              <a:rPr lang="en-US" sz="1600" b="1" dirty="0" smtClean="0">
                <a:solidFill>
                  <a:srgbClr val="CDB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Pittsburgh</a:t>
            </a:r>
          </a:p>
          <a:p>
            <a:pPr algn="r">
              <a:spcBef>
                <a:spcPct val="20000"/>
              </a:spcBef>
              <a:buClr>
                <a:srgbClr val="000000"/>
              </a:buClr>
            </a:pPr>
            <a:r>
              <a:rPr lang="en-US" sz="1600" b="1" dirty="0" smtClean="0">
                <a:solidFill>
                  <a:srgbClr val="CDB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April-02-2020</a:t>
            </a:r>
          </a:p>
        </p:txBody>
      </p:sp>
    </p:spTree>
    <p:extLst>
      <p:ext uri="{BB962C8B-B14F-4D97-AF65-F5344CB8AC3E}">
        <p14:creationId xmlns:p14="http://schemas.microsoft.com/office/powerpoint/2010/main" val="421292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35200" y="660100"/>
            <a:ext cx="7934718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CPU Matrix-Free Conjugate Gradient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5200" y="1373702"/>
            <a:ext cx="5439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libri"/>
              </a:rPr>
              <a:t>Matrix-Free MV(</a:t>
            </a:r>
            <a:r>
              <a:rPr lang="en-US" b="1" dirty="0" err="1" smtClean="0">
                <a:solidFill>
                  <a:prstClr val="black"/>
                </a:solidFill>
                <a:latin typeface="Calibri"/>
              </a:rPr>
              <a:t>dst</a:t>
            </a:r>
            <a:r>
              <a:rPr lang="en-US" b="1" dirty="0" smtClean="0">
                <a:solidFill>
                  <a:prstClr val="black"/>
                </a:solidFill>
                <a:latin typeface="Calibri"/>
              </a:rPr>
              <a:t>, </a:t>
            </a:r>
            <a:r>
              <a:rPr lang="en-US" b="1" dirty="0" err="1" smtClean="0">
                <a:solidFill>
                  <a:prstClr val="black"/>
                </a:solidFill>
                <a:latin typeface="Calibri"/>
              </a:rPr>
              <a:t>Ke</a:t>
            </a:r>
            <a:r>
              <a:rPr lang="en-US" b="1" dirty="0" smtClean="0">
                <a:solidFill>
                  <a:prstClr val="black"/>
                </a:solidFill>
                <a:latin typeface="Calibri"/>
              </a:rPr>
              <a:t>, </a:t>
            </a:r>
            <a:r>
              <a:rPr lang="en-US" b="1" dirty="0" err="1" smtClean="0">
                <a:solidFill>
                  <a:prstClr val="black"/>
                </a:solidFill>
                <a:latin typeface="Calibri"/>
              </a:rPr>
              <a:t>src</a:t>
            </a:r>
            <a:r>
              <a:rPr lang="en-US" b="1" dirty="0" smtClean="0">
                <a:solidFill>
                  <a:prstClr val="black"/>
                </a:solidFill>
                <a:latin typeface="Calibri"/>
              </a:rPr>
              <a:t>):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4606" y="1874590"/>
            <a:ext cx="151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et </a:t>
            </a:r>
            <a:r>
              <a:rPr lang="en-US" b="1" dirty="0" err="1" smtClean="0"/>
              <a:t>dst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 panose="05000000000000000000" pitchFamily="2" charset="2"/>
              </a:rPr>
              <a:t> 0 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1904606" y="1816172"/>
            <a:ext cx="1416610" cy="486168"/>
          </a:xfrm>
          <a:prstGeom prst="flowChartAlternate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586851" y="2302340"/>
            <a:ext cx="1" cy="1728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>
          <a:xfrm>
            <a:off x="884204" y="2488602"/>
            <a:ext cx="3352009" cy="3129177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67116" y="2547020"/>
            <a:ext cx="32690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b="1" dirty="0" smtClean="0"/>
              <a:t>element</a:t>
            </a:r>
            <a:r>
              <a:rPr lang="en-US" dirty="0" smtClean="0"/>
              <a:t> in mesh</a:t>
            </a:r>
          </a:p>
          <a:p>
            <a:r>
              <a:rPr lang="en-US" dirty="0"/>
              <a:t> </a:t>
            </a:r>
            <a:r>
              <a:rPr lang="en-US" dirty="0" smtClean="0"/>
              <a:t>  for </a:t>
            </a:r>
            <a:r>
              <a:rPr lang="en-US" b="1" dirty="0" smtClean="0"/>
              <a:t>rows</a:t>
            </a:r>
            <a:r>
              <a:rPr lang="en-US" dirty="0" smtClean="0"/>
              <a:t> in </a:t>
            </a:r>
            <a:r>
              <a:rPr lang="en-US" dirty="0" err="1" smtClean="0"/>
              <a:t>Ke</a:t>
            </a:r>
            <a:r>
              <a:rPr lang="en-US" dirty="0" smtClean="0"/>
              <a:t>[8 x 8]</a:t>
            </a:r>
          </a:p>
          <a:p>
            <a:r>
              <a:rPr lang="en-US" dirty="0"/>
              <a:t> </a:t>
            </a:r>
            <a:r>
              <a:rPr lang="en-US" dirty="0" smtClean="0"/>
              <a:t>       extract </a:t>
            </a:r>
            <a:r>
              <a:rPr lang="en-US" b="1" dirty="0" err="1" smtClean="0"/>
              <a:t>row</a:t>
            </a:r>
            <a:r>
              <a:rPr lang="en-US" b="1" baseline="-25000" dirty="0" err="1" smtClean="0"/>
              <a:t>index</a:t>
            </a:r>
            <a:endParaRPr lang="en-US" b="1" baseline="-25000" dirty="0" smtClean="0"/>
          </a:p>
          <a:p>
            <a:r>
              <a:rPr lang="en-US" dirty="0" smtClean="0"/>
              <a:t>        define</a:t>
            </a:r>
            <a:r>
              <a:rPr lang="en-US" b="1" dirty="0" smtClean="0"/>
              <a:t> </a:t>
            </a:r>
            <a:r>
              <a:rPr lang="en-US" b="1" dirty="0" err="1"/>
              <a:t>tmp</a:t>
            </a:r>
            <a:r>
              <a:rPr lang="en-US" b="1" dirty="0"/>
              <a:t> </a:t>
            </a:r>
            <a:r>
              <a:rPr lang="en-US" b="1" dirty="0" smtClean="0">
                <a:sym typeface="Wingdings" panose="05000000000000000000" pitchFamily="2" charset="2"/>
              </a:rPr>
              <a:t> 0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for </a:t>
            </a:r>
            <a:r>
              <a:rPr lang="en-US" b="1" dirty="0" smtClean="0"/>
              <a:t>nodes</a:t>
            </a:r>
            <a:r>
              <a:rPr lang="en-US" dirty="0" smtClean="0"/>
              <a:t> in element</a:t>
            </a:r>
          </a:p>
          <a:p>
            <a:r>
              <a:rPr lang="en-US" dirty="0"/>
              <a:t> </a:t>
            </a:r>
            <a:r>
              <a:rPr lang="en-US" dirty="0" smtClean="0"/>
              <a:t>           extract </a:t>
            </a:r>
            <a:r>
              <a:rPr lang="en-US" b="1" dirty="0" err="1" smtClean="0"/>
              <a:t>DOF</a:t>
            </a:r>
            <a:r>
              <a:rPr lang="en-US" b="1" baseline="-25000" dirty="0" err="1" smtClean="0"/>
              <a:t>index</a:t>
            </a:r>
            <a:r>
              <a:rPr lang="en-US" b="1" baseline="-25000" dirty="0"/>
              <a:t> 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            </a:t>
            </a:r>
            <a:r>
              <a:rPr lang="en-US" b="1" dirty="0" err="1">
                <a:sym typeface="Wingdings" panose="05000000000000000000" pitchFamily="2" charset="2"/>
              </a:rPr>
              <a:t>t</a:t>
            </a:r>
            <a:r>
              <a:rPr lang="en-US" b="1" dirty="0" err="1" smtClean="0">
                <a:sym typeface="Wingdings" panose="05000000000000000000" pitchFamily="2" charset="2"/>
              </a:rPr>
              <a:t>mp</a:t>
            </a:r>
            <a:r>
              <a:rPr lang="en-US" b="1" dirty="0" smtClean="0">
                <a:sym typeface="Wingdings" panose="05000000000000000000" pitchFamily="2" charset="2"/>
              </a:rPr>
              <a:t> = </a:t>
            </a:r>
            <a:r>
              <a:rPr lang="en-US" b="1" dirty="0" err="1" smtClean="0">
                <a:sym typeface="Wingdings" panose="05000000000000000000" pitchFamily="2" charset="2"/>
              </a:rPr>
              <a:t>tmp</a:t>
            </a:r>
            <a:r>
              <a:rPr lang="en-US" b="1" dirty="0" smtClean="0">
                <a:sym typeface="Wingdings" panose="05000000000000000000" pitchFamily="2" charset="2"/>
              </a:rPr>
              <a:t> + </a:t>
            </a:r>
            <a:r>
              <a:rPr lang="en-US" b="1" dirty="0" err="1" smtClean="0">
                <a:sym typeface="Wingdings" panose="05000000000000000000" pitchFamily="2" charset="2"/>
              </a:rPr>
              <a:t>Ke</a:t>
            </a:r>
            <a:r>
              <a:rPr lang="en-US" b="1" dirty="0" smtClean="0">
                <a:sym typeface="Wingdings" panose="05000000000000000000" pitchFamily="2" charset="2"/>
              </a:rPr>
              <a:t> * </a:t>
            </a:r>
            <a:r>
              <a:rPr lang="en-US" b="1" dirty="0" err="1" smtClean="0">
                <a:sym typeface="Wingdings" panose="05000000000000000000" pitchFamily="2" charset="2"/>
              </a:rPr>
              <a:t>src</a:t>
            </a:r>
            <a:endParaRPr lang="en-US" b="1" dirty="0" smtClean="0">
              <a:sym typeface="Wingdings" panose="05000000000000000000" pitchFamily="2" charset="2"/>
            </a:endParaRPr>
          </a:p>
          <a:p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smtClean="0">
                <a:sym typeface="Wingdings" panose="05000000000000000000" pitchFamily="2" charset="2"/>
              </a:rPr>
              <a:t>       </a:t>
            </a:r>
            <a:r>
              <a:rPr lang="en-US" dirty="0" smtClean="0">
                <a:sym typeface="Wingdings" panose="05000000000000000000" pitchFamily="2" charset="2"/>
              </a:rPr>
              <a:t>end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 </a:t>
            </a:r>
            <a:r>
              <a:rPr lang="en-US" dirty="0" err="1" smtClean="0">
                <a:sym typeface="Wingdings" panose="05000000000000000000" pitchFamily="2" charset="2"/>
              </a:rPr>
              <a:t>dst</a:t>
            </a:r>
            <a:r>
              <a:rPr lang="en-US" dirty="0" smtClean="0">
                <a:sym typeface="Wingdings" panose="05000000000000000000" pitchFamily="2" charset="2"/>
              </a:rPr>
              <a:t> = </a:t>
            </a:r>
            <a:r>
              <a:rPr lang="en-US" dirty="0" err="1" smtClean="0">
                <a:sym typeface="Wingdings" panose="05000000000000000000" pitchFamily="2" charset="2"/>
              </a:rPr>
              <a:t>dst</a:t>
            </a:r>
            <a:r>
              <a:rPr lang="en-US" dirty="0" smtClean="0">
                <a:sym typeface="Wingdings" panose="05000000000000000000" pitchFamily="2" charset="2"/>
              </a:rPr>
              <a:t> + </a:t>
            </a:r>
            <a:r>
              <a:rPr lang="en-US" dirty="0" err="1" smtClean="0">
                <a:sym typeface="Wingdings" panose="05000000000000000000" pitchFamily="2" charset="2"/>
              </a:rPr>
              <a:t>tmp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end</a:t>
            </a:r>
            <a:endParaRPr lang="en-US" dirty="0" smtClean="0"/>
          </a:p>
          <a:p>
            <a:r>
              <a:rPr lang="en-US" dirty="0" smtClean="0"/>
              <a:t>end        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240352" y="3889671"/>
            <a:ext cx="536600" cy="44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Process 31"/>
          <p:cNvSpPr/>
          <p:nvPr/>
        </p:nvSpPr>
        <p:spPr>
          <a:xfrm>
            <a:off x="4776952" y="2592001"/>
            <a:ext cx="2664372" cy="2617509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776952" y="2624187"/>
            <a:ext cx="27379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! impose </a:t>
            </a:r>
            <a:r>
              <a:rPr lang="en-US" b="1" dirty="0" err="1" smtClean="0"/>
              <a:t>Dirichlet</a:t>
            </a:r>
            <a:r>
              <a:rPr lang="en-US" b="1" dirty="0" smtClean="0"/>
              <a:t> BC</a:t>
            </a:r>
          </a:p>
          <a:p>
            <a:r>
              <a:rPr lang="en-US" dirty="0" smtClean="0"/>
              <a:t>for </a:t>
            </a:r>
            <a:r>
              <a:rPr lang="en-US" b="1" dirty="0" smtClean="0"/>
              <a:t>element</a:t>
            </a:r>
            <a:r>
              <a:rPr lang="en-US" dirty="0" smtClean="0"/>
              <a:t> in mesh</a:t>
            </a:r>
          </a:p>
          <a:p>
            <a:r>
              <a:rPr lang="en-US" dirty="0"/>
              <a:t> </a:t>
            </a:r>
            <a:r>
              <a:rPr lang="en-US" dirty="0" smtClean="0"/>
              <a:t>  if  </a:t>
            </a:r>
            <a:r>
              <a:rPr lang="en-US" b="1" dirty="0" smtClean="0"/>
              <a:t>[element == face]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b="1" dirty="0" err="1" smtClean="0"/>
              <a:t>src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 panose="05000000000000000000" pitchFamily="2" charset="2"/>
              </a:rPr>
              <a:t> 0</a:t>
            </a:r>
          </a:p>
          <a:p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smtClean="0">
                <a:sym typeface="Wingdings" panose="05000000000000000000" pitchFamily="2" charset="2"/>
              </a:rPr>
              <a:t>      </a:t>
            </a:r>
            <a:r>
              <a:rPr lang="en-US" b="1" dirty="0" err="1" smtClean="0">
                <a:sym typeface="Wingdings" panose="05000000000000000000" pitchFamily="2" charset="2"/>
              </a:rPr>
              <a:t>dst</a:t>
            </a:r>
            <a:r>
              <a:rPr lang="en-US" b="1" dirty="0" smtClean="0">
                <a:sym typeface="Wingdings" panose="05000000000000000000" pitchFamily="2" charset="2"/>
              </a:rPr>
              <a:t>  0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end</a:t>
            </a:r>
          </a:p>
          <a:p>
            <a:r>
              <a:rPr lang="en-US" dirty="0">
                <a:sym typeface="Wingdings" panose="05000000000000000000" pitchFamily="2" charset="2"/>
              </a:rPr>
              <a:t>e</a:t>
            </a:r>
            <a:r>
              <a:rPr lang="en-US" dirty="0" smtClean="0">
                <a:sym typeface="Wingdings" panose="05000000000000000000" pitchFamily="2" charset="2"/>
              </a:rPr>
              <a:t>nd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r</a:t>
            </a:r>
            <a:r>
              <a:rPr lang="en-US" dirty="0" smtClean="0">
                <a:sym typeface="Wingdings" panose="05000000000000000000" pitchFamily="2" charset="2"/>
              </a:rPr>
              <a:t>eturn </a:t>
            </a:r>
            <a:r>
              <a:rPr lang="en-US" b="1" dirty="0" err="1" smtClean="0">
                <a:sym typeface="Wingdings" panose="05000000000000000000" pitchFamily="2" charset="2"/>
              </a:rPr>
              <a:t>dst</a:t>
            </a:r>
            <a:endParaRPr lang="en-US" b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84204" y="5754414"/>
            <a:ext cx="608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MFMV consumes 80% out of the total computations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71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57042" y="624512"/>
            <a:ext cx="7934718" cy="7558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CPU </a:t>
            </a:r>
            <a:r>
              <a:rPr lang="en-US" dirty="0"/>
              <a:t>Matrix-Free Conjugate Gradient</a:t>
            </a:r>
            <a:br>
              <a:rPr lang="en-US" dirty="0"/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1471" y="1721694"/>
            <a:ext cx="2896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Computational Time on CPU: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0635" y="1721694"/>
            <a:ext cx="2388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Memory usage on CPU: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1" y="2219805"/>
            <a:ext cx="4295230" cy="34422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709" y="2219805"/>
            <a:ext cx="4740672" cy="344228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2328" y="5754305"/>
            <a:ext cx="8352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MFCG is 23.84 x times faster than the global matrix assembly solver</a:t>
            </a:r>
          </a:p>
          <a:p>
            <a:r>
              <a:rPr lang="en-US" b="1" dirty="0">
                <a:solidFill>
                  <a:srgbClr val="FF0000"/>
                </a:solidFill>
              </a:rPr>
              <a:t>MFCG </a:t>
            </a:r>
            <a:r>
              <a:rPr lang="en-US" b="1" dirty="0" smtClean="0">
                <a:solidFill>
                  <a:srgbClr val="FF0000"/>
                </a:solidFill>
              </a:rPr>
              <a:t> consumes 43.42 x times less memory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84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5724" y="496094"/>
            <a:ext cx="7934718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CPU </a:t>
            </a:r>
            <a:r>
              <a:rPr lang="en-US" dirty="0"/>
              <a:t>Matrix-Free Conjugate Gradient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99314" y="2769422"/>
            <a:ext cx="283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libri"/>
              </a:rPr>
              <a:t>Relative numerical error 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99315" y="5164693"/>
            <a:ext cx="554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Dirichlet</a:t>
            </a:r>
            <a:r>
              <a:rPr lang="en-US" b="1" dirty="0" smtClean="0">
                <a:solidFill>
                  <a:srgbClr val="FF0000"/>
                </a:solidFill>
              </a:rPr>
              <a:t> BC: T = 0 is satisfied on boundary faces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25724" y="1649061"/>
            <a:ext cx="8201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Verification of the numerical results with the </a:t>
            </a:r>
            <a:r>
              <a:rPr lang="en-US" b="1" dirty="0" err="1" smtClean="0"/>
              <a:t>PETSc</a:t>
            </a:r>
            <a:r>
              <a:rPr lang="en-US" dirty="0"/>
              <a:t> </a:t>
            </a:r>
            <a:r>
              <a:rPr lang="en-US" dirty="0" smtClean="0"/>
              <a:t>library</a:t>
            </a:r>
          </a:p>
          <a:p>
            <a:r>
              <a:rPr lang="en-US" dirty="0" smtClean="0"/>
              <a:t>Ref: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://www.mcs.anl.gov/petsc/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73" y="3386380"/>
            <a:ext cx="5929356" cy="115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0986" y="769239"/>
            <a:ext cx="7934718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CPU </a:t>
            </a:r>
            <a:r>
              <a:rPr lang="en-US" dirty="0"/>
              <a:t>Matrix-Free Conjugate Gradient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9771" y="1271290"/>
            <a:ext cx="828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Verification of the numerical results with the </a:t>
            </a:r>
            <a:r>
              <a:rPr lang="en-US" b="1" dirty="0" err="1" smtClean="0">
                <a:solidFill>
                  <a:prstClr val="black"/>
                </a:solidFill>
                <a:latin typeface="Calibri"/>
              </a:rPr>
              <a:t>FreeFem</a:t>
            </a:r>
            <a:r>
              <a:rPr lang="en-US" b="1" dirty="0" smtClean="0">
                <a:solidFill>
                  <a:prstClr val="black"/>
                </a:solidFill>
                <a:latin typeface="Calibri"/>
              </a:rPr>
              <a:t>++ 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library – </a:t>
            </a:r>
            <a:r>
              <a:rPr lang="en-US" dirty="0">
                <a:hlinkClick r:id="rId2"/>
              </a:rPr>
              <a:t>https://freefem.org/</a:t>
            </a:r>
            <a:endParaRPr lang="en-US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63271" y="4420747"/>
            <a:ext cx="11112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alibri"/>
              </a:rPr>
              <a:t>MFCG</a:t>
            </a:r>
          </a:p>
          <a:p>
            <a:r>
              <a:rPr lang="en-US" b="1" dirty="0" smtClean="0">
                <a:latin typeface="Calibri"/>
              </a:rPr>
              <a:t>SIZE = 20</a:t>
            </a:r>
            <a:r>
              <a:rPr lang="en-US" b="1" baseline="30000" dirty="0" smtClean="0">
                <a:latin typeface="Calibri"/>
              </a:rPr>
              <a:t>3</a:t>
            </a:r>
            <a:endParaRPr lang="en-US" b="1" dirty="0"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63271" y="2483160"/>
            <a:ext cx="24601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latin typeface="Calibri"/>
              </a:rPr>
              <a:t>FreeFem</a:t>
            </a:r>
            <a:r>
              <a:rPr lang="en-US" b="1" dirty="0" smtClean="0">
                <a:latin typeface="Calibri"/>
              </a:rPr>
              <a:t>++</a:t>
            </a:r>
          </a:p>
          <a:p>
            <a:r>
              <a:rPr lang="en-US" b="1" dirty="0" smtClean="0">
                <a:latin typeface="Calibri"/>
              </a:rPr>
              <a:t>SIZE </a:t>
            </a:r>
            <a:r>
              <a:rPr lang="en-US" b="1" dirty="0">
                <a:latin typeface="Calibri"/>
              </a:rPr>
              <a:t>= </a:t>
            </a:r>
            <a:r>
              <a:rPr lang="en-US" b="1" dirty="0" smtClean="0">
                <a:latin typeface="Calibri"/>
              </a:rPr>
              <a:t>20</a:t>
            </a:r>
            <a:r>
              <a:rPr lang="en-US" b="1" baseline="30000" dirty="0" smtClean="0">
                <a:latin typeface="Calibri"/>
              </a:rPr>
              <a:t>3</a:t>
            </a:r>
            <a:endParaRPr lang="en-US" b="1" dirty="0">
              <a:latin typeface="Calibri"/>
            </a:endParaRPr>
          </a:p>
          <a:p>
            <a:endParaRPr lang="en-US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8428" y="5857085"/>
            <a:ext cx="4874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Good agreement with </a:t>
            </a:r>
            <a:r>
              <a:rPr lang="en-US" b="1" dirty="0" err="1" smtClean="0">
                <a:solidFill>
                  <a:srgbClr val="FF0000"/>
                </a:solidFill>
              </a:rPr>
              <a:t>FreeFemm</a:t>
            </a:r>
            <a:r>
              <a:rPr lang="en-US" b="1" dirty="0" smtClean="0">
                <a:solidFill>
                  <a:srgbClr val="FF0000"/>
                </a:solidFill>
              </a:rPr>
              <a:t>++ library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3D Symmetric (</a:t>
            </a:r>
            <a:r>
              <a:rPr lang="en-US" b="1" dirty="0" err="1" smtClean="0">
                <a:solidFill>
                  <a:srgbClr val="FF0000"/>
                </a:solidFill>
              </a:rPr>
              <a:t>x,y,z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93" y="2007743"/>
            <a:ext cx="6284068" cy="37367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81705" y="1629427"/>
            <a:ext cx="124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x</a:t>
            </a:r>
            <a:r>
              <a:rPr lang="en-US" b="1" dirty="0" err="1"/>
              <a:t>z</a:t>
            </a:r>
            <a:r>
              <a:rPr lang="en-US" b="1" dirty="0" smtClean="0"/>
              <a:t>-plane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36926" y="1629427"/>
            <a:ext cx="124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x</a:t>
            </a:r>
            <a:r>
              <a:rPr lang="en-US" b="1" dirty="0" err="1" smtClean="0"/>
              <a:t>y</a:t>
            </a:r>
            <a:r>
              <a:rPr lang="en-US" b="1" dirty="0" smtClean="0"/>
              <a:t>-plane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31633" y="1629427"/>
            <a:ext cx="116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y</a:t>
            </a:r>
            <a:r>
              <a:rPr lang="en-US" b="1" dirty="0" err="1" smtClean="0"/>
              <a:t>z</a:t>
            </a:r>
            <a:r>
              <a:rPr lang="en-US" b="1" dirty="0" smtClean="0"/>
              <a:t>-plane</a:t>
            </a:r>
            <a:endParaRPr lang="en-US" b="1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4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6517" y="921371"/>
            <a:ext cx="7934718" cy="755818"/>
          </a:xfrm>
        </p:spPr>
        <p:txBody>
          <a:bodyPr>
            <a:normAutofit fontScale="90000"/>
          </a:bodyPr>
          <a:lstStyle/>
          <a:p>
            <a:r>
              <a:rPr lang="en-US" dirty="0"/>
              <a:t>GPU Matrix-Free Conjugate Gradient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5650" y="5790159"/>
            <a:ext cx="801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5120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cuda</a:t>
            </a:r>
            <a:r>
              <a:rPr lang="en-US" b="1" dirty="0" smtClean="0">
                <a:solidFill>
                  <a:srgbClr val="FF0000"/>
                </a:solidFill>
              </a:rPr>
              <a:t> cores &amp; 12 GB 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b="1" dirty="0" smtClean="0">
                <a:solidFill>
                  <a:srgbClr val="FF0000"/>
                </a:solidFill>
              </a:rPr>
              <a:t>emory with ~ 7TFLOPS  double precision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462" y="1813122"/>
            <a:ext cx="3075129" cy="35972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69" y="1200359"/>
            <a:ext cx="5626106" cy="434596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82013" y="1557191"/>
            <a:ext cx="1114426" cy="3989130"/>
            <a:chOff x="4310062" y="1466850"/>
            <a:chExt cx="1114426" cy="3989130"/>
          </a:xfrm>
        </p:grpSpPr>
        <p:sp>
          <p:nvSpPr>
            <p:cNvPr id="21" name="Frame 20"/>
            <p:cNvSpPr/>
            <p:nvPr/>
          </p:nvSpPr>
          <p:spPr>
            <a:xfrm>
              <a:off x="4310063" y="1466850"/>
              <a:ext cx="1114425" cy="3989130"/>
            </a:xfrm>
            <a:prstGeom prst="frame">
              <a:avLst>
                <a:gd name="adj1" fmla="val 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rame 21"/>
            <p:cNvSpPr/>
            <p:nvPr/>
          </p:nvSpPr>
          <p:spPr>
            <a:xfrm>
              <a:off x="4310063" y="1881188"/>
              <a:ext cx="1114425" cy="242887"/>
            </a:xfrm>
            <a:prstGeom prst="fram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Frame 22"/>
            <p:cNvSpPr/>
            <p:nvPr/>
          </p:nvSpPr>
          <p:spPr>
            <a:xfrm>
              <a:off x="4310062" y="4314825"/>
              <a:ext cx="1114425" cy="242887"/>
            </a:xfrm>
            <a:prstGeom prst="fram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4" name="Frame 23"/>
          <p:cNvSpPr/>
          <p:nvPr/>
        </p:nvSpPr>
        <p:spPr>
          <a:xfrm>
            <a:off x="1782014" y="5126801"/>
            <a:ext cx="1114425" cy="419520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68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73103" y="389731"/>
            <a:ext cx="7934718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GPU Matrix-Free Conjugate Gradient</a:t>
            </a:r>
          </a:p>
        </p:txBody>
      </p:sp>
      <p:sp>
        <p:nvSpPr>
          <p:cNvPr id="3" name="TextBox 2"/>
          <p:cNvSpPr txBox="1"/>
          <p:nvPr/>
        </p:nvSpPr>
        <p:spPr>
          <a:xfrm rot="16200000">
            <a:off x="1485840" y="3752735"/>
            <a:ext cx="16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BLOCKSIZE</a:t>
            </a:r>
            <a:endParaRPr lang="en-US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517667" y="2354183"/>
            <a:ext cx="132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BLOCK ID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46976" y="2092071"/>
            <a:ext cx="4146618" cy="3061882"/>
            <a:chOff x="639651" y="2503973"/>
            <a:chExt cx="4146618" cy="3061882"/>
          </a:xfrm>
        </p:grpSpPr>
        <p:sp>
          <p:nvSpPr>
            <p:cNvPr id="6" name="Rectangle 5"/>
            <p:cNvSpPr/>
            <p:nvPr/>
          </p:nvSpPr>
          <p:spPr>
            <a:xfrm>
              <a:off x="708806" y="2515475"/>
              <a:ext cx="3444398" cy="777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1189193" y="2515475"/>
              <a:ext cx="4738" cy="7773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1696931" y="2503974"/>
              <a:ext cx="4738" cy="7773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161237" y="2515475"/>
              <a:ext cx="4738" cy="7773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734243" y="2503973"/>
              <a:ext cx="4738" cy="7773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1005" y="2666004"/>
              <a:ext cx="1033470" cy="47625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86084" y="2742147"/>
              <a:ext cx="4271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1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74475" y="2742147"/>
              <a:ext cx="4271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777475" y="2742147"/>
              <a:ext cx="4271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63913" y="2704075"/>
              <a:ext cx="4271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N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90250" y="3864049"/>
              <a:ext cx="5333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742" y="4248734"/>
              <a:ext cx="548688" cy="18290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 rot="5400000">
              <a:off x="-96857" y="4212105"/>
              <a:ext cx="2107542" cy="5333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84906" y="3864049"/>
              <a:ext cx="4547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639651" y="3463939"/>
              <a:ext cx="1123428" cy="1997835"/>
              <a:chOff x="639651" y="3463939"/>
              <a:chExt cx="1123428" cy="1997835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679218" y="4518677"/>
                <a:ext cx="504829" cy="247652"/>
              </a:xfrm>
              <a:prstGeom prst="rect">
                <a:avLst/>
              </a:prstGeom>
            </p:spPr>
          </p:pic>
          <p:sp>
            <p:nvSpPr>
              <p:cNvPr id="50" name="TextBox 49"/>
              <p:cNvSpPr txBox="1"/>
              <p:nvPr/>
            </p:nvSpPr>
            <p:spPr>
              <a:xfrm>
                <a:off x="788107" y="3463939"/>
                <a:ext cx="4271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1</a:t>
                </a:r>
                <a:endParaRPr lang="en-US" sz="2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39651" y="5061664"/>
                <a:ext cx="10990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256</a:t>
                </a:r>
                <a:endParaRPr lang="en-US" sz="2000" dirty="0"/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>
                <a:off x="690250" y="4949800"/>
                <a:ext cx="1072829" cy="59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Straight Connector 73"/>
            <p:cNvCxnSpPr/>
            <p:nvPr/>
          </p:nvCxnSpPr>
          <p:spPr>
            <a:xfrm>
              <a:off x="1229751" y="3864049"/>
              <a:ext cx="5333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1243" y="4248734"/>
              <a:ext cx="548688" cy="18290"/>
            </a:xfrm>
            <a:prstGeom prst="rect">
              <a:avLst/>
            </a:prstGeom>
          </p:spPr>
        </p:pic>
        <p:sp>
          <p:nvSpPr>
            <p:cNvPr id="76" name="Rectangle 75"/>
            <p:cNvSpPr/>
            <p:nvPr/>
          </p:nvSpPr>
          <p:spPr>
            <a:xfrm rot="5400000">
              <a:off x="442644" y="4212105"/>
              <a:ext cx="2107542" cy="5333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325585" y="3857769"/>
              <a:ext cx="4271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315285" y="3456227"/>
              <a:ext cx="4271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1</a:t>
              </a:r>
              <a:endParaRPr lang="en-US" sz="2000" dirty="0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244000" y="4540518"/>
              <a:ext cx="504829" cy="247652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1189193" y="5052471"/>
              <a:ext cx="6627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256</a:t>
              </a:r>
              <a:endParaRPr lang="en-US" sz="2000" dirty="0"/>
            </a:p>
          </p:txBody>
        </p:sp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9726" y="4362200"/>
              <a:ext cx="1033470" cy="476253"/>
            </a:xfrm>
            <a:prstGeom prst="rect">
              <a:avLst/>
            </a:prstGeom>
          </p:spPr>
        </p:pic>
        <p:grpSp>
          <p:nvGrpSpPr>
            <p:cNvPr id="83" name="Group 82"/>
            <p:cNvGrpSpPr/>
            <p:nvPr/>
          </p:nvGrpSpPr>
          <p:grpSpPr>
            <a:xfrm>
              <a:off x="3687185" y="3446196"/>
              <a:ext cx="1099084" cy="2015735"/>
              <a:chOff x="685458" y="3419591"/>
              <a:chExt cx="1099084" cy="2015735"/>
            </a:xfrm>
          </p:grpSpPr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735426" y="4495119"/>
                <a:ext cx="504829" cy="247652"/>
              </a:xfrm>
              <a:prstGeom prst="rect">
                <a:avLst/>
              </a:prstGeom>
            </p:spPr>
          </p:pic>
          <p:sp>
            <p:nvSpPr>
              <p:cNvPr id="85" name="TextBox 84"/>
              <p:cNvSpPr txBox="1"/>
              <p:nvPr/>
            </p:nvSpPr>
            <p:spPr>
              <a:xfrm>
                <a:off x="807806" y="3419591"/>
                <a:ext cx="4271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1</a:t>
                </a:r>
                <a:endParaRPr lang="en-US" sz="2000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85458" y="5035216"/>
                <a:ext cx="10990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256</a:t>
                </a:r>
                <a:endParaRPr lang="en-US" sz="2000" dirty="0"/>
              </a:p>
            </p:txBody>
          </p:sp>
        </p:grpSp>
        <p:sp>
          <p:nvSpPr>
            <p:cNvPr id="88" name="Rectangle 87"/>
            <p:cNvSpPr/>
            <p:nvPr/>
          </p:nvSpPr>
          <p:spPr>
            <a:xfrm rot="5400000">
              <a:off x="2923928" y="4253056"/>
              <a:ext cx="2107542" cy="518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1564" y="3847192"/>
              <a:ext cx="548688" cy="18290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0990" y="4245217"/>
              <a:ext cx="548688" cy="18290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93308" y="5001988"/>
              <a:ext cx="548688" cy="18290"/>
            </a:xfrm>
            <a:prstGeom prst="rect">
              <a:avLst/>
            </a:prstGeom>
          </p:spPr>
        </p:pic>
        <p:sp>
          <p:nvSpPr>
            <p:cNvPr id="94" name="TextBox 93"/>
            <p:cNvSpPr txBox="1"/>
            <p:nvPr/>
          </p:nvSpPr>
          <p:spPr>
            <a:xfrm>
              <a:off x="3795768" y="3863397"/>
              <a:ext cx="3023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1921695" y="5590687"/>
            <a:ext cx="5944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ELE_BLOCKS  = </a:t>
            </a:r>
            <a:r>
              <a:rPr lang="en-US" b="1" dirty="0" err="1" smtClean="0">
                <a:solidFill>
                  <a:srgbClr val="FF0000"/>
                </a:solidFill>
              </a:rPr>
              <a:t>numElems</a:t>
            </a:r>
            <a:r>
              <a:rPr lang="en-US" b="1" dirty="0" smtClean="0">
                <a:solidFill>
                  <a:srgbClr val="FF0000"/>
                </a:solidFill>
              </a:rPr>
              <a:t>/BLOCKSIZE  + 1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NOD_BLOCKS = </a:t>
            </a:r>
            <a:r>
              <a:rPr lang="en-US" b="1" dirty="0" err="1" smtClean="0">
                <a:solidFill>
                  <a:srgbClr val="FF0000"/>
                </a:solidFill>
              </a:rPr>
              <a:t>numNodes</a:t>
            </a:r>
            <a:r>
              <a:rPr lang="en-US" b="1" dirty="0" smtClean="0">
                <a:solidFill>
                  <a:srgbClr val="FF0000"/>
                </a:solidFill>
              </a:rPr>
              <a:t>/BLOCKSIZE + 1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32140" y="1261609"/>
            <a:ext cx="3630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CUDA Thread-Block Architecture: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9655" y="5729186"/>
            <a:ext cx="677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 =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>
            <a:off x="1624440" y="5670899"/>
            <a:ext cx="251656" cy="48590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/>
          <p:cNvSpPr/>
          <p:nvPr/>
        </p:nvSpPr>
        <p:spPr>
          <a:xfrm>
            <a:off x="5825996" y="4599231"/>
            <a:ext cx="518056" cy="554722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8504" y="3013095"/>
            <a:ext cx="141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threadIdx.x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6421821" y="3197761"/>
            <a:ext cx="299489" cy="45719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>
            <a:off x="6433970" y="4805137"/>
            <a:ext cx="299489" cy="45719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728503" y="4539151"/>
            <a:ext cx="2426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Typically optimal number of threads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90849" y="1690506"/>
            <a:ext cx="1234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GPU Grid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5" name="Right Arrow 54"/>
          <p:cNvSpPr/>
          <p:nvPr/>
        </p:nvSpPr>
        <p:spPr>
          <a:xfrm>
            <a:off x="6441427" y="2499975"/>
            <a:ext cx="299489" cy="45719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6797191" y="2315309"/>
            <a:ext cx="134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blockIdx.x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06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83146" y="660100"/>
            <a:ext cx="7934718" cy="4796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GPU Matrix-Free Conjugate Gradient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7253" y="1139780"/>
            <a:ext cx="803061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Outline of basic steps for the </a:t>
            </a:r>
            <a:r>
              <a:rPr lang="en-US" b="1" dirty="0" smtClean="0"/>
              <a:t>GPU (CUDA) MFCG </a:t>
            </a:r>
            <a:r>
              <a:rPr lang="en-US" dirty="0" smtClean="0"/>
              <a:t>algorithm:</a:t>
            </a:r>
          </a:p>
          <a:p>
            <a:endParaRPr lang="en-US" dirty="0" smtClean="0"/>
          </a:p>
          <a:p>
            <a:r>
              <a:rPr lang="en-US" dirty="0" smtClean="0"/>
              <a:t>Ref: </a:t>
            </a:r>
            <a:r>
              <a:rPr lang="en-US" b="1" i="1" dirty="0" smtClean="0"/>
              <a:t>CUDA TOOLKIT</a:t>
            </a:r>
            <a:r>
              <a:rPr lang="en-US" dirty="0" smtClean="0"/>
              <a:t>: </a:t>
            </a:r>
            <a:r>
              <a:rPr lang="en-US" dirty="0">
                <a:hlinkClick r:id="rId2"/>
              </a:rPr>
              <a:t>https://docs.nvidia.com/cuda/index.html</a:t>
            </a:r>
            <a:endParaRPr lang="en-US" dirty="0" smtClean="0"/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 smtClean="0"/>
              <a:t>Get GPU device </a:t>
            </a:r>
            <a:r>
              <a:rPr lang="en-US" b="1" dirty="0" err="1" smtClean="0"/>
              <a:t>cudaGetDevice</a:t>
            </a:r>
            <a:r>
              <a:rPr lang="en-US" dirty="0" smtClean="0"/>
              <a:t>(ID)</a:t>
            </a:r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Allocate global memory </a:t>
            </a:r>
            <a:r>
              <a:rPr lang="en-US" b="1" dirty="0" err="1" smtClean="0"/>
              <a:t>cudaMallocManaged</a:t>
            </a:r>
            <a:r>
              <a:rPr lang="en-US" dirty="0" smtClean="0"/>
              <a:t>(…)</a:t>
            </a:r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Copy host </a:t>
            </a:r>
            <a:r>
              <a:rPr lang="en-US" b="1" dirty="0" err="1" smtClean="0"/>
              <a:t>Ke</a:t>
            </a:r>
            <a:r>
              <a:rPr lang="en-US" dirty="0" smtClean="0"/>
              <a:t> and </a:t>
            </a:r>
            <a:r>
              <a:rPr lang="en-US" b="1" dirty="0" smtClean="0"/>
              <a:t>all vectors </a:t>
            </a:r>
            <a:r>
              <a:rPr lang="en-US" dirty="0" smtClean="0"/>
              <a:t>to device </a:t>
            </a:r>
            <a:r>
              <a:rPr lang="en-US" b="1" dirty="0" err="1" smtClean="0"/>
              <a:t>cudaMemcpy</a:t>
            </a:r>
            <a:r>
              <a:rPr lang="en-US" b="1" dirty="0" smtClean="0"/>
              <a:t>(…</a:t>
            </a:r>
            <a:r>
              <a:rPr lang="en-US" b="1" dirty="0" err="1" smtClean="0"/>
              <a:t>HostToDevice</a:t>
            </a:r>
            <a:r>
              <a:rPr lang="en-US" dirty="0"/>
              <a:t>)</a:t>
            </a:r>
            <a:endParaRPr lang="en-US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Matrix-Free MV&lt;&lt;&lt;</a:t>
            </a:r>
            <a:r>
              <a:rPr lang="en-US" b="1" dirty="0" smtClean="0">
                <a:solidFill>
                  <a:srgbClr val="FF0000"/>
                </a:solidFill>
              </a:rPr>
              <a:t>ELE_BLOCKS</a:t>
            </a:r>
            <a:r>
              <a:rPr lang="en-US" b="1" dirty="0" smtClean="0"/>
              <a:t>,BLOCKSIZE</a:t>
            </a:r>
            <a:r>
              <a:rPr lang="en-US" dirty="0" smtClean="0"/>
              <a:t>&gt;&gt;&gt;(…)</a:t>
            </a:r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err="1" smtClean="0"/>
              <a:t>cuBLAS</a:t>
            </a:r>
            <a:r>
              <a:rPr lang="en-US" dirty="0" smtClean="0"/>
              <a:t> for linear algebra updates </a:t>
            </a:r>
            <a:r>
              <a:rPr lang="en-US" dirty="0"/>
              <a:t>(</a:t>
            </a:r>
            <a:r>
              <a:rPr lang="en-US" b="1" dirty="0" smtClean="0"/>
              <a:t>ddot,daxpy,dnrm2</a:t>
            </a:r>
            <a:r>
              <a:rPr lang="en-US" dirty="0" smtClean="0"/>
              <a:t>)</a:t>
            </a:r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err="1" smtClean="0"/>
              <a:t>UpdateVector</a:t>
            </a:r>
            <a:r>
              <a:rPr lang="en-US" dirty="0" smtClean="0"/>
              <a:t>&lt;&lt;&lt;</a:t>
            </a:r>
            <a:r>
              <a:rPr lang="en-US" b="1" dirty="0" smtClean="0">
                <a:solidFill>
                  <a:srgbClr val="FF0000"/>
                </a:solidFill>
              </a:rPr>
              <a:t>NOD_BLOCKS</a:t>
            </a:r>
            <a:r>
              <a:rPr lang="en-US" b="1" dirty="0" smtClean="0"/>
              <a:t>,BLOCKSIZE</a:t>
            </a:r>
            <a:r>
              <a:rPr lang="en-US" dirty="0" smtClean="0"/>
              <a:t>&gt;&gt;&gt;(…)</a:t>
            </a:r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FontTx/>
              <a:buAutoNum type="arabicParenR"/>
            </a:pPr>
            <a:r>
              <a:rPr lang="en-US" dirty="0" smtClean="0"/>
              <a:t>Copy </a:t>
            </a:r>
            <a:r>
              <a:rPr lang="en-US" b="1" dirty="0" smtClean="0"/>
              <a:t>T</a:t>
            </a:r>
            <a:r>
              <a:rPr lang="en-US" dirty="0" smtClean="0"/>
              <a:t> device to host </a:t>
            </a:r>
            <a:r>
              <a:rPr lang="en-US" b="1" dirty="0" err="1" smtClean="0"/>
              <a:t>cudaMemcpy</a:t>
            </a:r>
            <a:r>
              <a:rPr lang="en-US" b="1" dirty="0" smtClean="0"/>
              <a:t>(…</a:t>
            </a:r>
            <a:r>
              <a:rPr lang="en-US" b="1" dirty="0" err="1" smtClean="0"/>
              <a:t>DeviceToHost</a:t>
            </a:r>
            <a:r>
              <a:rPr lang="en-US" dirty="0" smtClean="0"/>
              <a:t>)</a:t>
            </a:r>
          </a:p>
          <a:p>
            <a:pPr marL="342900" indent="-342900">
              <a:buFontTx/>
              <a:buAutoNum type="arabicParenR"/>
            </a:pPr>
            <a:endParaRPr lang="en-US" dirty="0"/>
          </a:p>
          <a:p>
            <a:pPr marL="342900" indent="-342900">
              <a:buFontTx/>
              <a:buAutoNum type="arabicParenR"/>
            </a:pPr>
            <a:r>
              <a:rPr lang="en-US" b="1" dirty="0" err="1" smtClean="0"/>
              <a:t>cudaFree</a:t>
            </a:r>
            <a:r>
              <a:rPr lang="en-US" dirty="0" smtClean="0"/>
              <a:t>(…)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2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35200" y="660100"/>
            <a:ext cx="7934718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GPU Matrix-Free Conjugate Gradient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5200" y="1373702"/>
            <a:ext cx="552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Matrix-free matrix-vector product </a:t>
            </a:r>
            <a:r>
              <a:rPr lang="en-US" b="1" dirty="0" smtClean="0">
                <a:solidFill>
                  <a:prstClr val="black"/>
                </a:solidFill>
                <a:latin typeface="Calibri"/>
              </a:rPr>
              <a:t>MFMV(</a:t>
            </a:r>
            <a:r>
              <a:rPr lang="en-US" b="1" dirty="0" err="1" smtClean="0">
                <a:solidFill>
                  <a:prstClr val="black"/>
                </a:solidFill>
                <a:latin typeface="Calibri"/>
              </a:rPr>
              <a:t>dst,src,Ke</a:t>
            </a:r>
            <a:r>
              <a:rPr lang="en-US" b="1" dirty="0" smtClean="0">
                <a:solidFill>
                  <a:prstClr val="black"/>
                </a:solidFill>
                <a:latin typeface="Calibri"/>
              </a:rPr>
              <a:t>)</a:t>
            </a:r>
            <a:endParaRPr lang="en-US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0847" y="1777040"/>
            <a:ext cx="491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ym typeface="Wingdings" panose="05000000000000000000" pitchFamily="2" charset="2"/>
              </a:rPr>
              <a:t>e</a:t>
            </a:r>
            <a:r>
              <a:rPr lang="en-US" b="1" dirty="0" smtClean="0">
                <a:sym typeface="Wingdings" panose="05000000000000000000" pitchFamily="2" charset="2"/>
              </a:rPr>
              <a:t> = </a:t>
            </a:r>
            <a:r>
              <a:rPr lang="en-US" b="1" dirty="0" err="1" smtClean="0">
                <a:sym typeface="Wingdings" panose="05000000000000000000" pitchFamily="2" charset="2"/>
              </a:rPr>
              <a:t>blockIdx.x</a:t>
            </a:r>
            <a:r>
              <a:rPr lang="en-US" b="1" dirty="0" smtClean="0">
                <a:sym typeface="Wingdings" panose="05000000000000000000" pitchFamily="2" charset="2"/>
              </a:rPr>
              <a:t> * BLOCKSIZE + </a:t>
            </a:r>
            <a:r>
              <a:rPr lang="en-US" b="1" dirty="0" err="1" smtClean="0">
                <a:sym typeface="Wingdings" panose="05000000000000000000" pitchFamily="2" charset="2"/>
              </a:rPr>
              <a:t>threadIdx.x</a:t>
            </a:r>
            <a:endParaRPr lang="en-US" b="1" dirty="0" smtClean="0">
              <a:sym typeface="Wingdings" panose="05000000000000000000" pitchFamily="2" charset="2"/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833857" y="1777040"/>
            <a:ext cx="4756775" cy="430787"/>
          </a:xfrm>
          <a:prstGeom prst="flowChartAlternateProcess">
            <a:avLst/>
          </a:prstGeom>
          <a:solidFill>
            <a:srgbClr val="0000FF">
              <a:alpha val="50000"/>
            </a:srgbClr>
          </a:solidFill>
          <a:ln>
            <a:solidFill>
              <a:srgbClr val="0000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Process 11"/>
          <p:cNvSpPr/>
          <p:nvPr/>
        </p:nvSpPr>
        <p:spPr>
          <a:xfrm>
            <a:off x="870646" y="3663526"/>
            <a:ext cx="4534097" cy="274448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1920003" y="2543273"/>
            <a:ext cx="2515784" cy="737825"/>
          </a:xfrm>
          <a:prstGeom prst="triangle">
            <a:avLst>
              <a:gd name="adj" fmla="val 47831"/>
            </a:avLst>
          </a:prstGeom>
          <a:solidFill>
            <a:srgbClr val="0000FF">
              <a:alpha val="50000"/>
            </a:srgbClr>
          </a:solidFill>
          <a:ln>
            <a:solidFill>
              <a:srgbClr val="0000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319683" y="2591138"/>
            <a:ext cx="2544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</a:t>
            </a:r>
            <a:r>
              <a:rPr lang="en-US" b="1" dirty="0" smtClean="0"/>
              <a:t>if </a:t>
            </a:r>
          </a:p>
          <a:p>
            <a:r>
              <a:rPr lang="en-US" b="1" dirty="0" smtClean="0"/>
              <a:t>   (e &lt; SIZE )</a:t>
            </a:r>
            <a:r>
              <a:rPr lang="en-US" b="1" dirty="0" smtClean="0">
                <a:sym typeface="Wingdings" panose="05000000000000000000" pitchFamily="2" charset="2"/>
              </a:rPr>
              <a:t>  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137695" y="3283329"/>
            <a:ext cx="0" cy="3533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0646" y="3636678"/>
            <a:ext cx="46797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b="1" dirty="0" smtClean="0"/>
              <a:t>rows</a:t>
            </a:r>
            <a:r>
              <a:rPr lang="en-US" dirty="0" smtClean="0"/>
              <a:t> in </a:t>
            </a:r>
            <a:r>
              <a:rPr lang="en-US" dirty="0" err="1" smtClean="0"/>
              <a:t>Ke</a:t>
            </a:r>
            <a:r>
              <a:rPr lang="en-US" dirty="0" smtClean="0"/>
              <a:t>[8 x 8]</a:t>
            </a:r>
          </a:p>
          <a:p>
            <a:r>
              <a:rPr lang="en-US" dirty="0"/>
              <a:t> </a:t>
            </a:r>
            <a:r>
              <a:rPr lang="en-US" dirty="0" smtClean="0"/>
              <a:t>  extract </a:t>
            </a:r>
            <a:r>
              <a:rPr lang="en-US" b="1" dirty="0" err="1" smtClean="0"/>
              <a:t>row</a:t>
            </a:r>
            <a:r>
              <a:rPr lang="en-US" b="1" baseline="-25000" dirty="0" err="1" smtClean="0"/>
              <a:t>index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define</a:t>
            </a:r>
            <a:r>
              <a:rPr lang="en-US" b="1" dirty="0" smtClean="0"/>
              <a:t> </a:t>
            </a:r>
            <a:r>
              <a:rPr lang="en-US" b="1" dirty="0" err="1"/>
              <a:t>tmp</a:t>
            </a:r>
            <a:r>
              <a:rPr lang="en-US" b="1" dirty="0"/>
              <a:t>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 smtClean="0">
                <a:sym typeface="Wingdings" panose="05000000000000000000" pitchFamily="2" charset="2"/>
              </a:rPr>
              <a:t>0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for </a:t>
            </a:r>
            <a:r>
              <a:rPr lang="en-US" b="1" dirty="0" smtClean="0"/>
              <a:t>nodes</a:t>
            </a:r>
            <a:r>
              <a:rPr lang="en-US" dirty="0" smtClean="0"/>
              <a:t> in </a:t>
            </a:r>
            <a:r>
              <a:rPr lang="en-US" b="1" dirty="0" smtClean="0"/>
              <a:t>element</a:t>
            </a:r>
          </a:p>
          <a:p>
            <a:r>
              <a:rPr lang="en-US" dirty="0"/>
              <a:t> </a:t>
            </a:r>
            <a:r>
              <a:rPr lang="en-US" dirty="0" smtClean="0"/>
              <a:t>     extract </a:t>
            </a:r>
            <a:r>
              <a:rPr lang="en-US" b="1" dirty="0" err="1" smtClean="0"/>
              <a:t>DOF</a:t>
            </a:r>
            <a:r>
              <a:rPr lang="en-US" b="1" baseline="-25000" dirty="0" err="1" smtClean="0"/>
              <a:t>index</a:t>
            </a:r>
            <a:r>
              <a:rPr lang="en-US" b="1" baseline="-25000" dirty="0" smtClean="0"/>
              <a:t> 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      </a:t>
            </a:r>
            <a:r>
              <a:rPr lang="en-US" b="1" dirty="0" err="1" smtClean="0">
                <a:sym typeface="Wingdings" panose="05000000000000000000" pitchFamily="2" charset="2"/>
              </a:rPr>
              <a:t>tmp</a:t>
            </a:r>
            <a:r>
              <a:rPr lang="en-US" b="1" dirty="0" smtClean="0">
                <a:sym typeface="Wingdings" panose="05000000000000000000" pitchFamily="2" charset="2"/>
              </a:rPr>
              <a:t>[node] = </a:t>
            </a:r>
            <a:r>
              <a:rPr lang="en-US" b="1" dirty="0" err="1" smtClean="0">
                <a:sym typeface="Wingdings" panose="05000000000000000000" pitchFamily="2" charset="2"/>
              </a:rPr>
              <a:t>tmp</a:t>
            </a:r>
            <a:r>
              <a:rPr lang="en-US" b="1" dirty="0" smtClean="0">
                <a:sym typeface="Wingdings" panose="05000000000000000000" pitchFamily="2" charset="2"/>
              </a:rPr>
              <a:t>[node] + </a:t>
            </a:r>
            <a:r>
              <a:rPr lang="en-US" b="1" dirty="0" err="1" smtClean="0">
                <a:sym typeface="Wingdings" panose="05000000000000000000" pitchFamily="2" charset="2"/>
              </a:rPr>
              <a:t>Ke</a:t>
            </a:r>
            <a:r>
              <a:rPr lang="en-US" b="1" dirty="0" smtClean="0">
                <a:sym typeface="Wingdings" panose="05000000000000000000" pitchFamily="2" charset="2"/>
              </a:rPr>
              <a:t> * </a:t>
            </a:r>
            <a:r>
              <a:rPr lang="en-US" b="1" dirty="0" err="1" smtClean="0">
                <a:sym typeface="Wingdings" panose="05000000000000000000" pitchFamily="2" charset="2"/>
              </a:rPr>
              <a:t>src</a:t>
            </a:r>
            <a:endParaRPr lang="en-US" b="1" dirty="0" smtClean="0">
              <a:sym typeface="Wingdings" panose="05000000000000000000" pitchFamily="2" charset="2"/>
            </a:endParaRPr>
          </a:p>
          <a:p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smtClean="0">
                <a:sym typeface="Wingdings" panose="05000000000000000000" pitchFamily="2" charset="2"/>
              </a:rPr>
              <a:t>  </a:t>
            </a:r>
            <a:r>
              <a:rPr lang="en-US" dirty="0" smtClean="0">
                <a:sym typeface="Wingdings" panose="05000000000000000000" pitchFamily="2" charset="2"/>
              </a:rPr>
              <a:t>end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</a:t>
            </a:r>
            <a:r>
              <a:rPr lang="en-US" b="1" dirty="0" smtClean="0">
                <a:sym typeface="Wingdings" panose="05000000000000000000" pitchFamily="2" charset="2"/>
              </a:rPr>
              <a:t>sum = </a:t>
            </a:r>
            <a:r>
              <a:rPr lang="en-US" b="1" dirty="0" err="1" smtClean="0">
                <a:sym typeface="Wingdings" panose="05000000000000000000" pitchFamily="2" charset="2"/>
              </a:rPr>
              <a:t>tmp</a:t>
            </a:r>
            <a:r>
              <a:rPr lang="en-US" b="1" dirty="0" smtClean="0">
                <a:sym typeface="Wingdings" panose="05000000000000000000" pitchFamily="2" charset="2"/>
              </a:rPr>
              <a:t>[node]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</a:t>
            </a:r>
            <a:r>
              <a:rPr lang="en-US" b="1" dirty="0" err="1" smtClean="0">
                <a:sym typeface="Wingdings" panose="05000000000000000000" pitchFamily="2" charset="2"/>
              </a:rPr>
              <a:t>atomicAdd</a:t>
            </a:r>
            <a:r>
              <a:rPr lang="en-US" b="1" dirty="0" smtClean="0">
                <a:sym typeface="Wingdings" panose="05000000000000000000" pitchFamily="2" charset="2"/>
              </a:rPr>
              <a:t>(&amp;</a:t>
            </a:r>
            <a:r>
              <a:rPr lang="en-US" b="1" dirty="0" err="1" smtClean="0">
                <a:sym typeface="Wingdings" panose="05000000000000000000" pitchFamily="2" charset="2"/>
              </a:rPr>
              <a:t>dst</a:t>
            </a:r>
            <a:r>
              <a:rPr lang="en-US" b="1" dirty="0" smtClean="0">
                <a:sym typeface="Wingdings" panose="05000000000000000000" pitchFamily="2" charset="2"/>
              </a:rPr>
              <a:t>[</a:t>
            </a:r>
            <a:r>
              <a:rPr lang="en-US" b="1" dirty="0" err="1" smtClean="0"/>
              <a:t>DOF</a:t>
            </a:r>
            <a:r>
              <a:rPr lang="en-US" b="1" baseline="-25000" dirty="0" err="1" smtClean="0"/>
              <a:t>index</a:t>
            </a:r>
            <a:r>
              <a:rPr lang="en-US" b="1" baseline="-25000" dirty="0" smtClean="0"/>
              <a:t> </a:t>
            </a:r>
            <a:r>
              <a:rPr lang="en-US" b="1" dirty="0" smtClean="0"/>
              <a:t>[row]], sum)</a:t>
            </a:r>
            <a:endParaRPr lang="en-US" b="1" dirty="0" smtClean="0">
              <a:sym typeface="Wingdings" panose="05000000000000000000" pitchFamily="2" charset="2"/>
            </a:endParaRPr>
          </a:p>
          <a:p>
            <a:r>
              <a:rPr lang="en-US" dirty="0" smtClean="0"/>
              <a:t>end        </a:t>
            </a:r>
          </a:p>
        </p:txBody>
      </p:sp>
      <p:sp>
        <p:nvSpPr>
          <p:cNvPr id="21" name="Flowchart: Process 20"/>
          <p:cNvSpPr/>
          <p:nvPr/>
        </p:nvSpPr>
        <p:spPr>
          <a:xfrm>
            <a:off x="5803748" y="3663525"/>
            <a:ext cx="2773870" cy="2695233"/>
          </a:xfrm>
          <a:prstGeom prst="flowChartProcess">
            <a:avLst/>
          </a:prstGeom>
          <a:solidFill>
            <a:srgbClr val="0000FF">
              <a:alpha val="50000"/>
            </a:srgbClr>
          </a:solidFill>
          <a:ln>
            <a:solidFill>
              <a:srgbClr val="0000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827523" y="3674452"/>
            <a:ext cx="27500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ym typeface="Wingdings" panose="05000000000000000000" pitchFamily="2" charset="2"/>
              </a:rPr>
              <a:t>atomicAdd</a:t>
            </a:r>
            <a:r>
              <a:rPr lang="en-US" b="1" dirty="0" smtClean="0">
                <a:sym typeface="Wingdings" panose="05000000000000000000" pitchFamily="2" charset="2"/>
              </a:rPr>
              <a:t>(&amp;</a:t>
            </a:r>
            <a:r>
              <a:rPr lang="en-US" b="1" dirty="0" err="1" smtClean="0">
                <a:sym typeface="Wingdings" panose="05000000000000000000" pitchFamily="2" charset="2"/>
              </a:rPr>
              <a:t>vec,scal</a:t>
            </a:r>
            <a:r>
              <a:rPr lang="en-US" b="1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perform n times:</a:t>
            </a:r>
            <a:endParaRPr lang="en-US" b="1" dirty="0">
              <a:sym typeface="Wingdings" panose="05000000000000000000" pitchFamily="2" charset="2"/>
            </a:endParaRPr>
          </a:p>
          <a:p>
            <a:r>
              <a:rPr lang="en-US" b="1" dirty="0" err="1" smtClean="0">
                <a:sym typeface="Wingdings" panose="05000000000000000000" pitchFamily="2" charset="2"/>
              </a:rPr>
              <a:t>vec</a:t>
            </a:r>
            <a:r>
              <a:rPr lang="en-US" b="1" dirty="0" smtClean="0">
                <a:sym typeface="Wingdings" panose="05000000000000000000" pitchFamily="2" charset="2"/>
              </a:rPr>
              <a:t> = </a:t>
            </a:r>
            <a:r>
              <a:rPr lang="en-US" b="1" dirty="0" err="1" smtClean="0">
                <a:sym typeface="Wingdings" panose="05000000000000000000" pitchFamily="2" charset="2"/>
              </a:rPr>
              <a:t>vec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smtClean="0">
                <a:sym typeface="Wingdings" panose="05000000000000000000" pitchFamily="2" charset="2"/>
              </a:rPr>
              <a:t>+ </a:t>
            </a:r>
            <a:r>
              <a:rPr lang="en-US" b="1" dirty="0" err="1" smtClean="0">
                <a:sym typeface="Wingdings" panose="05000000000000000000" pitchFamily="2" charset="2"/>
              </a:rPr>
              <a:t>scal</a:t>
            </a:r>
            <a:endParaRPr lang="en-US" b="1" dirty="0" smtClean="0">
              <a:sym typeface="Wingdings" panose="05000000000000000000" pitchFamily="2" charset="2"/>
            </a:endParaRPr>
          </a:p>
          <a:p>
            <a:endParaRPr lang="en-US" b="1" dirty="0" smtClean="0">
              <a:sym typeface="Wingdings" panose="05000000000000000000" pitchFamily="2" charset="2"/>
            </a:endParaRPr>
          </a:p>
          <a:p>
            <a:r>
              <a:rPr lang="en-US" b="1" dirty="0">
                <a:sym typeface="Wingdings" panose="05000000000000000000" pitchFamily="2" charset="2"/>
              </a:rPr>
              <a:t>r</a:t>
            </a:r>
            <a:r>
              <a:rPr lang="en-US" b="1" dirty="0" smtClean="0">
                <a:sym typeface="Wingdings" panose="05000000000000000000" pitchFamily="2" charset="2"/>
              </a:rPr>
              <a:t>eturns: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vec</a:t>
            </a:r>
            <a:r>
              <a:rPr lang="en-US" b="1" dirty="0" smtClean="0">
                <a:sym typeface="Wingdings" panose="05000000000000000000" pitchFamily="2" charset="2"/>
              </a:rPr>
              <a:t> at step n</a:t>
            </a:r>
          </a:p>
          <a:p>
            <a:endParaRPr lang="en-US" b="1" dirty="0">
              <a:sym typeface="Wingdings" panose="05000000000000000000" pitchFamily="2" charset="2"/>
            </a:endParaRPr>
          </a:p>
          <a:p>
            <a:r>
              <a:rPr lang="en-US" b="1" dirty="0" smtClean="0">
                <a:sym typeface="Wingdings" panose="05000000000000000000" pitchFamily="2" charset="2"/>
              </a:rPr>
              <a:t>!</a:t>
            </a:r>
            <a:r>
              <a:rPr lang="en-US" b="1" dirty="0" err="1" smtClean="0">
                <a:sym typeface="Wingdings" panose="05000000000000000000" pitchFamily="2" charset="2"/>
              </a:rPr>
              <a:t>atomicAdd</a:t>
            </a:r>
            <a:r>
              <a:rPr lang="en-US" b="1" dirty="0" smtClean="0">
                <a:sym typeface="Wingdings" panose="05000000000000000000" pitchFamily="2" charset="2"/>
              </a:rPr>
              <a:t> handles    “races conditions”    occurring in SIMD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03748" y="3252662"/>
            <a:ext cx="3059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  <a:latin typeface="Calibri"/>
              </a:rPr>
              <a:t>Cuda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b="1" dirty="0" err="1" smtClean="0">
                <a:solidFill>
                  <a:prstClr val="black"/>
                </a:solidFill>
                <a:latin typeface="Calibri"/>
              </a:rPr>
              <a:t>atomicAdd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 operation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:</a:t>
            </a:r>
            <a:endParaRPr lang="en-US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Bent Arrow 2"/>
          <p:cNvSpPr/>
          <p:nvPr/>
        </p:nvSpPr>
        <p:spPr>
          <a:xfrm>
            <a:off x="3673366" y="2591138"/>
            <a:ext cx="651641" cy="194103"/>
          </a:xfrm>
          <a:prstGeom prst="ben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25007" y="2452858"/>
            <a:ext cx="383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SIZE</a:t>
            </a:r>
            <a:r>
              <a:rPr lang="en-US" dirty="0" smtClean="0"/>
              <a:t>: Number of Mesh Elements 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119945" y="2198422"/>
            <a:ext cx="1707" cy="3354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Process 10"/>
          <p:cNvSpPr/>
          <p:nvPr/>
        </p:nvSpPr>
        <p:spPr>
          <a:xfrm>
            <a:off x="1232137" y="5580993"/>
            <a:ext cx="4128140" cy="604345"/>
          </a:xfrm>
          <a:prstGeom prst="flowChartProcess">
            <a:avLst/>
          </a:prstGeom>
          <a:solidFill>
            <a:srgbClr val="0000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6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57042" y="624512"/>
            <a:ext cx="7934718" cy="755818"/>
          </a:xfrm>
        </p:spPr>
        <p:txBody>
          <a:bodyPr>
            <a:normAutofit fontScale="90000"/>
          </a:bodyPr>
          <a:lstStyle/>
          <a:p>
            <a:r>
              <a:rPr lang="en-US" dirty="0"/>
              <a:t>GPU Matrix-Free Conjugate Gradient</a:t>
            </a:r>
            <a:br>
              <a:rPr lang="en-US" dirty="0"/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7039" y="1273141"/>
            <a:ext cx="34581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libri"/>
              </a:rPr>
              <a:t>Timings of MFCG vs NVIDIA </a:t>
            </a:r>
            <a:r>
              <a:rPr lang="en-US" b="1" dirty="0" err="1" smtClean="0">
                <a:solidFill>
                  <a:prstClr val="black"/>
                </a:solidFill>
                <a:latin typeface="Calibri"/>
              </a:rPr>
              <a:t>Amgx</a:t>
            </a:r>
            <a:endParaRPr lang="en-US" b="1" dirty="0" smtClean="0">
              <a:solidFill>
                <a:prstClr val="black"/>
              </a:solidFill>
              <a:latin typeface="Calibri"/>
            </a:endParaRPr>
          </a:p>
          <a:p>
            <a:r>
              <a:rPr lang="en-US" b="1" dirty="0">
                <a:solidFill>
                  <a:prstClr val="black"/>
                </a:solidFill>
                <a:latin typeface="Calibri"/>
              </a:rPr>
              <a:t>U</a:t>
            </a:r>
            <a:r>
              <a:rPr lang="en-US" b="1" dirty="0" smtClean="0">
                <a:solidFill>
                  <a:prstClr val="black"/>
                </a:solidFill>
                <a:latin typeface="Calibri"/>
              </a:rPr>
              <a:t>p to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S</a:t>
            </a:r>
            <a:r>
              <a:rPr lang="en-US" b="1" dirty="0" smtClean="0">
                <a:solidFill>
                  <a:prstClr val="black"/>
                </a:solidFill>
                <a:latin typeface="Calibri"/>
              </a:rPr>
              <a:t>ize = 250</a:t>
            </a:r>
            <a:r>
              <a:rPr lang="en-US" b="1" baseline="30000" dirty="0" smtClean="0">
                <a:solidFill>
                  <a:prstClr val="black"/>
                </a:solidFill>
                <a:latin typeface="Calibri"/>
              </a:rPr>
              <a:t>3</a:t>
            </a:r>
            <a:r>
              <a:rPr lang="en-US" b="1" dirty="0" smtClean="0">
                <a:solidFill>
                  <a:prstClr val="black"/>
                </a:solidFill>
                <a:latin typeface="Calibri"/>
              </a:rPr>
              <a:t>:</a:t>
            </a:r>
            <a:endParaRPr lang="en-US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10711" y="1219402"/>
            <a:ext cx="348544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Calibri"/>
              </a:rPr>
              <a:t>Memory of MFCG vs NVIDIA </a:t>
            </a:r>
            <a:r>
              <a:rPr lang="en-US" b="1" dirty="0" err="1" smtClean="0">
                <a:solidFill>
                  <a:prstClr val="black"/>
                </a:solidFill>
                <a:latin typeface="Calibri"/>
              </a:rPr>
              <a:t>Amgx</a:t>
            </a:r>
            <a:endParaRPr lang="en-US" b="1" dirty="0" smtClean="0">
              <a:solidFill>
                <a:prstClr val="black"/>
              </a:solidFill>
              <a:latin typeface="Calibri"/>
            </a:endParaRPr>
          </a:p>
          <a:p>
            <a:r>
              <a:rPr lang="en-US" b="1" dirty="0" smtClean="0">
                <a:solidFill>
                  <a:prstClr val="black"/>
                </a:solidFill>
                <a:latin typeface="Calibri"/>
              </a:rPr>
              <a:t>Up to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S</a:t>
            </a:r>
            <a:r>
              <a:rPr lang="en-US" b="1" dirty="0" smtClean="0">
                <a:solidFill>
                  <a:prstClr val="black"/>
                </a:solidFill>
                <a:latin typeface="Calibri"/>
              </a:rPr>
              <a:t>ize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= </a:t>
            </a:r>
            <a:r>
              <a:rPr lang="en-US" b="1" dirty="0" smtClean="0">
                <a:solidFill>
                  <a:prstClr val="black"/>
                </a:solidFill>
                <a:latin typeface="Calibri"/>
              </a:rPr>
              <a:t>250</a:t>
            </a:r>
            <a:r>
              <a:rPr lang="en-US" b="1" baseline="30000" dirty="0" smtClean="0">
                <a:solidFill>
                  <a:prstClr val="black"/>
                </a:solidFill>
                <a:latin typeface="Calibri"/>
              </a:rPr>
              <a:t>3</a:t>
            </a:r>
            <a:r>
              <a:rPr lang="en-US" b="1" dirty="0" smtClean="0">
                <a:solidFill>
                  <a:prstClr val="black"/>
                </a:solidFill>
                <a:latin typeface="Calibri"/>
              </a:rPr>
              <a:t>:</a:t>
            </a:r>
            <a:endParaRPr lang="en-US" b="1" dirty="0">
              <a:solidFill>
                <a:prstClr val="black"/>
              </a:solidFill>
              <a:latin typeface="Calibri"/>
            </a:endParaRPr>
          </a:p>
          <a:p>
            <a:endParaRPr lang="en-US" b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44" y="2135692"/>
            <a:ext cx="4036994" cy="34422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738" y="2158918"/>
            <a:ext cx="4569238" cy="344228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10711" y="1827916"/>
            <a:ext cx="364394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Ref: </a:t>
            </a:r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github.com/NVIDIA/AMGX</a:t>
            </a:r>
            <a:endParaRPr lang="en-US" sz="1600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7042" y="5614416"/>
            <a:ext cx="8352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MFCG is 2.12 x times faster than the NVIDIA </a:t>
            </a:r>
            <a:r>
              <a:rPr lang="en-US" b="1" dirty="0" err="1" smtClean="0">
                <a:solidFill>
                  <a:srgbClr val="FF0000"/>
                </a:solidFill>
              </a:rPr>
              <a:t>Amgx</a:t>
            </a:r>
            <a:r>
              <a:rPr lang="en-US" b="1" dirty="0" smtClean="0">
                <a:solidFill>
                  <a:srgbClr val="FF0000"/>
                </a:solidFill>
              </a:rPr>
              <a:t> Solver</a:t>
            </a:r>
          </a:p>
          <a:p>
            <a:r>
              <a:rPr lang="en-US" b="1" dirty="0">
                <a:solidFill>
                  <a:srgbClr val="FF0000"/>
                </a:solidFill>
              </a:rPr>
              <a:t>MFCG consumes 7.76 x times </a:t>
            </a:r>
            <a:r>
              <a:rPr lang="en-US" b="1" dirty="0" smtClean="0">
                <a:solidFill>
                  <a:srgbClr val="FF0000"/>
                </a:solidFill>
              </a:rPr>
              <a:t>less </a:t>
            </a:r>
            <a:r>
              <a:rPr lang="en-US" b="1" dirty="0">
                <a:solidFill>
                  <a:srgbClr val="FF0000"/>
                </a:solidFill>
              </a:rPr>
              <a:t>memory than </a:t>
            </a:r>
            <a:r>
              <a:rPr lang="en-US" b="1" dirty="0" smtClean="0">
                <a:solidFill>
                  <a:srgbClr val="FF0000"/>
                </a:solidFill>
              </a:rPr>
              <a:t>NVIDIA </a:t>
            </a:r>
            <a:r>
              <a:rPr lang="en-US" b="1" dirty="0" err="1" smtClean="0">
                <a:solidFill>
                  <a:srgbClr val="FF0000"/>
                </a:solidFill>
              </a:rPr>
              <a:t>Amgx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18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57042" y="624512"/>
            <a:ext cx="7934718" cy="755818"/>
          </a:xfrm>
        </p:spPr>
        <p:txBody>
          <a:bodyPr>
            <a:normAutofit fontScale="90000"/>
          </a:bodyPr>
          <a:lstStyle/>
          <a:p>
            <a:r>
              <a:rPr lang="en-US" dirty="0"/>
              <a:t>GPU Matrix-Free Conjugate Gradient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7325" y="5873115"/>
            <a:ext cx="733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Maximum GPU Speed-Up = 81.81 x times for double precision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818" y="1432158"/>
            <a:ext cx="5852172" cy="438912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61034" y="1918139"/>
            <a:ext cx="199697" cy="330550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7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73103" y="389731"/>
            <a:ext cx="7934718" cy="990600"/>
          </a:xfrm>
        </p:spPr>
        <p:txBody>
          <a:bodyPr/>
          <a:lstStyle/>
          <a:p>
            <a:r>
              <a:rPr lang="en-US" sz="3600" dirty="0" smtClean="0"/>
              <a:t>Outline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73103" y="2155023"/>
            <a:ext cx="66415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Problem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Finite Element System Formulation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Necessity of Matrix-Free Method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State of the Art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CPU Matrix-Free Conjugate Gradient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GPU Matrix-Free Conjugate Gradient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Contribution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Future Research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36049" y="2341252"/>
            <a:ext cx="3019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1-3 Introduction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36049" y="3381793"/>
            <a:ext cx="2411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4-6 Method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36049" y="4422334"/>
            <a:ext cx="2486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7-8 Results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1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6517" y="921371"/>
            <a:ext cx="7934718" cy="755818"/>
          </a:xfrm>
        </p:spPr>
        <p:txBody>
          <a:bodyPr>
            <a:normAutofit fontScale="90000"/>
          </a:bodyPr>
          <a:lstStyle/>
          <a:p>
            <a:r>
              <a:rPr lang="en-US"/>
              <a:t>GPU Matrix-Free Conjugate Gradient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0896" y="5578230"/>
            <a:ext cx="8316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Maximum mesh size = 550</a:t>
            </a:r>
            <a:r>
              <a:rPr lang="en-US" b="1" baseline="30000" dirty="0" smtClean="0">
                <a:solidFill>
                  <a:srgbClr val="FF0000"/>
                </a:solidFill>
              </a:rPr>
              <a:t>3</a:t>
            </a:r>
            <a:r>
              <a:rPr lang="en-US" b="1" dirty="0" smtClean="0">
                <a:solidFill>
                  <a:srgbClr val="FF0000"/>
                </a:solidFill>
              </a:rPr>
              <a:t> elements is computed in Wall Time = 31.31s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GPU overruns for size &gt; 550</a:t>
            </a:r>
            <a:r>
              <a:rPr lang="en-US" b="1" baseline="30000" dirty="0" smtClean="0">
                <a:solidFill>
                  <a:srgbClr val="FF0000"/>
                </a:solidFill>
              </a:rPr>
              <a:t>3</a:t>
            </a:r>
            <a:r>
              <a:rPr lang="en-US" b="1" dirty="0" smtClean="0">
                <a:solidFill>
                  <a:srgbClr val="FF0000"/>
                </a:solidFill>
              </a:rPr>
              <a:t> (not recommended)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072" y="1206009"/>
            <a:ext cx="5852172" cy="438912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pPr/>
              <a:t>20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201838" y="2670412"/>
            <a:ext cx="5909481" cy="1364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077199" y="1253878"/>
            <a:ext cx="34120" cy="376849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6535145" y="3665617"/>
            <a:ext cx="2004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in-memory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6753540" y="1383590"/>
            <a:ext cx="16468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out-of</a:t>
            </a:r>
            <a:r>
              <a:rPr lang="en-US" sz="2800" dirty="0" smtClean="0"/>
              <a:t> memory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738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Contribution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80" y="1380331"/>
            <a:ext cx="8330763" cy="46975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1" dirty="0" smtClean="0">
                <a:solidFill>
                  <a:srgbClr val="FF0000"/>
                </a:solidFill>
              </a:rPr>
              <a:t>CPU (C)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implementation of MFCG method for a Large-Scale FEA of the Steady-State </a:t>
            </a:r>
            <a:r>
              <a:rPr lang="en-US" sz="1800" b="1" dirty="0">
                <a:solidFill>
                  <a:srgbClr val="FF0000"/>
                </a:solidFill>
              </a:rPr>
              <a:t>H</a:t>
            </a:r>
            <a:r>
              <a:rPr lang="en-US" sz="1800" b="1" dirty="0" smtClean="0">
                <a:solidFill>
                  <a:srgbClr val="FF0000"/>
                </a:solidFill>
              </a:rPr>
              <a:t>eat </a:t>
            </a:r>
            <a:r>
              <a:rPr lang="en-US" sz="1800" b="1" dirty="0">
                <a:solidFill>
                  <a:srgbClr val="FF0000"/>
                </a:solidFill>
              </a:rPr>
              <a:t>C</a:t>
            </a:r>
            <a:r>
              <a:rPr lang="en-US" sz="1800" b="1" dirty="0" smtClean="0">
                <a:solidFill>
                  <a:srgbClr val="FF0000"/>
                </a:solidFill>
              </a:rPr>
              <a:t>onduction using the Voxel-Based </a:t>
            </a:r>
            <a:r>
              <a:rPr lang="en-US" sz="1800" b="1" dirty="0">
                <a:solidFill>
                  <a:srgbClr val="FF0000"/>
                </a:solidFill>
              </a:rPr>
              <a:t>T</a:t>
            </a:r>
            <a:r>
              <a:rPr lang="en-US" sz="1800" b="1" dirty="0" smtClean="0">
                <a:solidFill>
                  <a:srgbClr val="FF0000"/>
                </a:solidFill>
              </a:rPr>
              <a:t>echnique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1" dirty="0" smtClean="0">
                <a:solidFill>
                  <a:srgbClr val="FF0000"/>
                </a:solidFill>
              </a:rPr>
              <a:t>GPU (CUDA) implementation of MFCG method for the Acceleration and Scaling of the Large-Scale FEA up to 550</a:t>
            </a:r>
            <a:r>
              <a:rPr lang="en-US" sz="1800" b="1" baseline="30000" dirty="0" smtClean="0">
                <a:solidFill>
                  <a:srgbClr val="FF0000"/>
                </a:solidFill>
              </a:rPr>
              <a:t>3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= 166,375,000 </a:t>
            </a:r>
            <a:r>
              <a:rPr lang="en-US" sz="1800" b="1" dirty="0">
                <a:solidFill>
                  <a:srgbClr val="FF0000"/>
                </a:solidFill>
              </a:rPr>
              <a:t>E</a:t>
            </a:r>
            <a:r>
              <a:rPr lang="en-US" sz="1800" b="1" dirty="0" smtClean="0">
                <a:solidFill>
                  <a:srgbClr val="FF0000"/>
                </a:solidFill>
              </a:rPr>
              <a:t>lements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1" dirty="0" smtClean="0">
                <a:solidFill>
                  <a:srgbClr val="FF0000"/>
                </a:solidFill>
              </a:rPr>
              <a:t>A Performance </a:t>
            </a:r>
            <a:r>
              <a:rPr lang="en-US" sz="1800" b="1" dirty="0">
                <a:solidFill>
                  <a:srgbClr val="FF0000"/>
                </a:solidFill>
              </a:rPr>
              <a:t>A</a:t>
            </a:r>
            <a:r>
              <a:rPr lang="en-US" sz="1800" b="1" dirty="0" smtClean="0">
                <a:solidFill>
                  <a:srgbClr val="FF0000"/>
                </a:solidFill>
              </a:rPr>
              <a:t>nalysis on the Timings and </a:t>
            </a:r>
            <a:r>
              <a:rPr lang="en-US" sz="1800" b="1" dirty="0">
                <a:solidFill>
                  <a:srgbClr val="FF0000"/>
                </a:solidFill>
              </a:rPr>
              <a:t>M</a:t>
            </a:r>
            <a:r>
              <a:rPr lang="en-US" sz="1800" b="1" dirty="0" smtClean="0">
                <a:solidFill>
                  <a:srgbClr val="FF0000"/>
                </a:solidFill>
              </a:rPr>
              <a:t>emory between: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   a) the CPU MFCG method and </a:t>
            </a:r>
            <a:r>
              <a:rPr lang="en-US" sz="1800" b="1" dirty="0" err="1" smtClean="0">
                <a:solidFill>
                  <a:srgbClr val="FF0000"/>
                </a:solidFill>
              </a:rPr>
              <a:t>PETSc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(</a:t>
            </a:r>
            <a:r>
              <a:rPr lang="en-US" sz="1800" b="1" dirty="0" smtClean="0">
                <a:solidFill>
                  <a:srgbClr val="FF0000"/>
                </a:solidFill>
              </a:rPr>
              <a:t>global matrix-assembly)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  b) the GPU MFCG method and NVIDIA </a:t>
            </a:r>
            <a:r>
              <a:rPr lang="en-US" sz="1800" b="1" dirty="0" err="1" smtClean="0">
                <a:solidFill>
                  <a:srgbClr val="FF0000"/>
                </a:solidFill>
              </a:rPr>
              <a:t>Amgx</a:t>
            </a:r>
            <a:r>
              <a:rPr lang="en-US" sz="1800" b="1" dirty="0" smtClean="0">
                <a:solidFill>
                  <a:srgbClr val="FF0000"/>
                </a:solidFill>
              </a:rPr>
              <a:t> (global matrix-assembly)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   ! Both </a:t>
            </a:r>
            <a:r>
              <a:rPr lang="en-US" sz="1800" b="1" dirty="0" err="1" smtClean="0">
                <a:solidFill>
                  <a:srgbClr val="FF0000"/>
                </a:solidFill>
              </a:rPr>
              <a:t>PETSc</a:t>
            </a:r>
            <a:r>
              <a:rPr lang="en-US" sz="1800" b="1" dirty="0" smtClean="0">
                <a:solidFill>
                  <a:srgbClr val="FF0000"/>
                </a:solidFill>
              </a:rPr>
              <a:t> &amp; </a:t>
            </a:r>
            <a:r>
              <a:rPr lang="en-US" sz="1800" b="1" dirty="0" err="1" smtClean="0">
                <a:solidFill>
                  <a:srgbClr val="FF0000"/>
                </a:solidFill>
              </a:rPr>
              <a:t>Amgx</a:t>
            </a:r>
            <a:r>
              <a:rPr lang="en-US" sz="1800" b="1" dirty="0" smtClean="0">
                <a:solidFill>
                  <a:srgbClr val="FF0000"/>
                </a:solidFill>
              </a:rPr>
              <a:t> use “Sparse-Matrix Storage” (Non-Zero Storage)</a:t>
            </a: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6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Future Research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103" y="2182539"/>
            <a:ext cx="7820025" cy="30253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1" dirty="0" err="1" smtClean="0">
                <a:solidFill>
                  <a:srgbClr val="FF0000"/>
                </a:solidFill>
              </a:rPr>
              <a:t>Muti</a:t>
            </a:r>
            <a:r>
              <a:rPr lang="en-US" sz="1800" b="1" dirty="0" smtClean="0">
                <a:solidFill>
                  <a:srgbClr val="FF0000"/>
                </a:solidFill>
              </a:rPr>
              <a:t>-GPU (CUDA) on 4 TITAN V  GPUs for Large-Scale Transient Heat-Transfer on Layer-by-Layer </a:t>
            </a:r>
            <a:r>
              <a:rPr lang="en-US" sz="1800" b="1" dirty="0">
                <a:solidFill>
                  <a:srgbClr val="FF0000"/>
                </a:solidFill>
              </a:rPr>
              <a:t>P</a:t>
            </a:r>
            <a:r>
              <a:rPr lang="en-US" sz="1800" b="1" dirty="0" smtClean="0">
                <a:solidFill>
                  <a:srgbClr val="FF0000"/>
                </a:solidFill>
              </a:rPr>
              <a:t>rocess </a:t>
            </a:r>
            <a:r>
              <a:rPr lang="en-US" sz="1800" b="1" dirty="0">
                <a:solidFill>
                  <a:srgbClr val="FF0000"/>
                </a:solidFill>
              </a:rPr>
              <a:t>S</a:t>
            </a:r>
            <a:r>
              <a:rPr lang="en-US" sz="1800" b="1" dirty="0" smtClean="0">
                <a:solidFill>
                  <a:srgbClr val="FF0000"/>
                </a:solidFill>
              </a:rPr>
              <a:t>imulation for L-PBF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1" dirty="0" smtClean="0">
                <a:solidFill>
                  <a:srgbClr val="FF0000"/>
                </a:solidFill>
              </a:rPr>
              <a:t>MF-CG </a:t>
            </a:r>
            <a:r>
              <a:rPr lang="en-US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1800" b="1" dirty="0" smtClean="0">
                <a:solidFill>
                  <a:srgbClr val="FF0000"/>
                </a:solidFill>
              </a:rPr>
              <a:t>MF-PCG (Matrix-Free </a:t>
            </a:r>
            <a:r>
              <a:rPr lang="en-US" sz="1800" b="1" dirty="0">
                <a:solidFill>
                  <a:srgbClr val="FF0000"/>
                </a:solidFill>
              </a:rPr>
              <a:t>J</a:t>
            </a:r>
            <a:r>
              <a:rPr lang="en-US" sz="1800" b="1" dirty="0" smtClean="0">
                <a:solidFill>
                  <a:srgbClr val="FF0000"/>
                </a:solidFill>
              </a:rPr>
              <a:t>acobi Preconditioner CG)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1" dirty="0" smtClean="0">
                <a:solidFill>
                  <a:srgbClr val="FF0000"/>
                </a:solidFill>
              </a:rPr>
              <a:t>Hybrid MPI + Multi-GPU Scheme for </a:t>
            </a:r>
            <a:r>
              <a:rPr lang="en-US" sz="1800" b="1" dirty="0">
                <a:solidFill>
                  <a:srgbClr val="FF0000"/>
                </a:solidFill>
              </a:rPr>
              <a:t>H</a:t>
            </a:r>
            <a:r>
              <a:rPr lang="en-US" sz="1800" b="1" dirty="0" smtClean="0">
                <a:solidFill>
                  <a:srgbClr val="FF0000"/>
                </a:solidFill>
              </a:rPr>
              <a:t>igh </a:t>
            </a:r>
            <a:r>
              <a:rPr lang="en-US" sz="1800" b="1" dirty="0">
                <a:solidFill>
                  <a:srgbClr val="FF0000"/>
                </a:solidFill>
              </a:rPr>
              <a:t>C</a:t>
            </a:r>
            <a:r>
              <a:rPr lang="en-US" sz="1800" b="1" dirty="0" smtClean="0">
                <a:solidFill>
                  <a:srgbClr val="FF0000"/>
                </a:solidFill>
              </a:rPr>
              <a:t>ore Scaling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2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4493"/>
            <a:ext cx="8229600" cy="51125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i="1" dirty="0" smtClean="0">
                <a:solidFill>
                  <a:schemeClr val="bg2">
                    <a:lumMod val="25000"/>
                  </a:schemeClr>
                </a:solidFill>
              </a:rPr>
              <a:t>Questions…</a:t>
            </a:r>
          </a:p>
          <a:p>
            <a:pPr marL="0" indent="0" algn="ctr">
              <a:buNone/>
            </a:pPr>
            <a:endParaRPr lang="en-US" sz="4800" b="1" i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4800" b="1" i="1" dirty="0" smtClean="0">
                <a:solidFill>
                  <a:schemeClr val="bg2">
                    <a:lumMod val="25000"/>
                  </a:schemeClr>
                </a:solidFill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775" y="957858"/>
            <a:ext cx="6656100" cy="101781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High </a:t>
            </a:r>
            <a:r>
              <a:rPr lang="en-US" sz="2800" b="1" dirty="0">
                <a:solidFill>
                  <a:schemeClr val="bg1"/>
                </a:solidFill>
              </a:rPr>
              <a:t>Performance </a:t>
            </a:r>
            <a:r>
              <a:rPr lang="en-US" sz="2800" b="1" dirty="0" smtClean="0">
                <a:solidFill>
                  <a:schemeClr val="bg1"/>
                </a:solidFill>
              </a:rPr>
              <a:t>Matrix-Free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Method </a:t>
            </a:r>
            <a:r>
              <a:rPr lang="en-US" sz="2800" b="1" dirty="0">
                <a:solidFill>
                  <a:schemeClr val="bg1"/>
                </a:solidFill>
              </a:rPr>
              <a:t>for Large-Scale </a:t>
            </a:r>
            <a:r>
              <a:rPr lang="en-US" sz="2800" b="1" dirty="0" smtClean="0">
                <a:solidFill>
                  <a:schemeClr val="bg1"/>
                </a:solidFill>
              </a:rPr>
              <a:t>FEA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on GPUs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4775" y="2825839"/>
            <a:ext cx="5564319" cy="1686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  <a:buClr>
                <a:srgbClr val="000000"/>
              </a:buClr>
            </a:pPr>
            <a:r>
              <a:rPr lang="en-US" b="1" u="sng" dirty="0" smtClean="0">
                <a:solidFill>
                  <a:srgbClr val="CDB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Petros Apostolou</a:t>
            </a:r>
            <a:r>
              <a:rPr lang="en-US" b="1" dirty="0" smtClean="0">
                <a:solidFill>
                  <a:srgbClr val="CDB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Florian </a:t>
            </a:r>
            <a:r>
              <a:rPr lang="en-US" b="1" dirty="0" err="1" smtClean="0">
                <a:solidFill>
                  <a:srgbClr val="CDB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Dugast</a:t>
            </a:r>
            <a:r>
              <a:rPr lang="en-US" b="1" dirty="0" smtClean="0">
                <a:solidFill>
                  <a:srgbClr val="CDB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Albert To* </a:t>
            </a:r>
          </a:p>
          <a:p>
            <a:pPr algn="r">
              <a:spcBef>
                <a:spcPct val="20000"/>
              </a:spcBef>
              <a:buClr>
                <a:srgbClr val="000000"/>
              </a:buClr>
            </a:pPr>
            <a:r>
              <a:rPr lang="en-US" sz="1600" b="1" dirty="0" smtClean="0">
                <a:solidFill>
                  <a:srgbClr val="CDB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Mechanical Engineering and Materials Science</a:t>
            </a:r>
          </a:p>
          <a:p>
            <a:pPr algn="r">
              <a:spcBef>
                <a:spcPct val="20000"/>
              </a:spcBef>
              <a:buClr>
                <a:srgbClr val="000000"/>
              </a:buClr>
            </a:pPr>
            <a:r>
              <a:rPr lang="en-US" sz="1600" b="1" dirty="0" smtClean="0">
                <a:solidFill>
                  <a:srgbClr val="CDB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Pittsburgh</a:t>
            </a:r>
          </a:p>
          <a:p>
            <a:pPr algn="r">
              <a:spcBef>
                <a:spcPct val="20000"/>
              </a:spcBef>
              <a:buClr>
                <a:srgbClr val="000000"/>
              </a:buClr>
            </a:pPr>
            <a:r>
              <a:rPr lang="en-US" sz="1600" b="1" dirty="0" smtClean="0">
                <a:solidFill>
                  <a:srgbClr val="CDB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April-02-2020</a:t>
            </a:r>
          </a:p>
        </p:txBody>
      </p:sp>
    </p:spTree>
    <p:extLst>
      <p:ext uri="{BB962C8B-B14F-4D97-AF65-F5344CB8AC3E}">
        <p14:creationId xmlns:p14="http://schemas.microsoft.com/office/powerpoint/2010/main" val="89824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Problem </a:t>
            </a:r>
            <a:r>
              <a:rPr lang="en-US" sz="3600" dirty="0" smtClean="0"/>
              <a:t>Statement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0171" y="4313590"/>
            <a:ext cx="353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92934"/>
                </a:solidFill>
              </a:rPr>
              <a:t>Boundary Conditions (</a:t>
            </a:r>
            <a:r>
              <a:rPr lang="en-US" dirty="0" err="1" smtClean="0">
                <a:solidFill>
                  <a:srgbClr val="292934"/>
                </a:solidFill>
              </a:rPr>
              <a:t>Dirichlet</a:t>
            </a:r>
            <a:r>
              <a:rPr lang="en-US" dirty="0" smtClean="0">
                <a:solidFill>
                  <a:srgbClr val="292934"/>
                </a:solidFill>
              </a:rPr>
              <a:t>):</a:t>
            </a:r>
            <a:endParaRPr lang="en-US" dirty="0">
              <a:solidFill>
                <a:srgbClr val="292934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076" y="1329070"/>
            <a:ext cx="810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92934"/>
                </a:solidFill>
              </a:rPr>
              <a:t>3D Steady-State Heat Conduction (Isotropic thermal conductivity k) :</a:t>
            </a:r>
            <a:endParaRPr lang="en-US" dirty="0">
              <a:solidFill>
                <a:srgbClr val="29293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60767" y="5074209"/>
            <a:ext cx="213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03" y="4734996"/>
            <a:ext cx="4657759" cy="52387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255" y="3653097"/>
            <a:ext cx="2219341" cy="31051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76" y="1786085"/>
            <a:ext cx="5957931" cy="909644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914400" y="1909343"/>
            <a:ext cx="1023371" cy="6017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6651" y="1665447"/>
            <a:ext cx="289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endCxn id="32" idx="2"/>
          </p:cNvCxnSpPr>
          <p:nvPr/>
        </p:nvCxnSpPr>
        <p:spPr>
          <a:xfrm flipH="1" flipV="1">
            <a:off x="2257298" y="2065557"/>
            <a:ext cx="150992" cy="446618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055664" y="1665447"/>
            <a:ext cx="403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7097260" y="2240907"/>
            <a:ext cx="620655" cy="13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03" y="2908800"/>
            <a:ext cx="4424395" cy="9191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498" y="3207507"/>
            <a:ext cx="1819288" cy="4289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260" y="3207507"/>
            <a:ext cx="319334" cy="352698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7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73103" y="389731"/>
            <a:ext cx="7934718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Finite Element System Formulation</a:t>
            </a:r>
            <a:br>
              <a:rPr lang="en-US" dirty="0"/>
            </a:b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73103" y="1532524"/>
            <a:ext cx="692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b="1" dirty="0" smtClean="0">
                <a:solidFill>
                  <a:srgbClr val="FF0000"/>
                </a:solidFill>
              </a:rPr>
              <a:t>Weak</a:t>
            </a:r>
            <a:r>
              <a:rPr lang="en-US" dirty="0" smtClean="0">
                <a:solidFill>
                  <a:srgbClr val="FF0000"/>
                </a:solidFill>
              </a:rPr>
              <a:t>” </a:t>
            </a:r>
            <a:r>
              <a:rPr lang="en-US" dirty="0" smtClean="0"/>
              <a:t>form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the heat conduction equation (</a:t>
            </a:r>
            <a:r>
              <a:rPr lang="en-US" dirty="0" err="1" smtClean="0"/>
              <a:t>Galerkin</a:t>
            </a:r>
            <a:r>
              <a:rPr lang="en-US" dirty="0" smtClean="0"/>
              <a:t> method):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97" y="3257769"/>
            <a:ext cx="2540042" cy="1678625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 rot="10800000">
            <a:off x="3136439" y="3815779"/>
            <a:ext cx="1142355" cy="211751"/>
          </a:xfrm>
          <a:prstGeom prst="rightArrow">
            <a:avLst>
              <a:gd name="adj1" fmla="val 50000"/>
              <a:gd name="adj2" fmla="val 621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611504" y="2905069"/>
            <a:ext cx="50963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 = [N1 N2 … N8]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shape functions for the</a:t>
            </a:r>
          </a:p>
          <a:p>
            <a:r>
              <a:rPr lang="en-US" dirty="0" smtClean="0"/>
              <a:t>8-node finite element (hexahedron)                       </a:t>
            </a:r>
            <a:r>
              <a:rPr lang="en-US" b="1" dirty="0" smtClean="0">
                <a:solidFill>
                  <a:srgbClr val="FF0000"/>
                </a:solidFill>
              </a:rPr>
              <a:t>N1 = 1/8 (1-</a:t>
            </a:r>
            <a:r>
              <a:rPr lang="el-GR" b="1" dirty="0" smtClean="0">
                <a:solidFill>
                  <a:srgbClr val="FF0000"/>
                </a:solidFill>
              </a:rPr>
              <a:t>ξ)(1-</a:t>
            </a:r>
            <a:r>
              <a:rPr lang="en-US" b="1" dirty="0" smtClean="0">
                <a:solidFill>
                  <a:srgbClr val="FF0000"/>
                </a:solidFill>
              </a:rPr>
              <a:t>n)</a:t>
            </a:r>
            <a:r>
              <a:rPr lang="el-GR" b="1" dirty="0" smtClean="0">
                <a:solidFill>
                  <a:srgbClr val="FF0000"/>
                </a:solidFill>
              </a:rPr>
              <a:t>(1-ζ) 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</a:rPr>
              <a:t>Ke</a:t>
            </a:r>
            <a:r>
              <a:rPr lang="en-US" b="1" dirty="0" smtClean="0">
                <a:solidFill>
                  <a:srgbClr val="FF0000"/>
                </a:solidFill>
              </a:rPr>
              <a:t>]{</a:t>
            </a:r>
            <a:r>
              <a:rPr lang="en-US" b="1" dirty="0" err="1" smtClean="0">
                <a:solidFill>
                  <a:srgbClr val="FF0000"/>
                </a:solidFill>
              </a:rPr>
              <a:t>Te</a:t>
            </a:r>
            <a:r>
              <a:rPr lang="en-US" b="1" dirty="0" smtClean="0">
                <a:solidFill>
                  <a:srgbClr val="FF0000"/>
                </a:solidFill>
              </a:rPr>
              <a:t>} = {Fe}: </a:t>
            </a:r>
            <a:r>
              <a:rPr lang="en-US" dirty="0" smtClean="0"/>
              <a:t>finite element system for </a:t>
            </a:r>
            <a:r>
              <a:rPr lang="en-US" dirty="0" err="1" smtClean="0"/>
              <a:t>ele</a:t>
            </a:r>
            <a:r>
              <a:rPr lang="en-US" dirty="0" smtClean="0"/>
              <a:t>. </a:t>
            </a:r>
            <a:r>
              <a:rPr lang="en-US" b="1" dirty="0" smtClean="0">
                <a:solidFill>
                  <a:srgbClr val="FF0000"/>
                </a:solidFill>
              </a:rPr>
              <a:t>e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err="1" smtClean="0">
                <a:solidFill>
                  <a:srgbClr val="FF0000"/>
                </a:solidFill>
              </a:rPr>
              <a:t>Ke</a:t>
            </a:r>
            <a:r>
              <a:rPr lang="en-US" b="1" dirty="0" smtClean="0">
                <a:solidFill>
                  <a:srgbClr val="FF0000"/>
                </a:solidFill>
              </a:rPr>
              <a:t>[8 x 8] = B</a:t>
            </a:r>
            <a:r>
              <a:rPr lang="en-US" b="1" baseline="30000" dirty="0" smtClean="0">
                <a:solidFill>
                  <a:srgbClr val="FF0000"/>
                </a:solidFill>
              </a:rPr>
              <a:t>T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: where </a:t>
            </a:r>
            <a:r>
              <a:rPr lang="en-US" b="1" dirty="0" smtClean="0">
                <a:solidFill>
                  <a:srgbClr val="FF0000"/>
                </a:solidFill>
              </a:rPr>
              <a:t>B =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53315" y="5415804"/>
            <a:ext cx="3202769" cy="8130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KT = F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78794" y="5095915"/>
            <a:ext cx="45687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global conductivity matrix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T: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temperature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F:</a:t>
            </a:r>
            <a:r>
              <a:rPr lang="en-US" dirty="0" smtClean="0"/>
              <a:t>  heat source vector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989" y="4308424"/>
            <a:ext cx="517637" cy="3645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91" y="2013119"/>
            <a:ext cx="6138907" cy="61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6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73103" y="389731"/>
            <a:ext cx="7934718" cy="990600"/>
          </a:xfrm>
        </p:spPr>
        <p:txBody>
          <a:bodyPr/>
          <a:lstStyle/>
          <a:p>
            <a:r>
              <a:rPr lang="en-US" sz="3600" dirty="0" smtClean="0"/>
              <a:t>Necessity of Matrix-Free </a:t>
            </a:r>
            <a:r>
              <a:rPr lang="en-US" sz="3600" dirty="0"/>
              <a:t>M</a:t>
            </a:r>
            <a:r>
              <a:rPr lang="en-US" sz="3600" dirty="0" smtClean="0"/>
              <a:t>ethod</a:t>
            </a:r>
            <a:endParaRPr lang="en-US" dirty="0"/>
          </a:p>
        </p:txBody>
      </p:sp>
      <p:sp>
        <p:nvSpPr>
          <p:cNvPr id="8" name="Left Bracket 7"/>
          <p:cNvSpPr/>
          <p:nvPr/>
        </p:nvSpPr>
        <p:spPr>
          <a:xfrm>
            <a:off x="909662" y="1805112"/>
            <a:ext cx="118446" cy="971253"/>
          </a:xfrm>
          <a:prstGeom prst="leftBracket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ket 11"/>
          <p:cNvSpPr/>
          <p:nvPr/>
        </p:nvSpPr>
        <p:spPr>
          <a:xfrm rot="10800000">
            <a:off x="2075956" y="1805111"/>
            <a:ext cx="118446" cy="971253"/>
          </a:xfrm>
          <a:prstGeom prst="leftBracket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/>
          <p:cNvSpPr/>
          <p:nvPr/>
        </p:nvSpPr>
        <p:spPr>
          <a:xfrm>
            <a:off x="2549739" y="1805111"/>
            <a:ext cx="118446" cy="971253"/>
          </a:xfrm>
          <a:prstGeom prst="leftBracket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ket 14"/>
          <p:cNvSpPr/>
          <p:nvPr/>
        </p:nvSpPr>
        <p:spPr>
          <a:xfrm rot="10800000">
            <a:off x="2964299" y="1805111"/>
            <a:ext cx="118446" cy="971253"/>
          </a:xfrm>
          <a:prstGeom prst="leftBracket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qual 10"/>
          <p:cNvSpPr/>
          <p:nvPr/>
        </p:nvSpPr>
        <p:spPr>
          <a:xfrm>
            <a:off x="3401758" y="2150972"/>
            <a:ext cx="668033" cy="336386"/>
          </a:xfrm>
          <a:prstGeom prst="mathEqua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Left Bracket 16"/>
          <p:cNvSpPr/>
          <p:nvPr/>
        </p:nvSpPr>
        <p:spPr>
          <a:xfrm>
            <a:off x="4270358" y="1805111"/>
            <a:ext cx="118446" cy="971253"/>
          </a:xfrm>
          <a:prstGeom prst="leftBracket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ket 17"/>
          <p:cNvSpPr/>
          <p:nvPr/>
        </p:nvSpPr>
        <p:spPr>
          <a:xfrm rot="10800000">
            <a:off x="4681239" y="1805111"/>
            <a:ext cx="118446" cy="971253"/>
          </a:xfrm>
          <a:prstGeom prst="leftBracket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276708" y="1967571"/>
            <a:ext cx="473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K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4822" y="1405001"/>
            <a:ext cx="1179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[N x N]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60137" y="1995998"/>
            <a:ext cx="473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98130" y="1995997"/>
            <a:ext cx="473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99562" y="1389552"/>
            <a:ext cx="1021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[N x 1]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24195" y="1389552"/>
            <a:ext cx="1021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[N x 1]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2312" y="3057926"/>
            <a:ext cx="8057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Size[K] becomes a major bottleneck for large sizes (e.g. N &gt; 10M)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becomes </a:t>
            </a:r>
            <a:r>
              <a:rPr lang="el-GR" b="1" dirty="0" smtClean="0"/>
              <a:t>λ</a:t>
            </a:r>
            <a:r>
              <a:rPr lang="en-US" b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b="1" dirty="0" smtClean="0">
                <a:sym typeface="Wingdings" panose="05000000000000000000" pitchFamily="2" charset="2"/>
              </a:rPr>
              <a:t>[</a:t>
            </a:r>
            <a:r>
              <a:rPr lang="el-GR" b="1" dirty="0" smtClean="0">
                <a:sym typeface="Wingdings" panose="05000000000000000000" pitchFamily="2" charset="2"/>
              </a:rPr>
              <a:t>λ</a:t>
            </a:r>
            <a:r>
              <a:rPr lang="en-US" b="1" dirty="0" smtClean="0">
                <a:sym typeface="Wingdings" panose="05000000000000000000" pitchFamily="2" charset="2"/>
              </a:rPr>
              <a:t>N x </a:t>
            </a:r>
            <a:r>
              <a:rPr lang="el-GR" b="1" dirty="0" smtClean="0">
                <a:sym typeface="Wingdings" panose="05000000000000000000" pitchFamily="2" charset="2"/>
              </a:rPr>
              <a:t>λ</a:t>
            </a:r>
            <a:r>
              <a:rPr lang="en-US" b="1" dirty="0" smtClean="0">
                <a:sym typeface="Wingdings" panose="05000000000000000000" pitchFamily="2" charset="2"/>
              </a:rPr>
              <a:t>N] </a:t>
            </a:r>
            <a:r>
              <a:rPr lang="el-GR" b="1" dirty="0" smtClean="0">
                <a:sym typeface="Wingdings" panose="05000000000000000000" pitchFamily="2" charset="2"/>
              </a:rPr>
              <a:t>= (λΝ)</a:t>
            </a:r>
            <a:r>
              <a:rPr lang="el-GR" b="1" baseline="30000" dirty="0" smtClean="0">
                <a:sym typeface="Wingdings" panose="05000000000000000000" pitchFamily="2" charset="2"/>
              </a:rPr>
              <a:t>2</a:t>
            </a:r>
            <a:r>
              <a:rPr lang="el-GR" dirty="0" smtClean="0">
                <a:sym typeface="Wingdings" panose="05000000000000000000" pitchFamily="2" charset="2"/>
              </a:rPr>
              <a:t>  </a:t>
            </a:r>
            <a:r>
              <a:rPr lang="el-GR" b="1" dirty="0" smtClean="0">
                <a:sym typeface="Wingdings" panose="05000000000000000000" pitchFamily="2" charset="2"/>
              </a:rPr>
              <a:t> </a:t>
            </a:r>
            <a:r>
              <a:rPr lang="en-US" b="1" dirty="0" smtClean="0">
                <a:sym typeface="Wingdings" panose="05000000000000000000" pitchFamily="2" charset="2"/>
              </a:rPr>
              <a:t>Expensive     (</a:t>
            </a:r>
            <a:r>
              <a:rPr lang="el-GR" b="1" dirty="0" smtClean="0">
                <a:sym typeface="Wingdings" panose="05000000000000000000" pitchFamily="2" charset="2"/>
              </a:rPr>
              <a:t>λ = 1,2,3,...)</a:t>
            </a:r>
            <a:endParaRPr lang="en-US" b="1" u="sng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ym typeface="Wingdings" panose="05000000000000000000" pitchFamily="2" charset="2"/>
              </a:rPr>
              <a:t>Sparse-matrix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b="1" dirty="0" smtClean="0">
                <a:sym typeface="Wingdings" panose="05000000000000000000" pitchFamily="2" charset="2"/>
              </a:rPr>
              <a:t>storage is NOT enough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b="1" dirty="0" smtClean="0">
                <a:sym typeface="Wingdings" panose="05000000000000000000" pitchFamily="2" charset="2"/>
              </a:rPr>
              <a:t>Exceeds memory limits</a:t>
            </a:r>
            <a:endParaRPr lang="en-US" b="1" dirty="0"/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52312" y="4870216"/>
            <a:ext cx="8171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Suggestion: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Matrix-free method allows for larger size domains by avoiding the global matrix assembly </a:t>
            </a:r>
            <a:r>
              <a:rPr lang="en-US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 </a:t>
            </a:r>
            <a:r>
              <a:rPr lang="en-US" b="1" dirty="0" smtClean="0">
                <a:solidFill>
                  <a:srgbClr val="0000FF"/>
                </a:solidFill>
              </a:rPr>
              <a:t> [N x N] is not necessary to be stored or computed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6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54125" y="198498"/>
            <a:ext cx="8115055" cy="963576"/>
          </a:xfrm>
        </p:spPr>
        <p:txBody>
          <a:bodyPr>
            <a:normAutofit/>
          </a:bodyPr>
          <a:lstStyle/>
          <a:p>
            <a:r>
              <a:rPr lang="en-US" dirty="0"/>
              <a:t>Necessity of Matrix-Free Method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33" y="1000440"/>
            <a:ext cx="4076504" cy="10310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11" y="2497579"/>
            <a:ext cx="5495965" cy="27336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234" y="1426085"/>
            <a:ext cx="2184137" cy="5852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33" y="5736978"/>
            <a:ext cx="7686731" cy="50006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03913" y="2724249"/>
            <a:ext cx="1141815" cy="781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81422" y="3241462"/>
            <a:ext cx="1137077" cy="781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596327" y="3695503"/>
            <a:ext cx="1132341" cy="844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401759" y="4212716"/>
            <a:ext cx="1185244" cy="781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345541" y="2885335"/>
            <a:ext cx="52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e1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53734" y="3466237"/>
            <a:ext cx="52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e2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60151" y="3892226"/>
            <a:ext cx="52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e3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28668" y="4418920"/>
            <a:ext cx="52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e4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8211" y="5337751"/>
            <a:ext cx="565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Writing the linear finite equation for node 2: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93645" y="1198524"/>
            <a:ext cx="218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Assuming: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524673" y="2075595"/>
            <a:ext cx="870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63811" y="2047817"/>
            <a:ext cx="114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T    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50237" y="2077712"/>
            <a:ext cx="870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F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65526" y="3058436"/>
            <a:ext cx="25228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</a:rPr>
              <a:t>f local to global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n</a:t>
            </a:r>
            <a:r>
              <a:rPr lang="en-US" sz="2000" b="1" dirty="0" smtClean="0">
                <a:solidFill>
                  <a:srgbClr val="FF0000"/>
                </a:solidFill>
              </a:rPr>
              <a:t>odal values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t</a:t>
            </a:r>
            <a:r>
              <a:rPr lang="en-US" sz="2000" b="1" dirty="0" smtClean="0">
                <a:solidFill>
                  <a:srgbClr val="FF0000"/>
                </a:solidFill>
              </a:rPr>
              <a:t>ransfers are given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then instead of K 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only </a:t>
            </a:r>
            <a:r>
              <a:rPr lang="en-US" sz="2000" b="1" dirty="0" err="1" smtClean="0">
                <a:solidFill>
                  <a:srgbClr val="FF0000"/>
                </a:solidFill>
              </a:rPr>
              <a:t>Ke</a:t>
            </a:r>
            <a:r>
              <a:rPr lang="en-US" sz="2000" b="1" dirty="0" smtClean="0">
                <a:solidFill>
                  <a:srgbClr val="FF0000"/>
                </a:solidFill>
              </a:rPr>
              <a:t> is needed!!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38744" y="3284974"/>
            <a:ext cx="87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K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11162" y="2816426"/>
            <a:ext cx="87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746023" y="3804145"/>
            <a:ext cx="87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43656" y="2298631"/>
            <a:ext cx="87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K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1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73103" y="389731"/>
            <a:ext cx="7934718" cy="990600"/>
          </a:xfrm>
        </p:spPr>
        <p:txBody>
          <a:bodyPr>
            <a:normAutofit/>
          </a:bodyPr>
          <a:lstStyle/>
          <a:p>
            <a:r>
              <a:rPr lang="en-US" dirty="0"/>
              <a:t>Necessity of Matrix-Free Method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0334" y="1380331"/>
            <a:ext cx="466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Voxel-based technique in hexahedral mesh: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849" y="1661498"/>
            <a:ext cx="3114698" cy="30242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5373" y="2094799"/>
            <a:ext cx="41550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N = [</a:t>
            </a:r>
            <a:r>
              <a:rPr lang="en-US" b="1" dirty="0" err="1"/>
              <a:t>n</a:t>
            </a:r>
            <a:r>
              <a:rPr lang="en-US" b="1" baseline="-25000" dirty="0" err="1"/>
              <a:t>x</a:t>
            </a:r>
            <a:r>
              <a:rPr lang="en-US" b="1" baseline="-25000" dirty="0"/>
              <a:t> </a:t>
            </a:r>
            <a:r>
              <a:rPr lang="en-US" b="1" dirty="0"/>
              <a:t>x </a:t>
            </a:r>
            <a:r>
              <a:rPr lang="en-US" b="1" dirty="0" err="1"/>
              <a:t>n</a:t>
            </a:r>
            <a:r>
              <a:rPr lang="en-US" b="1" baseline="-25000" dirty="0" err="1"/>
              <a:t>y</a:t>
            </a:r>
            <a:r>
              <a:rPr lang="en-US" b="1" baseline="-25000" dirty="0"/>
              <a:t> </a:t>
            </a:r>
            <a:r>
              <a:rPr lang="en-US" b="1" dirty="0"/>
              <a:t>x </a:t>
            </a:r>
            <a:r>
              <a:rPr lang="en-US" b="1" dirty="0" err="1"/>
              <a:t>n</a:t>
            </a:r>
            <a:r>
              <a:rPr lang="en-US" b="1" baseline="-25000" dirty="0" err="1"/>
              <a:t>z</a:t>
            </a:r>
            <a:r>
              <a:rPr lang="en-US" b="1" dirty="0"/>
              <a:t>]</a:t>
            </a:r>
            <a:r>
              <a:rPr lang="en-US" b="1" baseline="-25000" dirty="0"/>
              <a:t> </a:t>
            </a:r>
            <a:r>
              <a:rPr lang="en-US" dirty="0"/>
              <a:t>: mesh nodes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id </a:t>
            </a:r>
            <a:r>
              <a:rPr lang="en-US" b="1" dirty="0"/>
              <a:t>= </a:t>
            </a:r>
            <a:r>
              <a:rPr lang="en-US" b="1" dirty="0" err="1" smtClean="0">
                <a:solidFill>
                  <a:srgbClr val="00B050"/>
                </a:solidFill>
              </a:rPr>
              <a:t>i</a:t>
            </a:r>
            <a:r>
              <a:rPr lang="en-US" b="1" dirty="0" smtClean="0"/>
              <a:t> + 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n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x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x </a:t>
            </a:r>
            <a:r>
              <a:rPr lang="en-US" b="1" dirty="0" smtClean="0">
                <a:solidFill>
                  <a:srgbClr val="FF0000"/>
                </a:solidFill>
              </a:rPr>
              <a:t>j) </a:t>
            </a:r>
            <a:r>
              <a:rPr lang="en-US" b="1" dirty="0" smtClean="0">
                <a:sym typeface="Wingdings" panose="05000000000000000000" pitchFamily="2" charset="2"/>
              </a:rPr>
              <a:t>+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[(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x</a:t>
            </a:r>
            <a:r>
              <a:rPr lang="en-US" b="1" baseline="-25000" dirty="0" smtClean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x </a:t>
            </a:r>
            <a:r>
              <a:rPr lang="en-US" b="1" dirty="0" err="1">
                <a:solidFill>
                  <a:srgbClr val="0000FF"/>
                </a:solidFill>
              </a:rPr>
              <a:t>n</a:t>
            </a:r>
            <a:r>
              <a:rPr lang="en-US" b="1" baseline="-25000" dirty="0" err="1">
                <a:solidFill>
                  <a:srgbClr val="0000FF"/>
                </a:solidFill>
              </a:rPr>
              <a:t>y</a:t>
            </a:r>
            <a:r>
              <a:rPr lang="en-US" b="1" baseline="-25000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) x </a:t>
            </a:r>
            <a:r>
              <a:rPr lang="en-US" b="1" dirty="0" smtClean="0">
                <a:solidFill>
                  <a:srgbClr val="0000FF"/>
                </a:solidFill>
              </a:rPr>
              <a:t>k]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node(id+1) = node(id) + 1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     </a:t>
            </a:r>
            <a:r>
              <a:rPr lang="en-US" b="1" dirty="0" smtClean="0">
                <a:sym typeface="Wingdings" panose="05000000000000000000" pitchFamily="2" charset="2"/>
              </a:rPr>
              <a:t>row(id+1</a:t>
            </a:r>
            <a:r>
              <a:rPr lang="en-US" b="1" dirty="0">
                <a:sym typeface="Wingdings" panose="05000000000000000000" pitchFamily="2" charset="2"/>
              </a:rPr>
              <a:t>) = row(id) + 1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     slice(id+1</a:t>
            </a:r>
            <a:r>
              <a:rPr lang="en-US" b="1" dirty="0">
                <a:sym typeface="Wingdings" panose="05000000000000000000" pitchFamily="2" charset="2"/>
              </a:rPr>
              <a:t>) = slice(id) </a:t>
            </a:r>
            <a:r>
              <a:rPr lang="en-US" b="1" dirty="0" smtClean="0">
                <a:sym typeface="Wingdings" panose="05000000000000000000" pitchFamily="2" charset="2"/>
              </a:rPr>
              <a:t>+ 1</a:t>
            </a:r>
          </a:p>
          <a:p>
            <a:endParaRPr lang="en-US" baseline="-25000" dirty="0" smtClean="0"/>
          </a:p>
          <a:p>
            <a:endParaRPr lang="en-US" baseline="-25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e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b="1" dirty="0" smtClean="0">
                <a:sym typeface="Wingdings" panose="05000000000000000000" pitchFamily="2" charset="2"/>
              </a:rPr>
              <a:t>id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b="1" dirty="0" err="1">
                <a:sym typeface="Wingdings" panose="05000000000000000000" pitchFamily="2" charset="2"/>
              </a:rPr>
              <a:t>e</a:t>
            </a:r>
            <a:r>
              <a:rPr lang="en-US" b="1" dirty="0" err="1" smtClean="0">
                <a:sym typeface="Wingdings" panose="05000000000000000000" pitchFamily="2" charset="2"/>
              </a:rPr>
              <a:t>dof</a:t>
            </a:r>
            <a:r>
              <a:rPr lang="en-US" dirty="0" smtClean="0">
                <a:sym typeface="Wingdings" panose="05000000000000000000" pitchFamily="2" charset="2"/>
              </a:rPr>
              <a:t>[</a:t>
            </a:r>
            <a:r>
              <a:rPr lang="en-US" b="1" dirty="0" smtClean="0">
                <a:sym typeface="Wingdings" panose="05000000000000000000" pitchFamily="2" charset="2"/>
              </a:rPr>
              <a:t>id</a:t>
            </a:r>
            <a:r>
              <a:rPr lang="en-US" dirty="0" smtClean="0">
                <a:sym typeface="Wingdings" panose="05000000000000000000" pitchFamily="2" charset="2"/>
              </a:rPr>
              <a:t>]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ym typeface="Wingdings" panose="05000000000000000000" pitchFamily="2" charset="2"/>
            </a:endParaRPr>
          </a:p>
          <a:p>
            <a:endParaRPr lang="en-US" b="1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ym typeface="Wingdings" panose="05000000000000000000" pitchFamily="2" charset="2"/>
            </a:endParaRPr>
          </a:p>
          <a:p>
            <a:endParaRPr lang="en-US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815373" y="5609205"/>
            <a:ext cx="794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Regular connectivity </a:t>
            </a:r>
            <a:r>
              <a:rPr lang="en-US" b="1" dirty="0" smtClean="0">
                <a:solidFill>
                  <a:srgbClr val="FF0000"/>
                </a:solidFill>
              </a:rPr>
              <a:t>facilitates matrix-free methods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33891" y="4501042"/>
            <a:ext cx="46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n</a:t>
            </a:r>
            <a:r>
              <a:rPr lang="en-US" b="1" baseline="-25000" dirty="0" err="1" smtClean="0">
                <a:solidFill>
                  <a:srgbClr val="00B050"/>
                </a:solidFill>
              </a:rPr>
              <a:t>x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97274" y="3734304"/>
            <a:ext cx="46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n</a:t>
            </a:r>
            <a:r>
              <a:rPr lang="en-US" b="1" baseline="-25000" dirty="0" err="1" smtClean="0">
                <a:solidFill>
                  <a:srgbClr val="00B050"/>
                </a:solidFill>
              </a:rPr>
              <a:t>z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41108" y="2187985"/>
            <a:ext cx="46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n</a:t>
            </a:r>
            <a:r>
              <a:rPr lang="en-US" b="1" baseline="-25000" dirty="0" err="1">
                <a:solidFill>
                  <a:srgbClr val="00B050"/>
                </a:solidFill>
              </a:rPr>
              <a:t>y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968594" y="1725467"/>
            <a:ext cx="46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309824" y="3349265"/>
            <a:ext cx="1834743" cy="2802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321473" y="3591216"/>
            <a:ext cx="1834743" cy="2802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21473" y="3349265"/>
            <a:ext cx="0" cy="2802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25721" y="3629477"/>
            <a:ext cx="0" cy="2802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299148" y="2645169"/>
            <a:ext cx="1834743" cy="2743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136050" y="2294648"/>
            <a:ext cx="861224" cy="63073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0" idx="3"/>
          </p:cNvCxnSpPr>
          <p:nvPr/>
        </p:nvCxnSpPr>
        <p:spPr>
          <a:xfrm flipV="1">
            <a:off x="5409654" y="1736195"/>
            <a:ext cx="800344" cy="63645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296989" y="2403218"/>
            <a:ext cx="1834743" cy="2743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167846" y="2670766"/>
            <a:ext cx="0" cy="28021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96989" y="2390554"/>
            <a:ext cx="0" cy="28021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149806" y="2072356"/>
            <a:ext cx="861224" cy="63073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214360" y="1759936"/>
            <a:ext cx="1834743" cy="2743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016246" y="2054423"/>
            <a:ext cx="0" cy="28021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510047">
            <a:off x="5355478" y="3400377"/>
            <a:ext cx="169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       row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 rot="510047">
            <a:off x="5921255" y="2480858"/>
            <a:ext cx="96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slice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 rot="751621">
            <a:off x="4581128" y="4268871"/>
            <a:ext cx="719959" cy="640183"/>
            <a:chOff x="5110748" y="4414487"/>
            <a:chExt cx="719959" cy="640183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5110748" y="5041569"/>
              <a:ext cx="719959" cy="131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5116849" y="4414487"/>
              <a:ext cx="0" cy="6401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5110748" y="4571779"/>
              <a:ext cx="453634" cy="4774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041374" y="4171600"/>
            <a:ext cx="26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75381" y="4782209"/>
            <a:ext cx="26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559105" y="3902447"/>
            <a:ext cx="26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12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Matrix-Free Methods:</a:t>
            </a:r>
          </a:p>
          <a:p>
            <a:pPr marL="0" indent="0">
              <a:buNone/>
            </a:pPr>
            <a:endParaRPr lang="en-US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smtClean="0">
                <a:latin typeface="NexusSerif"/>
              </a:rPr>
              <a:t>Thomas Hughes “</a:t>
            </a:r>
            <a:r>
              <a:rPr lang="en-US" altLang="en-US" sz="1800" b="1" i="1" dirty="0" smtClean="0">
                <a:latin typeface="NexusSerif"/>
              </a:rPr>
              <a:t>An </a:t>
            </a:r>
            <a:r>
              <a:rPr lang="en-US" altLang="en-US" sz="1800" b="1" i="1" dirty="0">
                <a:latin typeface="NexusSerif"/>
              </a:rPr>
              <a:t>element-by-element solution algorithm for problems of structural and solid </a:t>
            </a:r>
            <a:r>
              <a:rPr lang="en-US" altLang="en-US" sz="1800" b="1" i="1" dirty="0" smtClean="0">
                <a:latin typeface="NexusSerif"/>
              </a:rPr>
              <a:t>mechanics</a:t>
            </a:r>
            <a:r>
              <a:rPr lang="en-US" altLang="en-US" sz="1800" dirty="0" smtClean="0">
                <a:latin typeface="NexusSerif"/>
              </a:rPr>
              <a:t>”. </a:t>
            </a:r>
            <a:r>
              <a:rPr lang="en-US" altLang="en-US" sz="1800" dirty="0" smtClean="0">
                <a:latin typeface="NexusSans"/>
              </a:rPr>
              <a:t>Division </a:t>
            </a:r>
            <a:r>
              <a:rPr lang="en-US" altLang="en-US" sz="1800" dirty="0">
                <a:latin typeface="NexusSans"/>
              </a:rPr>
              <a:t>of Applied Mechanics, Durand Building, Stanford University, Stanford, </a:t>
            </a:r>
            <a:r>
              <a:rPr lang="en-US" sz="1800" dirty="0"/>
              <a:t>August </a:t>
            </a:r>
            <a:r>
              <a:rPr lang="en-US" sz="1800" dirty="0" smtClean="0"/>
              <a:t>1982, </a:t>
            </a:r>
            <a:r>
              <a:rPr lang="en-US" altLang="en-US" sz="1800" dirty="0" smtClean="0">
                <a:latin typeface="NexusSans"/>
              </a:rPr>
              <a:t>U.S.A.  </a:t>
            </a:r>
            <a:r>
              <a:rPr lang="en-US" altLang="en-US" sz="1800" b="1" dirty="0" smtClean="0">
                <a:latin typeface="NexusSans"/>
              </a:rPr>
              <a:t>[1</a:t>
            </a:r>
            <a:r>
              <a:rPr lang="en-US" altLang="en-US" sz="1800" b="1" baseline="30000" dirty="0" smtClean="0">
                <a:latin typeface="NexusSans"/>
              </a:rPr>
              <a:t>st</a:t>
            </a:r>
            <a:r>
              <a:rPr lang="en-US" altLang="en-US" sz="1800" b="1" dirty="0" smtClean="0">
                <a:latin typeface="NexusSans"/>
              </a:rPr>
              <a:t> Instance]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latin typeface="NexusSans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err="1" smtClean="0">
                <a:latin typeface="NexusSans"/>
              </a:rPr>
              <a:t>J.M.Frutos</a:t>
            </a:r>
            <a:r>
              <a:rPr lang="en-US" altLang="en-US" sz="1800" dirty="0" smtClean="0">
                <a:latin typeface="NexusSans"/>
              </a:rPr>
              <a:t> &amp; </a:t>
            </a:r>
            <a:r>
              <a:rPr lang="en-US" altLang="en-US" sz="1800" dirty="0" err="1" smtClean="0">
                <a:latin typeface="NexusSans"/>
              </a:rPr>
              <a:t>D.H.Perez</a:t>
            </a:r>
            <a:r>
              <a:rPr lang="en-US" altLang="en-US" sz="1800" dirty="0" smtClean="0">
                <a:latin typeface="NexusSans"/>
              </a:rPr>
              <a:t> “</a:t>
            </a:r>
            <a:r>
              <a:rPr lang="en-US" sz="1800" b="1" i="1" dirty="0"/>
              <a:t>Efficient matrix-free GPU implementation of Fixed Grid Finite Element </a:t>
            </a:r>
            <a:r>
              <a:rPr lang="en-US" sz="1800" b="1" i="1" dirty="0" smtClean="0"/>
              <a:t>Analysis</a:t>
            </a:r>
            <a:r>
              <a:rPr lang="en-US" sz="1800" i="1" dirty="0" smtClean="0"/>
              <a:t>” </a:t>
            </a:r>
            <a:r>
              <a:rPr lang="en-US" sz="1800" dirty="0"/>
              <a:t>Department of Structures and Construction, Technical University of </a:t>
            </a:r>
            <a:r>
              <a:rPr lang="en-US" sz="1800" dirty="0" smtClean="0"/>
              <a:t>Cartagena, May 2015 Spain. </a:t>
            </a:r>
            <a:r>
              <a:rPr lang="en-US" sz="1800" b="1" dirty="0" smtClean="0"/>
              <a:t>[20 x Speed-Up – 1 GPU]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dirty="0" smtClean="0">
              <a:latin typeface="NexusSans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dirty="0">
              <a:latin typeface="NexusSans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NexusSans"/>
              </a:rPr>
              <a:t>Pros: Significant savings in computational time and memory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dirty="0">
              <a:latin typeface="NexusSans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NexusSans"/>
              </a:rPr>
              <a:t>Cons: Difficult for Unstructured Mesh and Complex Boundaries</a:t>
            </a:r>
            <a:endParaRPr lang="en-US" sz="1800" b="1" dirty="0">
              <a:solidFill>
                <a:srgbClr val="FF0000"/>
              </a:solidFill>
              <a:latin typeface="Nexus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90100"/>
            <a:ext cx="48081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7610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4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73103" y="358177"/>
            <a:ext cx="7934718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CPU Matrix-Free Conjugate Gradient</a:t>
            </a:r>
            <a:endParaRPr lang="en-US" dirty="0"/>
          </a:p>
        </p:txBody>
      </p:sp>
      <p:sp>
        <p:nvSpPr>
          <p:cNvPr id="2" name="Flowchart: Alternate Process 1"/>
          <p:cNvSpPr/>
          <p:nvPr/>
        </p:nvSpPr>
        <p:spPr>
          <a:xfrm>
            <a:off x="773103" y="1492415"/>
            <a:ext cx="2534735" cy="646331"/>
          </a:xfrm>
          <a:prstGeom prst="flowChartAlternateProcess">
            <a:avLst/>
          </a:prstGeom>
          <a:solidFill>
            <a:srgbClr val="0000FF">
              <a:alpha val="50000"/>
            </a:srgbClr>
          </a:solidFill>
          <a:ln>
            <a:solidFill>
              <a:srgbClr val="0000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7878" y="1525377"/>
            <a:ext cx="2385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 </a:t>
            </a:r>
            <a:r>
              <a:rPr lang="en-US" b="1" dirty="0" smtClean="0">
                <a:sym typeface="Wingdings" panose="05000000000000000000" pitchFamily="2" charset="2"/>
              </a:rPr>
              <a:t> 0 </a:t>
            </a:r>
            <a:r>
              <a:rPr lang="en-US" dirty="0" smtClean="0">
                <a:sym typeface="Wingdings" panose="05000000000000000000" pitchFamily="2" charset="2"/>
              </a:rPr>
              <a:t>(initial guess)</a:t>
            </a:r>
          </a:p>
          <a:p>
            <a:r>
              <a:rPr lang="en-US" b="1" dirty="0">
                <a:sym typeface="Wingdings" panose="05000000000000000000" pitchFamily="2" charset="2"/>
              </a:rPr>
              <a:t>r</a:t>
            </a:r>
            <a:r>
              <a:rPr lang="en-US" b="1" dirty="0" smtClean="0">
                <a:sym typeface="Wingdings" panose="05000000000000000000" pitchFamily="2" charset="2"/>
              </a:rPr>
              <a:t>  KT – F </a:t>
            </a:r>
            <a:r>
              <a:rPr lang="en-US" dirty="0" smtClean="0">
                <a:sym typeface="Wingdings" panose="05000000000000000000" pitchFamily="2" charset="2"/>
              </a:rPr>
              <a:t>(residual)</a:t>
            </a:r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2084642" y="2152960"/>
            <a:ext cx="0" cy="3533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>
          <a:xfrm>
            <a:off x="810433" y="2516347"/>
            <a:ext cx="2477792" cy="1582433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53645" y="2586886"/>
            <a:ext cx="25533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Matrix-Free MV</a:t>
            </a:r>
          </a:p>
          <a:p>
            <a:endParaRPr lang="en-US" b="1" dirty="0" smtClean="0"/>
          </a:p>
          <a:p>
            <a:r>
              <a:rPr lang="en-US" dirty="0" smtClean="0"/>
              <a:t>Compute line search</a:t>
            </a:r>
          </a:p>
          <a:p>
            <a:endParaRPr lang="en-US" dirty="0" smtClean="0"/>
          </a:p>
          <a:p>
            <a:r>
              <a:rPr lang="en-US" dirty="0" smtClean="0"/>
              <a:t>Compute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norm</a:t>
            </a:r>
            <a:endParaRPr lang="en-US" baseline="-25000" dirty="0" smtClean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040470" y="4112431"/>
            <a:ext cx="0" cy="3533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/>
          <p:cNvSpPr/>
          <p:nvPr/>
        </p:nvSpPr>
        <p:spPr>
          <a:xfrm>
            <a:off x="773103" y="4469287"/>
            <a:ext cx="2570688" cy="1058292"/>
          </a:xfrm>
          <a:prstGeom prst="triangle">
            <a:avLst>
              <a:gd name="adj" fmla="val 49591"/>
            </a:avLst>
          </a:prstGeom>
          <a:solidFill>
            <a:srgbClr val="0000FF">
              <a:alpha val="50000"/>
            </a:srgbClr>
          </a:solidFill>
          <a:ln>
            <a:solidFill>
              <a:srgbClr val="0000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117597" y="4858100"/>
            <a:ext cx="1976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</a:t>
            </a:r>
            <a:r>
              <a:rPr lang="en-US" b="1" dirty="0" smtClean="0"/>
              <a:t>While</a:t>
            </a:r>
          </a:p>
          <a:p>
            <a:r>
              <a:rPr lang="en-US" b="1" dirty="0" smtClean="0"/>
              <a:t>[</a:t>
            </a:r>
            <a:r>
              <a:rPr lang="en-US" b="1" dirty="0" err="1" smtClean="0"/>
              <a:t>r</a:t>
            </a:r>
            <a:r>
              <a:rPr lang="en-US" b="1" baseline="-25000" dirty="0" err="1" smtClean="0"/>
              <a:t>norm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 panose="05000000000000000000" pitchFamily="2" charset="2"/>
              </a:rPr>
              <a:t>&gt; </a:t>
            </a:r>
            <a:r>
              <a:rPr lang="el-GR" b="1" dirty="0" smtClean="0">
                <a:sym typeface="Wingdings" panose="05000000000000000000" pitchFamily="2" charset="2"/>
              </a:rPr>
              <a:t>ε</a:t>
            </a:r>
            <a:r>
              <a:rPr lang="en-US" b="1" dirty="0">
                <a:sym typeface="Wingdings" panose="05000000000000000000" pitchFamily="2" charset="2"/>
              </a:rPr>
              <a:t> = 10</a:t>
            </a:r>
            <a:r>
              <a:rPr lang="en-US" b="1" baseline="30000" dirty="0">
                <a:sym typeface="Wingdings" panose="05000000000000000000" pitchFamily="2" charset="2"/>
              </a:rPr>
              <a:t>-6</a:t>
            </a:r>
            <a:r>
              <a:rPr lang="en-US" b="1" dirty="0">
                <a:sym typeface="Wingdings" panose="05000000000000000000" pitchFamily="2" charset="2"/>
              </a:rPr>
              <a:t> ]</a:t>
            </a:r>
            <a:r>
              <a:rPr lang="el-GR" dirty="0" smtClean="0">
                <a:sym typeface="Wingdings" panose="05000000000000000000" pitchFamily="2" charset="2"/>
              </a:rPr>
              <a:t>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  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2633883" y="4945878"/>
            <a:ext cx="1090047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723930" y="2212429"/>
            <a:ext cx="0" cy="27334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Process 29"/>
          <p:cNvSpPr/>
          <p:nvPr/>
        </p:nvSpPr>
        <p:spPr>
          <a:xfrm>
            <a:off x="4140806" y="2124662"/>
            <a:ext cx="4073028" cy="3283209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120709" y="2239115"/>
                <a:ext cx="4392670" cy="3145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Update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Matrix-Free MV(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dst,Ke,src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)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Compute Conjugate Direction </a:t>
                </a:r>
                <a:r>
                  <a:rPr lang="el-GR" dirty="0" smtClean="0"/>
                  <a:t>α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b="1" dirty="0" smtClean="0"/>
                  <a:t>          update T = T + a * </a:t>
                </a:r>
                <a:r>
                  <a:rPr lang="en-US" b="1" dirty="0" err="1" smtClean="0"/>
                  <a:t>src</a:t>
                </a:r>
                <a:endParaRPr lang="en-US" b="1" dirty="0" smtClean="0"/>
              </a:p>
              <a:p>
                <a:endParaRPr lang="en-US" b="1" dirty="0" smtClean="0"/>
              </a:p>
              <a:p>
                <a:r>
                  <a:rPr lang="en-US" b="1" dirty="0" smtClean="0"/>
                  <a:t>          update r = r – a * </a:t>
                </a:r>
                <a:r>
                  <a:rPr lang="en-US" b="1" dirty="0" err="1" smtClean="0"/>
                  <a:t>dst</a:t>
                </a:r>
                <a:endParaRPr lang="en-US" b="1" dirty="0" smtClean="0"/>
              </a:p>
              <a:p>
                <a:endParaRPr lang="en-US" b="1" dirty="0" smtClean="0"/>
              </a:p>
              <a:p>
                <a:r>
                  <a:rPr lang="en-US" b="1" dirty="0" smtClean="0"/>
                  <a:t>          update </a:t>
                </a:r>
                <a:r>
                  <a:rPr lang="en-US" b="1" dirty="0" err="1" smtClean="0"/>
                  <a:t>r</a:t>
                </a:r>
                <a:r>
                  <a:rPr lang="en-US" b="1" baseline="-25000" dirty="0" err="1" smtClean="0"/>
                  <a:t>norm</a:t>
                </a:r>
                <a:r>
                  <a:rPr lang="en-US" b="1" dirty="0" smtClean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b="1" i="1" baseline="30000" dirty="0" smtClean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rad>
                  </m:oMath>
                </a14:m>
                <a:endParaRPr lang="en-US" b="1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Update line search and help vectors</a:t>
                </a:r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709" y="2239115"/>
                <a:ext cx="4392670" cy="3145285"/>
              </a:xfrm>
              <a:prstGeom prst="rect">
                <a:avLst/>
              </a:prstGeom>
              <a:blipFill>
                <a:blip r:embed="rId2"/>
                <a:stretch>
                  <a:fillRect l="-1248" t="-969" b="-2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2539939" y="4490672"/>
            <a:ext cx="86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TRUE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2012939" y="5526479"/>
            <a:ext cx="3916" cy="3964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012939" y="5920102"/>
            <a:ext cx="2155004" cy="206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314035" y="5603726"/>
            <a:ext cx="2634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Convergence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Flowchart: Alternate Process 45"/>
          <p:cNvSpPr/>
          <p:nvPr/>
        </p:nvSpPr>
        <p:spPr>
          <a:xfrm>
            <a:off x="4167943" y="5596936"/>
            <a:ext cx="3440497" cy="646331"/>
          </a:xfrm>
          <a:prstGeom prst="flowChartAlternate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81BC-85DC-4516-A3E8-AC66B1E729E9}" type="slidenum">
              <a:rPr lang="en-US" smtClean="0"/>
              <a:pPr/>
              <a:t>9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723930" y="2212428"/>
            <a:ext cx="39677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919849" y="4398339"/>
                <a:ext cx="30688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849" y="4398339"/>
                <a:ext cx="306882" cy="184666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4031562" y="1298375"/>
            <a:ext cx="4780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reference: </a:t>
            </a:r>
            <a:r>
              <a:rPr lang="en-US" sz="1400" dirty="0">
                <a:hlinkClick r:id="rId4"/>
              </a:rPr>
              <a:t>https://en.wikipedia.org/wiki/Conjugate_gradient_method</a:t>
            </a:r>
            <a:endParaRPr lang="en-US" sz="1400" dirty="0"/>
          </a:p>
        </p:txBody>
      </p:sp>
      <p:sp>
        <p:nvSpPr>
          <p:cNvPr id="38" name="Flowchart: Connector 37"/>
          <p:cNvSpPr/>
          <p:nvPr/>
        </p:nvSpPr>
        <p:spPr>
          <a:xfrm>
            <a:off x="4256690" y="3175119"/>
            <a:ext cx="3801065" cy="1827805"/>
          </a:xfrm>
          <a:prstGeom prst="flowChartConnector">
            <a:avLst/>
          </a:prstGeom>
          <a:solidFill>
            <a:srgbClr val="0000FF">
              <a:alpha val="50000"/>
            </a:srgbClr>
          </a:solidFill>
          <a:ln>
            <a:solidFill>
              <a:srgbClr val="0000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524492" y="5202322"/>
            <a:ext cx="2702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l-GR" b="1" dirty="0" smtClean="0">
                <a:sym typeface="Wingdings" panose="05000000000000000000" pitchFamily="2" charset="2"/>
              </a:rPr>
              <a:t>    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  </a:t>
            </a:r>
            <a:r>
              <a:rPr lang="en-US" b="1" dirty="0" err="1"/>
              <a:t>r</a:t>
            </a:r>
            <a:r>
              <a:rPr lang="en-US" b="1" baseline="-25000" dirty="0" err="1"/>
              <a:t>norm</a:t>
            </a:r>
            <a:r>
              <a:rPr lang="en-US" b="1" dirty="0"/>
              <a:t> </a:t>
            </a:r>
            <a:r>
              <a:rPr lang="en-US" b="1" dirty="0">
                <a:sym typeface="Wingdings" panose="05000000000000000000" pitchFamily="2" charset="2"/>
              </a:rPr>
              <a:t>= </a:t>
            </a:r>
            <a:r>
              <a:rPr lang="el-GR" b="1" dirty="0">
                <a:sym typeface="Wingdings" panose="05000000000000000000" pitchFamily="2" charset="2"/>
              </a:rPr>
              <a:t>ε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b="1" dirty="0">
                <a:sym typeface="Wingdings" panose="05000000000000000000" pitchFamily="2" charset="2"/>
              </a:rPr>
              <a:t>KT – F 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5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41104 KennametalVisit (v3)" id="{95E81EC8-C7FC-476B-8821-218F7769F619}" vid="{60BC4EC9-B1C6-4407-9D4D-05D5F16BED9E}"/>
    </a:ext>
  </a:extLst>
</a:theme>
</file>

<file path=ppt/theme/theme2.xml><?xml version="1.0" encoding="utf-8"?>
<a:theme xmlns:a="http://schemas.openxmlformats.org/drawingml/2006/main" name="1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41104 KennametalVisit (v3)" id="{95E81EC8-C7FC-476B-8821-218F7769F619}" vid="{60BC4EC9-B1C6-4407-9D4D-05D5F16BED9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20141104 KennametalVisit (v3)</Template>
  <TotalTime>22920</TotalTime>
  <Words>1358</Words>
  <Application>Microsoft Office PowerPoint</Application>
  <PresentationFormat>On-screen Show (4:3)</PresentationFormat>
  <Paragraphs>315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ＭＳ Ｐゴシック</vt:lpstr>
      <vt:lpstr>Arial</vt:lpstr>
      <vt:lpstr>Calibri</vt:lpstr>
      <vt:lpstr>Cambria Math</vt:lpstr>
      <vt:lpstr>NexusSans</vt:lpstr>
      <vt:lpstr>NexusSerif</vt:lpstr>
      <vt:lpstr>Wingdings</vt:lpstr>
      <vt:lpstr>Clarity</vt:lpstr>
      <vt:lpstr>1_Clarity</vt:lpstr>
      <vt:lpstr>PowerPoint Presentation</vt:lpstr>
      <vt:lpstr>Outline</vt:lpstr>
      <vt:lpstr>Problem Statement </vt:lpstr>
      <vt:lpstr>Finite Element System Formulation </vt:lpstr>
      <vt:lpstr>Necessity of Matrix-Free Method</vt:lpstr>
      <vt:lpstr>Necessity of Matrix-Free Method</vt:lpstr>
      <vt:lpstr>Necessity of Matrix-Free Method</vt:lpstr>
      <vt:lpstr>State of the Art</vt:lpstr>
      <vt:lpstr>CPU Matrix-Free Conjugate Gradient</vt:lpstr>
      <vt:lpstr>CPU Matrix-Free Conjugate Gradient  </vt:lpstr>
      <vt:lpstr>CPU Matrix-Free Conjugate Gradient </vt:lpstr>
      <vt:lpstr>CPU Matrix-Free Conjugate Gradient </vt:lpstr>
      <vt:lpstr>CPU Matrix-Free Conjugate Gradient  </vt:lpstr>
      <vt:lpstr>GPU Matrix-Free Conjugate Gradient  </vt:lpstr>
      <vt:lpstr>GPU Matrix-Free Conjugate Gradient</vt:lpstr>
      <vt:lpstr>GPU Matrix-Free Conjugate Gradient  </vt:lpstr>
      <vt:lpstr>GPU Matrix-Free Conjugate Gradient </vt:lpstr>
      <vt:lpstr>GPU Matrix-Free Conjugate Gradient </vt:lpstr>
      <vt:lpstr>GPU Matrix-Free Conjugate Gradient </vt:lpstr>
      <vt:lpstr>GPU Matrix-Free Conjugate Gradient  </vt:lpstr>
      <vt:lpstr>Contribution </vt:lpstr>
      <vt:lpstr>Future Research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Topology Optimization Tools That Enable Efficient Design Of Additive Manufactured Cellular Structure</dc:title>
  <dc:creator>Lin Cheng</dc:creator>
  <cp:lastModifiedBy>Apostolou, Petros</cp:lastModifiedBy>
  <cp:revision>2416</cp:revision>
  <dcterms:created xsi:type="dcterms:W3CDTF">2015-01-29T17:02:32Z</dcterms:created>
  <dcterms:modified xsi:type="dcterms:W3CDTF">2020-04-02T19:53:05Z</dcterms:modified>
</cp:coreProperties>
</file>