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8"/>
  </p:notesMasterIdLst>
  <p:handoutMasterIdLst>
    <p:handoutMasterId r:id="rId39"/>
  </p:handoutMasterIdLst>
  <p:sldIdLst>
    <p:sldId id="256" r:id="rId2"/>
    <p:sldId id="302" r:id="rId3"/>
    <p:sldId id="418" r:id="rId4"/>
    <p:sldId id="419" r:id="rId5"/>
    <p:sldId id="303" r:id="rId6"/>
    <p:sldId id="420" r:id="rId7"/>
    <p:sldId id="417" r:id="rId8"/>
    <p:sldId id="421" r:id="rId9"/>
    <p:sldId id="257" r:id="rId10"/>
    <p:sldId id="423" r:id="rId11"/>
    <p:sldId id="424" r:id="rId12"/>
    <p:sldId id="425" r:id="rId13"/>
    <p:sldId id="387" r:id="rId14"/>
    <p:sldId id="426" r:id="rId15"/>
    <p:sldId id="428" r:id="rId16"/>
    <p:sldId id="328" r:id="rId17"/>
    <p:sldId id="390" r:id="rId18"/>
    <p:sldId id="429" r:id="rId19"/>
    <p:sldId id="430" r:id="rId20"/>
    <p:sldId id="330" r:id="rId21"/>
    <p:sldId id="331" r:id="rId22"/>
    <p:sldId id="332" r:id="rId23"/>
    <p:sldId id="333" r:id="rId24"/>
    <p:sldId id="370" r:id="rId25"/>
    <p:sldId id="416" r:id="rId26"/>
    <p:sldId id="353" r:id="rId27"/>
    <p:sldId id="354" r:id="rId28"/>
    <p:sldId id="432" r:id="rId29"/>
    <p:sldId id="355" r:id="rId30"/>
    <p:sldId id="356" r:id="rId31"/>
    <p:sldId id="431" r:id="rId32"/>
    <p:sldId id="358" r:id="rId33"/>
    <p:sldId id="400" r:id="rId34"/>
    <p:sldId id="357" r:id="rId35"/>
    <p:sldId id="393" r:id="rId36"/>
    <p:sldId id="408" r:id="rId37"/>
  </p:sldIdLst>
  <p:sldSz cx="9144000" cy="6858000" type="screen4x3"/>
  <p:notesSz cx="6888163"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56" userDrawn="1">
          <p15:clr>
            <a:srgbClr val="A4A3A4"/>
          </p15:clr>
        </p15:guide>
        <p15:guide id="2" pos="217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iko Ilyes" initials="EI" lastIdx="1" clrIdx="0">
    <p:extLst>
      <p:ext uri="{19B8F6BF-5375-455C-9EA6-DF929625EA0E}">
        <p15:presenceInfo xmlns:p15="http://schemas.microsoft.com/office/powerpoint/2012/main" userId="073219e8400ee5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8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6" autoAdjust="0"/>
    <p:restoredTop sz="94591" autoAdjust="0"/>
  </p:normalViewPr>
  <p:slideViewPr>
    <p:cSldViewPr>
      <p:cViewPr varScale="1">
        <p:scale>
          <a:sx n="67" d="100"/>
          <a:sy n="67" d="100"/>
        </p:scale>
        <p:origin x="116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3115" y="-394"/>
      </p:cViewPr>
      <p:guideLst>
        <p:guide orient="horz" pos="3156"/>
        <p:guide pos="21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2"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defTabSz="965961">
              <a:defRPr sz="1300"/>
            </a:lvl1pPr>
          </a:lstStyle>
          <a:p>
            <a:pPr>
              <a:defRPr/>
            </a:pPr>
            <a:endParaRPr lang="en-US"/>
          </a:p>
        </p:txBody>
      </p:sp>
      <p:sp>
        <p:nvSpPr>
          <p:cNvPr id="150531" name="Rectangle 3"/>
          <p:cNvSpPr>
            <a:spLocks noGrp="1" noChangeArrowheads="1"/>
          </p:cNvSpPr>
          <p:nvPr>
            <p:ph type="dt" sz="quarter" idx="1"/>
          </p:nvPr>
        </p:nvSpPr>
        <p:spPr bwMode="auto">
          <a:xfrm>
            <a:off x="3901009"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algn="r" defTabSz="965961">
              <a:defRPr sz="1300"/>
            </a:lvl1pPr>
          </a:lstStyle>
          <a:p>
            <a:pPr>
              <a:defRPr/>
            </a:pPr>
            <a:endParaRPr lang="en-US"/>
          </a:p>
        </p:txBody>
      </p:sp>
      <p:sp>
        <p:nvSpPr>
          <p:cNvPr id="150532" name="Rectangle 4"/>
          <p:cNvSpPr>
            <a:spLocks noGrp="1" noChangeArrowheads="1"/>
          </p:cNvSpPr>
          <p:nvPr>
            <p:ph type="ftr" sz="quarter" idx="2"/>
          </p:nvPr>
        </p:nvSpPr>
        <p:spPr bwMode="auto">
          <a:xfrm>
            <a:off x="2"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defTabSz="965961">
              <a:defRPr sz="1300"/>
            </a:lvl1pPr>
          </a:lstStyle>
          <a:p>
            <a:pPr>
              <a:defRPr/>
            </a:pPr>
            <a:endParaRPr lang="en-US"/>
          </a:p>
        </p:txBody>
      </p:sp>
      <p:sp>
        <p:nvSpPr>
          <p:cNvPr id="150533" name="Rectangle 5"/>
          <p:cNvSpPr>
            <a:spLocks noGrp="1" noChangeArrowheads="1"/>
          </p:cNvSpPr>
          <p:nvPr>
            <p:ph type="sldNum" sz="quarter" idx="3"/>
          </p:nvPr>
        </p:nvSpPr>
        <p:spPr bwMode="auto">
          <a:xfrm>
            <a:off x="3901009"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algn="r" defTabSz="965961">
              <a:defRPr sz="1300"/>
            </a:lvl1pPr>
          </a:lstStyle>
          <a:p>
            <a:pPr>
              <a:defRPr/>
            </a:pPr>
            <a:fld id="{C5480E4B-253C-4CAC-8645-D1B61B51983A}" type="slidenum">
              <a:rPr lang="en-US"/>
              <a:pPr>
                <a:defRPr/>
              </a:pPr>
              <a:t>‹#›</a:t>
            </a:fld>
            <a:endParaRPr lang="en-US"/>
          </a:p>
        </p:txBody>
      </p:sp>
    </p:spTree>
    <p:extLst>
      <p:ext uri="{BB962C8B-B14F-4D97-AF65-F5344CB8AC3E}">
        <p14:creationId xmlns:p14="http://schemas.microsoft.com/office/powerpoint/2010/main" val="2960467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2"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defTabSz="965961">
              <a:defRPr sz="1300"/>
            </a:lvl1pPr>
          </a:lstStyle>
          <a:p>
            <a:pPr>
              <a:defRPr/>
            </a:pPr>
            <a:endParaRPr lang="en-US"/>
          </a:p>
        </p:txBody>
      </p:sp>
      <p:sp>
        <p:nvSpPr>
          <p:cNvPr id="66563" name="Rectangle 3"/>
          <p:cNvSpPr>
            <a:spLocks noGrp="1" noChangeArrowheads="1"/>
          </p:cNvSpPr>
          <p:nvPr>
            <p:ph type="dt" idx="1"/>
          </p:nvPr>
        </p:nvSpPr>
        <p:spPr bwMode="auto">
          <a:xfrm>
            <a:off x="3901009" y="3"/>
            <a:ext cx="2985561" cy="50077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lvl1pPr algn="r" defTabSz="965961">
              <a:defRPr sz="1300"/>
            </a:lvl1pPr>
          </a:lstStyle>
          <a:p>
            <a:pPr>
              <a:defRPr/>
            </a:pPr>
            <a:endParaRPr lang="en-US"/>
          </a:p>
        </p:txBody>
      </p:sp>
      <p:sp>
        <p:nvSpPr>
          <p:cNvPr id="68612" name="Rectangle 4"/>
          <p:cNvSpPr>
            <a:spLocks noGrp="1" noRot="1" noChangeAspect="1" noChangeArrowheads="1" noTextEdit="1"/>
          </p:cNvSpPr>
          <p:nvPr>
            <p:ph type="sldImg" idx="2"/>
          </p:nvPr>
        </p:nvSpPr>
        <p:spPr bwMode="auto">
          <a:xfrm>
            <a:off x="941388" y="752475"/>
            <a:ext cx="5005387" cy="3756025"/>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688977" y="4758157"/>
            <a:ext cx="5510211" cy="4508583"/>
          </a:xfrm>
          <a:prstGeom prst="rect">
            <a:avLst/>
          </a:prstGeom>
          <a:noFill/>
          <a:ln w="9525">
            <a:noFill/>
            <a:miter lim="800000"/>
            <a:headEnd/>
            <a:tailEnd/>
          </a:ln>
          <a:effectLst/>
        </p:spPr>
        <p:txBody>
          <a:bodyPr vert="horz" wrap="square" lIns="96585" tIns="48292" rIns="96585" bIns="482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6"/>
          <p:cNvSpPr>
            <a:spLocks noGrp="1" noChangeArrowheads="1"/>
          </p:cNvSpPr>
          <p:nvPr>
            <p:ph type="ftr" sz="quarter" idx="4"/>
          </p:nvPr>
        </p:nvSpPr>
        <p:spPr bwMode="auto">
          <a:xfrm>
            <a:off x="2"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defTabSz="965961">
              <a:defRPr sz="1300"/>
            </a:lvl1pPr>
          </a:lstStyle>
          <a:p>
            <a:pPr>
              <a:defRPr/>
            </a:pPr>
            <a:endParaRPr lang="en-US"/>
          </a:p>
        </p:txBody>
      </p:sp>
      <p:sp>
        <p:nvSpPr>
          <p:cNvPr id="66567" name="Rectangle 7"/>
          <p:cNvSpPr>
            <a:spLocks noGrp="1" noChangeArrowheads="1"/>
          </p:cNvSpPr>
          <p:nvPr>
            <p:ph type="sldNum" sz="quarter" idx="5"/>
          </p:nvPr>
        </p:nvSpPr>
        <p:spPr bwMode="auto">
          <a:xfrm>
            <a:off x="3901009" y="9516312"/>
            <a:ext cx="2985561" cy="500773"/>
          </a:xfrm>
          <a:prstGeom prst="rect">
            <a:avLst/>
          </a:prstGeom>
          <a:noFill/>
          <a:ln w="9525">
            <a:noFill/>
            <a:miter lim="800000"/>
            <a:headEnd/>
            <a:tailEnd/>
          </a:ln>
          <a:effectLst/>
        </p:spPr>
        <p:txBody>
          <a:bodyPr vert="horz" wrap="square" lIns="96585" tIns="48292" rIns="96585" bIns="48292" numCol="1" anchor="b" anchorCtr="0" compatLnSpc="1">
            <a:prstTxWarp prst="textNoShape">
              <a:avLst/>
            </a:prstTxWarp>
          </a:bodyPr>
          <a:lstStyle>
            <a:lvl1pPr algn="r" defTabSz="965961">
              <a:defRPr sz="1300"/>
            </a:lvl1pPr>
          </a:lstStyle>
          <a:p>
            <a:pPr>
              <a:defRPr/>
            </a:pPr>
            <a:fld id="{747A745F-031D-4129-9C3D-4CC2DEC5ABB8}" type="slidenum">
              <a:rPr lang="en-US"/>
              <a:pPr>
                <a:defRPr/>
              </a:pPr>
              <a:t>‹#›</a:t>
            </a:fld>
            <a:endParaRPr lang="en-US"/>
          </a:p>
        </p:txBody>
      </p:sp>
    </p:spTree>
    <p:extLst>
      <p:ext uri="{BB962C8B-B14F-4D97-AF65-F5344CB8AC3E}">
        <p14:creationId xmlns:p14="http://schemas.microsoft.com/office/powerpoint/2010/main" val="1844394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64682"/>
            <a:fld id="{4C522B52-1AD6-4857-B50D-D2E2420124D7}" type="slidenum">
              <a:rPr lang="en-US" smtClean="0"/>
              <a:pPr defTabSz="964682"/>
              <a:t>1</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361798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64682"/>
            <a:fld id="{5DA3A7FB-AE70-454E-B60C-EAD4F3F190C4}" type="slidenum">
              <a:rPr lang="en-US" smtClean="0"/>
              <a:pPr defTabSz="964682"/>
              <a:t>11</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hu-HU"/>
              <a:t>Ezeket a témákat csak felületesen, madártávlatból tekintjük át, és kizárólag abból a gyakorlati szempontból, hogy milyen hatással lehetnek a informatikai vállalat vagy a vállalati informatikára, illetve egy projekt életére</a:t>
            </a:r>
            <a:endParaRPr lang="en-US"/>
          </a:p>
        </p:txBody>
      </p:sp>
    </p:spTree>
    <p:extLst>
      <p:ext uri="{BB962C8B-B14F-4D97-AF65-F5344CB8AC3E}">
        <p14:creationId xmlns:p14="http://schemas.microsoft.com/office/powerpoint/2010/main" val="972559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64682"/>
            <a:fld id="{5DA3A7FB-AE70-454E-B60C-EAD4F3F190C4}" type="slidenum">
              <a:rPr lang="en-US" smtClean="0"/>
              <a:pPr defTabSz="964682"/>
              <a:t>12</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hu-HU"/>
              <a:t>Ezeket a témákat csak felületesen, madártávlatból tekintjük át, és kizárólag abból a gyakorlati szempontból, hogy milyen hatással lehetnek a informatikai vállalat vagy a vállalati informatikára, illetve egy projekt életére</a:t>
            </a:r>
            <a:endParaRPr lang="en-US"/>
          </a:p>
        </p:txBody>
      </p:sp>
    </p:spTree>
    <p:extLst>
      <p:ext uri="{BB962C8B-B14F-4D97-AF65-F5344CB8AC3E}">
        <p14:creationId xmlns:p14="http://schemas.microsoft.com/office/powerpoint/2010/main" val="2528752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astute reader will be wondering what happens when two of the points are fixed. This is</a:t>
            </a:r>
            <a:r>
              <a:rPr lang="hu-HU" dirty="0"/>
              <a:t> </a:t>
            </a:r>
            <a:r>
              <a:rPr lang="en-US" dirty="0"/>
              <a:t>when it really gets interesting. Normally this occurs when costs are fixed and there is a definite</a:t>
            </a:r>
            <a:r>
              <a:rPr lang="hu-HU" dirty="0"/>
              <a:t> </a:t>
            </a:r>
            <a:r>
              <a:rPr lang="en-US" dirty="0"/>
              <a:t>deadline for delivery, an all too familiar set of circumstances. Then, if the scope starts to creep</a:t>
            </a:r>
            <a:r>
              <a:rPr lang="hu-HU" dirty="0"/>
              <a:t> </a:t>
            </a:r>
            <a:r>
              <a:rPr lang="en-US" dirty="0"/>
              <a:t>you are left with only one choice – cut functionality. This more common than you might think, in</a:t>
            </a:r>
            <a:r>
              <a:rPr lang="hu-HU" dirty="0"/>
              <a:t> </a:t>
            </a:r>
            <a:r>
              <a:rPr lang="en-US" dirty="0"/>
              <a:t>fact its more common than not!</a:t>
            </a:r>
            <a:r>
              <a:rPr lang="hu-HU" dirty="0"/>
              <a:t> </a:t>
            </a:r>
            <a:r>
              <a:rPr lang="en-US" dirty="0"/>
              <a:t>Cutting functionality may seem a drastic measure, but an experienced project manager will</a:t>
            </a:r>
            <a:r>
              <a:rPr lang="hu-HU" dirty="0"/>
              <a:t> </a:t>
            </a:r>
            <a:r>
              <a:rPr lang="en-US" dirty="0"/>
              <a:t>happily whittle away functionality as if they were peeling a potato. As long as the core</a:t>
            </a:r>
            <a:r>
              <a:rPr lang="hu-HU" dirty="0"/>
              <a:t> </a:t>
            </a:r>
            <a:r>
              <a:rPr lang="en-US" dirty="0"/>
              <a:t>requirements remain, everything will be fine. Additional functionality can always go into “the next</a:t>
            </a:r>
          </a:p>
          <a:p>
            <a:r>
              <a:rPr lang="en-US" dirty="0"/>
              <a:t>release”, but if you don’t deliver the core functionality, there won’t be a next release.</a:t>
            </a:r>
            <a:r>
              <a:rPr lang="hu-HU" dirty="0"/>
              <a:t> </a:t>
            </a:r>
            <a:r>
              <a:rPr lang="en-US" dirty="0"/>
              <a:t>A really experienced project manager might even pad his project with a little superfluous</a:t>
            </a:r>
            <a:r>
              <a:rPr lang="hu-HU" dirty="0"/>
              <a:t> </a:t>
            </a:r>
            <a:r>
              <a:rPr lang="en-US" dirty="0"/>
              <a:t>functionality that could be sacrificed when the crunch comes (but you didn’t hear it from me!).</a:t>
            </a:r>
            <a:endParaRPr lang="hu-HU" dirty="0"/>
          </a:p>
          <a:p>
            <a:r>
              <a:rPr lang="hu-HU" dirty="0"/>
              <a:t>(A Project Management Primer (©Nick </a:t>
            </a:r>
            <a:r>
              <a:rPr lang="hu-HU" dirty="0" err="1"/>
              <a:t>Jenkins</a:t>
            </a:r>
            <a:r>
              <a:rPr lang="hu-HU" dirty="0"/>
              <a:t> 2006))</a:t>
            </a:r>
          </a:p>
        </p:txBody>
      </p:sp>
      <p:sp>
        <p:nvSpPr>
          <p:cNvPr id="4" name="Slide Number Placeholder 3"/>
          <p:cNvSpPr>
            <a:spLocks noGrp="1"/>
          </p:cNvSpPr>
          <p:nvPr>
            <p:ph type="sldNum" sz="quarter" idx="10"/>
          </p:nvPr>
        </p:nvSpPr>
        <p:spPr/>
        <p:txBody>
          <a:bodyPr/>
          <a:lstStyle/>
          <a:p>
            <a:pPr>
              <a:defRPr/>
            </a:pPr>
            <a:fld id="{747A745F-031D-4129-9C3D-4CC2DEC5ABB8}" type="slidenum">
              <a:rPr lang="en-US" smtClean="0"/>
              <a:pPr>
                <a:defRPr/>
              </a:pPr>
              <a:t>17</a:t>
            </a:fld>
            <a:endParaRPr lang="en-US"/>
          </a:p>
        </p:txBody>
      </p:sp>
    </p:spTree>
    <p:extLst>
      <p:ext uri="{BB962C8B-B14F-4D97-AF65-F5344CB8AC3E}">
        <p14:creationId xmlns:p14="http://schemas.microsoft.com/office/powerpoint/2010/main" val="1886269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64682"/>
            <a:fld id="{5DA3A7FB-AE70-454E-B60C-EAD4F3F190C4}" type="slidenum">
              <a:rPr lang="en-US" smtClean="0"/>
              <a:pPr defTabSz="964682"/>
              <a:t>18</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hu-HU"/>
              <a:t>Ezeket a témákat csak felületesen, madártávlatból tekintjük át, és kizárólag abból a gyakorlati szempontból, hogy milyen hatással lehetnek a informatikai vállalat vagy a vállalati informatikára, illetve egy projekt életére</a:t>
            </a:r>
            <a:endParaRPr lang="en-US"/>
          </a:p>
        </p:txBody>
      </p:sp>
    </p:spTree>
    <p:extLst>
      <p:ext uri="{BB962C8B-B14F-4D97-AF65-F5344CB8AC3E}">
        <p14:creationId xmlns:p14="http://schemas.microsoft.com/office/powerpoint/2010/main" val="1513025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8E0E9-199B-4B4C-AE66-67004159E9F0}" type="slidenum">
              <a:rPr lang="en-US"/>
              <a:pPr/>
              <a:t>21</a:t>
            </a:fld>
            <a:endParaRPr lang="en-US"/>
          </a:p>
        </p:txBody>
      </p:sp>
      <p:sp>
        <p:nvSpPr>
          <p:cNvPr id="279554" name="Rectangle 2"/>
          <p:cNvSpPr>
            <a:spLocks noGrp="1" noRot="1" noChangeAspect="1" noChangeArrowheads="1" noTextEdit="1"/>
          </p:cNvSpPr>
          <p:nvPr>
            <p:ph type="sldImg"/>
          </p:nvPr>
        </p:nvSpPr>
        <p:spPr>
          <a:xfrm>
            <a:off x="941388" y="752475"/>
            <a:ext cx="5005387" cy="3756025"/>
          </a:xfrm>
          <a:ln/>
        </p:spPr>
      </p:sp>
      <p:sp>
        <p:nvSpPr>
          <p:cNvPr id="279555" name="Rectangle 3"/>
          <p:cNvSpPr>
            <a:spLocks noGrp="1" noChangeArrowheads="1"/>
          </p:cNvSpPr>
          <p:nvPr>
            <p:ph type="body" idx="1"/>
          </p:nvPr>
        </p:nvSpPr>
        <p:spPr/>
        <p:txBody>
          <a:bodyPr/>
          <a:lstStyle/>
          <a:p>
            <a:endParaRPr lang="hu-HU"/>
          </a:p>
        </p:txBody>
      </p:sp>
    </p:spTree>
    <p:extLst>
      <p:ext uri="{BB962C8B-B14F-4D97-AF65-F5344CB8AC3E}">
        <p14:creationId xmlns:p14="http://schemas.microsoft.com/office/powerpoint/2010/main" val="2155838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Grp="1" noChangeArrowheads="1"/>
          </p:cNvSpPr>
          <p:nvPr>
            <p:ph type="sldNum" sz="quarter" idx="5"/>
          </p:nvPr>
        </p:nvSpPr>
        <p:spPr>
          <a:ln/>
        </p:spPr>
        <p:txBody>
          <a:bodyPr/>
          <a:lstStyle/>
          <a:p>
            <a:fld id="{3FBC7502-DFD6-4726-9CD8-4D9150AD7C7B}" type="slidenum">
              <a:rPr lang="en-US"/>
              <a:pPr/>
              <a:t>23</a:t>
            </a:fld>
            <a:endParaRPr lang="en-US"/>
          </a:p>
        </p:txBody>
      </p:sp>
      <p:sp>
        <p:nvSpPr>
          <p:cNvPr id="282626" name="Rectangle 2"/>
          <p:cNvSpPr>
            <a:spLocks noGrp="1" noRot="1" noChangeAspect="1" noChangeArrowheads="1" noTextEdit="1"/>
          </p:cNvSpPr>
          <p:nvPr>
            <p:ph type="sldImg"/>
          </p:nvPr>
        </p:nvSpPr>
        <p:spPr>
          <a:xfrm>
            <a:off x="941388" y="752475"/>
            <a:ext cx="5005387" cy="3756025"/>
          </a:xfrm>
          <a:ln/>
        </p:spPr>
      </p:sp>
      <p:sp>
        <p:nvSpPr>
          <p:cNvPr id="282627" name="Rectangle 3"/>
          <p:cNvSpPr>
            <a:spLocks noGrp="1" noChangeArrowheads="1"/>
          </p:cNvSpPr>
          <p:nvPr>
            <p:ph type="body" idx="1"/>
          </p:nvPr>
        </p:nvSpPr>
        <p:spPr/>
        <p:txBody>
          <a:bodyPr/>
          <a:lstStyle/>
          <a:p>
            <a:endParaRPr lang="hu-HU"/>
          </a:p>
          <a:p>
            <a:endParaRPr lang="hu-HU"/>
          </a:p>
          <a:p>
            <a:endParaRPr lang="hu-HU"/>
          </a:p>
          <a:p>
            <a:endParaRPr lang="hu-HU"/>
          </a:p>
          <a:p>
            <a:endParaRPr lang="hu-HU"/>
          </a:p>
          <a:p>
            <a:endParaRPr lang="hu-HU"/>
          </a:p>
          <a:p>
            <a:endParaRPr lang="hu-HU"/>
          </a:p>
          <a:p>
            <a:endParaRPr lang="hu-HU"/>
          </a:p>
          <a:p>
            <a:endParaRPr lang="hu-HU"/>
          </a:p>
          <a:p>
            <a:endParaRPr lang="hu-HU"/>
          </a:p>
          <a:p>
            <a:endParaRPr lang="hu-HU"/>
          </a:p>
          <a:p>
            <a:r>
              <a:rPr lang="hu-HU"/>
              <a:t>Forrás: The state of </a:t>
            </a:r>
            <a:r>
              <a:rPr lang="hu-HU" i="1"/>
              <a:t> IT </a:t>
            </a:r>
            <a:r>
              <a:rPr lang="hu-HU"/>
              <a:t>Project management in UK 2002-2003, Report by Chrys Sauer and Christine Cuthbertson, Templeton College, University of Oxford, 1500 IT projektmenedzsert kérdeztek meg</a:t>
            </a:r>
          </a:p>
          <a:p>
            <a:r>
              <a:rPr lang="en-US"/>
              <a:t>http://standishgroup.com/sample_research/PDFpages/q3-spotlight.pdf</a:t>
            </a:r>
            <a:endParaRPr lang="hu-HU"/>
          </a:p>
          <a:p>
            <a:endParaRPr lang="en-US"/>
          </a:p>
        </p:txBody>
      </p:sp>
      <p:graphicFrame>
        <p:nvGraphicFramePr>
          <p:cNvPr id="282628" name="Group 4"/>
          <p:cNvGraphicFramePr>
            <a:graphicFrameLocks noGrp="1"/>
          </p:cNvGraphicFramePr>
          <p:nvPr/>
        </p:nvGraphicFramePr>
        <p:xfrm>
          <a:off x="995026" y="5010136"/>
          <a:ext cx="5223114" cy="2337233"/>
        </p:xfrm>
        <a:graphic>
          <a:graphicData uri="http://schemas.openxmlformats.org/drawingml/2006/table">
            <a:tbl>
              <a:tblPr/>
              <a:tblGrid>
                <a:gridCol w="1779032">
                  <a:extLst>
                    <a:ext uri="{9D8B030D-6E8A-4147-A177-3AD203B41FA5}">
                      <a16:colId xmlns:a16="http://schemas.microsoft.com/office/drawing/2014/main" val="20000"/>
                    </a:ext>
                  </a:extLst>
                </a:gridCol>
                <a:gridCol w="1147514">
                  <a:extLst>
                    <a:ext uri="{9D8B030D-6E8A-4147-A177-3AD203B41FA5}">
                      <a16:colId xmlns:a16="http://schemas.microsoft.com/office/drawing/2014/main" val="20001"/>
                    </a:ext>
                  </a:extLst>
                </a:gridCol>
                <a:gridCol w="1149054">
                  <a:extLst>
                    <a:ext uri="{9D8B030D-6E8A-4147-A177-3AD203B41FA5}">
                      <a16:colId xmlns:a16="http://schemas.microsoft.com/office/drawing/2014/main" val="20002"/>
                    </a:ext>
                  </a:extLst>
                </a:gridCol>
                <a:gridCol w="1147515">
                  <a:extLst>
                    <a:ext uri="{9D8B030D-6E8A-4147-A177-3AD203B41FA5}">
                      <a16:colId xmlns:a16="http://schemas.microsoft.com/office/drawing/2014/main" val="20003"/>
                    </a:ext>
                  </a:extLst>
                </a:gridCol>
              </a:tblGrid>
              <a:tr h="584308">
                <a:tc>
                  <a:txBody>
                    <a:bodyPr/>
                    <a:lstStyle/>
                    <a:p>
                      <a:pPr marL="0" marR="0" lvl="0" indent="0" algn="l" defTabSz="990600" rtl="0" eaLnBrk="1" fontAlgn="base" latinLnBrk="0" hangingPunct="1">
                        <a:lnSpc>
                          <a:spcPct val="100000"/>
                        </a:lnSpc>
                        <a:spcBef>
                          <a:spcPct val="0"/>
                        </a:spcBef>
                        <a:spcAft>
                          <a:spcPct val="0"/>
                        </a:spcAft>
                        <a:buClrTx/>
                        <a:buSzTx/>
                        <a:buFontTx/>
                        <a:buNone/>
                        <a:tabLst/>
                      </a:pPr>
                      <a:endParaRPr kumimoji="0" lang="hu-HU"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Megbukott</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Problémás</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Sikeres</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308">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Standish Group 1995</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31%</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53%</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16%</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4308">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Standish Group 2003</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15%</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51%</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34%</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308">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Computer Weekly 2003</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9%</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75%</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90600" rtl="0" eaLnBrk="1" fontAlgn="base" latinLnBrk="0" hangingPunct="1">
                        <a:lnSpc>
                          <a:spcPct val="100000"/>
                        </a:lnSpc>
                        <a:spcBef>
                          <a:spcPct val="0"/>
                        </a:spcBef>
                        <a:spcAft>
                          <a:spcPct val="0"/>
                        </a:spcAft>
                        <a:buClrTx/>
                        <a:buSzTx/>
                        <a:buFontTx/>
                        <a:buNone/>
                        <a:tabLst/>
                      </a:pPr>
                      <a:r>
                        <a:rPr kumimoji="0" lang="hu-HU" sz="1300" b="0" i="0" u="none" strike="noStrike" cap="none" normalizeH="0" baseline="0">
                          <a:ln>
                            <a:noFill/>
                          </a:ln>
                          <a:solidFill>
                            <a:schemeClr val="tx1"/>
                          </a:solidFill>
                          <a:effectLst/>
                          <a:latin typeface="Arial" pitchFamily="34" charset="0"/>
                          <a:cs typeface="Arial" pitchFamily="34" charset="0"/>
                        </a:rPr>
                        <a:t>16%</a:t>
                      </a:r>
                      <a:endParaRPr kumimoji="0" lang="en-US" sz="1300" b="0" i="0" u="none" strike="noStrike" cap="none" normalizeH="0" baseline="0">
                        <a:ln>
                          <a:noFill/>
                        </a:ln>
                        <a:solidFill>
                          <a:schemeClr val="tx1"/>
                        </a:solidFill>
                        <a:effectLst/>
                        <a:latin typeface="Arial" pitchFamily="34" charset="0"/>
                        <a:cs typeface="Arial" pitchFamily="34" charset="0"/>
                      </a:endParaRPr>
                    </a:p>
                  </a:txBody>
                  <a:tcPr marL="96102" marR="96102" marT="48479" marB="484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837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000" b="1" dirty="0"/>
              <a:t>Executive Support:</a:t>
            </a:r>
            <a:r>
              <a:rPr lang="en-US" sz="1000" dirty="0"/>
              <a:t> when an executive or group of executives agrees to provide both financial and emotional backing. The executive or executives will encourage and assist in the successful completion of the project.</a:t>
            </a:r>
          </a:p>
          <a:p>
            <a:r>
              <a:rPr lang="en-US" sz="1000" b="1" dirty="0"/>
              <a:t>Emotional maturity</a:t>
            </a:r>
            <a:r>
              <a:rPr lang="en-US" sz="1000" dirty="0"/>
              <a:t> is the collection of basic behaviors of how people work together. In any group, organization, or company it is both the sum of their skills and the weakest link that determine the level of emotional maturity.</a:t>
            </a:r>
          </a:p>
          <a:p>
            <a:r>
              <a:rPr lang="en-US" sz="1000" b="1" dirty="0"/>
              <a:t>User Involvement:</a:t>
            </a:r>
            <a:r>
              <a:rPr lang="en-US" sz="1000" dirty="0"/>
              <a:t> takes place when users are involved in the project decision-making and information-gathering process. This also includes user feedback, requirements review, basic research, prototyping, and other consensus-building tools.</a:t>
            </a:r>
          </a:p>
          <a:p>
            <a:r>
              <a:rPr lang="en-US" sz="1000" b="1" dirty="0"/>
              <a:t>Optimization</a:t>
            </a:r>
            <a:r>
              <a:rPr lang="en-US" sz="1000" dirty="0"/>
              <a:t> is a structured means of improving business effectiveness and optimizing a collection of many small projects or major requirements. Optimization starts with managing scope based on relative business value.</a:t>
            </a:r>
          </a:p>
          <a:p>
            <a:r>
              <a:rPr lang="en-US" sz="1000" b="1" dirty="0"/>
              <a:t>Skilled staff</a:t>
            </a:r>
            <a:r>
              <a:rPr lang="en-US" sz="1000" dirty="0"/>
              <a:t> are people who understand both the business and the technology. A skilled staff is highly proficient in the execution of the project’s requirements and deliver of the project or product.</a:t>
            </a:r>
          </a:p>
          <a:p>
            <a:r>
              <a:rPr lang="en-US" sz="1000" b="1" dirty="0"/>
              <a:t>SAME</a:t>
            </a:r>
            <a:r>
              <a:rPr lang="en-US" sz="1000" dirty="0"/>
              <a:t> is Standard Architectural Management Environment. The Standish Group defines SAME as a consistent group of integrated practices, services, and products for developing, implementing, and operating software applications.</a:t>
            </a:r>
          </a:p>
          <a:p>
            <a:r>
              <a:rPr lang="en-US" sz="1000" b="1" dirty="0"/>
              <a:t>Agile proficiency</a:t>
            </a:r>
            <a:r>
              <a:rPr lang="en-US" sz="1000" dirty="0"/>
              <a:t> means that the agile team and the product owner are skilled in the agile process. Agile proficiency is the difference between good agile outcomes and bad agile outcomes.</a:t>
            </a:r>
          </a:p>
          <a:p>
            <a:r>
              <a:rPr lang="en-US" sz="1000" b="1" dirty="0"/>
              <a:t>Modest execution</a:t>
            </a:r>
            <a:r>
              <a:rPr lang="en-US" sz="1000" dirty="0"/>
              <a:t> is having a process with few moving parts, and those parts are automated and streamlined. Modest execution also means using project management tools sparingly and only a very few features.</a:t>
            </a:r>
          </a:p>
          <a:p>
            <a:r>
              <a:rPr lang="en-US" sz="1000" b="1" dirty="0"/>
              <a:t>Project management expertise</a:t>
            </a:r>
            <a:r>
              <a:rPr lang="en-US" sz="1000" dirty="0"/>
              <a:t> is the application of knowledge, skills, and techniques to project activities in order to meet or exceed stakeholder expectations and produce value for the organization.</a:t>
            </a:r>
          </a:p>
          <a:p>
            <a:r>
              <a:rPr lang="en-US" sz="1000" b="1" dirty="0"/>
              <a:t>Clear Business Objectives</a:t>
            </a:r>
            <a:r>
              <a:rPr lang="en-US" sz="1000" dirty="0"/>
              <a:t> is the understanding of all stakeholders and participants in the business purpose for executing the project. Clear Business Objectives could also mean the project is aligning to the organization’s goals and strategy.</a:t>
            </a:r>
          </a:p>
          <a:p>
            <a:endParaRPr lang="hu-HU" sz="1000" dirty="0"/>
          </a:p>
        </p:txBody>
      </p:sp>
      <p:sp>
        <p:nvSpPr>
          <p:cNvPr id="4" name="Dia számának helye 3"/>
          <p:cNvSpPr>
            <a:spLocks noGrp="1"/>
          </p:cNvSpPr>
          <p:nvPr>
            <p:ph type="sldNum" sz="quarter" idx="10"/>
          </p:nvPr>
        </p:nvSpPr>
        <p:spPr/>
        <p:txBody>
          <a:bodyPr/>
          <a:lstStyle/>
          <a:p>
            <a:pPr>
              <a:defRPr/>
            </a:pPr>
            <a:fld id="{747A745F-031D-4129-9C3D-4CC2DEC5ABB8}" type="slidenum">
              <a:rPr lang="en-US" smtClean="0"/>
              <a:pPr>
                <a:defRPr/>
              </a:pPr>
              <a:t>25</a:t>
            </a:fld>
            <a:endParaRPr lang="en-US"/>
          </a:p>
        </p:txBody>
      </p:sp>
    </p:spTree>
    <p:extLst>
      <p:ext uri="{BB962C8B-B14F-4D97-AF65-F5344CB8AC3E}">
        <p14:creationId xmlns:p14="http://schemas.microsoft.com/office/powerpoint/2010/main" val="4216387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6228D-7DB5-42B3-9C93-E556F4F6FE99}" type="slidenum">
              <a:rPr lang="en-US"/>
              <a:pPr/>
              <a:t>27</a:t>
            </a:fld>
            <a:endParaRPr lang="en-US"/>
          </a:p>
        </p:txBody>
      </p:sp>
      <p:sp>
        <p:nvSpPr>
          <p:cNvPr id="246786" name="Rectangle 2"/>
          <p:cNvSpPr>
            <a:spLocks noGrp="1" noRot="1" noChangeAspect="1" noChangeArrowheads="1" noTextEdit="1"/>
          </p:cNvSpPr>
          <p:nvPr>
            <p:ph type="sldImg"/>
          </p:nvPr>
        </p:nvSpPr>
        <p:spPr>
          <a:xfrm>
            <a:off x="941388" y="752475"/>
            <a:ext cx="5005387" cy="3756025"/>
          </a:xfrm>
          <a:ln/>
        </p:spPr>
      </p:sp>
      <p:sp>
        <p:nvSpPr>
          <p:cNvPr id="246787" name="Rectangle 3"/>
          <p:cNvSpPr>
            <a:spLocks noGrp="1" noChangeArrowheads="1"/>
          </p:cNvSpPr>
          <p:nvPr>
            <p:ph type="body" idx="1"/>
          </p:nvPr>
        </p:nvSpPr>
        <p:spPr/>
        <p:txBody>
          <a:bodyPr/>
          <a:lstStyle/>
          <a:p>
            <a:r>
              <a:rPr lang="hu-HU"/>
              <a:t>Pl.  A tesztelési és a tanulmánykészítési projekt megjelenhet pl az alkalmazásfejlesztési projekten belül is, de megjelenhet önálló projektként is. Pl. az ügyfél egy független tesztelő céget kér fel az ő képviseletében a tesztelésre, vagy a feladat specifikálására, a fejlesztési pályázat kiírására </a:t>
            </a:r>
            <a:endParaRPr lang="en-US"/>
          </a:p>
        </p:txBody>
      </p:sp>
    </p:spTree>
    <p:extLst>
      <p:ext uri="{BB962C8B-B14F-4D97-AF65-F5344CB8AC3E}">
        <p14:creationId xmlns:p14="http://schemas.microsoft.com/office/powerpoint/2010/main" val="2912943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46228D-7DB5-42B3-9C93-E556F4F6FE99}" type="slidenum">
              <a:rPr lang="en-US"/>
              <a:pPr/>
              <a:t>28</a:t>
            </a:fld>
            <a:endParaRPr lang="en-US"/>
          </a:p>
        </p:txBody>
      </p:sp>
      <p:sp>
        <p:nvSpPr>
          <p:cNvPr id="246786" name="Rectangle 2"/>
          <p:cNvSpPr>
            <a:spLocks noGrp="1" noRot="1" noChangeAspect="1" noChangeArrowheads="1" noTextEdit="1"/>
          </p:cNvSpPr>
          <p:nvPr>
            <p:ph type="sldImg"/>
          </p:nvPr>
        </p:nvSpPr>
        <p:spPr>
          <a:xfrm>
            <a:off x="941388" y="752475"/>
            <a:ext cx="5005387" cy="3756025"/>
          </a:xfrm>
          <a:ln/>
        </p:spPr>
      </p:sp>
      <p:sp>
        <p:nvSpPr>
          <p:cNvPr id="246787" name="Rectangle 3"/>
          <p:cNvSpPr>
            <a:spLocks noGrp="1" noChangeArrowheads="1"/>
          </p:cNvSpPr>
          <p:nvPr>
            <p:ph type="body" idx="1"/>
          </p:nvPr>
        </p:nvSpPr>
        <p:spPr/>
        <p:txBody>
          <a:bodyPr/>
          <a:lstStyle/>
          <a:p>
            <a:r>
              <a:rPr lang="hu-HU"/>
              <a:t>Pl.  A tesztelési és a tanulmánykészítési projekt megjelenhet pl az alkalmazásfejlesztési projekten belül is, de megjelenhet önálló projektként is. Pl. az ügyfél egy független tesztelő céget kér fel az ő képviseletében a tesztelésre, vagy a feladat specifikálására, a fejlesztési pályázat kiírására </a:t>
            </a:r>
            <a:endParaRPr lang="en-US"/>
          </a:p>
        </p:txBody>
      </p:sp>
    </p:spTree>
    <p:extLst>
      <p:ext uri="{BB962C8B-B14F-4D97-AF65-F5344CB8AC3E}">
        <p14:creationId xmlns:p14="http://schemas.microsoft.com/office/powerpoint/2010/main" val="2234405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64682"/>
            <a:fld id="{05FBF70C-779B-475A-9BF1-607C70EEB75E}" type="slidenum">
              <a:rPr lang="en-US" smtClean="0"/>
              <a:pPr defTabSz="964682"/>
              <a:t>2</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76798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64682"/>
            <a:fld id="{05FBF70C-779B-475A-9BF1-607C70EEB75E}" type="slidenum">
              <a:rPr lang="en-US" smtClean="0"/>
              <a:pPr defTabSz="964682"/>
              <a:t>3</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1078948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64682"/>
            <a:fld id="{05FBF70C-779B-475A-9BF1-607C70EEB75E}" type="slidenum">
              <a:rPr lang="en-US" smtClean="0"/>
              <a:pPr defTabSz="964682"/>
              <a:t>4</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164058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64682"/>
            <a:fld id="{C3542BE6-ACB3-4B1B-A1AC-A95E1996777E}" type="slidenum">
              <a:rPr lang="en-US" smtClean="0"/>
              <a:pPr defTabSz="964682"/>
              <a:t>5</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372390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64682"/>
            <a:fld id="{C3542BE6-ACB3-4B1B-A1AC-A95E1996777E}" type="slidenum">
              <a:rPr lang="en-US" smtClean="0"/>
              <a:pPr defTabSz="964682"/>
              <a:t>6</a:t>
            </a:fld>
            <a:endParaRPr lang="en-US" dirty="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1866657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64682"/>
            <a:fld id="{3EE621D7-B88B-49E8-96A6-81BD25D083A7}" type="slidenum">
              <a:rPr lang="en-US" smtClean="0"/>
              <a:pPr defTabSz="964682"/>
              <a:t>7</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407805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64682"/>
            <a:fld id="{3EE621D7-B88B-49E8-96A6-81BD25D083A7}" type="slidenum">
              <a:rPr lang="en-US" smtClean="0"/>
              <a:pPr defTabSz="964682"/>
              <a:t>8</a:t>
            </a:fld>
            <a:endParaRPr lang="en-US" dirty="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hu-HU"/>
          </a:p>
        </p:txBody>
      </p:sp>
    </p:spTree>
    <p:extLst>
      <p:ext uri="{BB962C8B-B14F-4D97-AF65-F5344CB8AC3E}">
        <p14:creationId xmlns:p14="http://schemas.microsoft.com/office/powerpoint/2010/main" val="1773509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defTabSz="964682"/>
            <a:fld id="{5DA3A7FB-AE70-454E-B60C-EAD4F3F190C4}" type="slidenum">
              <a:rPr lang="en-US" smtClean="0"/>
              <a:pPr defTabSz="964682"/>
              <a:t>9</a:t>
            </a:fld>
            <a:endParaRPr lang="en-US" dirty="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hu-HU"/>
              <a:t>Ezeket a témákat csak felületesen, madártávlatból tekintjük át, és kizárólag abból a gyakorlati szempontból, hogy milyen hatással lehetnek a informatikai vállalat vagy a vállalati informatikára, illetve egy projekt életére</a:t>
            </a:r>
            <a:endParaRPr lang="en-US"/>
          </a:p>
        </p:txBody>
      </p:sp>
    </p:spTree>
    <p:extLst>
      <p:ext uri="{BB962C8B-B14F-4D97-AF65-F5344CB8AC3E}">
        <p14:creationId xmlns:p14="http://schemas.microsoft.com/office/powerpoint/2010/main" val="305606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a:xfrm>
            <a:off x="1125459" y="329308"/>
            <a:ext cx="3392144" cy="309201"/>
          </a:xfrm>
        </p:spPr>
        <p:txBody>
          <a:bodyPr/>
          <a:lstStyle/>
          <a:p>
            <a:pPr>
              <a:defRPr/>
            </a:pPr>
            <a:endParaRPr lang="en-US"/>
          </a:p>
        </p:txBody>
      </p:sp>
      <p:sp>
        <p:nvSpPr>
          <p:cNvPr id="6" name="Slide Number Placeholder 5"/>
          <p:cNvSpPr>
            <a:spLocks noGrp="1"/>
          </p:cNvSpPr>
          <p:nvPr>
            <p:ph type="sldNum" sz="quarter" idx="12"/>
          </p:nvPr>
        </p:nvSpPr>
        <p:spPr>
          <a:xfrm>
            <a:off x="6886200" y="131730"/>
            <a:ext cx="802005" cy="503578"/>
          </a:xfrm>
        </p:spPr>
        <p:txBody>
          <a:bodyPr/>
          <a:lstStyle/>
          <a:p>
            <a:pPr>
              <a:defRPr/>
            </a:pPr>
            <a:fld id="{E8FCCD30-07D4-41FE-9D57-5014BFD2453D}"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3423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5213F2-8DD6-4C11-ADE4-B55F8C638963}" type="slidenum">
              <a:rPr lang="en-US" smtClean="0"/>
              <a:pPr>
                <a:defRPr/>
              </a:pPr>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7175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A4C950F-F20D-408C-9358-7E11B1877ADC}"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140325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53B17E5-C457-4297-BDE7-E43B45805AC6}" type="slidenum">
              <a:rPr lang="en-US" smtClean="0"/>
              <a:pPr>
                <a:defRPr/>
              </a:pPr>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62246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F535314-2042-4B54-A736-61F6AD8671CC}"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8443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C1BEFDA-E99A-4D41-8333-0C32F9551E6B}"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995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18131" y="2973815"/>
            <a:ext cx="3125766" cy="249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563822" y="2971035"/>
            <a:ext cx="3125652" cy="24849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3F47641-861F-4814-8B79-B97FA695A939}" type="slidenum">
              <a:rPr lang="en-US" smtClean="0"/>
              <a:pPr>
                <a:defRPr/>
              </a:pPr>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149239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A47B3DD-CEDE-49DD-AB86-4B06F198296E}" type="slidenum">
              <a:rPr lang="en-US" smtClean="0"/>
              <a:pPr>
                <a:defRPr/>
              </a:pPr>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19995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B872202-3281-44D3-98CF-738D941B0CEC}" type="slidenum">
              <a:rPr lang="en-US" smtClean="0"/>
              <a:pPr>
                <a:defRPr/>
              </a:pPr>
              <a:t>‹#›</a:t>
            </a:fld>
            <a:endParaRPr lang="en-US"/>
          </a:p>
        </p:txBody>
      </p:sp>
    </p:spTree>
    <p:extLst>
      <p:ext uri="{BB962C8B-B14F-4D97-AF65-F5344CB8AC3E}">
        <p14:creationId xmlns:p14="http://schemas.microsoft.com/office/powerpoint/2010/main" val="4184251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430A95A-CA8B-4B38-AB15-C91730F99A15}" type="slidenum">
              <a:rPr lang="en-US" smtClean="0"/>
              <a:pPr>
                <a:defRPr/>
              </a:pPr>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77462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pPr>
              <a:defRPr/>
            </a:pPr>
            <a:endParaRPr lang="en-US"/>
          </a:p>
        </p:txBody>
      </p:sp>
      <p:sp>
        <p:nvSpPr>
          <p:cNvPr id="6" name="Footer Placeholder 5"/>
          <p:cNvSpPr>
            <a:spLocks noGrp="1"/>
          </p:cNvSpPr>
          <p:nvPr>
            <p:ph type="ftr" sz="quarter" idx="11"/>
          </p:nvPr>
        </p:nvSpPr>
        <p:spPr>
          <a:xfrm>
            <a:off x="1125459" y="318641"/>
            <a:ext cx="2601032" cy="320931"/>
          </a:xfrm>
        </p:spPr>
        <p:txBody>
          <a:bodyPr/>
          <a:lstStyle/>
          <a:p>
            <a:pPr>
              <a:defRPr/>
            </a:pPr>
            <a:endParaRPr lang="en-US"/>
          </a:p>
        </p:txBody>
      </p:sp>
      <p:sp>
        <p:nvSpPr>
          <p:cNvPr id="7" name="Slide Number Placeholder 6"/>
          <p:cNvSpPr>
            <a:spLocks noGrp="1"/>
          </p:cNvSpPr>
          <p:nvPr>
            <p:ph type="sldNum" sz="quarter" idx="12"/>
          </p:nvPr>
        </p:nvSpPr>
        <p:spPr>
          <a:xfrm>
            <a:off x="3726491" y="131730"/>
            <a:ext cx="795746" cy="503578"/>
          </a:xfrm>
        </p:spPr>
        <p:txBody>
          <a:bodyPr/>
          <a:lstStyle/>
          <a:p>
            <a:pPr>
              <a:defRPr/>
            </a:pPr>
            <a:fld id="{52DF02FD-BF36-43C3-AC94-7C918C2B66F4}" type="slidenum">
              <a:rPr lang="en-US" smtClean="0"/>
              <a:pPr>
                <a:defRPr/>
              </a:pPr>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337306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pPr>
              <a:defRPr/>
            </a:pPr>
            <a:fld id="{CC94613A-2D11-4185-B20E-220A3974BD01}" type="slidenum">
              <a:rPr lang="en-US" smtClean="0"/>
              <a:pPr>
                <a:defRPr/>
              </a:pPr>
              <a:t>‹#›</a:t>
            </a:fld>
            <a:endParaRPr lang="en-US"/>
          </a:p>
        </p:txBody>
      </p:sp>
    </p:spTree>
    <p:extLst>
      <p:ext uri="{BB962C8B-B14F-4D97-AF65-F5344CB8AC3E}">
        <p14:creationId xmlns:p14="http://schemas.microsoft.com/office/powerpoint/2010/main" val="367803977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hyperlink" Target="mailto:ilyese@inf.elte.hu"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8"/>
          <p:cNvSpPr>
            <a:spLocks noGrp="1" noChangeArrowheads="1"/>
          </p:cNvSpPr>
          <p:nvPr>
            <p:ph type="ctrTitle"/>
          </p:nvPr>
        </p:nvSpPr>
        <p:spPr/>
        <p:txBody>
          <a:bodyPr>
            <a:normAutofit/>
          </a:bodyPr>
          <a:lstStyle/>
          <a:p>
            <a:pPr eaLnBrk="1" hangingPunct="1"/>
            <a:r>
              <a:rPr lang="hu-HU" dirty="0"/>
              <a:t>Projektirányítás az informatikában </a:t>
            </a:r>
          </a:p>
        </p:txBody>
      </p:sp>
      <p:sp>
        <p:nvSpPr>
          <p:cNvPr id="3076" name="Rectangle 9"/>
          <p:cNvSpPr>
            <a:spLocks noGrp="1" noChangeArrowheads="1"/>
          </p:cNvSpPr>
          <p:nvPr>
            <p:ph type="subTitle" idx="1"/>
          </p:nvPr>
        </p:nvSpPr>
        <p:spPr/>
        <p:txBody>
          <a:bodyPr/>
          <a:lstStyle/>
          <a:p>
            <a:pPr eaLnBrk="1" hangingPunct="1"/>
            <a:r>
              <a:rPr lang="hu-HU" dirty="0"/>
              <a:t>Ilyés Enikő - </a:t>
            </a:r>
            <a:r>
              <a:rPr lang="hu-HU" dirty="0" err="1"/>
              <a:t>Langer</a:t>
            </a:r>
            <a:r>
              <a:rPr lang="hu-HU" dirty="0"/>
              <a:t> Tamás nyomán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C4AC067-D504-471C-8EA7-D3CB990B8D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9144000" cy="742950"/>
          </a:xfrm>
          <a:prstGeom prst="rect">
            <a:avLst/>
          </a:prstGeom>
        </p:spPr>
      </p:pic>
      <p:sp>
        <p:nvSpPr>
          <p:cNvPr id="73" name="Rectangle 72">
            <a:extLst>
              <a:ext uri="{FF2B5EF4-FFF2-40B4-BE49-F238E27FC236}">
                <a16:creationId xmlns:a16="http://schemas.microsoft.com/office/drawing/2014/main" id="{C5725D68-8A0E-415C-AF7F-3771B66B9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BE714B4-F36E-4926-93B3-190E5EC13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6C6CF9F7-5642-4F7B-8A15-C78EA0AB9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pic>
        <p:nvPicPr>
          <p:cNvPr id="2050" name="Picture 2" descr="https://www.callcentrehelper.com/images/stories/2010/2016/05/team-meeting-improve-760.jpg">
            <a:extLst>
              <a:ext uri="{FF2B5EF4-FFF2-40B4-BE49-F238E27FC236}">
                <a16:creationId xmlns:a16="http://schemas.microsoft.com/office/drawing/2014/main" id="{21F7D3D1-4366-4B82-BFB3-DCA8CCAB0A0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21002" r="1" b="1"/>
          <a:stretch/>
        </p:blipFill>
        <p:spPr bwMode="auto">
          <a:xfrm>
            <a:off x="20" y="10"/>
            <a:ext cx="9143751"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719607D7-FF4E-44E3-9C3F-86AA4D44F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8014" y="4754483"/>
            <a:ext cx="4207985" cy="1601330"/>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9E93F-9AC9-4BEE-80E6-8466CDFF3421}"/>
              </a:ext>
            </a:extLst>
          </p:cNvPr>
          <p:cNvSpPr>
            <a:spLocks noGrp="1"/>
          </p:cNvSpPr>
          <p:nvPr>
            <p:ph type="title"/>
          </p:nvPr>
        </p:nvSpPr>
        <p:spPr>
          <a:xfrm>
            <a:off x="4570809" y="5239131"/>
            <a:ext cx="3959617" cy="960087"/>
          </a:xfrm>
        </p:spPr>
        <p:txBody>
          <a:bodyPr vert="horz" lIns="91440" tIns="45720" rIns="91440" bIns="45720" rtlCol="0" anchor="b">
            <a:normAutofit/>
          </a:bodyPr>
          <a:lstStyle/>
          <a:p>
            <a:pPr defTabSz="914400"/>
            <a:r>
              <a:rPr lang="en-US" sz="3000" dirty="0" err="1">
                <a:solidFill>
                  <a:srgbClr val="FFFFFE"/>
                </a:solidFill>
              </a:rPr>
              <a:t>Mit</a:t>
            </a:r>
            <a:r>
              <a:rPr lang="en-US" sz="3000" dirty="0">
                <a:solidFill>
                  <a:srgbClr val="FFFFFE"/>
                </a:solidFill>
              </a:rPr>
              <a:t> </a:t>
            </a:r>
            <a:r>
              <a:rPr lang="en-US" sz="3000" dirty="0" err="1">
                <a:solidFill>
                  <a:srgbClr val="FFFFFE"/>
                </a:solidFill>
              </a:rPr>
              <a:t>értünk</a:t>
            </a:r>
            <a:r>
              <a:rPr lang="en-US" sz="3000" dirty="0">
                <a:solidFill>
                  <a:srgbClr val="FFFFFE"/>
                </a:solidFill>
              </a:rPr>
              <a:t> </a:t>
            </a:r>
            <a:r>
              <a:rPr lang="en-US" sz="3000" dirty="0" err="1">
                <a:solidFill>
                  <a:srgbClr val="FFFFFE"/>
                </a:solidFill>
              </a:rPr>
              <a:t>projekten</a:t>
            </a:r>
            <a:r>
              <a:rPr lang="en-US" sz="3000" dirty="0">
                <a:solidFill>
                  <a:srgbClr val="FFFFFE"/>
                </a:solidFill>
              </a:rPr>
              <a:t>? </a:t>
            </a:r>
          </a:p>
        </p:txBody>
      </p:sp>
      <p:sp>
        <p:nvSpPr>
          <p:cNvPr id="4" name="Slide Number Placeholder 3">
            <a:extLst>
              <a:ext uri="{FF2B5EF4-FFF2-40B4-BE49-F238E27FC236}">
                <a16:creationId xmlns:a16="http://schemas.microsoft.com/office/drawing/2014/main" id="{314F805D-D4E7-4987-974E-3ED0E09AD1B9}"/>
              </a:ext>
            </a:extLst>
          </p:cNvPr>
          <p:cNvSpPr>
            <a:spLocks noGrp="1"/>
          </p:cNvSpPr>
          <p:nvPr>
            <p:ph type="sldNum" sz="quarter" idx="12"/>
          </p:nvPr>
        </p:nvSpPr>
        <p:spPr>
          <a:xfrm>
            <a:off x="3714350" y="4919075"/>
            <a:ext cx="608264" cy="503578"/>
          </a:xfrm>
        </p:spPr>
        <p:txBody>
          <a:bodyPr vert="horz" lIns="91440" tIns="45720" rIns="91440" bIns="45720" rtlCol="0" anchor="t">
            <a:normAutofit/>
          </a:bodyPr>
          <a:lstStyle/>
          <a:p>
            <a:pPr>
              <a:lnSpc>
                <a:spcPct val="90000"/>
              </a:lnSpc>
              <a:spcAft>
                <a:spcPts val="600"/>
              </a:spcAft>
              <a:defRPr/>
            </a:pPr>
            <a:fld id="{753B17E5-C457-4297-BDE7-E43B45805AC6}" type="slidenum">
              <a:rPr lang="en-US">
                <a:solidFill>
                  <a:srgbClr val="FFFFFE"/>
                </a:solidFill>
              </a:rPr>
              <a:pPr>
                <a:lnSpc>
                  <a:spcPct val="90000"/>
                </a:lnSpc>
                <a:spcAft>
                  <a:spcPts val="600"/>
                </a:spcAft>
                <a:defRPr/>
              </a:pPr>
              <a:t>10</a:t>
            </a:fld>
            <a:endParaRPr lang="en-US">
              <a:solidFill>
                <a:srgbClr val="FFFFFE"/>
              </a:solidFill>
            </a:endParaRPr>
          </a:p>
        </p:txBody>
      </p:sp>
      <p:pic>
        <p:nvPicPr>
          <p:cNvPr id="81" name="Picture 80">
            <a:extLst>
              <a:ext uri="{FF2B5EF4-FFF2-40B4-BE49-F238E27FC236}">
                <a16:creationId xmlns:a16="http://schemas.microsoft.com/office/drawing/2014/main" id="{CC3919EB-D15F-420D-ACCC-230A8D55D6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53440" b="36564"/>
          <a:stretch/>
        </p:blipFill>
        <p:spPr>
          <a:xfrm>
            <a:off x="4558107" y="4920257"/>
            <a:ext cx="3991356" cy="155448"/>
          </a:xfrm>
          <a:prstGeom prst="rect">
            <a:avLst/>
          </a:prstGeom>
          <a:noFill/>
          <a:ln>
            <a:noFill/>
          </a:ln>
        </p:spPr>
      </p:pic>
    </p:spTree>
    <p:extLst>
      <p:ext uri="{BB962C8B-B14F-4D97-AF65-F5344CB8AC3E}">
        <p14:creationId xmlns:p14="http://schemas.microsoft.com/office/powerpoint/2010/main" val="261279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hu-HU" dirty="0"/>
              <a:t>Mit értünk projekten?</a:t>
            </a:r>
            <a:endParaRPr lang="en-US" b="0" dirty="0"/>
          </a:p>
        </p:txBody>
      </p:sp>
      <p:sp>
        <p:nvSpPr>
          <p:cNvPr id="15364" name="Rectangle 3"/>
          <p:cNvSpPr>
            <a:spLocks noGrp="1" noChangeArrowheads="1"/>
          </p:cNvSpPr>
          <p:nvPr>
            <p:ph idx="1"/>
          </p:nvPr>
        </p:nvSpPr>
        <p:spPr>
          <a:xfrm>
            <a:off x="1128684" y="2167385"/>
            <a:ext cx="7558116" cy="3288635"/>
          </a:xfrm>
        </p:spPr>
        <p:txBody>
          <a:bodyPr>
            <a:normAutofit/>
          </a:bodyPr>
          <a:lstStyle/>
          <a:p>
            <a:pPr eaLnBrk="1" hangingPunct="1"/>
            <a:r>
              <a:rPr lang="hu-HU" sz="3200" dirty="0"/>
              <a:t>PMBOK meghatározása: „A projekt egyedi termék, </a:t>
            </a:r>
            <a:r>
              <a:rPr lang="hu-HU" sz="3200" dirty="0" err="1"/>
              <a:t>szolgáltalás</a:t>
            </a:r>
            <a:r>
              <a:rPr lang="hu-HU" sz="3200" dirty="0"/>
              <a:t> vagy eredmény létrehozására irányuló ideiglenesen zajló erőfeszítés.”</a:t>
            </a:r>
          </a:p>
        </p:txBody>
      </p:sp>
      <p:sp>
        <p:nvSpPr>
          <p:cNvPr id="15362" name="Slide Number Placeholder 5"/>
          <p:cNvSpPr>
            <a:spLocks noGrp="1"/>
          </p:cNvSpPr>
          <p:nvPr>
            <p:ph type="sldNum" sz="quarter" idx="12"/>
          </p:nvPr>
        </p:nvSpPr>
        <p:spPr>
          <a:noFill/>
        </p:spPr>
        <p:txBody>
          <a:bodyPr/>
          <a:lstStyle/>
          <a:p>
            <a:fld id="{4692922C-9040-4CAE-BF65-AF0D51575BDD}" type="slidenum">
              <a:rPr lang="en-US" smtClean="0"/>
              <a:pPr/>
              <a:t>11</a:t>
            </a:fld>
            <a:endParaRPr lang="en-US"/>
          </a:p>
        </p:txBody>
      </p:sp>
    </p:spTree>
    <p:extLst>
      <p:ext uri="{BB962C8B-B14F-4D97-AF65-F5344CB8AC3E}">
        <p14:creationId xmlns:p14="http://schemas.microsoft.com/office/powerpoint/2010/main" val="260627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hu-HU" dirty="0"/>
              <a:t>Mit értünk projekten?</a:t>
            </a:r>
            <a:endParaRPr lang="en-US" b="0" dirty="0"/>
          </a:p>
        </p:txBody>
      </p:sp>
      <p:sp>
        <p:nvSpPr>
          <p:cNvPr id="15364" name="Rectangle 3"/>
          <p:cNvSpPr>
            <a:spLocks noGrp="1" noChangeArrowheads="1"/>
          </p:cNvSpPr>
          <p:nvPr>
            <p:ph idx="1"/>
          </p:nvPr>
        </p:nvSpPr>
        <p:spPr>
          <a:xfrm>
            <a:off x="1128684" y="2167385"/>
            <a:ext cx="7558116" cy="3288635"/>
          </a:xfrm>
        </p:spPr>
        <p:txBody>
          <a:bodyPr>
            <a:normAutofit fontScale="92500" lnSpcReduction="10000"/>
          </a:bodyPr>
          <a:lstStyle/>
          <a:p>
            <a:pPr marL="0" indent="0" eaLnBrk="1" hangingPunct="1">
              <a:buNone/>
            </a:pPr>
            <a:r>
              <a:rPr lang="hu-HU" sz="1600" dirty="0"/>
              <a:t>A definíciók annyiban különböznek, hogy alábbi főbb tulajdonságok közül mit emelnek ki: </a:t>
            </a:r>
          </a:p>
          <a:p>
            <a:pPr eaLnBrk="1" hangingPunct="1"/>
            <a:r>
              <a:rPr lang="hu-HU" sz="1600" dirty="0"/>
              <a:t>Konkrét cél érdekében folyik</a:t>
            </a:r>
          </a:p>
          <a:p>
            <a:pPr eaLnBrk="1" hangingPunct="1"/>
            <a:r>
              <a:rPr lang="hu-HU" sz="1600" dirty="0"/>
              <a:t>Egyedi dolgot állít elő</a:t>
            </a:r>
          </a:p>
          <a:p>
            <a:pPr eaLnBrk="1" hangingPunct="1"/>
            <a:r>
              <a:rPr lang="hu-HU" sz="1600" dirty="0"/>
              <a:t>Van kezdete</a:t>
            </a:r>
          </a:p>
          <a:p>
            <a:pPr eaLnBrk="1" hangingPunct="1"/>
            <a:r>
              <a:rPr lang="hu-HU" sz="1600" dirty="0"/>
              <a:t>Van vége</a:t>
            </a:r>
          </a:p>
          <a:p>
            <a:pPr eaLnBrk="1" hangingPunct="1"/>
            <a:r>
              <a:rPr lang="hu-HU" sz="1600" dirty="0"/>
              <a:t>Az eredménynek bizonyos kritériumoknak (pl. minőségi) kell megfelelni</a:t>
            </a:r>
          </a:p>
          <a:p>
            <a:pPr eaLnBrk="1" hangingPunct="1"/>
            <a:r>
              <a:rPr lang="hu-HU" sz="1600" dirty="0"/>
              <a:t>Rögzített költségvetés</a:t>
            </a:r>
          </a:p>
          <a:p>
            <a:pPr eaLnBrk="1" hangingPunct="1"/>
            <a:r>
              <a:rPr lang="hu-HU" sz="1600" dirty="0"/>
              <a:t>Felhasznál erőforrásokat</a:t>
            </a:r>
          </a:p>
          <a:p>
            <a:pPr eaLnBrk="1" hangingPunct="1"/>
            <a:endParaRPr lang="hu-HU" sz="3200" dirty="0"/>
          </a:p>
        </p:txBody>
      </p:sp>
      <p:sp>
        <p:nvSpPr>
          <p:cNvPr id="15362" name="Slide Number Placeholder 5"/>
          <p:cNvSpPr>
            <a:spLocks noGrp="1"/>
          </p:cNvSpPr>
          <p:nvPr>
            <p:ph type="sldNum" sz="quarter" idx="12"/>
          </p:nvPr>
        </p:nvSpPr>
        <p:spPr>
          <a:noFill/>
        </p:spPr>
        <p:txBody>
          <a:bodyPr/>
          <a:lstStyle/>
          <a:p>
            <a:fld id="{4692922C-9040-4CAE-BF65-AF0D51575BDD}" type="slidenum">
              <a:rPr lang="en-US" smtClean="0"/>
              <a:pPr/>
              <a:t>12</a:t>
            </a:fld>
            <a:endParaRPr lang="en-US"/>
          </a:p>
        </p:txBody>
      </p:sp>
    </p:spTree>
    <p:extLst>
      <p:ext uri="{BB962C8B-B14F-4D97-AF65-F5344CB8AC3E}">
        <p14:creationId xmlns:p14="http://schemas.microsoft.com/office/powerpoint/2010/main" val="137790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Projekt négyszög</a:t>
            </a:r>
          </a:p>
        </p:txBody>
      </p:sp>
      <p:sp>
        <p:nvSpPr>
          <p:cNvPr id="4" name="Slide Number Placeholder 3"/>
          <p:cNvSpPr>
            <a:spLocks noGrp="1"/>
          </p:cNvSpPr>
          <p:nvPr>
            <p:ph type="sldNum" sz="quarter" idx="12"/>
          </p:nvPr>
        </p:nvSpPr>
        <p:spPr/>
        <p:txBody>
          <a:bodyPr/>
          <a:lstStyle/>
          <a:p>
            <a:pPr>
              <a:defRPr/>
            </a:pPr>
            <a:fld id="{753B17E5-C457-4297-BDE7-E43B45805AC6}" type="slidenum">
              <a:rPr lang="en-US" smtClean="0"/>
              <a:pPr>
                <a:defRPr/>
              </a:pPr>
              <a:t>13</a:t>
            </a:fld>
            <a:endParaRPr lang="en-US"/>
          </a:p>
        </p:txBody>
      </p:sp>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sz="1000" b="0" i="0" u="none" strike="noStrike" cap="none" normalizeH="0" baseline="0">
                <a:ln>
                  <a:noFill/>
                </a:ln>
                <a:solidFill>
                  <a:schemeClr val="tx1"/>
                </a:solidFill>
                <a:effectLst/>
                <a:latin typeface="Verdana" pitchFamily="34" charset="0"/>
              </a:rPr>
              <a:t>  </a:t>
            </a:r>
            <a:br>
              <a:rPr kumimoji="0" lang="hu-HU" sz="9200" b="0" i="0" u="none" strike="noStrike" cap="none" normalizeH="0" baseline="0">
                <a:ln>
                  <a:noFill/>
                </a:ln>
                <a:solidFill>
                  <a:schemeClr val="tx1"/>
                </a:solidFill>
                <a:effectLst/>
                <a:latin typeface="Verdana" pitchFamily="34" charset="0"/>
              </a:rPr>
            </a:br>
            <a:r>
              <a:rPr kumimoji="0" lang="hu-HU" sz="1000" b="0" i="0" u="none" strike="noStrike" cap="none" normalizeH="0" baseline="0">
                <a:ln>
                  <a:noFill/>
                </a:ln>
                <a:solidFill>
                  <a:schemeClr val="tx1"/>
                </a:solidFill>
                <a:effectLst/>
                <a:latin typeface="Verdana" pitchFamily="34" charset="0"/>
              </a:rPr>
              <a:t>Figure 1. Project Diamond</a:t>
            </a:r>
            <a:endParaRPr kumimoji="0" lang="hu-HU" sz="600" b="0" i="0" u="none" strike="noStrike" cap="none" normalizeH="0" baseline="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hu-HU" sz="1000" b="0" i="0" u="none" strike="noStrike" cap="none" normalizeH="0" baseline="0">
                <a:ln>
                  <a:noFill/>
                </a:ln>
                <a:solidFill>
                  <a:schemeClr val="tx1"/>
                </a:solidFill>
                <a:effectLst/>
                <a:latin typeface="Verdana" pitchFamily="34" charset="0"/>
              </a:rPr>
            </a:br>
            <a:endParaRPr kumimoji="0" lang="hu-HU" sz="1000" b="0" i="0" u="none" strike="noStrike" cap="none" normalizeH="0" baseline="0">
              <a:ln>
                <a:noFill/>
              </a:ln>
              <a:solidFill>
                <a:schemeClr val="tx1"/>
              </a:solidFill>
              <a:effectLst/>
              <a:latin typeface="Verdana" pitchFamily="34" charset="0"/>
            </a:endParaRPr>
          </a:p>
        </p:txBody>
      </p:sp>
      <p:sp>
        <p:nvSpPr>
          <p:cNvPr id="3" name="Rectangle 2"/>
          <p:cNvSpPr/>
          <p:nvPr/>
        </p:nvSpPr>
        <p:spPr>
          <a:xfrm rot="7893677">
            <a:off x="3541031" y="2954454"/>
            <a:ext cx="1600200" cy="1539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 name="Oval 4"/>
          <p:cNvSpPr/>
          <p:nvPr/>
        </p:nvSpPr>
        <p:spPr>
          <a:xfrm>
            <a:off x="4238445" y="2590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Oval 7"/>
          <p:cNvSpPr/>
          <p:nvPr/>
        </p:nvSpPr>
        <p:spPr>
          <a:xfrm>
            <a:off x="5295373" y="356235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Oval 8"/>
          <p:cNvSpPr/>
          <p:nvPr/>
        </p:nvSpPr>
        <p:spPr>
          <a:xfrm>
            <a:off x="4314645" y="473734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Oval 9"/>
          <p:cNvSpPr/>
          <p:nvPr/>
        </p:nvSpPr>
        <p:spPr>
          <a:xfrm>
            <a:off x="3158289" y="3729788"/>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6" name="Rectangle 13"/>
          <p:cNvSpPr>
            <a:spLocks noChangeArrowheads="1"/>
          </p:cNvSpPr>
          <p:nvPr/>
        </p:nvSpPr>
        <p:spPr bwMode="auto">
          <a:xfrm>
            <a:off x="4267200" y="5797550"/>
            <a:ext cx="3200400" cy="369887"/>
          </a:xfrm>
          <a:prstGeom prst="rect">
            <a:avLst/>
          </a:prstGeom>
          <a:noFill/>
          <a:ln w="9525">
            <a:noFill/>
            <a:miter lim="800000"/>
            <a:headEnd/>
            <a:tailEnd/>
          </a:ln>
          <a:effectLst/>
        </p:spPr>
        <p:txBody>
          <a:bodyPr wrap="none" anchor="ctr"/>
          <a:lstStyle/>
          <a:p>
            <a:endParaRPr lang="hu-HU"/>
          </a:p>
        </p:txBody>
      </p:sp>
      <p:sp>
        <p:nvSpPr>
          <p:cNvPr id="25" name="Rectangle 15"/>
          <p:cNvSpPr>
            <a:spLocks noChangeArrowheads="1"/>
          </p:cNvSpPr>
          <p:nvPr/>
        </p:nvSpPr>
        <p:spPr bwMode="auto">
          <a:xfrm>
            <a:off x="3788476" y="5029200"/>
            <a:ext cx="1240724"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minőség</a:t>
            </a:r>
            <a:endParaRPr lang="hu-HU" sz="2000" b="1" i="1" dirty="0">
              <a:latin typeface="Arial CE"/>
            </a:endParaRPr>
          </a:p>
        </p:txBody>
      </p:sp>
      <p:sp>
        <p:nvSpPr>
          <p:cNvPr id="26" name="Rectangle 15"/>
          <p:cNvSpPr>
            <a:spLocks noChangeArrowheads="1"/>
          </p:cNvSpPr>
          <p:nvPr/>
        </p:nvSpPr>
        <p:spPr bwMode="auto">
          <a:xfrm>
            <a:off x="3562452" y="2083815"/>
            <a:ext cx="1466748"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terjedelem</a:t>
            </a:r>
            <a:endParaRPr lang="hu-HU" sz="2000" b="1" i="1" dirty="0">
              <a:latin typeface="Arial CE"/>
            </a:endParaRPr>
          </a:p>
        </p:txBody>
      </p:sp>
      <p:sp>
        <p:nvSpPr>
          <p:cNvPr id="27" name="Rectangle 15"/>
          <p:cNvSpPr>
            <a:spLocks noChangeArrowheads="1"/>
          </p:cNvSpPr>
          <p:nvPr/>
        </p:nvSpPr>
        <p:spPr bwMode="auto">
          <a:xfrm>
            <a:off x="1926756" y="3581400"/>
            <a:ext cx="1197444"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határidő</a:t>
            </a:r>
            <a:endParaRPr lang="hu-HU" sz="2000" b="1" i="1" dirty="0">
              <a:latin typeface="Arial CE"/>
            </a:endParaRPr>
          </a:p>
        </p:txBody>
      </p:sp>
      <p:sp>
        <p:nvSpPr>
          <p:cNvPr id="28" name="Rectangle 15"/>
          <p:cNvSpPr>
            <a:spLocks noChangeArrowheads="1"/>
          </p:cNvSpPr>
          <p:nvPr/>
        </p:nvSpPr>
        <p:spPr bwMode="auto">
          <a:xfrm>
            <a:off x="5638800" y="3429000"/>
            <a:ext cx="1083630"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költség</a:t>
            </a:r>
            <a:endParaRPr lang="hu-HU" sz="2000" b="1" i="1" dirty="0">
              <a:latin typeface="Arial CE"/>
            </a:endParaRPr>
          </a:p>
        </p:txBody>
      </p:sp>
      <p:sp>
        <p:nvSpPr>
          <p:cNvPr id="6" name="TextBox 5">
            <a:extLst>
              <a:ext uri="{FF2B5EF4-FFF2-40B4-BE49-F238E27FC236}">
                <a16:creationId xmlns:a16="http://schemas.microsoft.com/office/drawing/2014/main" id="{E3D59EA1-E042-41CF-BC29-88B0CC8D9B6B}"/>
              </a:ext>
            </a:extLst>
          </p:cNvPr>
          <p:cNvSpPr txBox="1"/>
          <p:nvPr/>
        </p:nvSpPr>
        <p:spPr>
          <a:xfrm>
            <a:off x="2514600" y="5593059"/>
            <a:ext cx="7162800" cy="369332"/>
          </a:xfrm>
          <a:prstGeom prst="rect">
            <a:avLst/>
          </a:prstGeom>
          <a:noFill/>
        </p:spPr>
        <p:txBody>
          <a:bodyPr wrap="square" rtlCol="0">
            <a:spAutoFit/>
          </a:bodyPr>
          <a:lstStyle/>
          <a:p>
            <a:r>
              <a:rPr lang="hu-HU" dirty="0"/>
              <a:t>A projektet végig kíséri ez a négyes. </a:t>
            </a:r>
            <a:endParaRPr lang="en-US" dirty="0"/>
          </a:p>
        </p:txBody>
      </p:sp>
    </p:spTree>
    <p:extLst>
      <p:ext uri="{BB962C8B-B14F-4D97-AF65-F5344CB8AC3E}">
        <p14:creationId xmlns:p14="http://schemas.microsoft.com/office/powerpoint/2010/main" val="407840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Projekt négyszög</a:t>
            </a:r>
          </a:p>
        </p:txBody>
      </p:sp>
      <p:sp>
        <p:nvSpPr>
          <p:cNvPr id="4" name="Slide Number Placeholder 3"/>
          <p:cNvSpPr>
            <a:spLocks noGrp="1"/>
          </p:cNvSpPr>
          <p:nvPr>
            <p:ph type="sldNum" sz="quarter" idx="12"/>
          </p:nvPr>
        </p:nvSpPr>
        <p:spPr/>
        <p:txBody>
          <a:bodyPr/>
          <a:lstStyle/>
          <a:p>
            <a:pPr>
              <a:defRPr/>
            </a:pPr>
            <a:fld id="{753B17E5-C457-4297-BDE7-E43B45805AC6}" type="slidenum">
              <a:rPr lang="en-US" smtClean="0"/>
              <a:pPr>
                <a:defRPr/>
              </a:pPr>
              <a:t>14</a:t>
            </a:fld>
            <a:endParaRPr lang="en-US"/>
          </a:p>
        </p:txBody>
      </p:sp>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sz="1000" b="0" i="0" u="none" strike="noStrike" cap="none" normalizeH="0" baseline="0">
                <a:ln>
                  <a:noFill/>
                </a:ln>
                <a:solidFill>
                  <a:schemeClr val="tx1"/>
                </a:solidFill>
                <a:effectLst/>
                <a:latin typeface="Verdana" pitchFamily="34" charset="0"/>
              </a:rPr>
              <a:t>  </a:t>
            </a:r>
            <a:br>
              <a:rPr kumimoji="0" lang="hu-HU" sz="9200" b="0" i="0" u="none" strike="noStrike" cap="none" normalizeH="0" baseline="0">
                <a:ln>
                  <a:noFill/>
                </a:ln>
                <a:solidFill>
                  <a:schemeClr val="tx1"/>
                </a:solidFill>
                <a:effectLst/>
                <a:latin typeface="Verdana" pitchFamily="34" charset="0"/>
              </a:rPr>
            </a:br>
            <a:r>
              <a:rPr kumimoji="0" lang="hu-HU" sz="1000" b="0" i="0" u="none" strike="noStrike" cap="none" normalizeH="0" baseline="0">
                <a:ln>
                  <a:noFill/>
                </a:ln>
                <a:solidFill>
                  <a:schemeClr val="tx1"/>
                </a:solidFill>
                <a:effectLst/>
                <a:latin typeface="Verdana" pitchFamily="34" charset="0"/>
              </a:rPr>
              <a:t>Figure 1. Project Diamond</a:t>
            </a:r>
            <a:endParaRPr kumimoji="0" lang="hu-HU" sz="600" b="0" i="0" u="none" strike="noStrike" cap="none" normalizeH="0" baseline="0">
              <a:ln>
                <a:noFill/>
              </a:ln>
              <a:solidFill>
                <a:schemeClr val="tx1"/>
              </a:solidFill>
              <a:effectLst/>
              <a:latin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hu-HU" sz="1000" b="0" i="0" u="none" strike="noStrike" cap="none" normalizeH="0" baseline="0">
                <a:ln>
                  <a:noFill/>
                </a:ln>
                <a:solidFill>
                  <a:schemeClr val="tx1"/>
                </a:solidFill>
                <a:effectLst/>
                <a:latin typeface="Verdana" pitchFamily="34" charset="0"/>
              </a:rPr>
            </a:br>
            <a:endParaRPr kumimoji="0" lang="hu-HU" sz="1000" b="0" i="0" u="none" strike="noStrike" cap="none" normalizeH="0" baseline="0">
              <a:ln>
                <a:noFill/>
              </a:ln>
              <a:solidFill>
                <a:schemeClr val="tx1"/>
              </a:solidFill>
              <a:effectLst/>
              <a:latin typeface="Verdana" pitchFamily="34" charset="0"/>
            </a:endParaRPr>
          </a:p>
        </p:txBody>
      </p:sp>
      <p:sp>
        <p:nvSpPr>
          <p:cNvPr id="3" name="Rectangle 2"/>
          <p:cNvSpPr/>
          <p:nvPr/>
        </p:nvSpPr>
        <p:spPr>
          <a:xfrm rot="7893677">
            <a:off x="3541031" y="2954454"/>
            <a:ext cx="1600200" cy="1539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 name="Oval 4"/>
          <p:cNvSpPr/>
          <p:nvPr/>
        </p:nvSpPr>
        <p:spPr>
          <a:xfrm>
            <a:off x="4238445" y="2590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Oval 7"/>
          <p:cNvSpPr/>
          <p:nvPr/>
        </p:nvSpPr>
        <p:spPr>
          <a:xfrm>
            <a:off x="5334000" y="3563011"/>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Oval 8"/>
          <p:cNvSpPr/>
          <p:nvPr/>
        </p:nvSpPr>
        <p:spPr>
          <a:xfrm>
            <a:off x="4314645" y="473734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Oval 9"/>
          <p:cNvSpPr/>
          <p:nvPr/>
        </p:nvSpPr>
        <p:spPr>
          <a:xfrm>
            <a:off x="3158289" y="3729788"/>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6" name="Rectangle 13"/>
          <p:cNvSpPr>
            <a:spLocks noChangeArrowheads="1"/>
          </p:cNvSpPr>
          <p:nvPr/>
        </p:nvSpPr>
        <p:spPr bwMode="auto">
          <a:xfrm>
            <a:off x="4267200" y="5797550"/>
            <a:ext cx="3200400" cy="369887"/>
          </a:xfrm>
          <a:prstGeom prst="rect">
            <a:avLst/>
          </a:prstGeom>
          <a:noFill/>
          <a:ln w="9525">
            <a:noFill/>
            <a:miter lim="800000"/>
            <a:headEnd/>
            <a:tailEnd/>
          </a:ln>
          <a:effectLst/>
        </p:spPr>
        <p:txBody>
          <a:bodyPr wrap="none" anchor="ctr"/>
          <a:lstStyle/>
          <a:p>
            <a:endParaRPr lang="hu-HU"/>
          </a:p>
        </p:txBody>
      </p:sp>
      <p:sp>
        <p:nvSpPr>
          <p:cNvPr id="25" name="Rectangle 15"/>
          <p:cNvSpPr>
            <a:spLocks noChangeArrowheads="1"/>
          </p:cNvSpPr>
          <p:nvPr/>
        </p:nvSpPr>
        <p:spPr bwMode="auto">
          <a:xfrm>
            <a:off x="3788476" y="5029200"/>
            <a:ext cx="1240724"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minőség</a:t>
            </a:r>
            <a:endParaRPr lang="hu-HU" sz="2000" b="1" i="1" dirty="0">
              <a:latin typeface="Arial CE"/>
            </a:endParaRPr>
          </a:p>
        </p:txBody>
      </p:sp>
      <p:sp>
        <p:nvSpPr>
          <p:cNvPr id="26" name="Rectangle 15"/>
          <p:cNvSpPr>
            <a:spLocks noChangeArrowheads="1"/>
          </p:cNvSpPr>
          <p:nvPr/>
        </p:nvSpPr>
        <p:spPr bwMode="auto">
          <a:xfrm>
            <a:off x="3562452" y="2083815"/>
            <a:ext cx="1466748"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terjedelem</a:t>
            </a:r>
            <a:endParaRPr lang="hu-HU" sz="2000" b="1" i="1" dirty="0">
              <a:latin typeface="Arial CE"/>
            </a:endParaRPr>
          </a:p>
        </p:txBody>
      </p:sp>
      <p:sp>
        <p:nvSpPr>
          <p:cNvPr id="27" name="Rectangle 15"/>
          <p:cNvSpPr>
            <a:spLocks noChangeArrowheads="1"/>
          </p:cNvSpPr>
          <p:nvPr/>
        </p:nvSpPr>
        <p:spPr bwMode="auto">
          <a:xfrm>
            <a:off x="1926756" y="3581400"/>
            <a:ext cx="1197444"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határidő</a:t>
            </a:r>
            <a:endParaRPr lang="hu-HU" sz="2000" b="1" i="1" dirty="0">
              <a:latin typeface="Arial CE"/>
            </a:endParaRPr>
          </a:p>
        </p:txBody>
      </p:sp>
      <p:sp>
        <p:nvSpPr>
          <p:cNvPr id="28" name="Rectangle 15"/>
          <p:cNvSpPr>
            <a:spLocks noChangeArrowheads="1"/>
          </p:cNvSpPr>
          <p:nvPr/>
        </p:nvSpPr>
        <p:spPr bwMode="auto">
          <a:xfrm>
            <a:off x="5638800" y="3429000"/>
            <a:ext cx="1083630"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költség</a:t>
            </a:r>
            <a:endParaRPr lang="hu-HU" sz="2000" b="1" i="1" dirty="0">
              <a:latin typeface="Arial CE"/>
            </a:endParaRPr>
          </a:p>
        </p:txBody>
      </p:sp>
      <p:sp>
        <p:nvSpPr>
          <p:cNvPr id="7" name="TextBox 6">
            <a:extLst>
              <a:ext uri="{FF2B5EF4-FFF2-40B4-BE49-F238E27FC236}">
                <a16:creationId xmlns:a16="http://schemas.microsoft.com/office/drawing/2014/main" id="{F4E2FCC2-4C2C-4836-A865-9814884E1670}"/>
              </a:ext>
            </a:extLst>
          </p:cNvPr>
          <p:cNvSpPr txBox="1"/>
          <p:nvPr/>
        </p:nvSpPr>
        <p:spPr>
          <a:xfrm>
            <a:off x="5186541" y="1839595"/>
            <a:ext cx="1693230" cy="923330"/>
          </a:xfrm>
          <a:prstGeom prst="rect">
            <a:avLst/>
          </a:prstGeom>
          <a:noFill/>
        </p:spPr>
        <p:txBody>
          <a:bodyPr wrap="square" rtlCol="0">
            <a:spAutoFit/>
          </a:bodyPr>
          <a:lstStyle/>
          <a:p>
            <a:r>
              <a:rPr lang="hu-HU" dirty="0"/>
              <a:t>Projekt által megoldandó feladat.</a:t>
            </a:r>
            <a:endParaRPr lang="en-US" dirty="0"/>
          </a:p>
        </p:txBody>
      </p:sp>
      <p:sp>
        <p:nvSpPr>
          <p:cNvPr id="17" name="TextBox 16">
            <a:extLst>
              <a:ext uri="{FF2B5EF4-FFF2-40B4-BE49-F238E27FC236}">
                <a16:creationId xmlns:a16="http://schemas.microsoft.com/office/drawing/2014/main" id="{EAC1A9F1-BE81-4304-AD74-3C6473D5D397}"/>
              </a:ext>
            </a:extLst>
          </p:cNvPr>
          <p:cNvSpPr txBox="1"/>
          <p:nvPr/>
        </p:nvSpPr>
        <p:spPr>
          <a:xfrm>
            <a:off x="542244" y="2895342"/>
            <a:ext cx="1693230" cy="646331"/>
          </a:xfrm>
          <a:prstGeom prst="rect">
            <a:avLst/>
          </a:prstGeom>
          <a:noFill/>
        </p:spPr>
        <p:txBody>
          <a:bodyPr wrap="square" rtlCol="0">
            <a:spAutoFit/>
          </a:bodyPr>
          <a:lstStyle/>
          <a:p>
            <a:r>
              <a:rPr lang="hu-HU" dirty="0"/>
              <a:t>Projekt átfutási ideje</a:t>
            </a:r>
            <a:endParaRPr lang="en-US" dirty="0"/>
          </a:p>
        </p:txBody>
      </p:sp>
      <p:sp>
        <p:nvSpPr>
          <p:cNvPr id="18" name="TextBox 17">
            <a:extLst>
              <a:ext uri="{FF2B5EF4-FFF2-40B4-BE49-F238E27FC236}">
                <a16:creationId xmlns:a16="http://schemas.microsoft.com/office/drawing/2014/main" id="{3A87F0FF-534F-481A-9540-CDE31A59ABA9}"/>
              </a:ext>
            </a:extLst>
          </p:cNvPr>
          <p:cNvSpPr txBox="1"/>
          <p:nvPr/>
        </p:nvSpPr>
        <p:spPr>
          <a:xfrm>
            <a:off x="5105400" y="4813540"/>
            <a:ext cx="2502933" cy="646331"/>
          </a:xfrm>
          <a:prstGeom prst="rect">
            <a:avLst/>
          </a:prstGeom>
          <a:noFill/>
        </p:spPr>
        <p:txBody>
          <a:bodyPr wrap="square" rtlCol="0">
            <a:spAutoFit/>
          </a:bodyPr>
          <a:lstStyle/>
          <a:p>
            <a:r>
              <a:rPr lang="hu-HU" dirty="0"/>
              <a:t>Hogyan határozzuk meg?</a:t>
            </a:r>
            <a:endParaRPr lang="en-US" dirty="0"/>
          </a:p>
        </p:txBody>
      </p:sp>
    </p:spTree>
    <p:extLst>
      <p:ext uri="{BB962C8B-B14F-4D97-AF65-F5344CB8AC3E}">
        <p14:creationId xmlns:p14="http://schemas.microsoft.com/office/powerpoint/2010/main" val="31110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C4AC067-D504-471C-8EA7-D3CB990B8D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9144000" cy="742950"/>
          </a:xfrm>
          <a:prstGeom prst="rect">
            <a:avLst/>
          </a:prstGeom>
        </p:spPr>
      </p:pic>
      <p:sp>
        <p:nvSpPr>
          <p:cNvPr id="73" name="Rectangle 72">
            <a:extLst>
              <a:ext uri="{FF2B5EF4-FFF2-40B4-BE49-F238E27FC236}">
                <a16:creationId xmlns:a16="http://schemas.microsoft.com/office/drawing/2014/main" id="{C5725D68-8A0E-415C-AF7F-3771B66B9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BE714B4-F36E-4926-93B3-190E5EC13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6C6CF9F7-5642-4F7B-8A15-C78EA0AB9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pic>
        <p:nvPicPr>
          <p:cNvPr id="2050" name="Picture 2" descr="https://www.callcentrehelper.com/images/stories/2010/2016/05/team-meeting-improve-760.jpg">
            <a:extLst>
              <a:ext uri="{FF2B5EF4-FFF2-40B4-BE49-F238E27FC236}">
                <a16:creationId xmlns:a16="http://schemas.microsoft.com/office/drawing/2014/main" id="{21F7D3D1-4366-4B82-BFB3-DCA8CCAB0A0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21002" r="1" b="1"/>
          <a:stretch/>
        </p:blipFill>
        <p:spPr bwMode="auto">
          <a:xfrm>
            <a:off x="20" y="10"/>
            <a:ext cx="9143751"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719607D7-FF4E-44E3-9C3F-86AA4D44F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8014" y="4754483"/>
            <a:ext cx="4207985" cy="1601330"/>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9E93F-9AC9-4BEE-80E6-8466CDFF3421}"/>
              </a:ext>
            </a:extLst>
          </p:cNvPr>
          <p:cNvSpPr>
            <a:spLocks noGrp="1"/>
          </p:cNvSpPr>
          <p:nvPr>
            <p:ph type="title"/>
          </p:nvPr>
        </p:nvSpPr>
        <p:spPr>
          <a:xfrm>
            <a:off x="4570809" y="5239131"/>
            <a:ext cx="3959617" cy="960087"/>
          </a:xfrm>
        </p:spPr>
        <p:txBody>
          <a:bodyPr vert="horz" lIns="91440" tIns="45720" rIns="91440" bIns="45720" rtlCol="0" anchor="b">
            <a:normAutofit/>
          </a:bodyPr>
          <a:lstStyle/>
          <a:p>
            <a:pPr defTabSz="914400"/>
            <a:r>
              <a:rPr lang="en-US" sz="3000" dirty="0" err="1">
                <a:solidFill>
                  <a:srgbClr val="FFFFFE"/>
                </a:solidFill>
              </a:rPr>
              <a:t>Mit</a:t>
            </a:r>
            <a:r>
              <a:rPr lang="en-US" sz="3000" dirty="0">
                <a:solidFill>
                  <a:srgbClr val="FFFFFE"/>
                </a:solidFill>
              </a:rPr>
              <a:t> </a:t>
            </a:r>
            <a:r>
              <a:rPr lang="en-US" sz="3000" dirty="0" err="1">
                <a:solidFill>
                  <a:srgbClr val="FFFFFE"/>
                </a:solidFill>
              </a:rPr>
              <a:t>értünk</a:t>
            </a:r>
            <a:r>
              <a:rPr lang="en-US" sz="3000" dirty="0">
                <a:solidFill>
                  <a:srgbClr val="FFFFFE"/>
                </a:solidFill>
              </a:rPr>
              <a:t> </a:t>
            </a:r>
            <a:r>
              <a:rPr lang="hu-HU" sz="3000" dirty="0">
                <a:solidFill>
                  <a:srgbClr val="FFFFFE"/>
                </a:solidFill>
              </a:rPr>
              <a:t>minőségen</a:t>
            </a:r>
            <a:r>
              <a:rPr lang="en-US" sz="3000" dirty="0">
                <a:solidFill>
                  <a:srgbClr val="FFFFFE"/>
                </a:solidFill>
              </a:rPr>
              <a:t>? </a:t>
            </a:r>
          </a:p>
        </p:txBody>
      </p:sp>
      <p:sp>
        <p:nvSpPr>
          <p:cNvPr id="4" name="Slide Number Placeholder 3">
            <a:extLst>
              <a:ext uri="{FF2B5EF4-FFF2-40B4-BE49-F238E27FC236}">
                <a16:creationId xmlns:a16="http://schemas.microsoft.com/office/drawing/2014/main" id="{314F805D-D4E7-4987-974E-3ED0E09AD1B9}"/>
              </a:ext>
            </a:extLst>
          </p:cNvPr>
          <p:cNvSpPr>
            <a:spLocks noGrp="1"/>
          </p:cNvSpPr>
          <p:nvPr>
            <p:ph type="sldNum" sz="quarter" idx="12"/>
          </p:nvPr>
        </p:nvSpPr>
        <p:spPr>
          <a:xfrm>
            <a:off x="3714350" y="4919075"/>
            <a:ext cx="608264" cy="503578"/>
          </a:xfrm>
        </p:spPr>
        <p:txBody>
          <a:bodyPr vert="horz" lIns="91440" tIns="45720" rIns="91440" bIns="45720" rtlCol="0" anchor="t">
            <a:normAutofit/>
          </a:bodyPr>
          <a:lstStyle/>
          <a:p>
            <a:pPr>
              <a:lnSpc>
                <a:spcPct val="90000"/>
              </a:lnSpc>
              <a:spcAft>
                <a:spcPts val="600"/>
              </a:spcAft>
              <a:defRPr/>
            </a:pPr>
            <a:fld id="{753B17E5-C457-4297-BDE7-E43B45805AC6}" type="slidenum">
              <a:rPr lang="en-US">
                <a:solidFill>
                  <a:srgbClr val="FFFFFE"/>
                </a:solidFill>
              </a:rPr>
              <a:pPr>
                <a:lnSpc>
                  <a:spcPct val="90000"/>
                </a:lnSpc>
                <a:spcAft>
                  <a:spcPts val="600"/>
                </a:spcAft>
                <a:defRPr/>
              </a:pPr>
              <a:t>15</a:t>
            </a:fld>
            <a:endParaRPr lang="en-US">
              <a:solidFill>
                <a:srgbClr val="FFFFFE"/>
              </a:solidFill>
            </a:endParaRPr>
          </a:p>
        </p:txBody>
      </p:sp>
      <p:pic>
        <p:nvPicPr>
          <p:cNvPr id="81" name="Picture 80">
            <a:extLst>
              <a:ext uri="{FF2B5EF4-FFF2-40B4-BE49-F238E27FC236}">
                <a16:creationId xmlns:a16="http://schemas.microsoft.com/office/drawing/2014/main" id="{CC3919EB-D15F-420D-ACCC-230A8D55D6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53440" b="36564"/>
          <a:stretch/>
        </p:blipFill>
        <p:spPr>
          <a:xfrm>
            <a:off x="4558107" y="4920257"/>
            <a:ext cx="3991356" cy="155448"/>
          </a:xfrm>
          <a:prstGeom prst="rect">
            <a:avLst/>
          </a:prstGeom>
          <a:noFill/>
          <a:ln>
            <a:noFill/>
          </a:ln>
        </p:spPr>
      </p:pic>
    </p:spTree>
    <p:extLst>
      <p:ext uri="{BB962C8B-B14F-4D97-AF65-F5344CB8AC3E}">
        <p14:creationId xmlns:p14="http://schemas.microsoft.com/office/powerpoint/2010/main" val="4067114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p:txBody>
          <a:bodyPr/>
          <a:lstStyle/>
          <a:p>
            <a:r>
              <a:rPr lang="hu-HU" dirty="0"/>
              <a:t>Minőség (virtuális szám)</a:t>
            </a:r>
            <a:br>
              <a:rPr lang="hu-HU" dirty="0"/>
            </a:br>
            <a:endParaRPr lang="en-US" dirty="0"/>
          </a:p>
        </p:txBody>
      </p:sp>
      <p:sp>
        <p:nvSpPr>
          <p:cNvPr id="10" name="Slide Number Placeholder 4"/>
          <p:cNvSpPr>
            <a:spLocks noGrp="1"/>
          </p:cNvSpPr>
          <p:nvPr>
            <p:ph type="sldNum" sz="quarter" idx="12"/>
          </p:nvPr>
        </p:nvSpPr>
        <p:spPr/>
        <p:txBody>
          <a:bodyPr/>
          <a:lstStyle/>
          <a:p>
            <a:fld id="{7A46E391-5E2B-4641-B643-00DBE2831762}" type="slidenum">
              <a:rPr lang="en-US"/>
              <a:pPr/>
              <a:t>16</a:t>
            </a:fld>
            <a:endParaRPr lang="en-US"/>
          </a:p>
        </p:txBody>
      </p:sp>
      <p:sp>
        <p:nvSpPr>
          <p:cNvPr id="182277" name="Rectangle 5"/>
          <p:cNvSpPr>
            <a:spLocks noChangeArrowheads="1"/>
          </p:cNvSpPr>
          <p:nvPr/>
        </p:nvSpPr>
        <p:spPr bwMode="auto">
          <a:xfrm>
            <a:off x="3217863" y="6248400"/>
            <a:ext cx="3054350" cy="422275"/>
          </a:xfrm>
          <a:prstGeom prst="rect">
            <a:avLst/>
          </a:prstGeom>
          <a:noFill/>
          <a:ln w="9525">
            <a:noFill/>
            <a:miter lim="800000"/>
            <a:headEnd/>
            <a:tailEnd/>
          </a:ln>
          <a:effectLst/>
        </p:spPr>
        <p:txBody>
          <a:bodyPr wrap="none" anchor="ctr"/>
          <a:lstStyle/>
          <a:p>
            <a:endParaRPr lang="hu-HU"/>
          </a:p>
        </p:txBody>
      </p:sp>
      <p:sp>
        <p:nvSpPr>
          <p:cNvPr id="182278" name="AutoShape 6"/>
          <p:cNvSpPr>
            <a:spLocks noChangeArrowheads="1"/>
          </p:cNvSpPr>
          <p:nvPr/>
        </p:nvSpPr>
        <p:spPr bwMode="auto">
          <a:xfrm>
            <a:off x="304800" y="1993900"/>
            <a:ext cx="8534400" cy="3492500"/>
          </a:xfrm>
          <a:prstGeom prst="roundRect">
            <a:avLst>
              <a:gd name="adj" fmla="val 12995"/>
            </a:avLst>
          </a:prstGeom>
          <a:solidFill>
            <a:schemeClr val="accent1"/>
          </a:solidFill>
          <a:ln w="25400">
            <a:solidFill>
              <a:schemeClr val="accent1"/>
            </a:solidFill>
            <a:round/>
            <a:headEnd/>
            <a:tailEnd/>
          </a:ln>
          <a:effectLst>
            <a:outerShdw dist="89803" dir="2700000" algn="ctr" rotWithShape="0">
              <a:srgbClr val="000000">
                <a:alpha val="50000"/>
              </a:srgbClr>
            </a:outerShdw>
          </a:effectLst>
        </p:spPr>
        <p:txBody>
          <a:bodyPr wrap="none" anchor="ctr"/>
          <a:lstStyle/>
          <a:p>
            <a:endParaRPr lang="hu-HU"/>
          </a:p>
        </p:txBody>
      </p:sp>
      <p:sp>
        <p:nvSpPr>
          <p:cNvPr id="182279" name="Rectangle 7"/>
          <p:cNvSpPr>
            <a:spLocks noChangeArrowheads="1"/>
          </p:cNvSpPr>
          <p:nvPr/>
        </p:nvSpPr>
        <p:spPr bwMode="auto">
          <a:xfrm>
            <a:off x="1274763" y="3003550"/>
            <a:ext cx="6192837" cy="1263650"/>
          </a:xfrm>
          <a:prstGeom prst="rect">
            <a:avLst/>
          </a:prstGeom>
          <a:noFill/>
          <a:ln w="9525">
            <a:noFill/>
            <a:miter lim="800000"/>
            <a:headEnd/>
            <a:tailEnd/>
          </a:ln>
          <a:effectLst/>
        </p:spPr>
        <p:txBody>
          <a:bodyPr lIns="57150" tIns="22225" rIns="57150" bIns="22225">
            <a:spAutoFit/>
          </a:bodyPr>
          <a:lstStyle/>
          <a:p>
            <a:pPr marL="342900" indent="-342900">
              <a:spcBef>
                <a:spcPct val="20000"/>
              </a:spcBef>
              <a:buClr>
                <a:schemeClr val="bg2"/>
              </a:buClr>
              <a:buSzPct val="70000"/>
              <a:buFont typeface="Wingdings" pitchFamily="2" charset="2"/>
              <a:buNone/>
            </a:pPr>
            <a:r>
              <a:rPr lang="hu-HU" sz="8000" b="1" i="1"/>
              <a:t>m</a:t>
            </a:r>
            <a:r>
              <a:rPr lang="hu-HU" sz="3600" b="1" i="1"/>
              <a:t>inőség</a:t>
            </a:r>
            <a:endParaRPr lang="en-US" sz="3600" b="1" i="1">
              <a:latin typeface="Arial CE"/>
            </a:endParaRPr>
          </a:p>
        </p:txBody>
      </p:sp>
      <p:sp>
        <p:nvSpPr>
          <p:cNvPr id="182280" name="Rectangle 8"/>
          <p:cNvSpPr>
            <a:spLocks noChangeArrowheads="1"/>
          </p:cNvSpPr>
          <p:nvPr/>
        </p:nvSpPr>
        <p:spPr bwMode="auto">
          <a:xfrm>
            <a:off x="4987925" y="2863850"/>
            <a:ext cx="3219450" cy="1860550"/>
          </a:xfrm>
          <a:prstGeom prst="rect">
            <a:avLst/>
          </a:prstGeom>
          <a:noFill/>
          <a:ln w="9525">
            <a:noFill/>
            <a:miter lim="800000"/>
            <a:headEnd/>
            <a:tailEnd/>
          </a:ln>
          <a:effectLst/>
        </p:spPr>
        <p:txBody>
          <a:bodyPr wrap="none" lIns="92075" tIns="46038" rIns="92075" bIns="46038">
            <a:spAutoFit/>
          </a:bodyPr>
          <a:lstStyle/>
          <a:p>
            <a:pPr algn="ctr" defTabSz="969963" eaLnBrk="0" hangingPunct="0">
              <a:lnSpc>
                <a:spcPct val="85000"/>
              </a:lnSpc>
              <a:spcAft>
                <a:spcPct val="10000"/>
              </a:spcAft>
              <a:tabLst>
                <a:tab pos="228600" algn="l"/>
              </a:tabLst>
            </a:pPr>
            <a:r>
              <a:rPr lang="hu-HU" sz="8000" b="1" i="1"/>
              <a:t>  </a:t>
            </a:r>
            <a:r>
              <a:rPr lang="hu-HU" sz="8000" b="1" i="1" u="sng"/>
              <a:t>e</a:t>
            </a:r>
            <a:r>
              <a:rPr lang="hu-HU" sz="3600" b="1" i="1" u="sng"/>
              <a:t>redmény</a:t>
            </a:r>
            <a:endParaRPr lang="hu-HU" sz="3600" b="1" i="1"/>
          </a:p>
          <a:p>
            <a:pPr algn="ctr" defTabSz="969963" eaLnBrk="0" hangingPunct="0">
              <a:lnSpc>
                <a:spcPct val="50000"/>
              </a:lnSpc>
              <a:spcAft>
                <a:spcPct val="10000"/>
              </a:spcAft>
              <a:tabLst>
                <a:tab pos="228600" algn="l"/>
              </a:tabLst>
            </a:pPr>
            <a:r>
              <a:rPr lang="hu-HU" sz="8000" b="1" i="1"/>
              <a:t> e</a:t>
            </a:r>
            <a:r>
              <a:rPr lang="hu-HU" sz="3600" b="1" i="1"/>
              <a:t>lvárások</a:t>
            </a:r>
            <a:endParaRPr lang="hu-HU" sz="3600" b="1" i="1">
              <a:latin typeface="Arial CE"/>
            </a:endParaRPr>
          </a:p>
        </p:txBody>
      </p:sp>
      <p:sp>
        <p:nvSpPr>
          <p:cNvPr id="182281" name="Rectangle 9"/>
          <p:cNvSpPr>
            <a:spLocks noChangeArrowheads="1"/>
          </p:cNvSpPr>
          <p:nvPr/>
        </p:nvSpPr>
        <p:spPr bwMode="auto">
          <a:xfrm>
            <a:off x="4038600" y="3429000"/>
            <a:ext cx="628650" cy="869950"/>
          </a:xfrm>
          <a:prstGeom prst="rect">
            <a:avLst/>
          </a:prstGeom>
          <a:noFill/>
          <a:ln w="9525">
            <a:noFill/>
            <a:miter lim="800000"/>
            <a:headEnd/>
            <a:tailEnd/>
          </a:ln>
          <a:effectLst/>
        </p:spPr>
        <p:txBody>
          <a:bodyPr wrap="none" lIns="92075" tIns="46038" rIns="92075" bIns="46038">
            <a:spAutoFit/>
          </a:bodyPr>
          <a:lstStyle/>
          <a:p>
            <a:pPr algn="ctr" defTabSz="969963" eaLnBrk="0" hangingPunct="0">
              <a:lnSpc>
                <a:spcPct val="85000"/>
              </a:lnSpc>
              <a:spcAft>
                <a:spcPct val="10000"/>
              </a:spcAft>
              <a:tabLst>
                <a:tab pos="228600" algn="l"/>
              </a:tabLst>
            </a:pPr>
            <a:r>
              <a:rPr lang="en-US" sz="6000" b="1" i="1"/>
              <a:t>=</a:t>
            </a:r>
            <a:endParaRPr lang="en-US" sz="6000" b="1" i="1">
              <a:latin typeface="Arial CE"/>
            </a:endParaRPr>
          </a:p>
        </p:txBody>
      </p:sp>
      <p:sp>
        <p:nvSpPr>
          <p:cNvPr id="2" name="TextBox 1">
            <a:extLst>
              <a:ext uri="{FF2B5EF4-FFF2-40B4-BE49-F238E27FC236}">
                <a16:creationId xmlns:a16="http://schemas.microsoft.com/office/drawing/2014/main" id="{9B7C6CF7-4214-4910-88F3-C2F461F863B9}"/>
              </a:ext>
            </a:extLst>
          </p:cNvPr>
          <p:cNvSpPr txBox="1"/>
          <p:nvPr/>
        </p:nvSpPr>
        <p:spPr>
          <a:xfrm>
            <a:off x="647700" y="5717162"/>
            <a:ext cx="7848600" cy="369332"/>
          </a:xfrm>
          <a:prstGeom prst="rect">
            <a:avLst/>
          </a:prstGeom>
          <a:noFill/>
        </p:spPr>
        <p:txBody>
          <a:bodyPr wrap="square" rtlCol="0">
            <a:spAutoFit/>
          </a:bodyPr>
          <a:lstStyle/>
          <a:p>
            <a:r>
              <a:rPr lang="hu-HU" dirty="0"/>
              <a:t>Mit jelent, hogy ha </a:t>
            </a:r>
            <a:r>
              <a:rPr lang="en-US" dirty="0"/>
              <a:t>&lt;1</a:t>
            </a:r>
            <a:r>
              <a:rPr lang="hu-HU" dirty="0"/>
              <a:t>?                                  És ha sokkal nagyobb?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902290" y="860955"/>
            <a:ext cx="7772399" cy="658866"/>
          </a:xfrm>
        </p:spPr>
        <p:txBody>
          <a:bodyPr>
            <a:normAutofit fontScale="90000"/>
          </a:bodyPr>
          <a:lstStyle/>
          <a:p>
            <a:r>
              <a:rPr lang="hu-HU" sz="2900" dirty="0"/>
              <a:t>Az terjedelem, határidő, költség és a minőség bizonyos értelemben egymás ellen hatnak.</a:t>
            </a:r>
          </a:p>
        </p:txBody>
      </p:sp>
      <p:sp>
        <p:nvSpPr>
          <p:cNvPr id="13" name="Slide Number Placeholder 5"/>
          <p:cNvSpPr>
            <a:spLocks noGrp="1"/>
          </p:cNvSpPr>
          <p:nvPr>
            <p:ph type="sldNum" sz="quarter" idx="12"/>
          </p:nvPr>
        </p:nvSpPr>
        <p:spPr/>
        <p:txBody>
          <a:bodyPr/>
          <a:lstStyle/>
          <a:p>
            <a:fld id="{E37BF367-D927-472B-8514-49A514104CC2}" type="slidenum">
              <a:rPr lang="en-US"/>
              <a:pPr/>
              <a:t>17</a:t>
            </a:fld>
            <a:endParaRPr lang="en-US"/>
          </a:p>
        </p:txBody>
      </p:sp>
      <p:sp>
        <p:nvSpPr>
          <p:cNvPr id="184333" name="Rectangle 13"/>
          <p:cNvSpPr>
            <a:spLocks noChangeArrowheads="1"/>
          </p:cNvSpPr>
          <p:nvPr/>
        </p:nvSpPr>
        <p:spPr bwMode="auto">
          <a:xfrm>
            <a:off x="4267200" y="5797550"/>
            <a:ext cx="3200400" cy="369887"/>
          </a:xfrm>
          <a:prstGeom prst="rect">
            <a:avLst/>
          </a:prstGeom>
          <a:noFill/>
          <a:ln w="9525">
            <a:noFill/>
            <a:miter lim="800000"/>
            <a:headEnd/>
            <a:tailEnd/>
          </a:ln>
          <a:effectLst/>
        </p:spPr>
        <p:txBody>
          <a:bodyPr wrap="none" anchor="ctr"/>
          <a:lstStyle/>
          <a:p>
            <a:endParaRPr lang="hu-HU"/>
          </a:p>
        </p:txBody>
      </p:sp>
      <p:grpSp>
        <p:nvGrpSpPr>
          <p:cNvPr id="4" name="Group 3"/>
          <p:cNvGrpSpPr/>
          <p:nvPr/>
        </p:nvGrpSpPr>
        <p:grpSpPr>
          <a:xfrm>
            <a:off x="2286000" y="1945395"/>
            <a:ext cx="3543299" cy="3962400"/>
            <a:chOff x="2324100" y="1524000"/>
            <a:chExt cx="3955819" cy="4719637"/>
          </a:xfrm>
        </p:grpSpPr>
        <p:sp>
          <p:nvSpPr>
            <p:cNvPr id="184338" name="Freeform 18"/>
            <p:cNvSpPr>
              <a:spLocks/>
            </p:cNvSpPr>
            <p:nvPr/>
          </p:nvSpPr>
          <p:spPr bwMode="auto">
            <a:xfrm>
              <a:off x="4166015" y="1524000"/>
              <a:ext cx="216212" cy="526819"/>
            </a:xfrm>
            <a:custGeom>
              <a:avLst/>
              <a:gdLst/>
              <a:ahLst/>
              <a:cxnLst>
                <a:cxn ang="0">
                  <a:pos x="165" y="398"/>
                </a:cxn>
                <a:cxn ang="0">
                  <a:pos x="233" y="398"/>
                </a:cxn>
                <a:cxn ang="0">
                  <a:pos x="116" y="0"/>
                </a:cxn>
                <a:cxn ang="0">
                  <a:pos x="0" y="398"/>
                </a:cxn>
                <a:cxn ang="0">
                  <a:pos x="69" y="398"/>
                </a:cxn>
                <a:cxn ang="0">
                  <a:pos x="69" y="636"/>
                </a:cxn>
                <a:cxn ang="0">
                  <a:pos x="165" y="636"/>
                </a:cxn>
                <a:cxn ang="0">
                  <a:pos x="165" y="398"/>
                </a:cxn>
              </a:cxnLst>
              <a:rect l="0" t="0" r="r" b="b"/>
              <a:pathLst>
                <a:path w="234" h="637">
                  <a:moveTo>
                    <a:pt x="165" y="398"/>
                  </a:moveTo>
                  <a:lnTo>
                    <a:pt x="233" y="398"/>
                  </a:lnTo>
                  <a:lnTo>
                    <a:pt x="116" y="0"/>
                  </a:lnTo>
                  <a:lnTo>
                    <a:pt x="0" y="398"/>
                  </a:lnTo>
                  <a:lnTo>
                    <a:pt x="69" y="398"/>
                  </a:lnTo>
                  <a:lnTo>
                    <a:pt x="69" y="636"/>
                  </a:lnTo>
                  <a:lnTo>
                    <a:pt x="165" y="636"/>
                  </a:lnTo>
                  <a:lnTo>
                    <a:pt x="165" y="398"/>
                  </a:lnTo>
                </a:path>
              </a:pathLst>
            </a:custGeom>
            <a:solidFill>
              <a:srgbClr val="FFFF00"/>
            </a:solidFill>
            <a:ln w="12700" cap="rnd" cmpd="sng">
              <a:solidFill>
                <a:srgbClr val="000000"/>
              </a:solidFill>
              <a:prstDash val="solid"/>
              <a:round/>
              <a:headEnd/>
              <a:tailEnd/>
            </a:ln>
            <a:effectLst/>
          </p:spPr>
          <p:txBody>
            <a:bodyPr/>
            <a:lstStyle/>
            <a:p>
              <a:endParaRPr lang="hu-HU"/>
            </a:p>
          </p:txBody>
        </p:sp>
        <p:sp>
          <p:nvSpPr>
            <p:cNvPr id="184340" name="Freeform 20"/>
            <p:cNvSpPr>
              <a:spLocks/>
            </p:cNvSpPr>
            <p:nvPr/>
          </p:nvSpPr>
          <p:spPr bwMode="auto">
            <a:xfrm>
              <a:off x="2980544" y="2155276"/>
              <a:ext cx="2613950" cy="1703212"/>
            </a:xfrm>
            <a:custGeom>
              <a:avLst/>
              <a:gdLst/>
              <a:ahLst/>
              <a:cxnLst>
                <a:cxn ang="0">
                  <a:pos x="1206" y="1931"/>
                </a:cxn>
                <a:cxn ang="0">
                  <a:pos x="816" y="1942"/>
                </a:cxn>
                <a:cxn ang="0">
                  <a:pos x="520" y="1959"/>
                </a:cxn>
                <a:cxn ang="0">
                  <a:pos x="305" y="1981"/>
                </a:cxn>
                <a:cxn ang="0">
                  <a:pos x="160" y="2003"/>
                </a:cxn>
                <a:cxn ang="0">
                  <a:pos x="69" y="2025"/>
                </a:cxn>
                <a:cxn ang="0">
                  <a:pos x="21" y="2043"/>
                </a:cxn>
                <a:cxn ang="0">
                  <a:pos x="2" y="2054"/>
                </a:cxn>
                <a:cxn ang="0">
                  <a:pos x="5" y="2055"/>
                </a:cxn>
                <a:cxn ang="0">
                  <a:pos x="27" y="2040"/>
                </a:cxn>
                <a:cxn ang="0">
                  <a:pos x="70" y="2005"/>
                </a:cxn>
                <a:cxn ang="0">
                  <a:pos x="140" y="1936"/>
                </a:cxn>
                <a:cxn ang="0">
                  <a:pos x="242" y="1825"/>
                </a:cxn>
                <a:cxn ang="0">
                  <a:pos x="380" y="1663"/>
                </a:cxn>
                <a:cxn ang="0">
                  <a:pos x="556" y="1439"/>
                </a:cxn>
                <a:cxn ang="0">
                  <a:pos x="840" y="1054"/>
                </a:cxn>
                <a:cxn ang="0">
                  <a:pos x="991" y="837"/>
                </a:cxn>
                <a:cxn ang="0">
                  <a:pos x="1148" y="596"/>
                </a:cxn>
                <a:cxn ang="0">
                  <a:pos x="1260" y="400"/>
                </a:cxn>
                <a:cxn ang="0">
                  <a:pos x="1335" y="250"/>
                </a:cxn>
                <a:cxn ang="0">
                  <a:pos x="1381" y="139"/>
                </a:cxn>
                <a:cxn ang="0">
                  <a:pos x="1405" y="63"/>
                </a:cxn>
                <a:cxn ang="0">
                  <a:pos x="1413" y="19"/>
                </a:cxn>
                <a:cxn ang="0">
                  <a:pos x="1415" y="0"/>
                </a:cxn>
                <a:cxn ang="0">
                  <a:pos x="1414" y="10"/>
                </a:cxn>
                <a:cxn ang="0">
                  <a:pos x="1418" y="49"/>
                </a:cxn>
                <a:cxn ang="0">
                  <a:pos x="1432" y="120"/>
                </a:cxn>
                <a:cxn ang="0">
                  <a:pos x="1465" y="228"/>
                </a:cxn>
                <a:cxn ang="0">
                  <a:pos x="1525" y="374"/>
                </a:cxn>
                <a:cxn ang="0">
                  <a:pos x="1621" y="560"/>
                </a:cxn>
                <a:cxn ang="0">
                  <a:pos x="1758" y="788"/>
                </a:cxn>
                <a:cxn ang="0">
                  <a:pos x="2002" y="1135"/>
                </a:cxn>
                <a:cxn ang="0">
                  <a:pos x="2177" y="1365"/>
                </a:cxn>
                <a:cxn ang="0">
                  <a:pos x="2373" y="1609"/>
                </a:cxn>
                <a:cxn ang="0">
                  <a:pos x="2527" y="1787"/>
                </a:cxn>
                <a:cxn ang="0">
                  <a:pos x="2645" y="1910"/>
                </a:cxn>
                <a:cxn ang="0">
                  <a:pos x="2728" y="1990"/>
                </a:cxn>
                <a:cxn ang="0">
                  <a:pos x="2784" y="2033"/>
                </a:cxn>
                <a:cxn ang="0">
                  <a:pos x="2815" y="2053"/>
                </a:cxn>
                <a:cxn ang="0">
                  <a:pos x="2828" y="2057"/>
                </a:cxn>
                <a:cxn ang="0">
                  <a:pos x="2820" y="2053"/>
                </a:cxn>
                <a:cxn ang="0">
                  <a:pos x="2780" y="2039"/>
                </a:cxn>
                <a:cxn ang="0">
                  <a:pos x="2702" y="2019"/>
                </a:cxn>
                <a:cxn ang="0">
                  <a:pos x="2574" y="1995"/>
                </a:cxn>
                <a:cxn ang="0">
                  <a:pos x="2391" y="1971"/>
                </a:cxn>
                <a:cxn ang="0">
                  <a:pos x="2146" y="1950"/>
                </a:cxn>
                <a:cxn ang="0">
                  <a:pos x="1829" y="1935"/>
                </a:cxn>
                <a:cxn ang="0">
                  <a:pos x="1321" y="1929"/>
                </a:cxn>
              </a:cxnLst>
              <a:rect l="0" t="0" r="r" b="b"/>
              <a:pathLst>
                <a:path w="2829" h="2058">
                  <a:moveTo>
                    <a:pt x="1321" y="1929"/>
                  </a:moveTo>
                  <a:lnTo>
                    <a:pt x="1206" y="1931"/>
                  </a:lnTo>
                  <a:lnTo>
                    <a:pt x="998" y="1936"/>
                  </a:lnTo>
                  <a:lnTo>
                    <a:pt x="816" y="1942"/>
                  </a:lnTo>
                  <a:lnTo>
                    <a:pt x="656" y="1950"/>
                  </a:lnTo>
                  <a:lnTo>
                    <a:pt x="520" y="1959"/>
                  </a:lnTo>
                  <a:lnTo>
                    <a:pt x="403" y="1970"/>
                  </a:lnTo>
                  <a:lnTo>
                    <a:pt x="305" y="1981"/>
                  </a:lnTo>
                  <a:lnTo>
                    <a:pt x="224" y="1992"/>
                  </a:lnTo>
                  <a:lnTo>
                    <a:pt x="160" y="2003"/>
                  </a:lnTo>
                  <a:lnTo>
                    <a:pt x="108" y="2014"/>
                  </a:lnTo>
                  <a:lnTo>
                    <a:pt x="69" y="2025"/>
                  </a:lnTo>
                  <a:lnTo>
                    <a:pt x="41" y="2034"/>
                  </a:lnTo>
                  <a:lnTo>
                    <a:pt x="21" y="2043"/>
                  </a:lnTo>
                  <a:lnTo>
                    <a:pt x="9" y="2049"/>
                  </a:lnTo>
                  <a:lnTo>
                    <a:pt x="2" y="2054"/>
                  </a:lnTo>
                  <a:lnTo>
                    <a:pt x="0" y="2057"/>
                  </a:lnTo>
                  <a:lnTo>
                    <a:pt x="5" y="2055"/>
                  </a:lnTo>
                  <a:lnTo>
                    <a:pt x="13" y="2049"/>
                  </a:lnTo>
                  <a:lnTo>
                    <a:pt x="27" y="2040"/>
                  </a:lnTo>
                  <a:lnTo>
                    <a:pt x="46" y="2026"/>
                  </a:lnTo>
                  <a:lnTo>
                    <a:pt x="70" y="2005"/>
                  </a:lnTo>
                  <a:lnTo>
                    <a:pt x="102" y="1975"/>
                  </a:lnTo>
                  <a:lnTo>
                    <a:pt x="140" y="1936"/>
                  </a:lnTo>
                  <a:lnTo>
                    <a:pt x="187" y="1887"/>
                  </a:lnTo>
                  <a:lnTo>
                    <a:pt x="242" y="1825"/>
                  </a:lnTo>
                  <a:lnTo>
                    <a:pt x="306" y="1753"/>
                  </a:lnTo>
                  <a:lnTo>
                    <a:pt x="380" y="1663"/>
                  </a:lnTo>
                  <a:lnTo>
                    <a:pt x="463" y="1560"/>
                  </a:lnTo>
                  <a:lnTo>
                    <a:pt x="556" y="1439"/>
                  </a:lnTo>
                  <a:lnTo>
                    <a:pt x="660" y="1299"/>
                  </a:lnTo>
                  <a:lnTo>
                    <a:pt x="840" y="1054"/>
                  </a:lnTo>
                  <a:lnTo>
                    <a:pt x="894" y="978"/>
                  </a:lnTo>
                  <a:lnTo>
                    <a:pt x="991" y="837"/>
                  </a:lnTo>
                  <a:lnTo>
                    <a:pt x="1076" y="710"/>
                  </a:lnTo>
                  <a:lnTo>
                    <a:pt x="1148" y="596"/>
                  </a:lnTo>
                  <a:lnTo>
                    <a:pt x="1209" y="492"/>
                  </a:lnTo>
                  <a:lnTo>
                    <a:pt x="1260" y="400"/>
                  </a:lnTo>
                  <a:lnTo>
                    <a:pt x="1302" y="321"/>
                  </a:lnTo>
                  <a:lnTo>
                    <a:pt x="1335" y="250"/>
                  </a:lnTo>
                  <a:lnTo>
                    <a:pt x="1361" y="190"/>
                  </a:lnTo>
                  <a:lnTo>
                    <a:pt x="1381" y="139"/>
                  </a:lnTo>
                  <a:lnTo>
                    <a:pt x="1395" y="97"/>
                  </a:lnTo>
                  <a:lnTo>
                    <a:pt x="1405" y="63"/>
                  </a:lnTo>
                  <a:lnTo>
                    <a:pt x="1410" y="38"/>
                  </a:lnTo>
                  <a:lnTo>
                    <a:pt x="1413" y="19"/>
                  </a:lnTo>
                  <a:lnTo>
                    <a:pt x="1414" y="7"/>
                  </a:lnTo>
                  <a:lnTo>
                    <a:pt x="1415" y="0"/>
                  </a:lnTo>
                  <a:lnTo>
                    <a:pt x="1414" y="2"/>
                  </a:lnTo>
                  <a:lnTo>
                    <a:pt x="1414" y="10"/>
                  </a:lnTo>
                  <a:lnTo>
                    <a:pt x="1415" y="24"/>
                  </a:lnTo>
                  <a:lnTo>
                    <a:pt x="1418" y="49"/>
                  </a:lnTo>
                  <a:lnTo>
                    <a:pt x="1422" y="81"/>
                  </a:lnTo>
                  <a:lnTo>
                    <a:pt x="1432" y="120"/>
                  </a:lnTo>
                  <a:lnTo>
                    <a:pt x="1446" y="170"/>
                  </a:lnTo>
                  <a:lnTo>
                    <a:pt x="1465" y="228"/>
                  </a:lnTo>
                  <a:lnTo>
                    <a:pt x="1492" y="297"/>
                  </a:lnTo>
                  <a:lnTo>
                    <a:pt x="1525" y="374"/>
                  </a:lnTo>
                  <a:lnTo>
                    <a:pt x="1568" y="462"/>
                  </a:lnTo>
                  <a:lnTo>
                    <a:pt x="1621" y="560"/>
                  </a:lnTo>
                  <a:lnTo>
                    <a:pt x="1684" y="668"/>
                  </a:lnTo>
                  <a:lnTo>
                    <a:pt x="1758" y="788"/>
                  </a:lnTo>
                  <a:lnTo>
                    <a:pt x="1845" y="918"/>
                  </a:lnTo>
                  <a:lnTo>
                    <a:pt x="2002" y="1135"/>
                  </a:lnTo>
                  <a:lnTo>
                    <a:pt x="2063" y="1217"/>
                  </a:lnTo>
                  <a:lnTo>
                    <a:pt x="2177" y="1365"/>
                  </a:lnTo>
                  <a:lnTo>
                    <a:pt x="2281" y="1496"/>
                  </a:lnTo>
                  <a:lnTo>
                    <a:pt x="2373" y="1609"/>
                  </a:lnTo>
                  <a:lnTo>
                    <a:pt x="2455" y="1705"/>
                  </a:lnTo>
                  <a:lnTo>
                    <a:pt x="2527" y="1787"/>
                  </a:lnTo>
                  <a:lnTo>
                    <a:pt x="2590" y="1855"/>
                  </a:lnTo>
                  <a:lnTo>
                    <a:pt x="2645" y="1910"/>
                  </a:lnTo>
                  <a:lnTo>
                    <a:pt x="2689" y="1954"/>
                  </a:lnTo>
                  <a:lnTo>
                    <a:pt x="2728" y="1990"/>
                  </a:lnTo>
                  <a:lnTo>
                    <a:pt x="2759" y="2015"/>
                  </a:lnTo>
                  <a:lnTo>
                    <a:pt x="2784" y="2033"/>
                  </a:lnTo>
                  <a:lnTo>
                    <a:pt x="2802" y="2045"/>
                  </a:lnTo>
                  <a:lnTo>
                    <a:pt x="2815" y="2053"/>
                  </a:lnTo>
                  <a:lnTo>
                    <a:pt x="2823" y="2056"/>
                  </a:lnTo>
                  <a:lnTo>
                    <a:pt x="2828" y="2057"/>
                  </a:lnTo>
                  <a:lnTo>
                    <a:pt x="2827" y="2057"/>
                  </a:lnTo>
                  <a:lnTo>
                    <a:pt x="2820" y="2053"/>
                  </a:lnTo>
                  <a:lnTo>
                    <a:pt x="2805" y="2048"/>
                  </a:lnTo>
                  <a:lnTo>
                    <a:pt x="2780" y="2039"/>
                  </a:lnTo>
                  <a:lnTo>
                    <a:pt x="2747" y="2031"/>
                  </a:lnTo>
                  <a:lnTo>
                    <a:pt x="2702" y="2019"/>
                  </a:lnTo>
                  <a:lnTo>
                    <a:pt x="2645" y="2007"/>
                  </a:lnTo>
                  <a:lnTo>
                    <a:pt x="2574" y="1995"/>
                  </a:lnTo>
                  <a:lnTo>
                    <a:pt x="2490" y="1982"/>
                  </a:lnTo>
                  <a:lnTo>
                    <a:pt x="2391" y="1971"/>
                  </a:lnTo>
                  <a:lnTo>
                    <a:pt x="2278" y="1959"/>
                  </a:lnTo>
                  <a:lnTo>
                    <a:pt x="2146" y="1950"/>
                  </a:lnTo>
                  <a:lnTo>
                    <a:pt x="1997" y="1941"/>
                  </a:lnTo>
                  <a:lnTo>
                    <a:pt x="1829" y="1935"/>
                  </a:lnTo>
                  <a:lnTo>
                    <a:pt x="1642" y="1930"/>
                  </a:lnTo>
                  <a:lnTo>
                    <a:pt x="1321" y="1929"/>
                  </a:lnTo>
                </a:path>
              </a:pathLst>
            </a:custGeom>
            <a:solidFill>
              <a:schemeClr val="accent1"/>
            </a:solidFill>
            <a:ln w="50800" cap="rnd" cmpd="sng">
              <a:solidFill>
                <a:schemeClr val="accent1"/>
              </a:solidFill>
              <a:prstDash val="solid"/>
              <a:round/>
              <a:headEnd/>
              <a:tailEnd/>
            </a:ln>
            <a:effectLst/>
          </p:spPr>
          <p:txBody>
            <a:bodyPr/>
            <a:lstStyle/>
            <a:p>
              <a:endParaRPr lang="hu-HU"/>
            </a:p>
          </p:txBody>
        </p:sp>
        <p:sp>
          <p:nvSpPr>
            <p:cNvPr id="17" name="Freeform 20"/>
            <p:cNvSpPr>
              <a:spLocks/>
            </p:cNvSpPr>
            <p:nvPr/>
          </p:nvSpPr>
          <p:spPr bwMode="auto">
            <a:xfrm rot="10800000">
              <a:off x="3005943" y="3881437"/>
              <a:ext cx="2613950" cy="1703212"/>
            </a:xfrm>
            <a:custGeom>
              <a:avLst/>
              <a:gdLst/>
              <a:ahLst/>
              <a:cxnLst>
                <a:cxn ang="0">
                  <a:pos x="1206" y="1931"/>
                </a:cxn>
                <a:cxn ang="0">
                  <a:pos x="816" y="1942"/>
                </a:cxn>
                <a:cxn ang="0">
                  <a:pos x="520" y="1959"/>
                </a:cxn>
                <a:cxn ang="0">
                  <a:pos x="305" y="1981"/>
                </a:cxn>
                <a:cxn ang="0">
                  <a:pos x="160" y="2003"/>
                </a:cxn>
                <a:cxn ang="0">
                  <a:pos x="69" y="2025"/>
                </a:cxn>
                <a:cxn ang="0">
                  <a:pos x="21" y="2043"/>
                </a:cxn>
                <a:cxn ang="0">
                  <a:pos x="2" y="2054"/>
                </a:cxn>
                <a:cxn ang="0">
                  <a:pos x="5" y="2055"/>
                </a:cxn>
                <a:cxn ang="0">
                  <a:pos x="27" y="2040"/>
                </a:cxn>
                <a:cxn ang="0">
                  <a:pos x="70" y="2005"/>
                </a:cxn>
                <a:cxn ang="0">
                  <a:pos x="140" y="1936"/>
                </a:cxn>
                <a:cxn ang="0">
                  <a:pos x="242" y="1825"/>
                </a:cxn>
                <a:cxn ang="0">
                  <a:pos x="380" y="1663"/>
                </a:cxn>
                <a:cxn ang="0">
                  <a:pos x="556" y="1439"/>
                </a:cxn>
                <a:cxn ang="0">
                  <a:pos x="840" y="1054"/>
                </a:cxn>
                <a:cxn ang="0">
                  <a:pos x="991" y="837"/>
                </a:cxn>
                <a:cxn ang="0">
                  <a:pos x="1148" y="596"/>
                </a:cxn>
                <a:cxn ang="0">
                  <a:pos x="1260" y="400"/>
                </a:cxn>
                <a:cxn ang="0">
                  <a:pos x="1335" y="250"/>
                </a:cxn>
                <a:cxn ang="0">
                  <a:pos x="1381" y="139"/>
                </a:cxn>
                <a:cxn ang="0">
                  <a:pos x="1405" y="63"/>
                </a:cxn>
                <a:cxn ang="0">
                  <a:pos x="1413" y="19"/>
                </a:cxn>
                <a:cxn ang="0">
                  <a:pos x="1415" y="0"/>
                </a:cxn>
                <a:cxn ang="0">
                  <a:pos x="1414" y="10"/>
                </a:cxn>
                <a:cxn ang="0">
                  <a:pos x="1418" y="49"/>
                </a:cxn>
                <a:cxn ang="0">
                  <a:pos x="1432" y="120"/>
                </a:cxn>
                <a:cxn ang="0">
                  <a:pos x="1465" y="228"/>
                </a:cxn>
                <a:cxn ang="0">
                  <a:pos x="1525" y="374"/>
                </a:cxn>
                <a:cxn ang="0">
                  <a:pos x="1621" y="560"/>
                </a:cxn>
                <a:cxn ang="0">
                  <a:pos x="1758" y="788"/>
                </a:cxn>
                <a:cxn ang="0">
                  <a:pos x="2002" y="1135"/>
                </a:cxn>
                <a:cxn ang="0">
                  <a:pos x="2177" y="1365"/>
                </a:cxn>
                <a:cxn ang="0">
                  <a:pos x="2373" y="1609"/>
                </a:cxn>
                <a:cxn ang="0">
                  <a:pos x="2527" y="1787"/>
                </a:cxn>
                <a:cxn ang="0">
                  <a:pos x="2645" y="1910"/>
                </a:cxn>
                <a:cxn ang="0">
                  <a:pos x="2728" y="1990"/>
                </a:cxn>
                <a:cxn ang="0">
                  <a:pos x="2784" y="2033"/>
                </a:cxn>
                <a:cxn ang="0">
                  <a:pos x="2815" y="2053"/>
                </a:cxn>
                <a:cxn ang="0">
                  <a:pos x="2828" y="2057"/>
                </a:cxn>
                <a:cxn ang="0">
                  <a:pos x="2820" y="2053"/>
                </a:cxn>
                <a:cxn ang="0">
                  <a:pos x="2780" y="2039"/>
                </a:cxn>
                <a:cxn ang="0">
                  <a:pos x="2702" y="2019"/>
                </a:cxn>
                <a:cxn ang="0">
                  <a:pos x="2574" y="1995"/>
                </a:cxn>
                <a:cxn ang="0">
                  <a:pos x="2391" y="1971"/>
                </a:cxn>
                <a:cxn ang="0">
                  <a:pos x="2146" y="1950"/>
                </a:cxn>
                <a:cxn ang="0">
                  <a:pos x="1829" y="1935"/>
                </a:cxn>
                <a:cxn ang="0">
                  <a:pos x="1321" y="1929"/>
                </a:cxn>
              </a:cxnLst>
              <a:rect l="0" t="0" r="r" b="b"/>
              <a:pathLst>
                <a:path w="2829" h="2058">
                  <a:moveTo>
                    <a:pt x="1321" y="1929"/>
                  </a:moveTo>
                  <a:lnTo>
                    <a:pt x="1206" y="1931"/>
                  </a:lnTo>
                  <a:lnTo>
                    <a:pt x="998" y="1936"/>
                  </a:lnTo>
                  <a:lnTo>
                    <a:pt x="816" y="1942"/>
                  </a:lnTo>
                  <a:lnTo>
                    <a:pt x="656" y="1950"/>
                  </a:lnTo>
                  <a:lnTo>
                    <a:pt x="520" y="1959"/>
                  </a:lnTo>
                  <a:lnTo>
                    <a:pt x="403" y="1970"/>
                  </a:lnTo>
                  <a:lnTo>
                    <a:pt x="305" y="1981"/>
                  </a:lnTo>
                  <a:lnTo>
                    <a:pt x="224" y="1992"/>
                  </a:lnTo>
                  <a:lnTo>
                    <a:pt x="160" y="2003"/>
                  </a:lnTo>
                  <a:lnTo>
                    <a:pt x="108" y="2014"/>
                  </a:lnTo>
                  <a:lnTo>
                    <a:pt x="69" y="2025"/>
                  </a:lnTo>
                  <a:lnTo>
                    <a:pt x="41" y="2034"/>
                  </a:lnTo>
                  <a:lnTo>
                    <a:pt x="21" y="2043"/>
                  </a:lnTo>
                  <a:lnTo>
                    <a:pt x="9" y="2049"/>
                  </a:lnTo>
                  <a:lnTo>
                    <a:pt x="2" y="2054"/>
                  </a:lnTo>
                  <a:lnTo>
                    <a:pt x="0" y="2057"/>
                  </a:lnTo>
                  <a:lnTo>
                    <a:pt x="5" y="2055"/>
                  </a:lnTo>
                  <a:lnTo>
                    <a:pt x="13" y="2049"/>
                  </a:lnTo>
                  <a:lnTo>
                    <a:pt x="27" y="2040"/>
                  </a:lnTo>
                  <a:lnTo>
                    <a:pt x="46" y="2026"/>
                  </a:lnTo>
                  <a:lnTo>
                    <a:pt x="70" y="2005"/>
                  </a:lnTo>
                  <a:lnTo>
                    <a:pt x="102" y="1975"/>
                  </a:lnTo>
                  <a:lnTo>
                    <a:pt x="140" y="1936"/>
                  </a:lnTo>
                  <a:lnTo>
                    <a:pt x="187" y="1887"/>
                  </a:lnTo>
                  <a:lnTo>
                    <a:pt x="242" y="1825"/>
                  </a:lnTo>
                  <a:lnTo>
                    <a:pt x="306" y="1753"/>
                  </a:lnTo>
                  <a:lnTo>
                    <a:pt x="380" y="1663"/>
                  </a:lnTo>
                  <a:lnTo>
                    <a:pt x="463" y="1560"/>
                  </a:lnTo>
                  <a:lnTo>
                    <a:pt x="556" y="1439"/>
                  </a:lnTo>
                  <a:lnTo>
                    <a:pt x="660" y="1299"/>
                  </a:lnTo>
                  <a:lnTo>
                    <a:pt x="840" y="1054"/>
                  </a:lnTo>
                  <a:lnTo>
                    <a:pt x="894" y="978"/>
                  </a:lnTo>
                  <a:lnTo>
                    <a:pt x="991" y="837"/>
                  </a:lnTo>
                  <a:lnTo>
                    <a:pt x="1076" y="710"/>
                  </a:lnTo>
                  <a:lnTo>
                    <a:pt x="1148" y="596"/>
                  </a:lnTo>
                  <a:lnTo>
                    <a:pt x="1209" y="492"/>
                  </a:lnTo>
                  <a:lnTo>
                    <a:pt x="1260" y="400"/>
                  </a:lnTo>
                  <a:lnTo>
                    <a:pt x="1302" y="321"/>
                  </a:lnTo>
                  <a:lnTo>
                    <a:pt x="1335" y="250"/>
                  </a:lnTo>
                  <a:lnTo>
                    <a:pt x="1361" y="190"/>
                  </a:lnTo>
                  <a:lnTo>
                    <a:pt x="1381" y="139"/>
                  </a:lnTo>
                  <a:lnTo>
                    <a:pt x="1395" y="97"/>
                  </a:lnTo>
                  <a:lnTo>
                    <a:pt x="1405" y="63"/>
                  </a:lnTo>
                  <a:lnTo>
                    <a:pt x="1410" y="38"/>
                  </a:lnTo>
                  <a:lnTo>
                    <a:pt x="1413" y="19"/>
                  </a:lnTo>
                  <a:lnTo>
                    <a:pt x="1414" y="7"/>
                  </a:lnTo>
                  <a:lnTo>
                    <a:pt x="1415" y="0"/>
                  </a:lnTo>
                  <a:lnTo>
                    <a:pt x="1414" y="2"/>
                  </a:lnTo>
                  <a:lnTo>
                    <a:pt x="1414" y="10"/>
                  </a:lnTo>
                  <a:lnTo>
                    <a:pt x="1415" y="24"/>
                  </a:lnTo>
                  <a:lnTo>
                    <a:pt x="1418" y="49"/>
                  </a:lnTo>
                  <a:lnTo>
                    <a:pt x="1422" y="81"/>
                  </a:lnTo>
                  <a:lnTo>
                    <a:pt x="1432" y="120"/>
                  </a:lnTo>
                  <a:lnTo>
                    <a:pt x="1446" y="170"/>
                  </a:lnTo>
                  <a:lnTo>
                    <a:pt x="1465" y="228"/>
                  </a:lnTo>
                  <a:lnTo>
                    <a:pt x="1492" y="297"/>
                  </a:lnTo>
                  <a:lnTo>
                    <a:pt x="1525" y="374"/>
                  </a:lnTo>
                  <a:lnTo>
                    <a:pt x="1568" y="462"/>
                  </a:lnTo>
                  <a:lnTo>
                    <a:pt x="1621" y="560"/>
                  </a:lnTo>
                  <a:lnTo>
                    <a:pt x="1684" y="668"/>
                  </a:lnTo>
                  <a:lnTo>
                    <a:pt x="1758" y="788"/>
                  </a:lnTo>
                  <a:lnTo>
                    <a:pt x="1845" y="918"/>
                  </a:lnTo>
                  <a:lnTo>
                    <a:pt x="2002" y="1135"/>
                  </a:lnTo>
                  <a:lnTo>
                    <a:pt x="2063" y="1217"/>
                  </a:lnTo>
                  <a:lnTo>
                    <a:pt x="2177" y="1365"/>
                  </a:lnTo>
                  <a:lnTo>
                    <a:pt x="2281" y="1496"/>
                  </a:lnTo>
                  <a:lnTo>
                    <a:pt x="2373" y="1609"/>
                  </a:lnTo>
                  <a:lnTo>
                    <a:pt x="2455" y="1705"/>
                  </a:lnTo>
                  <a:lnTo>
                    <a:pt x="2527" y="1787"/>
                  </a:lnTo>
                  <a:lnTo>
                    <a:pt x="2590" y="1855"/>
                  </a:lnTo>
                  <a:lnTo>
                    <a:pt x="2645" y="1910"/>
                  </a:lnTo>
                  <a:lnTo>
                    <a:pt x="2689" y="1954"/>
                  </a:lnTo>
                  <a:lnTo>
                    <a:pt x="2728" y="1990"/>
                  </a:lnTo>
                  <a:lnTo>
                    <a:pt x="2759" y="2015"/>
                  </a:lnTo>
                  <a:lnTo>
                    <a:pt x="2784" y="2033"/>
                  </a:lnTo>
                  <a:lnTo>
                    <a:pt x="2802" y="2045"/>
                  </a:lnTo>
                  <a:lnTo>
                    <a:pt x="2815" y="2053"/>
                  </a:lnTo>
                  <a:lnTo>
                    <a:pt x="2823" y="2056"/>
                  </a:lnTo>
                  <a:lnTo>
                    <a:pt x="2828" y="2057"/>
                  </a:lnTo>
                  <a:lnTo>
                    <a:pt x="2827" y="2057"/>
                  </a:lnTo>
                  <a:lnTo>
                    <a:pt x="2820" y="2053"/>
                  </a:lnTo>
                  <a:lnTo>
                    <a:pt x="2805" y="2048"/>
                  </a:lnTo>
                  <a:lnTo>
                    <a:pt x="2780" y="2039"/>
                  </a:lnTo>
                  <a:lnTo>
                    <a:pt x="2747" y="2031"/>
                  </a:lnTo>
                  <a:lnTo>
                    <a:pt x="2702" y="2019"/>
                  </a:lnTo>
                  <a:lnTo>
                    <a:pt x="2645" y="2007"/>
                  </a:lnTo>
                  <a:lnTo>
                    <a:pt x="2574" y="1995"/>
                  </a:lnTo>
                  <a:lnTo>
                    <a:pt x="2490" y="1982"/>
                  </a:lnTo>
                  <a:lnTo>
                    <a:pt x="2391" y="1971"/>
                  </a:lnTo>
                  <a:lnTo>
                    <a:pt x="2278" y="1959"/>
                  </a:lnTo>
                  <a:lnTo>
                    <a:pt x="2146" y="1950"/>
                  </a:lnTo>
                  <a:lnTo>
                    <a:pt x="1997" y="1941"/>
                  </a:lnTo>
                  <a:lnTo>
                    <a:pt x="1829" y="1935"/>
                  </a:lnTo>
                  <a:lnTo>
                    <a:pt x="1642" y="1930"/>
                  </a:lnTo>
                  <a:lnTo>
                    <a:pt x="1321" y="1929"/>
                  </a:lnTo>
                </a:path>
              </a:pathLst>
            </a:custGeom>
            <a:solidFill>
              <a:schemeClr val="accent1"/>
            </a:solidFill>
            <a:ln w="50800" cap="rnd" cmpd="sng">
              <a:solidFill>
                <a:schemeClr val="accent1"/>
              </a:solidFill>
              <a:prstDash val="solid"/>
              <a:round/>
              <a:headEnd/>
              <a:tailEnd/>
            </a:ln>
            <a:effectLst/>
          </p:spPr>
          <p:txBody>
            <a:bodyPr/>
            <a:lstStyle/>
            <a:p>
              <a:endParaRPr lang="hu-HU"/>
            </a:p>
          </p:txBody>
        </p:sp>
        <p:sp>
          <p:nvSpPr>
            <p:cNvPr id="3" name="Oval 2"/>
            <p:cNvSpPr/>
            <p:nvPr/>
          </p:nvSpPr>
          <p:spPr>
            <a:xfrm>
              <a:off x="3082142" y="3746988"/>
              <a:ext cx="2518558" cy="28684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8" name="Freeform 18"/>
            <p:cNvSpPr>
              <a:spLocks/>
            </p:cNvSpPr>
            <p:nvPr/>
          </p:nvSpPr>
          <p:spPr bwMode="auto">
            <a:xfrm rot="5400000">
              <a:off x="5908404" y="3586121"/>
              <a:ext cx="216212" cy="526819"/>
            </a:xfrm>
            <a:custGeom>
              <a:avLst/>
              <a:gdLst/>
              <a:ahLst/>
              <a:cxnLst>
                <a:cxn ang="0">
                  <a:pos x="165" y="398"/>
                </a:cxn>
                <a:cxn ang="0">
                  <a:pos x="233" y="398"/>
                </a:cxn>
                <a:cxn ang="0">
                  <a:pos x="116" y="0"/>
                </a:cxn>
                <a:cxn ang="0">
                  <a:pos x="0" y="398"/>
                </a:cxn>
                <a:cxn ang="0">
                  <a:pos x="69" y="398"/>
                </a:cxn>
                <a:cxn ang="0">
                  <a:pos x="69" y="636"/>
                </a:cxn>
                <a:cxn ang="0">
                  <a:pos x="165" y="636"/>
                </a:cxn>
                <a:cxn ang="0">
                  <a:pos x="165" y="398"/>
                </a:cxn>
              </a:cxnLst>
              <a:rect l="0" t="0" r="r" b="b"/>
              <a:pathLst>
                <a:path w="234" h="637">
                  <a:moveTo>
                    <a:pt x="165" y="398"/>
                  </a:moveTo>
                  <a:lnTo>
                    <a:pt x="233" y="398"/>
                  </a:lnTo>
                  <a:lnTo>
                    <a:pt x="116" y="0"/>
                  </a:lnTo>
                  <a:lnTo>
                    <a:pt x="0" y="398"/>
                  </a:lnTo>
                  <a:lnTo>
                    <a:pt x="69" y="398"/>
                  </a:lnTo>
                  <a:lnTo>
                    <a:pt x="69" y="636"/>
                  </a:lnTo>
                  <a:lnTo>
                    <a:pt x="165" y="636"/>
                  </a:lnTo>
                  <a:lnTo>
                    <a:pt x="165" y="398"/>
                  </a:lnTo>
                </a:path>
              </a:pathLst>
            </a:custGeom>
            <a:solidFill>
              <a:srgbClr val="FFFF00"/>
            </a:solidFill>
            <a:ln w="12700" cap="rnd" cmpd="sng">
              <a:solidFill>
                <a:srgbClr val="000000"/>
              </a:solidFill>
              <a:prstDash val="solid"/>
              <a:round/>
              <a:headEnd/>
              <a:tailEnd/>
            </a:ln>
            <a:effectLst/>
          </p:spPr>
          <p:txBody>
            <a:bodyPr/>
            <a:lstStyle/>
            <a:p>
              <a:endParaRPr lang="hu-HU"/>
            </a:p>
          </p:txBody>
        </p:sp>
        <p:sp>
          <p:nvSpPr>
            <p:cNvPr id="19" name="Freeform 18"/>
            <p:cNvSpPr>
              <a:spLocks/>
            </p:cNvSpPr>
            <p:nvPr/>
          </p:nvSpPr>
          <p:spPr bwMode="auto">
            <a:xfrm rot="10800000">
              <a:off x="4241488" y="5716818"/>
              <a:ext cx="216212" cy="526819"/>
            </a:xfrm>
            <a:custGeom>
              <a:avLst/>
              <a:gdLst/>
              <a:ahLst/>
              <a:cxnLst>
                <a:cxn ang="0">
                  <a:pos x="165" y="398"/>
                </a:cxn>
                <a:cxn ang="0">
                  <a:pos x="233" y="398"/>
                </a:cxn>
                <a:cxn ang="0">
                  <a:pos x="116" y="0"/>
                </a:cxn>
                <a:cxn ang="0">
                  <a:pos x="0" y="398"/>
                </a:cxn>
                <a:cxn ang="0">
                  <a:pos x="69" y="398"/>
                </a:cxn>
                <a:cxn ang="0">
                  <a:pos x="69" y="636"/>
                </a:cxn>
                <a:cxn ang="0">
                  <a:pos x="165" y="636"/>
                </a:cxn>
                <a:cxn ang="0">
                  <a:pos x="165" y="398"/>
                </a:cxn>
              </a:cxnLst>
              <a:rect l="0" t="0" r="r" b="b"/>
              <a:pathLst>
                <a:path w="234" h="637">
                  <a:moveTo>
                    <a:pt x="165" y="398"/>
                  </a:moveTo>
                  <a:lnTo>
                    <a:pt x="233" y="398"/>
                  </a:lnTo>
                  <a:lnTo>
                    <a:pt x="116" y="0"/>
                  </a:lnTo>
                  <a:lnTo>
                    <a:pt x="0" y="398"/>
                  </a:lnTo>
                  <a:lnTo>
                    <a:pt x="69" y="398"/>
                  </a:lnTo>
                  <a:lnTo>
                    <a:pt x="69" y="636"/>
                  </a:lnTo>
                  <a:lnTo>
                    <a:pt x="165" y="636"/>
                  </a:lnTo>
                  <a:lnTo>
                    <a:pt x="165" y="398"/>
                  </a:lnTo>
                </a:path>
              </a:pathLst>
            </a:custGeom>
            <a:solidFill>
              <a:srgbClr val="FFFF00"/>
            </a:solidFill>
            <a:ln w="12700" cap="rnd" cmpd="sng">
              <a:solidFill>
                <a:srgbClr val="000000"/>
              </a:solidFill>
              <a:prstDash val="solid"/>
              <a:round/>
              <a:headEnd/>
              <a:tailEnd/>
            </a:ln>
            <a:effectLst/>
          </p:spPr>
          <p:txBody>
            <a:bodyPr/>
            <a:lstStyle/>
            <a:p>
              <a:endParaRPr lang="hu-HU"/>
            </a:p>
          </p:txBody>
        </p:sp>
        <p:sp>
          <p:nvSpPr>
            <p:cNvPr id="20" name="Freeform 19"/>
            <p:cNvSpPr>
              <a:spLocks/>
            </p:cNvSpPr>
            <p:nvPr/>
          </p:nvSpPr>
          <p:spPr bwMode="auto">
            <a:xfrm rot="16200000">
              <a:off x="2479404" y="3586121"/>
              <a:ext cx="216212" cy="526819"/>
            </a:xfrm>
            <a:custGeom>
              <a:avLst/>
              <a:gdLst/>
              <a:ahLst/>
              <a:cxnLst>
                <a:cxn ang="0">
                  <a:pos x="165" y="398"/>
                </a:cxn>
                <a:cxn ang="0">
                  <a:pos x="233" y="398"/>
                </a:cxn>
                <a:cxn ang="0">
                  <a:pos x="116" y="0"/>
                </a:cxn>
                <a:cxn ang="0">
                  <a:pos x="0" y="398"/>
                </a:cxn>
                <a:cxn ang="0">
                  <a:pos x="69" y="398"/>
                </a:cxn>
                <a:cxn ang="0">
                  <a:pos x="69" y="636"/>
                </a:cxn>
                <a:cxn ang="0">
                  <a:pos x="165" y="636"/>
                </a:cxn>
                <a:cxn ang="0">
                  <a:pos x="165" y="398"/>
                </a:cxn>
              </a:cxnLst>
              <a:rect l="0" t="0" r="r" b="b"/>
              <a:pathLst>
                <a:path w="234" h="637">
                  <a:moveTo>
                    <a:pt x="165" y="398"/>
                  </a:moveTo>
                  <a:lnTo>
                    <a:pt x="233" y="398"/>
                  </a:lnTo>
                  <a:lnTo>
                    <a:pt x="116" y="0"/>
                  </a:lnTo>
                  <a:lnTo>
                    <a:pt x="0" y="398"/>
                  </a:lnTo>
                  <a:lnTo>
                    <a:pt x="69" y="398"/>
                  </a:lnTo>
                  <a:lnTo>
                    <a:pt x="69" y="636"/>
                  </a:lnTo>
                  <a:lnTo>
                    <a:pt x="165" y="636"/>
                  </a:lnTo>
                  <a:lnTo>
                    <a:pt x="165" y="398"/>
                  </a:lnTo>
                </a:path>
              </a:pathLst>
            </a:custGeom>
            <a:solidFill>
              <a:srgbClr val="FFFF00"/>
            </a:solidFill>
            <a:ln w="12700" cap="rnd" cmpd="sng">
              <a:solidFill>
                <a:srgbClr val="000000"/>
              </a:solidFill>
              <a:prstDash val="solid"/>
              <a:round/>
              <a:headEnd/>
              <a:tailEnd/>
            </a:ln>
            <a:effectLst/>
          </p:spPr>
          <p:txBody>
            <a:bodyPr/>
            <a:lstStyle/>
            <a:p>
              <a:endParaRPr lang="hu-HU"/>
            </a:p>
          </p:txBody>
        </p:sp>
      </p:grpSp>
      <p:sp>
        <p:nvSpPr>
          <p:cNvPr id="21" name="Rectangle 15"/>
          <p:cNvSpPr>
            <a:spLocks noChangeArrowheads="1"/>
          </p:cNvSpPr>
          <p:nvPr/>
        </p:nvSpPr>
        <p:spPr bwMode="auto">
          <a:xfrm>
            <a:off x="3505200" y="5817615"/>
            <a:ext cx="1240724"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minőség</a:t>
            </a:r>
            <a:endParaRPr lang="hu-HU" sz="2000" b="1" i="1" dirty="0">
              <a:latin typeface="Arial CE"/>
            </a:endParaRPr>
          </a:p>
        </p:txBody>
      </p:sp>
      <p:sp>
        <p:nvSpPr>
          <p:cNvPr id="24" name="Rectangle 15"/>
          <p:cNvSpPr>
            <a:spLocks noChangeArrowheads="1"/>
          </p:cNvSpPr>
          <p:nvPr/>
        </p:nvSpPr>
        <p:spPr bwMode="auto">
          <a:xfrm>
            <a:off x="3321742" y="1524584"/>
            <a:ext cx="1466748"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terjedelem</a:t>
            </a:r>
            <a:endParaRPr lang="hu-HU" sz="2000" b="1" i="1" dirty="0">
              <a:latin typeface="Arial CE"/>
            </a:endParaRPr>
          </a:p>
        </p:txBody>
      </p:sp>
      <p:sp>
        <p:nvSpPr>
          <p:cNvPr id="25" name="Rectangle 15"/>
          <p:cNvSpPr>
            <a:spLocks noChangeArrowheads="1"/>
          </p:cNvSpPr>
          <p:nvPr/>
        </p:nvSpPr>
        <p:spPr bwMode="auto">
          <a:xfrm>
            <a:off x="1088556" y="3581400"/>
            <a:ext cx="1197444"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határidő</a:t>
            </a:r>
            <a:endParaRPr lang="hu-HU" sz="2000" b="1" i="1" dirty="0">
              <a:latin typeface="Arial CE"/>
            </a:endParaRPr>
          </a:p>
        </p:txBody>
      </p:sp>
      <p:sp>
        <p:nvSpPr>
          <p:cNvPr id="26" name="Rectangle 15"/>
          <p:cNvSpPr>
            <a:spLocks noChangeArrowheads="1"/>
          </p:cNvSpPr>
          <p:nvPr/>
        </p:nvSpPr>
        <p:spPr bwMode="auto">
          <a:xfrm>
            <a:off x="5867400" y="3581400"/>
            <a:ext cx="1083630" cy="354585"/>
          </a:xfrm>
          <a:prstGeom prst="rect">
            <a:avLst/>
          </a:prstGeom>
          <a:noFill/>
          <a:ln w="9525">
            <a:noFill/>
            <a:miter lim="800000"/>
            <a:headEnd/>
            <a:tailEnd/>
          </a:ln>
          <a:effectLst/>
        </p:spPr>
        <p:txBody>
          <a:bodyPr wrap="none" lIns="92075" tIns="46038" rIns="92075" bIns="46038">
            <a:spAutoFit/>
          </a:bodyPr>
          <a:lstStyle/>
          <a:p>
            <a:pPr defTabSz="969963" eaLnBrk="0" hangingPunct="0">
              <a:lnSpc>
                <a:spcPct val="85000"/>
              </a:lnSpc>
              <a:spcAft>
                <a:spcPct val="10000"/>
              </a:spcAft>
              <a:tabLst>
                <a:tab pos="228600" algn="l"/>
              </a:tabLst>
            </a:pPr>
            <a:r>
              <a:rPr lang="hu-HU" sz="2000" b="1" i="1" dirty="0"/>
              <a:t>költség</a:t>
            </a:r>
            <a:endParaRPr lang="hu-HU" sz="2000" b="1" i="1" dirty="0">
              <a:latin typeface="Arial CE"/>
            </a:endParaRPr>
          </a:p>
        </p:txBody>
      </p:sp>
    </p:spTree>
    <p:extLst>
      <p:ext uri="{BB962C8B-B14F-4D97-AF65-F5344CB8AC3E}">
        <p14:creationId xmlns:p14="http://schemas.microsoft.com/office/powerpoint/2010/main" val="162520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hu-HU" b="0" dirty="0"/>
              <a:t>Példák</a:t>
            </a:r>
            <a:endParaRPr lang="en-US" b="0" dirty="0"/>
          </a:p>
        </p:txBody>
      </p:sp>
      <p:sp>
        <p:nvSpPr>
          <p:cNvPr id="15364" name="Rectangle 3"/>
          <p:cNvSpPr>
            <a:spLocks noGrp="1" noChangeArrowheads="1"/>
          </p:cNvSpPr>
          <p:nvPr>
            <p:ph idx="1"/>
          </p:nvPr>
        </p:nvSpPr>
        <p:spPr>
          <a:xfrm>
            <a:off x="990600" y="1784682"/>
            <a:ext cx="7558116" cy="3288635"/>
          </a:xfrm>
        </p:spPr>
        <p:txBody>
          <a:bodyPr>
            <a:normAutofit lnSpcReduction="10000"/>
          </a:bodyPr>
          <a:lstStyle/>
          <a:p>
            <a:pPr marL="0" indent="0" eaLnBrk="1" hangingPunct="1">
              <a:buNone/>
            </a:pPr>
            <a:r>
              <a:rPr lang="hu-HU" sz="2400" dirty="0"/>
              <a:t>A négy tényezővel kapcsolatos elvárásainkat a projekt elején ki kell tűzni. Ha később változás történik, akkor legalább egy másik tényezőre hatással lesz. </a:t>
            </a:r>
          </a:p>
          <a:p>
            <a:pPr marL="0" indent="0" eaLnBrk="1" hangingPunct="1">
              <a:buNone/>
            </a:pPr>
            <a:r>
              <a:rPr lang="hu-HU" sz="2400" dirty="0"/>
              <a:t>- Terjedelem növekszik</a:t>
            </a:r>
            <a:r>
              <a:rPr lang="en-US" sz="2400" dirty="0"/>
              <a:t> -&gt;</a:t>
            </a:r>
            <a:r>
              <a:rPr lang="hu-HU" sz="2400" dirty="0"/>
              <a:t> határidő csúszik és</a:t>
            </a:r>
            <a:r>
              <a:rPr lang="en-US" sz="2400" dirty="0"/>
              <a:t>/</a:t>
            </a:r>
            <a:r>
              <a:rPr lang="en-US" sz="2400" dirty="0" err="1"/>
              <a:t>vagy</a:t>
            </a:r>
            <a:r>
              <a:rPr lang="hu-HU" sz="2400" dirty="0"/>
              <a:t> költség növekszik</a:t>
            </a:r>
            <a:r>
              <a:rPr lang="en-US" sz="2400" dirty="0"/>
              <a:t> </a:t>
            </a:r>
            <a:r>
              <a:rPr lang="hu-HU" sz="2400" dirty="0"/>
              <a:t>és</a:t>
            </a:r>
            <a:r>
              <a:rPr lang="en-US" sz="2400" dirty="0"/>
              <a:t>/</a:t>
            </a:r>
            <a:r>
              <a:rPr lang="en-US" sz="2400" dirty="0" err="1"/>
              <a:t>vagy</a:t>
            </a:r>
            <a:r>
              <a:rPr lang="hu-HU" sz="2400" dirty="0"/>
              <a:t> minőség romlik</a:t>
            </a:r>
            <a:r>
              <a:rPr lang="en-US" sz="2400" dirty="0"/>
              <a:t>. </a:t>
            </a:r>
          </a:p>
          <a:p>
            <a:pPr marL="0" indent="0" eaLnBrk="1" hangingPunct="1">
              <a:buNone/>
            </a:pPr>
            <a:r>
              <a:rPr lang="en-US" sz="2400" dirty="0"/>
              <a:t>- Hat</a:t>
            </a:r>
            <a:r>
              <a:rPr lang="hu-HU" sz="2400" dirty="0" err="1"/>
              <a:t>áridő</a:t>
            </a:r>
            <a:r>
              <a:rPr lang="hu-HU" sz="2400" dirty="0"/>
              <a:t> csúszik -</a:t>
            </a:r>
            <a:r>
              <a:rPr lang="en-US" sz="2400" dirty="0"/>
              <a:t>&gt; k</a:t>
            </a:r>
            <a:r>
              <a:rPr lang="hu-HU" sz="2400" dirty="0"/>
              <a:t>öltségek növekednek.</a:t>
            </a:r>
          </a:p>
          <a:p>
            <a:pPr marL="0" indent="0" eaLnBrk="1" hangingPunct="1">
              <a:buNone/>
            </a:pPr>
            <a:endParaRPr lang="hu-HU" sz="3200" dirty="0"/>
          </a:p>
        </p:txBody>
      </p:sp>
      <p:sp>
        <p:nvSpPr>
          <p:cNvPr id="15362" name="Slide Number Placeholder 5"/>
          <p:cNvSpPr>
            <a:spLocks noGrp="1"/>
          </p:cNvSpPr>
          <p:nvPr>
            <p:ph type="sldNum" sz="quarter" idx="12"/>
          </p:nvPr>
        </p:nvSpPr>
        <p:spPr>
          <a:noFill/>
        </p:spPr>
        <p:txBody>
          <a:bodyPr/>
          <a:lstStyle/>
          <a:p>
            <a:fld id="{4692922C-9040-4CAE-BF65-AF0D51575BDD}" type="slidenum">
              <a:rPr lang="en-US" smtClean="0"/>
              <a:pPr/>
              <a:t>18</a:t>
            </a:fld>
            <a:endParaRPr lang="en-US"/>
          </a:p>
        </p:txBody>
      </p:sp>
    </p:spTree>
    <p:extLst>
      <p:ext uri="{BB962C8B-B14F-4D97-AF65-F5344CB8AC3E}">
        <p14:creationId xmlns:p14="http://schemas.microsoft.com/office/powerpoint/2010/main" val="366153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C4AC067-D504-471C-8EA7-D3CB990B8D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9144000" cy="742950"/>
          </a:xfrm>
          <a:prstGeom prst="rect">
            <a:avLst/>
          </a:prstGeom>
        </p:spPr>
      </p:pic>
      <p:sp>
        <p:nvSpPr>
          <p:cNvPr id="73" name="Rectangle 72">
            <a:extLst>
              <a:ext uri="{FF2B5EF4-FFF2-40B4-BE49-F238E27FC236}">
                <a16:creationId xmlns:a16="http://schemas.microsoft.com/office/drawing/2014/main" id="{C5725D68-8A0E-415C-AF7F-3771B66B9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BE714B4-F36E-4926-93B3-190E5EC13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6C6CF9F7-5642-4F7B-8A15-C78EA0AB9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pic>
        <p:nvPicPr>
          <p:cNvPr id="2050" name="Picture 2" descr="https://www.callcentrehelper.com/images/stories/2010/2016/05/team-meeting-improve-760.jpg">
            <a:extLst>
              <a:ext uri="{FF2B5EF4-FFF2-40B4-BE49-F238E27FC236}">
                <a16:creationId xmlns:a16="http://schemas.microsoft.com/office/drawing/2014/main" id="{21F7D3D1-4366-4B82-BFB3-DCA8CCAB0A0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21002" r="1" b="1"/>
          <a:stretch/>
        </p:blipFill>
        <p:spPr bwMode="auto">
          <a:xfrm>
            <a:off x="20" y="10"/>
            <a:ext cx="9143751"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719607D7-FF4E-44E3-9C3F-86AA4D44F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8014" y="4754483"/>
            <a:ext cx="4207985" cy="1601330"/>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9E93F-9AC9-4BEE-80E6-8466CDFF3421}"/>
              </a:ext>
            </a:extLst>
          </p:cNvPr>
          <p:cNvSpPr>
            <a:spLocks noGrp="1"/>
          </p:cNvSpPr>
          <p:nvPr>
            <p:ph type="title"/>
          </p:nvPr>
        </p:nvSpPr>
        <p:spPr>
          <a:xfrm>
            <a:off x="4570809" y="5239131"/>
            <a:ext cx="3959617" cy="960087"/>
          </a:xfrm>
        </p:spPr>
        <p:txBody>
          <a:bodyPr vert="horz" lIns="91440" tIns="45720" rIns="91440" bIns="45720" rtlCol="0" anchor="b">
            <a:normAutofit/>
          </a:bodyPr>
          <a:lstStyle/>
          <a:p>
            <a:pPr defTabSz="914400"/>
            <a:r>
              <a:rPr lang="en-US" sz="3000" dirty="0" err="1">
                <a:solidFill>
                  <a:srgbClr val="FFFFFE"/>
                </a:solidFill>
              </a:rPr>
              <a:t>Mit</a:t>
            </a:r>
            <a:r>
              <a:rPr lang="hu-HU" sz="3000" dirty="0" err="1">
                <a:solidFill>
                  <a:srgbClr val="FFFFFE"/>
                </a:solidFill>
              </a:rPr>
              <a:t>ől</a:t>
            </a:r>
            <a:r>
              <a:rPr lang="hu-HU" sz="3000" dirty="0">
                <a:solidFill>
                  <a:srgbClr val="FFFFFE"/>
                </a:solidFill>
              </a:rPr>
              <a:t> sikeres egy projekt</a:t>
            </a:r>
            <a:r>
              <a:rPr lang="en-US" sz="3000" dirty="0">
                <a:solidFill>
                  <a:srgbClr val="FFFFFE"/>
                </a:solidFill>
              </a:rPr>
              <a:t>? </a:t>
            </a:r>
          </a:p>
        </p:txBody>
      </p:sp>
      <p:sp>
        <p:nvSpPr>
          <p:cNvPr id="4" name="Slide Number Placeholder 3">
            <a:extLst>
              <a:ext uri="{FF2B5EF4-FFF2-40B4-BE49-F238E27FC236}">
                <a16:creationId xmlns:a16="http://schemas.microsoft.com/office/drawing/2014/main" id="{314F805D-D4E7-4987-974E-3ED0E09AD1B9}"/>
              </a:ext>
            </a:extLst>
          </p:cNvPr>
          <p:cNvSpPr>
            <a:spLocks noGrp="1"/>
          </p:cNvSpPr>
          <p:nvPr>
            <p:ph type="sldNum" sz="quarter" idx="12"/>
          </p:nvPr>
        </p:nvSpPr>
        <p:spPr>
          <a:xfrm>
            <a:off x="3714350" y="4919075"/>
            <a:ext cx="608264" cy="503578"/>
          </a:xfrm>
        </p:spPr>
        <p:txBody>
          <a:bodyPr vert="horz" lIns="91440" tIns="45720" rIns="91440" bIns="45720" rtlCol="0" anchor="t">
            <a:normAutofit/>
          </a:bodyPr>
          <a:lstStyle/>
          <a:p>
            <a:pPr>
              <a:lnSpc>
                <a:spcPct val="90000"/>
              </a:lnSpc>
              <a:spcAft>
                <a:spcPts val="600"/>
              </a:spcAft>
              <a:defRPr/>
            </a:pPr>
            <a:fld id="{753B17E5-C457-4297-BDE7-E43B45805AC6}" type="slidenum">
              <a:rPr lang="en-US">
                <a:solidFill>
                  <a:srgbClr val="FFFFFE"/>
                </a:solidFill>
              </a:rPr>
              <a:pPr>
                <a:lnSpc>
                  <a:spcPct val="90000"/>
                </a:lnSpc>
                <a:spcAft>
                  <a:spcPts val="600"/>
                </a:spcAft>
                <a:defRPr/>
              </a:pPr>
              <a:t>19</a:t>
            </a:fld>
            <a:endParaRPr lang="en-US">
              <a:solidFill>
                <a:srgbClr val="FFFFFE"/>
              </a:solidFill>
            </a:endParaRPr>
          </a:p>
        </p:txBody>
      </p:sp>
      <p:pic>
        <p:nvPicPr>
          <p:cNvPr id="81" name="Picture 80">
            <a:extLst>
              <a:ext uri="{FF2B5EF4-FFF2-40B4-BE49-F238E27FC236}">
                <a16:creationId xmlns:a16="http://schemas.microsoft.com/office/drawing/2014/main" id="{CC3919EB-D15F-420D-ACCC-230A8D55D6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53440" b="36564"/>
          <a:stretch/>
        </p:blipFill>
        <p:spPr>
          <a:xfrm>
            <a:off x="4558107" y="4920257"/>
            <a:ext cx="3991356" cy="155448"/>
          </a:xfrm>
          <a:prstGeom prst="rect">
            <a:avLst/>
          </a:prstGeom>
          <a:noFill/>
          <a:ln>
            <a:noFill/>
          </a:ln>
        </p:spPr>
      </p:pic>
    </p:spTree>
    <p:extLst>
      <p:ext uri="{BB962C8B-B14F-4D97-AF65-F5344CB8AC3E}">
        <p14:creationId xmlns:p14="http://schemas.microsoft.com/office/powerpoint/2010/main" val="318660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a:xfrm>
            <a:off x="1121531" y="1053798"/>
            <a:ext cx="5760741" cy="788004"/>
          </a:xfrm>
        </p:spPr>
        <p:txBody>
          <a:bodyPr/>
          <a:lstStyle/>
          <a:p>
            <a:pPr eaLnBrk="1" hangingPunct="1"/>
            <a:r>
              <a:rPr lang="hu-HU" dirty="0"/>
              <a:t>Bemutatkozás</a:t>
            </a:r>
            <a:endParaRPr lang="en-US" dirty="0"/>
          </a:p>
        </p:txBody>
      </p:sp>
      <p:sp>
        <p:nvSpPr>
          <p:cNvPr id="4100" name="Rectangle 5"/>
          <p:cNvSpPr>
            <a:spLocks noGrp="1" noChangeArrowheads="1"/>
          </p:cNvSpPr>
          <p:nvPr>
            <p:ph type="subTitle" idx="1"/>
          </p:nvPr>
        </p:nvSpPr>
        <p:spPr>
          <a:xfrm>
            <a:off x="1371600" y="2895600"/>
            <a:ext cx="7086600" cy="2514600"/>
          </a:xfrm>
        </p:spPr>
        <p:txBody>
          <a:bodyPr>
            <a:normAutofit fontScale="92500" lnSpcReduction="10000"/>
          </a:bodyPr>
          <a:lstStyle/>
          <a:p>
            <a:pPr eaLnBrk="1" hangingPunct="1"/>
            <a:r>
              <a:rPr lang="hu-HU" sz="2400" dirty="0"/>
              <a:t>Név: Ilyés Enikő - </a:t>
            </a:r>
            <a:r>
              <a:rPr lang="hu-HU" sz="2400" i="1" dirty="0"/>
              <a:t>Enikő</a:t>
            </a:r>
          </a:p>
          <a:p>
            <a:r>
              <a:rPr lang="hu-HU" sz="2400" dirty="0"/>
              <a:t>Kutatási téma: Szoftverfejlesztési módszertanok gyakorlatának oktatása</a:t>
            </a:r>
          </a:p>
          <a:p>
            <a:r>
              <a:rPr lang="en-US" sz="2400" dirty="0"/>
              <a:t>E-mail: </a:t>
            </a:r>
            <a:r>
              <a:rPr lang="en-US" sz="2400" dirty="0" err="1">
                <a:hlinkClick r:id="rId3"/>
              </a:rPr>
              <a:t>i</a:t>
            </a:r>
            <a:r>
              <a:rPr lang="hu-HU" sz="2400" dirty="0" err="1">
                <a:hlinkClick r:id="rId3"/>
              </a:rPr>
              <a:t>lyese</a:t>
            </a:r>
            <a:r>
              <a:rPr lang="en-US" sz="2400" dirty="0">
                <a:hlinkClick r:id="rId3"/>
              </a:rPr>
              <a:t>@inf.elte.hu</a:t>
            </a:r>
            <a:endParaRPr lang="en-US" sz="2400" dirty="0"/>
          </a:p>
          <a:p>
            <a:r>
              <a:rPr lang="en-US" sz="2400" dirty="0" err="1"/>
              <a:t>Honlap</a:t>
            </a:r>
            <a:r>
              <a:rPr lang="en-US" sz="2400" dirty="0"/>
              <a:t>: </a:t>
            </a:r>
            <a:r>
              <a:rPr lang="hu-HU" sz="2400" dirty="0"/>
              <a:t>pszt</a:t>
            </a:r>
            <a:r>
              <a:rPr lang="en-US" sz="2400" dirty="0"/>
              <a:t>.inf.elte.hu/</a:t>
            </a:r>
            <a:r>
              <a:rPr lang="en-US" sz="2400" dirty="0" err="1"/>
              <a:t>ilyese</a:t>
            </a:r>
            <a:r>
              <a:rPr lang="hu-HU" sz="2400" dirty="0"/>
              <a:t>		</a:t>
            </a:r>
            <a:endParaRPr lang="en-US" sz="2000" dirty="0"/>
          </a:p>
        </p:txBody>
      </p:sp>
      <p:sp>
        <p:nvSpPr>
          <p:cNvPr id="4098" name="Rectangle 9"/>
          <p:cNvSpPr>
            <a:spLocks noGrp="1" noChangeArrowheads="1"/>
          </p:cNvSpPr>
          <p:nvPr>
            <p:ph type="sldNum" sz="quarter" idx="12"/>
          </p:nvPr>
        </p:nvSpPr>
        <p:spPr>
          <a:noFill/>
        </p:spPr>
        <p:txBody>
          <a:bodyPr/>
          <a:lstStyle/>
          <a:p>
            <a:fld id="{E930A019-B1F7-48CC-922F-309FF9917424}" type="slidenum">
              <a:rPr lang="en-US" smtClean="0"/>
              <a:pPr/>
              <a:t>2</a:t>
            </a:fld>
            <a:endParaRPr lang="en-US"/>
          </a:p>
        </p:txBody>
      </p:sp>
      <p:pic>
        <p:nvPicPr>
          <p:cNvPr id="3" name="Picture 2" descr="A person taking a selfie&#10;&#10;Description automatically generated">
            <a:extLst>
              <a:ext uri="{FF2B5EF4-FFF2-40B4-BE49-F238E27FC236}">
                <a16:creationId xmlns:a16="http://schemas.microsoft.com/office/drawing/2014/main" id="{E60837D1-C7D4-481A-AD7E-83623357CE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5670747" y="1202608"/>
            <a:ext cx="2305666" cy="17292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hu-HU"/>
              <a:t>Sikeres projekt</a:t>
            </a:r>
          </a:p>
        </p:txBody>
      </p:sp>
      <p:sp>
        <p:nvSpPr>
          <p:cNvPr id="291843" name="Rectangle 3"/>
          <p:cNvSpPr>
            <a:spLocks noGrp="1" noChangeArrowheads="1"/>
          </p:cNvSpPr>
          <p:nvPr>
            <p:ph idx="1"/>
          </p:nvPr>
        </p:nvSpPr>
        <p:spPr/>
        <p:txBody>
          <a:bodyPr/>
          <a:lstStyle/>
          <a:p>
            <a:pPr>
              <a:buFont typeface="Wingdings" pitchFamily="2" charset="2"/>
              <a:buNone/>
            </a:pPr>
            <a:r>
              <a:rPr lang="hu-HU" dirty="0"/>
              <a:t>Sikeres a projekt:</a:t>
            </a:r>
          </a:p>
          <a:p>
            <a:r>
              <a:rPr lang="hu-HU" dirty="0"/>
              <a:t>az érintettek elégedettek</a:t>
            </a:r>
          </a:p>
          <a:p>
            <a:r>
              <a:rPr lang="hu-HU" dirty="0"/>
              <a:t>a projektnégyszög kritériumai teljesülnek  </a:t>
            </a:r>
          </a:p>
          <a:p>
            <a:endParaRPr lang="hu-HU" dirty="0"/>
          </a:p>
        </p:txBody>
      </p:sp>
      <p:sp>
        <p:nvSpPr>
          <p:cNvPr id="6" name="Slide Number Placeholder 5"/>
          <p:cNvSpPr>
            <a:spLocks noGrp="1"/>
          </p:cNvSpPr>
          <p:nvPr>
            <p:ph type="sldNum" sz="quarter" idx="12"/>
          </p:nvPr>
        </p:nvSpPr>
        <p:spPr/>
        <p:txBody>
          <a:bodyPr/>
          <a:lstStyle/>
          <a:p>
            <a:fld id="{8ED79562-76DC-4230-AC65-15483CBD2587}"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hu-HU" sz="2900" dirty="0"/>
              <a:t>Alkalmazás-fejlesztési projektek sikeressége</a:t>
            </a:r>
            <a:endParaRPr lang="en-US" sz="2900" dirty="0"/>
          </a:p>
        </p:txBody>
      </p:sp>
      <p:sp>
        <p:nvSpPr>
          <p:cNvPr id="278531" name="Rectangle 3"/>
          <p:cNvSpPr>
            <a:spLocks noGrp="1" noChangeArrowheads="1"/>
          </p:cNvSpPr>
          <p:nvPr>
            <p:ph idx="1"/>
          </p:nvPr>
        </p:nvSpPr>
        <p:spPr>
          <a:xfrm>
            <a:off x="533776" y="1869483"/>
            <a:ext cx="7696200" cy="1600200"/>
          </a:xfrm>
        </p:spPr>
        <p:txBody>
          <a:bodyPr/>
          <a:lstStyle/>
          <a:p>
            <a:pPr>
              <a:lnSpc>
                <a:spcPct val="90000"/>
              </a:lnSpc>
              <a:buFont typeface="Wingdings" pitchFamily="2" charset="2"/>
              <a:buNone/>
            </a:pPr>
            <a:endParaRPr lang="hu-HU" dirty="0"/>
          </a:p>
          <a:p>
            <a:pPr lvl="1">
              <a:lnSpc>
                <a:spcPct val="90000"/>
              </a:lnSpc>
            </a:pPr>
            <a:r>
              <a:rPr lang="hu-HU" sz="2400" b="1" dirty="0"/>
              <a:t>Sikeres</a:t>
            </a:r>
            <a:r>
              <a:rPr lang="hu-HU" sz="2400" dirty="0"/>
              <a:t>, azaz határidőre, tervezett költségvetésen belül készült el teljesen megvalósítva a specifikációt</a:t>
            </a:r>
            <a:endParaRPr lang="hu-HU" dirty="0"/>
          </a:p>
          <a:p>
            <a:pPr>
              <a:lnSpc>
                <a:spcPct val="90000"/>
              </a:lnSpc>
            </a:pPr>
            <a:endParaRPr lang="hu-HU" dirty="0"/>
          </a:p>
          <a:p>
            <a:pPr>
              <a:lnSpc>
                <a:spcPct val="90000"/>
              </a:lnSpc>
            </a:pPr>
            <a:endParaRPr lang="hu-HU" dirty="0"/>
          </a:p>
        </p:txBody>
      </p:sp>
      <p:sp>
        <p:nvSpPr>
          <p:cNvPr id="17" name="Slide Number Placeholder 5"/>
          <p:cNvSpPr>
            <a:spLocks noGrp="1"/>
          </p:cNvSpPr>
          <p:nvPr>
            <p:ph type="sldNum" sz="quarter" idx="12"/>
          </p:nvPr>
        </p:nvSpPr>
        <p:spPr/>
        <p:txBody>
          <a:bodyPr/>
          <a:lstStyle/>
          <a:p>
            <a:fld id="{480BDC8C-4DDE-47FF-8ADA-6E602E999579}" type="slidenum">
              <a:rPr lang="en-US"/>
              <a:pPr/>
              <a:t>21</a:t>
            </a:fld>
            <a:endParaRPr lang="en-US"/>
          </a:p>
        </p:txBody>
      </p:sp>
      <p:sp>
        <p:nvSpPr>
          <p:cNvPr id="16" name="Rectangle 3"/>
          <p:cNvSpPr txBox="1">
            <a:spLocks noChangeArrowheads="1"/>
          </p:cNvSpPr>
          <p:nvPr/>
        </p:nvSpPr>
        <p:spPr bwMode="auto">
          <a:xfrm>
            <a:off x="533776" y="4784565"/>
            <a:ext cx="7696200" cy="1090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lvl="1">
              <a:lnSpc>
                <a:spcPct val="90000"/>
              </a:lnSpc>
            </a:pPr>
            <a:r>
              <a:rPr lang="hu-HU" sz="2400" b="1" kern="0" dirty="0"/>
              <a:t>Megbukott</a:t>
            </a:r>
            <a:r>
              <a:rPr lang="hu-HU" sz="2400" kern="0" dirty="0"/>
              <a:t>, azaz vagy a befejezés előtt felfüggesztették, vagy az eredményét sosem használták</a:t>
            </a:r>
            <a:r>
              <a:rPr lang="hu-HU" kern="0" dirty="0"/>
              <a:t> </a:t>
            </a:r>
          </a:p>
          <a:p>
            <a:pPr>
              <a:lnSpc>
                <a:spcPct val="90000"/>
              </a:lnSpc>
            </a:pPr>
            <a:endParaRPr lang="hu-HU" kern="0" dirty="0"/>
          </a:p>
          <a:p>
            <a:pPr>
              <a:lnSpc>
                <a:spcPct val="90000"/>
              </a:lnSpc>
            </a:pPr>
            <a:endParaRPr lang="hu-HU" kern="0" dirty="0"/>
          </a:p>
          <a:p>
            <a:pPr>
              <a:lnSpc>
                <a:spcPct val="90000"/>
              </a:lnSpc>
            </a:pPr>
            <a:endParaRPr lang="hu-HU" kern="0" dirty="0"/>
          </a:p>
          <a:p>
            <a:pPr>
              <a:lnSpc>
                <a:spcPct val="90000"/>
              </a:lnSpc>
            </a:pPr>
            <a:endParaRPr lang="hu-HU" kern="0" dirty="0"/>
          </a:p>
        </p:txBody>
      </p:sp>
      <p:sp>
        <p:nvSpPr>
          <p:cNvPr id="18" name="Rectangle 3"/>
          <p:cNvSpPr txBox="1">
            <a:spLocks noChangeArrowheads="1"/>
          </p:cNvSpPr>
          <p:nvPr/>
        </p:nvSpPr>
        <p:spPr bwMode="auto">
          <a:xfrm>
            <a:off x="533776" y="3333758"/>
            <a:ext cx="7696200" cy="42100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lvl="1">
              <a:lnSpc>
                <a:spcPct val="90000"/>
              </a:lnSpc>
              <a:buFont typeface="Arial" panose="020B0604020202020204" pitchFamily="34" charset="0"/>
              <a:buChar char="•"/>
            </a:pPr>
            <a:r>
              <a:rPr lang="hu-HU" sz="2400" b="1" kern="0" dirty="0"/>
              <a:t>Problémás</a:t>
            </a:r>
            <a:r>
              <a:rPr lang="hu-HU" sz="2400" kern="0" dirty="0"/>
              <a:t>, azaz elkészült és használatba került, de a tervezett költségvetést vagy határidőt túllépve, specifikációt nem teljesen megvalósítva</a:t>
            </a:r>
            <a:endParaRPr lang="hu-HU" kern="0" dirty="0"/>
          </a:p>
          <a:p>
            <a:pPr>
              <a:lnSpc>
                <a:spcPct val="90000"/>
              </a:lnSpc>
              <a:buFont typeface="Arial" panose="020B0604020202020204" pitchFamily="34" charset="0"/>
              <a:buChar char="•"/>
            </a:pPr>
            <a:endParaRPr lang="hu-HU" kern="0" dirty="0"/>
          </a:p>
          <a:p>
            <a:pPr>
              <a:lnSpc>
                <a:spcPct val="90000"/>
              </a:lnSpc>
            </a:pPr>
            <a:endParaRPr lang="hu-HU"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8531">
                                            <p:txEl>
                                              <p:pRg st="1" end="1"/>
                                            </p:txEl>
                                          </p:spTgt>
                                        </p:tgtEl>
                                        <p:attrNameLst>
                                          <p:attrName>style.visibility</p:attrName>
                                        </p:attrNameLst>
                                      </p:cBhvr>
                                      <p:to>
                                        <p:strVal val="visible"/>
                                      </p:to>
                                    </p:set>
                                    <p:anim calcmode="lin" valueType="num">
                                      <p:cBhvr additive="base">
                                        <p:cTn id="7" dur="500" fill="hold"/>
                                        <p:tgtEl>
                                          <p:spTgt spid="278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8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uiExpand="1" build="p"/>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hu-HU" sz="2900"/>
              <a:t>Alkalmazás-fejlesztési projektek sikeressége</a:t>
            </a:r>
            <a:endParaRPr lang="en-US" sz="2900"/>
          </a:p>
        </p:txBody>
      </p:sp>
      <p:sp>
        <p:nvSpPr>
          <p:cNvPr id="6" name="Slide Number Placeholder 4"/>
          <p:cNvSpPr>
            <a:spLocks noGrp="1"/>
          </p:cNvSpPr>
          <p:nvPr>
            <p:ph type="sldNum" sz="quarter" idx="12"/>
          </p:nvPr>
        </p:nvSpPr>
        <p:spPr/>
        <p:txBody>
          <a:bodyPr/>
          <a:lstStyle/>
          <a:p>
            <a:fld id="{BDDAF15E-CD54-4C22-A7CA-6CB2852C47BA}" type="slidenum">
              <a:rPr lang="en-US"/>
              <a:pPr/>
              <a:t>22</a:t>
            </a:fld>
            <a:endParaRPr lang="en-US"/>
          </a:p>
        </p:txBody>
      </p:sp>
      <p:sp>
        <p:nvSpPr>
          <p:cNvPr id="280579" name="Text Box 3"/>
          <p:cNvSpPr txBox="1">
            <a:spLocks noChangeArrowheads="1"/>
          </p:cNvSpPr>
          <p:nvPr/>
        </p:nvSpPr>
        <p:spPr bwMode="auto">
          <a:xfrm>
            <a:off x="3581400" y="2270125"/>
            <a:ext cx="1735138" cy="3140075"/>
          </a:xfrm>
          <a:prstGeom prst="rect">
            <a:avLst/>
          </a:prstGeom>
          <a:noFill/>
          <a:ln w="9525">
            <a:noFill/>
            <a:miter lim="800000"/>
            <a:headEnd/>
            <a:tailEnd/>
          </a:ln>
          <a:effectLst/>
        </p:spPr>
        <p:txBody>
          <a:bodyPr wrap="none">
            <a:spAutoFit/>
          </a:bodyPr>
          <a:lstStyle/>
          <a:p>
            <a:r>
              <a:rPr lang="hu-HU" sz="20000" b="1"/>
              <a:t>?</a:t>
            </a:r>
            <a:endParaRPr lang="en-US" sz="20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p:cNvPicPr>
            <a:picLocks noChangeAspect="1"/>
          </p:cNvPicPr>
          <p:nvPr/>
        </p:nvPicPr>
        <p:blipFill>
          <a:blip r:embed="rId3"/>
          <a:stretch>
            <a:fillRect/>
          </a:stretch>
        </p:blipFill>
        <p:spPr>
          <a:xfrm>
            <a:off x="571500" y="1342149"/>
            <a:ext cx="7495404" cy="5090917"/>
          </a:xfrm>
          <a:prstGeom prst="rect">
            <a:avLst/>
          </a:prstGeom>
        </p:spPr>
      </p:pic>
      <p:sp>
        <p:nvSpPr>
          <p:cNvPr id="281602" name="Rectangle 2"/>
          <p:cNvSpPr>
            <a:spLocks noGrp="1" noChangeArrowheads="1"/>
          </p:cNvSpPr>
          <p:nvPr>
            <p:ph type="title"/>
          </p:nvPr>
        </p:nvSpPr>
        <p:spPr>
          <a:xfrm>
            <a:off x="609600" y="956172"/>
            <a:ext cx="7848600" cy="1049235"/>
          </a:xfrm>
        </p:spPr>
        <p:txBody>
          <a:bodyPr/>
          <a:lstStyle/>
          <a:p>
            <a:r>
              <a:rPr lang="en-US" sz="2900" dirty="0" err="1"/>
              <a:t>Alkalmazás-fejlesztési</a:t>
            </a:r>
            <a:r>
              <a:rPr lang="en-US" sz="2900" dirty="0"/>
              <a:t> </a:t>
            </a:r>
            <a:r>
              <a:rPr lang="hu-HU" sz="2900" dirty="0"/>
              <a:t>projektek sikeressége</a:t>
            </a:r>
            <a:endParaRPr lang="en-US" sz="2900" dirty="0"/>
          </a:p>
        </p:txBody>
      </p:sp>
      <p:sp>
        <p:nvSpPr>
          <p:cNvPr id="117" name="Slide Number Placeholder 4"/>
          <p:cNvSpPr>
            <a:spLocks noGrp="1"/>
          </p:cNvSpPr>
          <p:nvPr>
            <p:ph type="sldNum" sz="quarter" idx="12"/>
          </p:nvPr>
        </p:nvSpPr>
        <p:spPr/>
        <p:txBody>
          <a:bodyPr/>
          <a:lstStyle/>
          <a:p>
            <a:fld id="{53A821D3-C718-440E-A7B9-B0075752E368}" type="slidenum">
              <a:rPr lang="en-US"/>
              <a:pPr/>
              <a:t>23</a:t>
            </a:fld>
            <a:endParaRPr lang="en-US"/>
          </a:p>
        </p:txBody>
      </p:sp>
      <p:sp>
        <p:nvSpPr>
          <p:cNvPr id="2" name="TextBox 1">
            <a:extLst>
              <a:ext uri="{FF2B5EF4-FFF2-40B4-BE49-F238E27FC236}">
                <a16:creationId xmlns:a16="http://schemas.microsoft.com/office/drawing/2014/main" id="{9D87E61C-844D-460C-8A88-B85152DB4117}"/>
              </a:ext>
            </a:extLst>
          </p:cNvPr>
          <p:cNvSpPr txBox="1"/>
          <p:nvPr/>
        </p:nvSpPr>
        <p:spPr>
          <a:xfrm>
            <a:off x="2971800" y="6248400"/>
            <a:ext cx="5486400" cy="369332"/>
          </a:xfrm>
          <a:prstGeom prst="rect">
            <a:avLst/>
          </a:prstGeom>
          <a:noFill/>
        </p:spPr>
        <p:txBody>
          <a:bodyPr wrap="square" rtlCol="0">
            <a:spAutoFit/>
          </a:bodyPr>
          <a:lstStyle/>
          <a:p>
            <a:r>
              <a:rPr lang="en-US" dirty="0"/>
              <a:t>The Standish Group International, CHAOS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B872202-3281-44D3-98CF-738D941B0CEC}" type="slidenum">
              <a:rPr lang="en-US" smtClean="0"/>
              <a:pPr>
                <a:defRPr/>
              </a:pPr>
              <a:t>24</a:t>
            </a:fld>
            <a:endParaRPr lang="en-US"/>
          </a:p>
        </p:txBody>
      </p:sp>
      <p:sp>
        <p:nvSpPr>
          <p:cNvPr id="3" name="Content Placeholder 19"/>
          <p:cNvSpPr txBox="1">
            <a:spLocks/>
          </p:cNvSpPr>
          <p:nvPr/>
        </p:nvSpPr>
        <p:spPr>
          <a:xfrm>
            <a:off x="304801" y="1371600"/>
            <a:ext cx="8153399" cy="12192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bg2"/>
              </a:buClr>
              <a:buSzPct val="70000"/>
              <a:buFont typeface="Wingdings" pitchFamily="2" charset="2"/>
              <a:buChar char="l"/>
              <a:tabLst/>
              <a:defRPr/>
            </a:pPr>
            <a:r>
              <a:rPr kumimoji="0" lang="hu-HU" sz="2400" b="0" i="0" u="none" strike="noStrike" kern="0" cap="none" spc="0" normalizeH="0" baseline="0" noProof="0" dirty="0">
                <a:ln>
                  <a:noFill/>
                </a:ln>
                <a:solidFill>
                  <a:schemeClr val="tx1"/>
                </a:solidFill>
                <a:effectLst/>
                <a:uLnTx/>
                <a:uFillTx/>
                <a:latin typeface="+mn-lt"/>
                <a:ea typeface="+mn-ea"/>
                <a:cs typeface="+mn-cs"/>
              </a:rPr>
              <a:t>Felmérések szerint a projekt terjedelme a legmeghatározóbb tényező a projekt sikeressége szempontjából.</a:t>
            </a:r>
          </a:p>
        </p:txBody>
      </p:sp>
      <p:sp>
        <p:nvSpPr>
          <p:cNvPr id="4" name="Title 1"/>
          <p:cNvSpPr txBox="1">
            <a:spLocks/>
          </p:cNvSpPr>
          <p:nvPr/>
        </p:nvSpPr>
        <p:spPr>
          <a:xfrm>
            <a:off x="762000" y="533400"/>
            <a:ext cx="7696200" cy="838200"/>
          </a:xfrm>
          <a:prstGeom prst="rect">
            <a:avLst/>
          </a:prstGeom>
        </p:spPr>
        <p:txBody>
          <a:bodyPr/>
          <a:lstStyle/>
          <a:p>
            <a:pPr lvl="0" algn="ctr" eaLnBrk="0" hangingPunct="0"/>
            <a:r>
              <a:rPr lang="hu-HU" sz="3300" b="1" kern="0" dirty="0">
                <a:solidFill>
                  <a:schemeClr val="tx2"/>
                </a:solidFill>
                <a:latin typeface="+mj-lt"/>
                <a:ea typeface="+mj-ea"/>
                <a:cs typeface="+mj-cs"/>
              </a:rPr>
              <a:t>Projekt sikerességének mérése</a:t>
            </a:r>
            <a:endParaRPr kumimoji="0" lang="hu-HU" sz="3300" b="1" i="0" u="none" strike="noStrike" kern="0" cap="none" spc="0" normalizeH="0" baseline="0" noProof="0" dirty="0">
              <a:ln>
                <a:noFill/>
              </a:ln>
              <a:solidFill>
                <a:schemeClr val="tx2"/>
              </a:solidFill>
              <a:effectLst/>
              <a:uLnTx/>
              <a:uFillTx/>
              <a:latin typeface="+mj-lt"/>
              <a:ea typeface="+mj-ea"/>
              <a:cs typeface="+mj-cs"/>
            </a:endParaRPr>
          </a:p>
        </p:txBody>
      </p:sp>
      <p:sp>
        <p:nvSpPr>
          <p:cNvPr id="5" name="Content Placeholder 19"/>
          <p:cNvSpPr txBox="1">
            <a:spLocks/>
          </p:cNvSpPr>
          <p:nvPr/>
        </p:nvSpPr>
        <p:spPr>
          <a:xfrm>
            <a:off x="304800" y="3581400"/>
            <a:ext cx="8610599" cy="25146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bg2"/>
              </a:buClr>
              <a:buSzPct val="70000"/>
              <a:buFont typeface="Wingdings" pitchFamily="2" charset="2"/>
              <a:buChar char="l"/>
              <a:tabLst/>
              <a:defRPr/>
            </a:pPr>
            <a:r>
              <a:rPr kumimoji="0" lang="hu-HU" sz="2900" b="0" i="0" u="none" strike="noStrike" kern="0" cap="none" spc="0" normalizeH="0" baseline="0" noProof="0" dirty="0">
                <a:ln>
                  <a:noFill/>
                </a:ln>
                <a:solidFill>
                  <a:schemeClr val="tx1"/>
                </a:solidFill>
                <a:effectLst/>
                <a:uLnTx/>
                <a:uFillTx/>
                <a:latin typeface="+mn-lt"/>
                <a:ea typeface="+mn-ea"/>
                <a:cs typeface="+mn-cs"/>
              </a:rPr>
              <a:t>További paraméterek például:</a:t>
            </a:r>
          </a:p>
          <a:p>
            <a:pPr marL="742950" marR="0" lvl="1" indent="-285750" algn="l" defTabSz="914400" rtl="0" eaLnBrk="0" fontAlgn="base" latinLnBrk="0" hangingPunct="0">
              <a:lnSpc>
                <a:spcPct val="100000"/>
              </a:lnSpc>
              <a:spcBef>
                <a:spcPct val="20000"/>
              </a:spcBef>
              <a:spcAft>
                <a:spcPct val="0"/>
              </a:spcAft>
              <a:buClr>
                <a:schemeClr val="accent1"/>
              </a:buClr>
              <a:buSzPct val="150000"/>
              <a:buFontTx/>
              <a:buChar char="•"/>
              <a:tabLst/>
              <a:defRPr/>
            </a:pPr>
            <a:r>
              <a:rPr kumimoji="0" lang="hu-HU" sz="2600" b="1" i="0" u="none" strike="noStrike" kern="0" cap="none" spc="0" normalizeH="0" baseline="0" noProof="0" dirty="0">
                <a:ln>
                  <a:noFill/>
                </a:ln>
                <a:solidFill>
                  <a:schemeClr val="tx1"/>
                </a:solidFill>
                <a:effectLst/>
                <a:uLnTx/>
                <a:uFillTx/>
                <a:latin typeface="+mn-lt"/>
                <a:cs typeface="+mn-cs"/>
              </a:rPr>
              <a:t>Érintettek elégedettsége</a:t>
            </a:r>
          </a:p>
          <a:p>
            <a:pPr marL="742950" marR="0" lvl="1" indent="-285750" algn="l" defTabSz="914400" rtl="0" eaLnBrk="0" fontAlgn="base" latinLnBrk="0" hangingPunct="0">
              <a:lnSpc>
                <a:spcPct val="100000"/>
              </a:lnSpc>
              <a:spcBef>
                <a:spcPct val="20000"/>
              </a:spcBef>
              <a:spcAft>
                <a:spcPct val="0"/>
              </a:spcAft>
              <a:buClr>
                <a:schemeClr val="accent1"/>
              </a:buClr>
              <a:buSzPct val="150000"/>
              <a:buFontTx/>
              <a:buChar char="•"/>
              <a:tabLst/>
              <a:defRPr/>
            </a:pPr>
            <a:r>
              <a:rPr kumimoji="0" lang="hu-HU" sz="2600" b="0" i="0" u="none" strike="noStrike" kern="0" cap="none" spc="0" normalizeH="0" baseline="0" noProof="0" dirty="0">
                <a:ln>
                  <a:noFill/>
                </a:ln>
                <a:solidFill>
                  <a:schemeClr val="tx1"/>
                </a:solidFill>
                <a:effectLst/>
                <a:uLnTx/>
                <a:uFillTx/>
                <a:latin typeface="+mn-lt"/>
                <a:cs typeface="+mn-cs"/>
              </a:rPr>
              <a:t>Stratégiai célok elérése</a:t>
            </a:r>
          </a:p>
          <a:p>
            <a:pPr marL="742950" marR="0" lvl="1" indent="-285750" algn="l" defTabSz="914400" rtl="0" eaLnBrk="0" fontAlgn="base" latinLnBrk="0" hangingPunct="0">
              <a:lnSpc>
                <a:spcPct val="100000"/>
              </a:lnSpc>
              <a:spcBef>
                <a:spcPct val="20000"/>
              </a:spcBef>
              <a:spcAft>
                <a:spcPct val="0"/>
              </a:spcAft>
              <a:buClr>
                <a:schemeClr val="accent1"/>
              </a:buClr>
              <a:buSzPct val="150000"/>
              <a:buFontTx/>
              <a:buChar char="•"/>
              <a:tabLst/>
              <a:defRPr/>
            </a:pPr>
            <a:r>
              <a:rPr kumimoji="0" lang="hu-HU" sz="2600" b="0" i="0" u="none" strike="noStrike" kern="0" cap="none" spc="0" normalizeH="0" baseline="0" noProof="0" dirty="0">
                <a:ln>
                  <a:noFill/>
                </a:ln>
                <a:solidFill>
                  <a:schemeClr val="tx1"/>
                </a:solidFill>
                <a:effectLst/>
                <a:uLnTx/>
                <a:uFillTx/>
                <a:latin typeface="+mn-lt"/>
                <a:cs typeface="+mn-cs"/>
              </a:rPr>
              <a:t>Más projektekhez való viszonya</a:t>
            </a:r>
          </a:p>
          <a:p>
            <a:pPr marL="742950" marR="0" lvl="1" indent="-285750" algn="l" defTabSz="914400" rtl="0" eaLnBrk="0" fontAlgn="base" latinLnBrk="0" hangingPunct="0">
              <a:lnSpc>
                <a:spcPct val="100000"/>
              </a:lnSpc>
              <a:spcBef>
                <a:spcPct val="20000"/>
              </a:spcBef>
              <a:spcAft>
                <a:spcPct val="0"/>
              </a:spcAft>
              <a:buClr>
                <a:schemeClr val="accent1"/>
              </a:buClr>
              <a:buSzPct val="150000"/>
              <a:buFontTx/>
              <a:buChar char="•"/>
              <a:tabLst/>
              <a:defRPr/>
            </a:pPr>
            <a:r>
              <a:rPr kumimoji="0" lang="hu-HU" sz="2600" b="0" i="0" u="none" strike="noStrike" kern="0" cap="none" spc="0" normalizeH="0" baseline="0" noProof="0" dirty="0">
                <a:ln>
                  <a:noFill/>
                </a:ln>
                <a:solidFill>
                  <a:schemeClr val="tx1"/>
                </a:solidFill>
                <a:effectLst/>
                <a:uLnTx/>
                <a:uFillTx/>
                <a:latin typeface="+mn-lt"/>
                <a:cs typeface="+mn-cs"/>
              </a:rPr>
              <a:t>Újrafelhasználás</a:t>
            </a:r>
          </a:p>
          <a:p>
            <a:pPr marL="742950" marR="0" lvl="1" indent="-285750" algn="l" defTabSz="914400" rtl="0" eaLnBrk="0" fontAlgn="base" latinLnBrk="0" hangingPunct="0">
              <a:lnSpc>
                <a:spcPct val="100000"/>
              </a:lnSpc>
              <a:spcBef>
                <a:spcPct val="20000"/>
              </a:spcBef>
              <a:spcAft>
                <a:spcPct val="0"/>
              </a:spcAft>
              <a:buClr>
                <a:schemeClr val="accent1"/>
              </a:buClr>
              <a:buSzPct val="150000"/>
              <a:buFontTx/>
              <a:buChar char="•"/>
              <a:tabLst/>
              <a:defRPr/>
            </a:pPr>
            <a:endParaRPr kumimoji="0" lang="hu-HU" sz="2600" b="0" i="0" u="none" strike="noStrike" kern="0" cap="none" spc="0" normalizeH="0" baseline="0" noProof="0" dirty="0">
              <a:ln>
                <a:noFill/>
              </a:ln>
              <a:solidFill>
                <a:schemeClr val="tx1"/>
              </a:solidFill>
              <a:effectLst/>
              <a:uLnTx/>
              <a:uFillTx/>
              <a:latin typeface="+mn-lt"/>
              <a:cs typeface="+mn-cs"/>
            </a:endParaRPr>
          </a:p>
        </p:txBody>
      </p:sp>
      <p:sp>
        <p:nvSpPr>
          <p:cNvPr id="6" name="Content Placeholder 19"/>
          <p:cNvSpPr txBox="1">
            <a:spLocks/>
          </p:cNvSpPr>
          <p:nvPr/>
        </p:nvSpPr>
        <p:spPr>
          <a:xfrm>
            <a:off x="304800" y="2667000"/>
            <a:ext cx="8839200" cy="106680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bg2"/>
              </a:buClr>
              <a:buSzPct val="70000"/>
              <a:buFont typeface="Wingdings" pitchFamily="2" charset="2"/>
              <a:buChar char="l"/>
              <a:tabLst/>
              <a:defRPr/>
            </a:pPr>
            <a:r>
              <a:rPr lang="hu-HU" sz="2400" kern="0" dirty="0"/>
              <a:t>A projekt sikeressége nem csak a projektnégyszög négy paraméter mentén mérhető</a:t>
            </a:r>
            <a:r>
              <a:rPr kumimoji="0" lang="hu-HU" sz="2400" b="0" i="0" u="none" strike="noStrike" kern="0" cap="none" spc="0" normalizeH="0" baseline="0" noProof="0" dirty="0">
                <a:ln>
                  <a:noFill/>
                </a:ln>
                <a:solidFill>
                  <a:schemeClr val="tx1"/>
                </a:solidFill>
                <a:effectLst/>
                <a:uLnTx/>
                <a:uFillTx/>
                <a:latin typeface="Arial CE" panose="020B0604020202020204" pitchFamily="34" charset="0"/>
                <a:cs typeface="Arial CE"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hu-HU" sz="2900" dirty="0"/>
              <a:t>TOP 10 sikertényező – 2006 vs. 2015</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30206537"/>
              </p:ext>
            </p:extLst>
          </p:nvPr>
        </p:nvGraphicFramePr>
        <p:xfrm>
          <a:off x="685800" y="1453191"/>
          <a:ext cx="7696200" cy="434848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0840">
                <a:tc>
                  <a:txBody>
                    <a:bodyPr/>
                    <a:lstStyle/>
                    <a:p>
                      <a:pPr algn="ctr"/>
                      <a:endParaRPr lang="hu-HU" dirty="0"/>
                    </a:p>
                  </a:txBody>
                  <a:tcPr/>
                </a:tc>
                <a:tc>
                  <a:txBody>
                    <a:bodyPr/>
                    <a:lstStyle/>
                    <a:p>
                      <a:pPr algn="ctr"/>
                      <a:r>
                        <a:rPr lang="hu-HU" dirty="0"/>
                        <a:t>2006</a:t>
                      </a:r>
                    </a:p>
                  </a:txBody>
                  <a:tcPr/>
                </a:tc>
                <a:tc>
                  <a:txBody>
                    <a:bodyPr/>
                    <a:lstStyle/>
                    <a:p>
                      <a:pPr algn="ctr"/>
                      <a:r>
                        <a:rPr lang="hu-HU" dirty="0"/>
                        <a:t>2015</a:t>
                      </a:r>
                    </a:p>
                  </a:txBody>
                  <a:tcPr/>
                </a:tc>
                <a:extLst>
                  <a:ext uri="{0D108BD9-81ED-4DB2-BD59-A6C34878D82A}">
                    <a16:rowId xmlns:a16="http://schemas.microsoft.com/office/drawing/2014/main" val="10000"/>
                  </a:ext>
                </a:extLst>
              </a:tr>
              <a:tr h="370840">
                <a:tc>
                  <a:txBody>
                    <a:bodyPr/>
                    <a:lstStyle/>
                    <a:p>
                      <a:r>
                        <a:rPr lang="hu-HU" dirty="0"/>
                        <a:t>1</a:t>
                      </a:r>
                    </a:p>
                  </a:txBody>
                  <a:tcPr/>
                </a:tc>
                <a:tc>
                  <a:txBody>
                    <a:bodyPr/>
                    <a:lstStyle/>
                    <a:p>
                      <a:pPr marL="0" indent="0">
                        <a:lnSpc>
                          <a:spcPct val="80000"/>
                        </a:lnSpc>
                        <a:spcBef>
                          <a:spcPct val="10000"/>
                        </a:spcBef>
                        <a:buClrTx/>
                        <a:buFont typeface="+mj-lt"/>
                        <a:buNone/>
                      </a:pPr>
                      <a:r>
                        <a:rPr lang="hu-HU" sz="1800" dirty="0"/>
                        <a:t>A felhasználó bevonása</a:t>
                      </a:r>
                    </a:p>
                  </a:txBody>
                  <a:tcPr/>
                </a:tc>
                <a:tc>
                  <a:txBody>
                    <a:bodyPr/>
                    <a:lstStyle/>
                    <a:p>
                      <a:pPr marL="0" indent="0">
                        <a:lnSpc>
                          <a:spcPct val="80000"/>
                        </a:lnSpc>
                        <a:spcBef>
                          <a:spcPct val="10000"/>
                        </a:spcBef>
                        <a:buClrTx/>
                        <a:buFont typeface="+mj-lt"/>
                        <a:buNone/>
                      </a:pPr>
                      <a:r>
                        <a:rPr lang="hu-HU" sz="1800" dirty="0"/>
                        <a:t>A felső vezetés támogatása </a:t>
                      </a:r>
                    </a:p>
                  </a:txBody>
                  <a:tcPr/>
                </a:tc>
                <a:extLst>
                  <a:ext uri="{0D108BD9-81ED-4DB2-BD59-A6C34878D82A}">
                    <a16:rowId xmlns:a16="http://schemas.microsoft.com/office/drawing/2014/main" val="10001"/>
                  </a:ext>
                </a:extLst>
              </a:tr>
              <a:tr h="370840">
                <a:tc>
                  <a:txBody>
                    <a:bodyPr/>
                    <a:lstStyle/>
                    <a:p>
                      <a:r>
                        <a:rPr lang="hu-HU" dirty="0"/>
                        <a:t>2</a:t>
                      </a:r>
                    </a:p>
                  </a:txBody>
                  <a:tcPr/>
                </a:tc>
                <a:tc>
                  <a:txBody>
                    <a:bodyPr/>
                    <a:lstStyle/>
                    <a:p>
                      <a:pPr marL="0" indent="0">
                        <a:lnSpc>
                          <a:spcPct val="80000"/>
                        </a:lnSpc>
                        <a:spcBef>
                          <a:spcPct val="10000"/>
                        </a:spcBef>
                        <a:buClrTx/>
                        <a:buFont typeface="+mj-lt"/>
                        <a:buNone/>
                      </a:pPr>
                      <a:r>
                        <a:rPr lang="hu-HU" sz="1800" dirty="0"/>
                        <a:t>A felső vezetés támogatása</a:t>
                      </a:r>
                    </a:p>
                  </a:txBody>
                  <a:tcPr/>
                </a:tc>
                <a:tc>
                  <a:txBody>
                    <a:bodyPr/>
                    <a:lstStyle/>
                    <a:p>
                      <a:pPr marL="0" indent="0">
                        <a:lnSpc>
                          <a:spcPct val="80000"/>
                        </a:lnSpc>
                        <a:spcBef>
                          <a:spcPct val="10000"/>
                        </a:spcBef>
                        <a:buClrTx/>
                        <a:buFont typeface="+mj-lt"/>
                        <a:buNone/>
                      </a:pPr>
                      <a:r>
                        <a:rPr lang="hu-HU" sz="1800" dirty="0"/>
                        <a:t>A felhasználó bevonása </a:t>
                      </a:r>
                    </a:p>
                  </a:txBody>
                  <a:tcPr/>
                </a:tc>
                <a:extLst>
                  <a:ext uri="{0D108BD9-81ED-4DB2-BD59-A6C34878D82A}">
                    <a16:rowId xmlns:a16="http://schemas.microsoft.com/office/drawing/2014/main" val="10002"/>
                  </a:ext>
                </a:extLst>
              </a:tr>
              <a:tr h="370840">
                <a:tc>
                  <a:txBody>
                    <a:bodyPr/>
                    <a:lstStyle/>
                    <a:p>
                      <a:r>
                        <a:rPr lang="hu-HU" dirty="0"/>
                        <a:t>3</a:t>
                      </a:r>
                    </a:p>
                  </a:txBody>
                  <a:tcPr/>
                </a:tc>
                <a:tc>
                  <a:txBody>
                    <a:bodyPr/>
                    <a:lstStyle/>
                    <a:p>
                      <a:pPr marL="0" indent="0">
                        <a:lnSpc>
                          <a:spcPct val="80000"/>
                        </a:lnSpc>
                        <a:spcBef>
                          <a:spcPct val="10000"/>
                        </a:spcBef>
                        <a:buClrTx/>
                        <a:buFont typeface="+mj-lt"/>
                        <a:buNone/>
                      </a:pPr>
                      <a:r>
                        <a:rPr lang="hu-HU" sz="1800" dirty="0"/>
                        <a:t>Világos üzleti célok</a:t>
                      </a:r>
                    </a:p>
                  </a:txBody>
                  <a:tcPr/>
                </a:tc>
                <a:tc>
                  <a:txBody>
                    <a:bodyPr/>
                    <a:lstStyle/>
                    <a:p>
                      <a:pPr marL="0" indent="0">
                        <a:lnSpc>
                          <a:spcPct val="80000"/>
                        </a:lnSpc>
                        <a:spcBef>
                          <a:spcPct val="10000"/>
                        </a:spcBef>
                        <a:buClrTx/>
                        <a:buFont typeface="+mj-lt"/>
                        <a:buNone/>
                      </a:pPr>
                      <a:r>
                        <a:rPr lang="hu-HU" sz="1800" dirty="0"/>
                        <a:t>A terjedelem optimalizálása </a:t>
                      </a:r>
                    </a:p>
                  </a:txBody>
                  <a:tcPr/>
                </a:tc>
                <a:extLst>
                  <a:ext uri="{0D108BD9-81ED-4DB2-BD59-A6C34878D82A}">
                    <a16:rowId xmlns:a16="http://schemas.microsoft.com/office/drawing/2014/main" val="10003"/>
                  </a:ext>
                </a:extLst>
              </a:tr>
              <a:tr h="370840">
                <a:tc>
                  <a:txBody>
                    <a:bodyPr/>
                    <a:lstStyle/>
                    <a:p>
                      <a:r>
                        <a:rPr lang="hu-HU" dirty="0"/>
                        <a:t>4</a:t>
                      </a:r>
                    </a:p>
                  </a:txBody>
                  <a:tcPr/>
                </a:tc>
                <a:tc>
                  <a:txBody>
                    <a:bodyPr/>
                    <a:lstStyle/>
                    <a:p>
                      <a:pPr marL="0" indent="0">
                        <a:lnSpc>
                          <a:spcPct val="80000"/>
                        </a:lnSpc>
                        <a:spcBef>
                          <a:spcPct val="10000"/>
                        </a:spcBef>
                        <a:buClrTx/>
                        <a:buFont typeface="+mj-lt"/>
                        <a:buNone/>
                      </a:pPr>
                      <a:r>
                        <a:rPr lang="hu-HU" sz="1800" dirty="0"/>
                        <a:t>A terjedelem optimalizálása</a:t>
                      </a:r>
                    </a:p>
                  </a:txBody>
                  <a:tcPr/>
                </a:tc>
                <a:tc>
                  <a:txBody>
                    <a:bodyPr/>
                    <a:lstStyle/>
                    <a:p>
                      <a:pPr marL="0" indent="0">
                        <a:lnSpc>
                          <a:spcPct val="80000"/>
                        </a:lnSpc>
                        <a:spcBef>
                          <a:spcPct val="10000"/>
                        </a:spcBef>
                        <a:buClrTx/>
                        <a:buFont typeface="+mj-lt"/>
                        <a:buNone/>
                      </a:pPr>
                      <a:r>
                        <a:rPr lang="hu-HU" sz="1800" dirty="0"/>
                        <a:t>Érzelmi érettség </a:t>
                      </a:r>
                    </a:p>
                  </a:txBody>
                  <a:tcPr/>
                </a:tc>
                <a:extLst>
                  <a:ext uri="{0D108BD9-81ED-4DB2-BD59-A6C34878D82A}">
                    <a16:rowId xmlns:a16="http://schemas.microsoft.com/office/drawing/2014/main" val="10004"/>
                  </a:ext>
                </a:extLst>
              </a:tr>
              <a:tr h="370840">
                <a:tc>
                  <a:txBody>
                    <a:bodyPr/>
                    <a:lstStyle/>
                    <a:p>
                      <a:r>
                        <a:rPr lang="hu-HU" dirty="0"/>
                        <a:t>5</a:t>
                      </a:r>
                    </a:p>
                  </a:txBody>
                  <a:tcPr/>
                </a:tc>
                <a:tc>
                  <a:txBody>
                    <a:bodyPr/>
                    <a:lstStyle/>
                    <a:p>
                      <a:pPr marL="0" indent="0">
                        <a:lnSpc>
                          <a:spcPct val="80000"/>
                        </a:lnSpc>
                        <a:spcBef>
                          <a:spcPct val="10000"/>
                        </a:spcBef>
                        <a:buClrTx/>
                        <a:buFont typeface="+mj-lt"/>
                        <a:buNone/>
                      </a:pPr>
                      <a:r>
                        <a:rPr lang="hu-HU" sz="1800" dirty="0"/>
                        <a:t>Agilis folyamatok</a:t>
                      </a:r>
                    </a:p>
                  </a:txBody>
                  <a:tcPr/>
                </a:tc>
                <a:tc>
                  <a:txBody>
                    <a:bodyPr/>
                    <a:lstStyle/>
                    <a:p>
                      <a:pPr marL="0" indent="0">
                        <a:lnSpc>
                          <a:spcPct val="80000"/>
                        </a:lnSpc>
                        <a:spcBef>
                          <a:spcPct val="10000"/>
                        </a:spcBef>
                        <a:buClrTx/>
                        <a:buFont typeface="+mj-lt"/>
                        <a:buNone/>
                      </a:pPr>
                      <a:r>
                        <a:rPr lang="hu-HU" sz="1800" dirty="0"/>
                        <a:t>Képzett erőforrások</a:t>
                      </a:r>
                    </a:p>
                  </a:txBody>
                  <a:tcPr/>
                </a:tc>
                <a:extLst>
                  <a:ext uri="{0D108BD9-81ED-4DB2-BD59-A6C34878D82A}">
                    <a16:rowId xmlns:a16="http://schemas.microsoft.com/office/drawing/2014/main" val="10005"/>
                  </a:ext>
                </a:extLst>
              </a:tr>
              <a:tr h="370840">
                <a:tc>
                  <a:txBody>
                    <a:bodyPr/>
                    <a:lstStyle/>
                    <a:p>
                      <a:r>
                        <a:rPr lang="hu-HU" dirty="0"/>
                        <a:t>6</a:t>
                      </a:r>
                    </a:p>
                  </a:txBody>
                  <a:tcPr/>
                </a:tc>
                <a:tc>
                  <a:txBody>
                    <a:bodyPr/>
                    <a:lstStyle/>
                    <a:p>
                      <a:pPr marL="0" indent="0">
                        <a:lnSpc>
                          <a:spcPct val="80000"/>
                        </a:lnSpc>
                        <a:spcBef>
                          <a:spcPct val="10000"/>
                        </a:spcBef>
                        <a:buClrTx/>
                        <a:buFont typeface="+mj-lt"/>
                        <a:buNone/>
                      </a:pPr>
                      <a:r>
                        <a:rPr lang="hu-HU" sz="1800" dirty="0"/>
                        <a:t>A projektvezető hozzáértése</a:t>
                      </a:r>
                    </a:p>
                  </a:txBody>
                  <a:tcPr/>
                </a:tc>
                <a:tc>
                  <a:txBody>
                    <a:bodyPr/>
                    <a:lstStyle/>
                    <a:p>
                      <a:pPr marL="0" indent="0">
                        <a:lnSpc>
                          <a:spcPct val="80000"/>
                        </a:lnSpc>
                        <a:spcBef>
                          <a:spcPct val="10000"/>
                        </a:spcBef>
                        <a:buClrTx/>
                        <a:buFont typeface="+mj-lt"/>
                        <a:buNone/>
                      </a:pPr>
                      <a:r>
                        <a:rPr lang="hu-HU" sz="1800" dirty="0"/>
                        <a:t>Standard Architektúra </a:t>
                      </a:r>
                    </a:p>
                  </a:txBody>
                  <a:tcPr/>
                </a:tc>
                <a:extLst>
                  <a:ext uri="{0D108BD9-81ED-4DB2-BD59-A6C34878D82A}">
                    <a16:rowId xmlns:a16="http://schemas.microsoft.com/office/drawing/2014/main" val="10006"/>
                  </a:ext>
                </a:extLst>
              </a:tr>
              <a:tr h="370840">
                <a:tc>
                  <a:txBody>
                    <a:bodyPr/>
                    <a:lstStyle/>
                    <a:p>
                      <a:r>
                        <a:rPr lang="hu-HU" dirty="0"/>
                        <a:t>7</a:t>
                      </a:r>
                    </a:p>
                  </a:txBody>
                  <a:tcPr/>
                </a:tc>
                <a:tc>
                  <a:txBody>
                    <a:bodyPr/>
                    <a:lstStyle/>
                    <a:p>
                      <a:pPr marL="0" indent="0">
                        <a:lnSpc>
                          <a:spcPct val="80000"/>
                        </a:lnSpc>
                        <a:spcBef>
                          <a:spcPct val="10000"/>
                        </a:spcBef>
                        <a:buClrTx/>
                        <a:buFont typeface="+mj-lt"/>
                        <a:buNone/>
                      </a:pPr>
                      <a:r>
                        <a:rPr lang="hu-HU" sz="1800" dirty="0"/>
                        <a:t>Pénzügyi menedzsment</a:t>
                      </a:r>
                    </a:p>
                  </a:txBody>
                  <a:tcPr/>
                </a:tc>
                <a:tc>
                  <a:txBody>
                    <a:bodyPr/>
                    <a:lstStyle/>
                    <a:p>
                      <a:pPr marL="0" marR="0" lvl="0" indent="0" algn="l" defTabSz="914400" rtl="0" eaLnBrk="1" fontAlgn="auto" latinLnBrk="0" hangingPunct="1">
                        <a:lnSpc>
                          <a:spcPct val="80000"/>
                        </a:lnSpc>
                        <a:spcBef>
                          <a:spcPct val="10000"/>
                        </a:spcBef>
                        <a:spcAft>
                          <a:spcPts val="0"/>
                        </a:spcAft>
                        <a:buClrTx/>
                        <a:buSzTx/>
                        <a:buFont typeface="+mj-lt"/>
                        <a:buNone/>
                        <a:tabLst/>
                        <a:defRPr/>
                      </a:pPr>
                      <a:r>
                        <a:rPr lang="hu-HU" sz="1800" dirty="0"/>
                        <a:t>Agilis folyamatok</a:t>
                      </a:r>
                      <a:r>
                        <a:rPr lang="hu-HU" sz="1800" baseline="0" dirty="0"/>
                        <a:t> </a:t>
                      </a:r>
                      <a:endParaRPr lang="hu-HU" sz="1800" dirty="0"/>
                    </a:p>
                  </a:txBody>
                  <a:tcPr/>
                </a:tc>
                <a:extLst>
                  <a:ext uri="{0D108BD9-81ED-4DB2-BD59-A6C34878D82A}">
                    <a16:rowId xmlns:a16="http://schemas.microsoft.com/office/drawing/2014/main" val="10007"/>
                  </a:ext>
                </a:extLst>
              </a:tr>
              <a:tr h="370840">
                <a:tc>
                  <a:txBody>
                    <a:bodyPr/>
                    <a:lstStyle/>
                    <a:p>
                      <a:r>
                        <a:rPr lang="hu-HU" dirty="0"/>
                        <a:t>8</a:t>
                      </a:r>
                    </a:p>
                  </a:txBody>
                  <a:tcPr/>
                </a:tc>
                <a:tc>
                  <a:txBody>
                    <a:bodyPr/>
                    <a:lstStyle/>
                    <a:p>
                      <a:pPr marL="0" indent="0">
                        <a:lnSpc>
                          <a:spcPct val="80000"/>
                        </a:lnSpc>
                        <a:spcBef>
                          <a:spcPct val="10000"/>
                        </a:spcBef>
                        <a:buClrTx/>
                        <a:buFont typeface="+mj-lt"/>
                        <a:buNone/>
                      </a:pPr>
                      <a:r>
                        <a:rPr lang="hu-HU" sz="1800" dirty="0"/>
                        <a:t>Képzett erőforrások</a:t>
                      </a:r>
                    </a:p>
                  </a:txBody>
                  <a:tcPr/>
                </a:tc>
                <a:tc>
                  <a:txBody>
                    <a:bodyPr/>
                    <a:lstStyle/>
                    <a:p>
                      <a:pPr marL="0" indent="0">
                        <a:lnSpc>
                          <a:spcPct val="80000"/>
                        </a:lnSpc>
                        <a:spcBef>
                          <a:spcPct val="10000"/>
                        </a:spcBef>
                        <a:buClrTx/>
                        <a:buFont typeface="+mj-lt"/>
                        <a:buNone/>
                      </a:pPr>
                      <a:r>
                        <a:rPr lang="hu-HU" sz="1800" dirty="0"/>
                        <a:t>Egyszerű végrehajtás </a:t>
                      </a:r>
                    </a:p>
                  </a:txBody>
                  <a:tcPr/>
                </a:tc>
                <a:extLst>
                  <a:ext uri="{0D108BD9-81ED-4DB2-BD59-A6C34878D82A}">
                    <a16:rowId xmlns:a16="http://schemas.microsoft.com/office/drawing/2014/main" val="10008"/>
                  </a:ext>
                </a:extLst>
              </a:tr>
              <a:tr h="370840">
                <a:tc>
                  <a:txBody>
                    <a:bodyPr/>
                    <a:lstStyle/>
                    <a:p>
                      <a:r>
                        <a:rPr lang="hu-HU" dirty="0"/>
                        <a:t>9</a:t>
                      </a:r>
                    </a:p>
                  </a:txBody>
                  <a:tcPr/>
                </a:tc>
                <a:tc>
                  <a:txBody>
                    <a:bodyPr/>
                    <a:lstStyle/>
                    <a:p>
                      <a:pPr marL="0" indent="0">
                        <a:lnSpc>
                          <a:spcPct val="80000"/>
                        </a:lnSpc>
                        <a:spcBef>
                          <a:spcPct val="10000"/>
                        </a:spcBef>
                        <a:buClrTx/>
                        <a:buFont typeface="+mj-lt"/>
                        <a:buNone/>
                      </a:pPr>
                      <a:r>
                        <a:rPr lang="hu-HU" sz="1800" dirty="0"/>
                        <a:t>Formális módszertan</a:t>
                      </a:r>
                    </a:p>
                  </a:txBody>
                  <a:tcPr/>
                </a:tc>
                <a:tc>
                  <a:txBody>
                    <a:bodyPr/>
                    <a:lstStyle/>
                    <a:p>
                      <a:pPr marL="0" marR="0" lvl="0" indent="0" algn="l" defTabSz="914400" rtl="0" eaLnBrk="1" fontAlgn="auto" latinLnBrk="0" hangingPunct="1">
                        <a:lnSpc>
                          <a:spcPct val="80000"/>
                        </a:lnSpc>
                        <a:spcBef>
                          <a:spcPct val="10000"/>
                        </a:spcBef>
                        <a:spcAft>
                          <a:spcPts val="0"/>
                        </a:spcAft>
                        <a:buClrTx/>
                        <a:buSzTx/>
                        <a:buFont typeface="+mj-lt"/>
                        <a:buNone/>
                        <a:tabLst/>
                        <a:defRPr/>
                      </a:pPr>
                      <a:r>
                        <a:rPr lang="hu-HU" sz="1800" dirty="0"/>
                        <a:t>A projektvezető hozzáértése </a:t>
                      </a:r>
                    </a:p>
                  </a:txBody>
                  <a:tcPr/>
                </a:tc>
                <a:extLst>
                  <a:ext uri="{0D108BD9-81ED-4DB2-BD59-A6C34878D82A}">
                    <a16:rowId xmlns:a16="http://schemas.microsoft.com/office/drawing/2014/main" val="10009"/>
                  </a:ext>
                </a:extLst>
              </a:tr>
              <a:tr h="370840">
                <a:tc>
                  <a:txBody>
                    <a:bodyPr/>
                    <a:lstStyle/>
                    <a:p>
                      <a:r>
                        <a:rPr lang="hu-HU"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sz="1800" dirty="0"/>
                        <a:t>Szabványos eszközök és infrastruktúra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800" dirty="0"/>
                        <a:t>Világos üzleti célok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sz="1800" dirty="0"/>
                    </a:p>
                  </a:txBody>
                  <a:tcPr/>
                </a:tc>
                <a:extLst>
                  <a:ext uri="{0D108BD9-81ED-4DB2-BD59-A6C34878D82A}">
                    <a16:rowId xmlns:a16="http://schemas.microsoft.com/office/drawing/2014/main" val="10010"/>
                  </a:ext>
                </a:extLst>
              </a:tr>
            </a:tbl>
          </a:graphicData>
        </a:graphic>
      </p:graphicFrame>
      <p:sp>
        <p:nvSpPr>
          <p:cNvPr id="6" name="Slide Number Placeholder 5"/>
          <p:cNvSpPr>
            <a:spLocks noGrp="1"/>
          </p:cNvSpPr>
          <p:nvPr>
            <p:ph type="sldNum" sz="quarter" idx="12"/>
          </p:nvPr>
        </p:nvSpPr>
        <p:spPr/>
        <p:txBody>
          <a:bodyPr/>
          <a:lstStyle/>
          <a:p>
            <a:fld id="{8D123614-BC02-4C2C-9125-03867F667712}" type="slidenum">
              <a:rPr lang="en-US"/>
              <a:pPr/>
              <a:t>25</a:t>
            </a:fld>
            <a:endParaRPr lang="en-US" dirty="0"/>
          </a:p>
        </p:txBody>
      </p:sp>
    </p:spTree>
    <p:extLst>
      <p:ext uri="{BB962C8B-B14F-4D97-AF65-F5344CB8AC3E}">
        <p14:creationId xmlns:p14="http://schemas.microsoft.com/office/powerpoint/2010/main" val="106614065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128684" y="956172"/>
            <a:ext cx="7696200" cy="1049235"/>
          </a:xfrm>
        </p:spPr>
        <p:txBody>
          <a:bodyPr/>
          <a:lstStyle/>
          <a:p>
            <a:r>
              <a:rPr lang="hu-HU" dirty="0"/>
              <a:t>Informatikai projektek specialitásai</a:t>
            </a:r>
            <a:endParaRPr lang="en-US" dirty="0"/>
          </a:p>
        </p:txBody>
      </p:sp>
      <p:sp>
        <p:nvSpPr>
          <p:cNvPr id="265219" name="Rectangle 3"/>
          <p:cNvSpPr>
            <a:spLocks noGrp="1" noChangeArrowheads="1"/>
          </p:cNvSpPr>
          <p:nvPr>
            <p:ph idx="1"/>
          </p:nvPr>
        </p:nvSpPr>
        <p:spPr>
          <a:xfrm>
            <a:off x="762000" y="1524000"/>
            <a:ext cx="7696200" cy="4038600"/>
          </a:xfrm>
        </p:spPr>
        <p:txBody>
          <a:bodyPr>
            <a:normAutofit fontScale="85000" lnSpcReduction="10000"/>
          </a:bodyPr>
          <a:lstStyle/>
          <a:p>
            <a:r>
              <a:rPr lang="hu-HU" sz="2600" dirty="0"/>
              <a:t>Sok projektszereplő</a:t>
            </a:r>
          </a:p>
          <a:p>
            <a:r>
              <a:rPr lang="hu-HU" sz="2600" dirty="0"/>
              <a:t>Sok szakismeret</a:t>
            </a:r>
          </a:p>
          <a:p>
            <a:r>
              <a:rPr lang="hu-HU" sz="2600" dirty="0"/>
              <a:t>A termék megfoghatatlan (</a:t>
            </a:r>
            <a:r>
              <a:rPr lang="hu-HU" sz="2000" dirty="0"/>
              <a:t>90%-os készültség híd vs. szoftver</a:t>
            </a:r>
            <a:r>
              <a:rPr lang="hu-HU" sz="2600" dirty="0"/>
              <a:t>), változó és bonyolult.</a:t>
            </a:r>
          </a:p>
          <a:p>
            <a:r>
              <a:rPr lang="hu-HU" sz="2600" dirty="0"/>
              <a:t>A fejlesztési folyamat nehezen szabványosítható</a:t>
            </a:r>
          </a:p>
          <a:p>
            <a:r>
              <a:rPr lang="hu-HU" sz="2600" dirty="0"/>
              <a:t>Nagyobb kockázat, egyediség</a:t>
            </a:r>
          </a:p>
          <a:p>
            <a:r>
              <a:rPr lang="hu-HU" sz="2600" dirty="0"/>
              <a:t>Nagy függés a felhasználói oldal vállalati kultúrájától</a:t>
            </a:r>
          </a:p>
          <a:p>
            <a:pPr>
              <a:buFont typeface="Wingdings" pitchFamily="2" charset="2"/>
              <a:buNone/>
            </a:pPr>
            <a:r>
              <a:rPr lang="hu-HU" sz="2600" dirty="0"/>
              <a:t>Nincs önmagában informatikai projekt!</a:t>
            </a:r>
            <a:endParaRPr lang="en-US" sz="2600" dirty="0"/>
          </a:p>
        </p:txBody>
      </p:sp>
      <p:sp>
        <p:nvSpPr>
          <p:cNvPr id="6" name="Slide Number Placeholder 5"/>
          <p:cNvSpPr>
            <a:spLocks noGrp="1"/>
          </p:cNvSpPr>
          <p:nvPr>
            <p:ph type="sldNum" sz="quarter" idx="12"/>
          </p:nvPr>
        </p:nvSpPr>
        <p:spPr/>
        <p:txBody>
          <a:bodyPr/>
          <a:lstStyle/>
          <a:p>
            <a:fld id="{46F66C30-35DE-48C5-AB90-336C2FEC7895}" type="slidenum">
              <a:rPr lang="en-US"/>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hu-HU" dirty="0"/>
              <a:t>Projekttípusok</a:t>
            </a:r>
            <a:endParaRPr lang="en-US" dirty="0"/>
          </a:p>
        </p:txBody>
      </p:sp>
      <p:sp>
        <p:nvSpPr>
          <p:cNvPr id="244739" name="Rectangle 3"/>
          <p:cNvSpPr>
            <a:spLocks noGrp="1" noChangeArrowheads="1"/>
          </p:cNvSpPr>
          <p:nvPr>
            <p:ph idx="1"/>
          </p:nvPr>
        </p:nvSpPr>
        <p:spPr>
          <a:xfrm>
            <a:off x="769070" y="1913743"/>
            <a:ext cx="7696200" cy="381000"/>
          </a:xfrm>
        </p:spPr>
        <p:txBody>
          <a:bodyPr>
            <a:normAutofit lnSpcReduction="10000"/>
          </a:bodyPr>
          <a:lstStyle/>
          <a:p>
            <a:pPr>
              <a:lnSpc>
                <a:spcPct val="90000"/>
              </a:lnSpc>
              <a:buClr>
                <a:schemeClr val="accent1">
                  <a:lumMod val="75000"/>
                </a:schemeClr>
              </a:buClr>
              <a:buFont typeface="Courier New" panose="02070309020205020404" pitchFamily="49" charset="0"/>
              <a:buChar char="o"/>
            </a:pPr>
            <a:r>
              <a:rPr lang="hu-HU" sz="2200" dirty="0"/>
              <a:t>Szoftver(termék) fejlesztési projekt</a:t>
            </a:r>
          </a:p>
        </p:txBody>
      </p:sp>
      <p:sp>
        <p:nvSpPr>
          <p:cNvPr id="6" name="Slide Number Placeholder 5"/>
          <p:cNvSpPr>
            <a:spLocks noGrp="1"/>
          </p:cNvSpPr>
          <p:nvPr>
            <p:ph type="sldNum" sz="quarter" idx="12"/>
          </p:nvPr>
        </p:nvSpPr>
        <p:spPr/>
        <p:txBody>
          <a:bodyPr/>
          <a:lstStyle/>
          <a:p>
            <a:fld id="{50A9DC98-E80E-4DCF-BD01-E1404AEAD4B0}" type="slidenum">
              <a:rPr lang="en-US"/>
              <a:pPr/>
              <a:t>27</a:t>
            </a:fld>
            <a:endParaRPr lang="en-US"/>
          </a:p>
        </p:txBody>
      </p:sp>
      <p:sp>
        <p:nvSpPr>
          <p:cNvPr id="5" name="Rectangle 3"/>
          <p:cNvSpPr txBox="1">
            <a:spLocks noChangeArrowheads="1"/>
          </p:cNvSpPr>
          <p:nvPr/>
        </p:nvSpPr>
        <p:spPr bwMode="auto">
          <a:xfrm>
            <a:off x="762000" y="4191000"/>
            <a:ext cx="76962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Clr>
                <a:schemeClr val="accent1">
                  <a:lumMod val="75000"/>
                </a:schemeClr>
              </a:buClr>
              <a:buFont typeface="Courier New" panose="02070309020205020404" pitchFamily="49" charset="0"/>
              <a:buChar char="o"/>
            </a:pPr>
            <a:r>
              <a:rPr lang="hu-HU" sz="2200" kern="0" dirty="0"/>
              <a:t>„Tanulmánykészítési” projekt (előkészítés, felmérés, bevizsgálás)</a:t>
            </a:r>
          </a:p>
        </p:txBody>
      </p:sp>
      <p:sp>
        <p:nvSpPr>
          <p:cNvPr id="7" name="Rectangle 3"/>
          <p:cNvSpPr txBox="1">
            <a:spLocks noChangeArrowheads="1"/>
          </p:cNvSpPr>
          <p:nvPr/>
        </p:nvSpPr>
        <p:spPr bwMode="auto">
          <a:xfrm>
            <a:off x="723900" y="2315964"/>
            <a:ext cx="7696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Clr>
                <a:schemeClr val="accent1">
                  <a:lumMod val="75000"/>
                </a:schemeClr>
              </a:buClr>
              <a:buFont typeface="Courier New" panose="02070309020205020404" pitchFamily="49" charset="0"/>
              <a:buChar char="o"/>
            </a:pPr>
            <a:r>
              <a:rPr lang="hu-HU" sz="2200" kern="0" dirty="0"/>
              <a:t>Alkalmazásfejlesztési projekt</a:t>
            </a:r>
          </a:p>
        </p:txBody>
      </p:sp>
      <p:sp>
        <p:nvSpPr>
          <p:cNvPr id="8" name="Rectangle 3"/>
          <p:cNvSpPr txBox="1">
            <a:spLocks noChangeArrowheads="1"/>
          </p:cNvSpPr>
          <p:nvPr/>
        </p:nvSpPr>
        <p:spPr bwMode="auto">
          <a:xfrm>
            <a:off x="762000" y="2667000"/>
            <a:ext cx="7696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Clr>
                <a:schemeClr val="accent1">
                  <a:lumMod val="75000"/>
                </a:schemeClr>
              </a:buClr>
              <a:buFont typeface="Courier New" panose="02070309020205020404" pitchFamily="49" charset="0"/>
              <a:buChar char="o"/>
            </a:pPr>
            <a:r>
              <a:rPr lang="hu-HU" sz="2200" kern="0" dirty="0"/>
              <a:t>Alkalmazásintegrációs projekt</a:t>
            </a:r>
          </a:p>
        </p:txBody>
      </p:sp>
      <p:sp>
        <p:nvSpPr>
          <p:cNvPr id="9" name="Rectangle 3"/>
          <p:cNvSpPr txBox="1">
            <a:spLocks noChangeArrowheads="1"/>
          </p:cNvSpPr>
          <p:nvPr/>
        </p:nvSpPr>
        <p:spPr bwMode="auto">
          <a:xfrm>
            <a:off x="762000" y="3048000"/>
            <a:ext cx="7696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Clr>
                <a:schemeClr val="accent1">
                  <a:lumMod val="75000"/>
                </a:schemeClr>
              </a:buClr>
              <a:buFont typeface="Courier New" panose="02070309020205020404" pitchFamily="49" charset="0"/>
              <a:buChar char="o"/>
            </a:pPr>
            <a:r>
              <a:rPr lang="hu-HU" sz="2200" kern="0" dirty="0"/>
              <a:t>Rendszerintegrálási projekt</a:t>
            </a:r>
          </a:p>
        </p:txBody>
      </p:sp>
      <p:sp>
        <p:nvSpPr>
          <p:cNvPr id="10" name="Rectangle 3"/>
          <p:cNvSpPr txBox="1">
            <a:spLocks noChangeArrowheads="1"/>
          </p:cNvSpPr>
          <p:nvPr/>
        </p:nvSpPr>
        <p:spPr bwMode="auto">
          <a:xfrm>
            <a:off x="762000" y="3429000"/>
            <a:ext cx="7696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Clr>
                <a:schemeClr val="accent1">
                  <a:lumMod val="75000"/>
                </a:schemeClr>
              </a:buClr>
              <a:buFont typeface="Courier New" panose="02070309020205020404" pitchFamily="49" charset="0"/>
              <a:buChar char="o"/>
            </a:pPr>
            <a:r>
              <a:rPr lang="hu-HU" sz="2200" kern="0" dirty="0"/>
              <a:t>Bevezetési projekt</a:t>
            </a:r>
          </a:p>
        </p:txBody>
      </p:sp>
      <p:sp>
        <p:nvSpPr>
          <p:cNvPr id="11" name="Rectangle 3"/>
          <p:cNvSpPr txBox="1">
            <a:spLocks noChangeArrowheads="1"/>
          </p:cNvSpPr>
          <p:nvPr/>
        </p:nvSpPr>
        <p:spPr bwMode="auto">
          <a:xfrm>
            <a:off x="769070" y="3816925"/>
            <a:ext cx="7696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Clr>
                <a:schemeClr val="accent1">
                  <a:lumMod val="75000"/>
                </a:schemeClr>
              </a:buClr>
              <a:buFont typeface="Courier New" panose="02070309020205020404" pitchFamily="49" charset="0"/>
              <a:buChar char="o"/>
            </a:pPr>
            <a:r>
              <a:rPr lang="hu-HU" sz="2200" kern="0" dirty="0"/>
              <a:t>Infrastruktúra fejlesztési projekt</a:t>
            </a:r>
          </a:p>
        </p:txBody>
      </p:sp>
      <p:sp>
        <p:nvSpPr>
          <p:cNvPr id="12" name="Rectangle 3"/>
          <p:cNvSpPr txBox="1">
            <a:spLocks noChangeArrowheads="1"/>
          </p:cNvSpPr>
          <p:nvPr/>
        </p:nvSpPr>
        <p:spPr bwMode="auto">
          <a:xfrm>
            <a:off x="838200" y="5410200"/>
            <a:ext cx="7696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pPr>
            <a:r>
              <a:rPr lang="hu-HU" kern="0" dirty="0"/>
              <a:t>És</a:t>
            </a:r>
            <a:r>
              <a:rPr lang="hu-HU" sz="2200" kern="0" dirty="0"/>
              <a:t> leginkább mindezekből kevert projekt</a:t>
            </a:r>
            <a:endParaRPr lang="en-US" sz="2200" kern="0" dirty="0"/>
          </a:p>
        </p:txBody>
      </p:sp>
      <p:sp>
        <p:nvSpPr>
          <p:cNvPr id="13" name="Rectangle 3"/>
          <p:cNvSpPr txBox="1">
            <a:spLocks noChangeArrowheads="1"/>
          </p:cNvSpPr>
          <p:nvPr/>
        </p:nvSpPr>
        <p:spPr bwMode="auto">
          <a:xfrm>
            <a:off x="769070" y="4901007"/>
            <a:ext cx="7696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Clr>
                <a:schemeClr val="accent1">
                  <a:lumMod val="75000"/>
                </a:schemeClr>
              </a:buClr>
              <a:buFont typeface="Courier New" panose="02070309020205020404" pitchFamily="49" charset="0"/>
              <a:buChar char="o"/>
            </a:pPr>
            <a:r>
              <a:rPr lang="hu-HU" sz="2200" kern="0" dirty="0"/>
              <a:t>Tesztelési projekt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 calcmode="lin" valueType="num">
                                      <p:cBhvr additive="base">
                                        <p:cTn id="7" dur="500" fill="hold"/>
                                        <p:tgtEl>
                                          <p:spTgt spid="244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4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P spid="5" grpId="0"/>
      <p:bldP spid="8" grpId="0"/>
      <p:bldP spid="9" grpId="0"/>
      <p:bldP spid="10" grpId="0"/>
      <p:bldP spid="11"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1118131" y="1025130"/>
            <a:ext cx="6571343" cy="1049235"/>
          </a:xfrm>
        </p:spPr>
        <p:txBody>
          <a:bodyPr/>
          <a:lstStyle/>
          <a:p>
            <a:r>
              <a:rPr lang="hu-HU" dirty="0"/>
              <a:t>Projekttípusok</a:t>
            </a:r>
            <a:endParaRPr lang="en-US" dirty="0"/>
          </a:p>
        </p:txBody>
      </p:sp>
      <p:sp>
        <p:nvSpPr>
          <p:cNvPr id="244739" name="Rectangle 3"/>
          <p:cNvSpPr>
            <a:spLocks noGrp="1" noChangeArrowheads="1"/>
          </p:cNvSpPr>
          <p:nvPr>
            <p:ph idx="1"/>
          </p:nvPr>
        </p:nvSpPr>
        <p:spPr>
          <a:xfrm>
            <a:off x="769070" y="1913742"/>
            <a:ext cx="7696200" cy="1667657"/>
          </a:xfrm>
        </p:spPr>
        <p:txBody>
          <a:bodyPr>
            <a:normAutofit/>
          </a:bodyPr>
          <a:lstStyle/>
          <a:p>
            <a:pPr>
              <a:lnSpc>
                <a:spcPct val="90000"/>
              </a:lnSpc>
              <a:buClr>
                <a:schemeClr val="accent1">
                  <a:lumMod val="75000"/>
                </a:schemeClr>
              </a:buClr>
              <a:buFont typeface="Courier New" panose="02070309020205020404" pitchFamily="49" charset="0"/>
              <a:buChar char="o"/>
            </a:pPr>
            <a:r>
              <a:rPr lang="hu-HU" sz="2200" dirty="0">
                <a:solidFill>
                  <a:schemeClr val="accent1">
                    <a:lumMod val="75000"/>
                  </a:schemeClr>
                </a:solidFill>
              </a:rPr>
              <a:t>Szoftver(termék) fejlesztési projekt </a:t>
            </a:r>
            <a:r>
              <a:rPr lang="hu-HU" sz="2200" dirty="0"/>
              <a:t>(általános célú, pl. </a:t>
            </a:r>
            <a:r>
              <a:rPr lang="hu-HU" sz="2200" dirty="0" err="1"/>
              <a:t>op</a:t>
            </a:r>
            <a:r>
              <a:rPr lang="hu-HU" sz="2200" dirty="0"/>
              <a:t> rendszer, </a:t>
            </a:r>
            <a:r>
              <a:rPr lang="hu-HU" sz="2200" dirty="0" err="1"/>
              <a:t>office</a:t>
            </a:r>
            <a:r>
              <a:rPr lang="hu-HU" sz="2200" dirty="0"/>
              <a:t> csomag, stb. ) </a:t>
            </a:r>
          </a:p>
          <a:p>
            <a:pPr marL="457200" lvl="1" indent="0">
              <a:lnSpc>
                <a:spcPct val="90000"/>
              </a:lnSpc>
              <a:buClr>
                <a:schemeClr val="accent1">
                  <a:lumMod val="75000"/>
                </a:schemeClr>
              </a:buClr>
              <a:buNone/>
            </a:pPr>
            <a:r>
              <a:rPr lang="hu-HU" sz="1800" dirty="0"/>
              <a:t>Sok-sok potenciális ügyfél igényeit kell figyelembe venni. Nagyon lehet nyerni, de veszíteni is. Az ügyfélnek olcsóbb lehet</a:t>
            </a:r>
            <a:r>
              <a:rPr lang="en-US" sz="1800" dirty="0"/>
              <a:t>.</a:t>
            </a:r>
            <a:endParaRPr lang="hu-HU" sz="1800" dirty="0"/>
          </a:p>
          <a:p>
            <a:pPr marL="0" indent="0">
              <a:lnSpc>
                <a:spcPct val="90000"/>
              </a:lnSpc>
              <a:buClr>
                <a:schemeClr val="accent1">
                  <a:lumMod val="75000"/>
                </a:schemeClr>
              </a:buClr>
              <a:buNone/>
            </a:pPr>
            <a:endParaRPr lang="hu-HU" sz="2200" dirty="0"/>
          </a:p>
          <a:p>
            <a:pPr>
              <a:lnSpc>
                <a:spcPct val="90000"/>
              </a:lnSpc>
              <a:buClr>
                <a:schemeClr val="accent1">
                  <a:lumMod val="75000"/>
                </a:schemeClr>
              </a:buClr>
              <a:buFont typeface="Courier New" panose="02070309020205020404" pitchFamily="49" charset="0"/>
              <a:buChar char="o"/>
            </a:pPr>
            <a:endParaRPr lang="hu-HU" sz="2200" dirty="0"/>
          </a:p>
          <a:p>
            <a:pPr>
              <a:lnSpc>
                <a:spcPct val="90000"/>
              </a:lnSpc>
              <a:buClr>
                <a:schemeClr val="accent1">
                  <a:lumMod val="75000"/>
                </a:schemeClr>
              </a:buClr>
              <a:buFont typeface="Courier New" panose="02070309020205020404" pitchFamily="49" charset="0"/>
              <a:buChar char="o"/>
            </a:pPr>
            <a:endParaRPr lang="hu-HU" sz="2200" dirty="0"/>
          </a:p>
          <a:p>
            <a:pPr>
              <a:lnSpc>
                <a:spcPct val="90000"/>
              </a:lnSpc>
              <a:buClr>
                <a:schemeClr val="accent1">
                  <a:lumMod val="75000"/>
                </a:schemeClr>
              </a:buClr>
              <a:buFont typeface="Courier New" panose="02070309020205020404" pitchFamily="49" charset="0"/>
              <a:buChar char="o"/>
            </a:pPr>
            <a:endParaRPr lang="hu-HU" sz="2200" dirty="0"/>
          </a:p>
          <a:p>
            <a:pPr marL="0" indent="0">
              <a:lnSpc>
                <a:spcPct val="90000"/>
              </a:lnSpc>
              <a:buClr>
                <a:schemeClr val="accent1">
                  <a:lumMod val="75000"/>
                </a:schemeClr>
              </a:buClr>
              <a:buNone/>
            </a:pPr>
            <a:endParaRPr lang="hu-HU" sz="2200" dirty="0"/>
          </a:p>
        </p:txBody>
      </p:sp>
      <p:sp>
        <p:nvSpPr>
          <p:cNvPr id="6" name="Slide Number Placeholder 5"/>
          <p:cNvSpPr>
            <a:spLocks noGrp="1"/>
          </p:cNvSpPr>
          <p:nvPr>
            <p:ph type="sldNum" sz="quarter" idx="12"/>
          </p:nvPr>
        </p:nvSpPr>
        <p:spPr/>
        <p:txBody>
          <a:bodyPr/>
          <a:lstStyle/>
          <a:p>
            <a:fld id="{50A9DC98-E80E-4DCF-BD01-E1404AEAD4B0}" type="slidenum">
              <a:rPr lang="en-US"/>
              <a:pPr/>
              <a:t>28</a:t>
            </a:fld>
            <a:endParaRPr lang="en-US"/>
          </a:p>
        </p:txBody>
      </p:sp>
      <p:sp>
        <p:nvSpPr>
          <p:cNvPr id="7" name="Rectangle 3"/>
          <p:cNvSpPr txBox="1">
            <a:spLocks noChangeArrowheads="1"/>
          </p:cNvSpPr>
          <p:nvPr/>
        </p:nvSpPr>
        <p:spPr bwMode="auto">
          <a:xfrm>
            <a:off x="769070" y="3733800"/>
            <a:ext cx="76962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a:lnSpc>
                <a:spcPct val="90000"/>
              </a:lnSpc>
              <a:buClr>
                <a:schemeClr val="accent1">
                  <a:lumMod val="75000"/>
                </a:schemeClr>
              </a:buClr>
              <a:buFont typeface="Courier New" panose="02070309020205020404" pitchFamily="49" charset="0"/>
              <a:buChar char="o"/>
            </a:pPr>
            <a:r>
              <a:rPr lang="hu-HU" sz="2200" kern="0" dirty="0">
                <a:solidFill>
                  <a:schemeClr val="accent1">
                    <a:lumMod val="75000"/>
                  </a:schemeClr>
                </a:solidFill>
              </a:rPr>
              <a:t>Alkalmazásfejlesztési projekt </a:t>
            </a:r>
            <a:r>
              <a:rPr lang="hu-HU" sz="2200" kern="0" dirty="0"/>
              <a:t>(ügyfél speciális igényei szerint)</a:t>
            </a:r>
          </a:p>
          <a:p>
            <a:pPr marL="400050" lvl="1" indent="0">
              <a:lnSpc>
                <a:spcPct val="90000"/>
              </a:lnSpc>
              <a:buClr>
                <a:schemeClr val="accent1">
                  <a:lumMod val="75000"/>
                </a:schemeClr>
              </a:buClr>
              <a:buNone/>
            </a:pPr>
            <a:r>
              <a:rPr lang="hu-HU" sz="1700" kern="0" dirty="0"/>
              <a:t>Biztos befektető, közvetlenebb kapcsolat, visszacsatolás az ügyféltől. </a:t>
            </a:r>
          </a:p>
        </p:txBody>
      </p:sp>
    </p:spTree>
    <p:extLst>
      <p:ext uri="{BB962C8B-B14F-4D97-AF65-F5344CB8AC3E}">
        <p14:creationId xmlns:p14="http://schemas.microsoft.com/office/powerpoint/2010/main" val="222000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 calcmode="lin" valueType="num">
                                      <p:cBhvr additive="base">
                                        <p:cTn id="7" dur="500" fill="hold"/>
                                        <p:tgtEl>
                                          <p:spTgt spid="244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47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4739">
                                            <p:txEl>
                                              <p:pRg st="1" end="1"/>
                                            </p:txEl>
                                          </p:spTgt>
                                        </p:tgtEl>
                                        <p:attrNameLst>
                                          <p:attrName>style.visibility</p:attrName>
                                        </p:attrNameLst>
                                      </p:cBhvr>
                                      <p:to>
                                        <p:strVal val="visible"/>
                                      </p:to>
                                    </p:set>
                                    <p:anim calcmode="lin" valueType="num">
                                      <p:cBhvr additive="base">
                                        <p:cTn id="11" dur="500" fill="hold"/>
                                        <p:tgtEl>
                                          <p:spTgt spid="2447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47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hu-HU"/>
              <a:t>Minden projekt több projekt</a:t>
            </a:r>
            <a:endParaRPr lang="en-US"/>
          </a:p>
        </p:txBody>
      </p:sp>
      <p:sp>
        <p:nvSpPr>
          <p:cNvPr id="245763" name="Rectangle 3"/>
          <p:cNvSpPr>
            <a:spLocks noGrp="1" noChangeArrowheads="1"/>
          </p:cNvSpPr>
          <p:nvPr>
            <p:ph idx="1"/>
          </p:nvPr>
        </p:nvSpPr>
        <p:spPr/>
        <p:txBody>
          <a:bodyPr/>
          <a:lstStyle/>
          <a:p>
            <a:r>
              <a:rPr lang="hu-HU"/>
              <a:t>Legtöbbször legalább két projekt: ügyfél oldali és vállalkozó oldali</a:t>
            </a:r>
          </a:p>
          <a:p>
            <a:r>
              <a:rPr lang="hu-HU"/>
              <a:t>Lehetnek benne alvállalkozói vagy saját (al)projektek</a:t>
            </a:r>
          </a:p>
          <a:p>
            <a:r>
              <a:rPr lang="hu-HU"/>
              <a:t>Lehet mellette tanácsadói projekt</a:t>
            </a:r>
          </a:p>
          <a:p>
            <a:r>
              <a:rPr lang="hu-HU"/>
              <a:t>És/vagy tesztelési projekt</a:t>
            </a:r>
            <a:endParaRPr lang="en-US"/>
          </a:p>
        </p:txBody>
      </p:sp>
      <p:sp>
        <p:nvSpPr>
          <p:cNvPr id="6" name="Slide Number Placeholder 5"/>
          <p:cNvSpPr>
            <a:spLocks noGrp="1"/>
          </p:cNvSpPr>
          <p:nvPr>
            <p:ph type="sldNum" sz="quarter" idx="12"/>
          </p:nvPr>
        </p:nvSpPr>
        <p:spPr/>
        <p:txBody>
          <a:bodyPr/>
          <a:lstStyle/>
          <a:p>
            <a:fld id="{BB3DF24E-10B4-49DE-A11A-7F1AB983DE4D}"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a:xfrm>
            <a:off x="1121531" y="1053798"/>
            <a:ext cx="5760741" cy="788004"/>
          </a:xfrm>
        </p:spPr>
        <p:txBody>
          <a:bodyPr/>
          <a:lstStyle/>
          <a:p>
            <a:pPr eaLnBrk="1" hangingPunct="1"/>
            <a:r>
              <a:rPr lang="hu-HU" dirty="0"/>
              <a:t>És ti?</a:t>
            </a:r>
            <a:endParaRPr lang="en-US" dirty="0"/>
          </a:p>
        </p:txBody>
      </p:sp>
      <p:sp>
        <p:nvSpPr>
          <p:cNvPr id="4100" name="Rectangle 5"/>
          <p:cNvSpPr>
            <a:spLocks noGrp="1" noChangeArrowheads="1"/>
          </p:cNvSpPr>
          <p:nvPr>
            <p:ph type="subTitle" idx="1"/>
          </p:nvPr>
        </p:nvSpPr>
        <p:spPr>
          <a:xfrm>
            <a:off x="1158980" y="1841802"/>
            <a:ext cx="7153632" cy="3962400"/>
          </a:xfrm>
        </p:spPr>
        <p:txBody>
          <a:bodyPr>
            <a:normAutofit/>
          </a:bodyPr>
          <a:lstStyle/>
          <a:p>
            <a:pPr marL="342900" indent="-342900">
              <a:buFont typeface="Arial" panose="020B0604020202020204" pitchFamily="34" charset="0"/>
              <a:buChar char="•"/>
            </a:pPr>
            <a:endParaRPr lang="hu-HU" dirty="0"/>
          </a:p>
          <a:p>
            <a:pPr marL="342900" indent="-342900">
              <a:buFont typeface="Arial" panose="020B0604020202020204" pitchFamily="34" charset="0"/>
              <a:buChar char="•"/>
            </a:pPr>
            <a:r>
              <a:rPr lang="hu-HU" sz="2400" dirty="0"/>
              <a:t>menti.com</a:t>
            </a:r>
          </a:p>
          <a:p>
            <a:pPr marL="342900" indent="-342900">
              <a:buFont typeface="Arial" panose="020B0604020202020204" pitchFamily="34" charset="0"/>
              <a:buChar char="•"/>
            </a:pPr>
            <a:r>
              <a:rPr lang="hu-HU" sz="2400" dirty="0"/>
              <a:t>Kód: 6414 0971</a:t>
            </a:r>
          </a:p>
          <a:p>
            <a:pPr algn="l" eaLnBrk="1" hangingPunct="1"/>
            <a:endParaRPr lang="hu-HU" sz="2400" dirty="0"/>
          </a:p>
          <a:p>
            <a:pPr algn="l" eaLnBrk="1" hangingPunct="1"/>
            <a:endParaRPr lang="hu-HU" sz="2400" dirty="0"/>
          </a:p>
          <a:p>
            <a:pPr marL="342900" indent="-342900" algn="l" eaLnBrk="1" hangingPunct="1">
              <a:buFont typeface="Arial" panose="020B0604020202020204" pitchFamily="34" charset="0"/>
              <a:buChar char="•"/>
            </a:pPr>
            <a:r>
              <a:rPr lang="hu-HU" sz="2400" dirty="0"/>
              <a:t>Mi a motivációtok, hogy itt vagytok az ELTE IK mesterképzésén? 		</a:t>
            </a:r>
            <a:endParaRPr lang="en-US" sz="2000" dirty="0"/>
          </a:p>
        </p:txBody>
      </p:sp>
      <p:sp>
        <p:nvSpPr>
          <p:cNvPr id="4098" name="Rectangle 9"/>
          <p:cNvSpPr>
            <a:spLocks noGrp="1" noChangeArrowheads="1"/>
          </p:cNvSpPr>
          <p:nvPr>
            <p:ph type="sldNum" sz="quarter" idx="12"/>
          </p:nvPr>
        </p:nvSpPr>
        <p:spPr>
          <a:noFill/>
        </p:spPr>
        <p:txBody>
          <a:bodyPr/>
          <a:lstStyle/>
          <a:p>
            <a:fld id="{E930A019-B1F7-48CC-922F-309FF9917424}" type="slidenum">
              <a:rPr lang="en-US" smtClean="0"/>
              <a:pPr/>
              <a:t>3</a:t>
            </a:fld>
            <a:endParaRPr lang="en-US"/>
          </a:p>
        </p:txBody>
      </p:sp>
    </p:spTree>
    <p:extLst>
      <p:ext uri="{BB962C8B-B14F-4D97-AF65-F5344CB8AC3E}">
        <p14:creationId xmlns:p14="http://schemas.microsoft.com/office/powerpoint/2010/main" val="10547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5" end="5"/>
                                            </p:txEl>
                                          </p:spTgt>
                                        </p:tgtEl>
                                        <p:attrNameLst>
                                          <p:attrName>style.visibility</p:attrName>
                                        </p:attrNameLst>
                                      </p:cBhvr>
                                      <p:to>
                                        <p:strVal val="visible"/>
                                      </p:to>
                                    </p:set>
                                    <p:anim calcmode="lin" valueType="num">
                                      <p:cBhvr additive="base">
                                        <p:cTn id="7"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hu-HU" dirty="0"/>
              <a:t>Projektmenedzsment mint szakma</a:t>
            </a:r>
          </a:p>
        </p:txBody>
      </p:sp>
      <p:sp>
        <p:nvSpPr>
          <p:cNvPr id="5" name="Rectangle 3"/>
          <p:cNvSpPr txBox="1">
            <a:spLocks noChangeArrowheads="1"/>
          </p:cNvSpPr>
          <p:nvPr/>
        </p:nvSpPr>
        <p:spPr bwMode="auto">
          <a:xfrm>
            <a:off x="1128684" y="2337994"/>
            <a:ext cx="85344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800" kern="0" dirty="0"/>
              <a:t>Szakszókincs</a:t>
            </a:r>
          </a:p>
          <a:p>
            <a:r>
              <a:rPr lang="hu-HU" sz="2800" kern="0" dirty="0"/>
              <a:t>Szakmai ismeretek és képességek</a:t>
            </a:r>
          </a:p>
          <a:p>
            <a:r>
              <a:rPr lang="hu-HU" sz="2800" kern="0" dirty="0"/>
              <a:t>Szakmai szervezetek</a:t>
            </a:r>
          </a:p>
          <a:p>
            <a:r>
              <a:rPr lang="hu-HU" sz="2800" kern="0" dirty="0"/>
              <a:t>Minősítések</a:t>
            </a:r>
          </a:p>
          <a:p>
            <a:endParaRPr lang="hu-HU" kern="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C4AC067-D504-471C-8EA7-D3CB990B8D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9144000" cy="742950"/>
          </a:xfrm>
          <a:prstGeom prst="rect">
            <a:avLst/>
          </a:prstGeom>
        </p:spPr>
      </p:pic>
      <p:sp>
        <p:nvSpPr>
          <p:cNvPr id="73" name="Rectangle 72">
            <a:extLst>
              <a:ext uri="{FF2B5EF4-FFF2-40B4-BE49-F238E27FC236}">
                <a16:creationId xmlns:a16="http://schemas.microsoft.com/office/drawing/2014/main" id="{C5725D68-8A0E-415C-AF7F-3771B66B9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BE714B4-F36E-4926-93B3-190E5EC13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6C6CF9F7-5642-4F7B-8A15-C78EA0AB9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pic>
        <p:nvPicPr>
          <p:cNvPr id="2050" name="Picture 2" descr="https://www.callcentrehelper.com/images/stories/2010/2016/05/team-meeting-improve-760.jpg">
            <a:extLst>
              <a:ext uri="{FF2B5EF4-FFF2-40B4-BE49-F238E27FC236}">
                <a16:creationId xmlns:a16="http://schemas.microsoft.com/office/drawing/2014/main" id="{21F7D3D1-4366-4B82-BFB3-DCA8CCAB0A09}"/>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21002" r="1" b="1"/>
          <a:stretch/>
        </p:blipFill>
        <p:spPr bwMode="auto">
          <a:xfrm>
            <a:off x="20" y="10"/>
            <a:ext cx="9143751"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719607D7-FF4E-44E3-9C3F-86AA4D44F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8014" y="4754483"/>
            <a:ext cx="4207985" cy="1601330"/>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9E93F-9AC9-4BEE-80E6-8466CDFF3421}"/>
              </a:ext>
            </a:extLst>
          </p:cNvPr>
          <p:cNvSpPr>
            <a:spLocks noGrp="1"/>
          </p:cNvSpPr>
          <p:nvPr>
            <p:ph type="title"/>
          </p:nvPr>
        </p:nvSpPr>
        <p:spPr>
          <a:xfrm>
            <a:off x="4570809" y="5239131"/>
            <a:ext cx="4199799" cy="960087"/>
          </a:xfrm>
        </p:spPr>
        <p:txBody>
          <a:bodyPr vert="horz" lIns="91440" tIns="45720" rIns="91440" bIns="45720" rtlCol="0" anchor="b">
            <a:normAutofit fontScale="90000"/>
          </a:bodyPr>
          <a:lstStyle/>
          <a:p>
            <a:pPr defTabSz="914400"/>
            <a:r>
              <a:rPr lang="hu-HU" sz="3000" dirty="0">
                <a:solidFill>
                  <a:srgbClr val="FFFFFE"/>
                </a:solidFill>
              </a:rPr>
              <a:t>Sikeres projektmenedzser képességei, ismeretei ...</a:t>
            </a:r>
            <a:endParaRPr lang="en-US" sz="3000" dirty="0">
              <a:solidFill>
                <a:srgbClr val="FFFFFE"/>
              </a:solidFill>
            </a:endParaRPr>
          </a:p>
        </p:txBody>
      </p:sp>
      <p:sp>
        <p:nvSpPr>
          <p:cNvPr id="4" name="Slide Number Placeholder 3">
            <a:extLst>
              <a:ext uri="{FF2B5EF4-FFF2-40B4-BE49-F238E27FC236}">
                <a16:creationId xmlns:a16="http://schemas.microsoft.com/office/drawing/2014/main" id="{314F805D-D4E7-4987-974E-3ED0E09AD1B9}"/>
              </a:ext>
            </a:extLst>
          </p:cNvPr>
          <p:cNvSpPr>
            <a:spLocks noGrp="1"/>
          </p:cNvSpPr>
          <p:nvPr>
            <p:ph type="sldNum" sz="quarter" idx="12"/>
          </p:nvPr>
        </p:nvSpPr>
        <p:spPr>
          <a:xfrm>
            <a:off x="3714350" y="4919075"/>
            <a:ext cx="608264" cy="503578"/>
          </a:xfrm>
        </p:spPr>
        <p:txBody>
          <a:bodyPr vert="horz" lIns="91440" tIns="45720" rIns="91440" bIns="45720" rtlCol="0" anchor="t">
            <a:normAutofit/>
          </a:bodyPr>
          <a:lstStyle/>
          <a:p>
            <a:pPr>
              <a:lnSpc>
                <a:spcPct val="90000"/>
              </a:lnSpc>
              <a:spcAft>
                <a:spcPts val="600"/>
              </a:spcAft>
              <a:defRPr/>
            </a:pPr>
            <a:fld id="{753B17E5-C457-4297-BDE7-E43B45805AC6}" type="slidenum">
              <a:rPr lang="en-US">
                <a:solidFill>
                  <a:srgbClr val="FFFFFE"/>
                </a:solidFill>
              </a:rPr>
              <a:pPr>
                <a:lnSpc>
                  <a:spcPct val="90000"/>
                </a:lnSpc>
                <a:spcAft>
                  <a:spcPts val="600"/>
                </a:spcAft>
                <a:defRPr/>
              </a:pPr>
              <a:t>31</a:t>
            </a:fld>
            <a:endParaRPr lang="en-US">
              <a:solidFill>
                <a:srgbClr val="FFFFFE"/>
              </a:solidFill>
            </a:endParaRPr>
          </a:p>
        </p:txBody>
      </p:sp>
      <p:pic>
        <p:nvPicPr>
          <p:cNvPr id="81" name="Picture 80">
            <a:extLst>
              <a:ext uri="{FF2B5EF4-FFF2-40B4-BE49-F238E27FC236}">
                <a16:creationId xmlns:a16="http://schemas.microsoft.com/office/drawing/2014/main" id="{CC3919EB-D15F-420D-ACCC-230A8D55D6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53440" b="36564"/>
          <a:stretch/>
        </p:blipFill>
        <p:spPr>
          <a:xfrm>
            <a:off x="4558107" y="4920257"/>
            <a:ext cx="3991356" cy="155448"/>
          </a:xfrm>
          <a:prstGeom prst="rect">
            <a:avLst/>
          </a:prstGeom>
          <a:noFill/>
          <a:ln>
            <a:noFill/>
          </a:ln>
        </p:spPr>
      </p:pic>
    </p:spTree>
    <p:extLst>
      <p:ext uri="{BB962C8B-B14F-4D97-AF65-F5344CB8AC3E}">
        <p14:creationId xmlns:p14="http://schemas.microsoft.com/office/powerpoint/2010/main" val="181236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hu-HU" sz="2900" dirty="0"/>
              <a:t>Projektvezetői ismeretek és képességek</a:t>
            </a:r>
          </a:p>
        </p:txBody>
      </p:sp>
      <p:sp>
        <p:nvSpPr>
          <p:cNvPr id="290819" name="Rectangle 3"/>
          <p:cNvSpPr>
            <a:spLocks noGrp="1" noChangeArrowheads="1"/>
          </p:cNvSpPr>
          <p:nvPr>
            <p:ph idx="1"/>
          </p:nvPr>
        </p:nvSpPr>
        <p:spPr>
          <a:xfrm>
            <a:off x="865796" y="1950455"/>
            <a:ext cx="7696200" cy="1173162"/>
          </a:xfrm>
        </p:spPr>
        <p:txBody>
          <a:bodyPr>
            <a:normAutofit/>
          </a:bodyPr>
          <a:lstStyle/>
          <a:p>
            <a:pPr marL="0" indent="0">
              <a:lnSpc>
                <a:spcPct val="80000"/>
              </a:lnSpc>
              <a:buNone/>
            </a:pPr>
            <a:r>
              <a:rPr lang="hu-HU" sz="2400" dirty="0">
                <a:solidFill>
                  <a:schemeClr val="accent1">
                    <a:lumMod val="75000"/>
                  </a:schemeClr>
                </a:solidFill>
              </a:rPr>
              <a:t>1. </a:t>
            </a:r>
            <a:r>
              <a:rPr lang="hu-HU" sz="2400" dirty="0"/>
              <a:t>a létrehozandó projekteredmény tartalmára vonatkozó áttekintést biztosító technikai képességek (első szakma),</a:t>
            </a:r>
          </a:p>
          <a:p>
            <a:pPr>
              <a:lnSpc>
                <a:spcPct val="80000"/>
              </a:lnSpc>
              <a:buFont typeface="Wingdings" pitchFamily="2" charset="2"/>
              <a:buNone/>
            </a:pPr>
            <a:endParaRPr lang="hu-HU" sz="2400" dirty="0"/>
          </a:p>
        </p:txBody>
      </p:sp>
      <p:sp>
        <p:nvSpPr>
          <p:cNvPr id="7" name="Slide Number Placeholder 5"/>
          <p:cNvSpPr>
            <a:spLocks noGrp="1"/>
          </p:cNvSpPr>
          <p:nvPr>
            <p:ph type="sldNum" sz="quarter" idx="12"/>
          </p:nvPr>
        </p:nvSpPr>
        <p:spPr/>
        <p:txBody>
          <a:bodyPr/>
          <a:lstStyle/>
          <a:p>
            <a:fld id="{66917CEE-1D26-473F-85DA-F0E48280FED4}" type="slidenum">
              <a:rPr lang="en-US"/>
              <a:pPr/>
              <a:t>32</a:t>
            </a:fld>
            <a:endParaRPr lang="en-US"/>
          </a:p>
        </p:txBody>
      </p:sp>
      <p:sp>
        <p:nvSpPr>
          <p:cNvPr id="6" name="Rectangle 3"/>
          <p:cNvSpPr txBox="1">
            <a:spLocks noChangeArrowheads="1"/>
          </p:cNvSpPr>
          <p:nvPr/>
        </p:nvSpPr>
        <p:spPr bwMode="auto">
          <a:xfrm>
            <a:off x="919113" y="3105895"/>
            <a:ext cx="7696200" cy="14753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marL="0" indent="0">
              <a:lnSpc>
                <a:spcPct val="80000"/>
              </a:lnSpc>
              <a:buNone/>
            </a:pPr>
            <a:r>
              <a:rPr lang="hu-HU" sz="2400" kern="0" dirty="0">
                <a:solidFill>
                  <a:schemeClr val="accent1">
                    <a:lumMod val="75000"/>
                  </a:schemeClr>
                </a:solidFill>
              </a:rPr>
              <a:t>2. </a:t>
            </a:r>
            <a:r>
              <a:rPr lang="hu-HU" sz="2400" kern="0" dirty="0"/>
              <a:t>a vezetői szerepkör betöltéséhez szükséges humán képességek (feladatdelegálás, kommunikáció, problémamegoldás, konfliktuskezelés, </a:t>
            </a:r>
            <a:r>
              <a:rPr lang="hu-HU" sz="2400" kern="0" dirty="0" err="1"/>
              <a:t>stb</a:t>
            </a:r>
            <a:r>
              <a:rPr lang="hu-HU" sz="2400" kern="0" dirty="0"/>
              <a:t>), és</a:t>
            </a:r>
          </a:p>
        </p:txBody>
      </p:sp>
      <p:sp>
        <p:nvSpPr>
          <p:cNvPr id="9" name="Rectangle 3"/>
          <p:cNvSpPr txBox="1">
            <a:spLocks noChangeArrowheads="1"/>
          </p:cNvSpPr>
          <p:nvPr/>
        </p:nvSpPr>
        <p:spPr bwMode="auto">
          <a:xfrm>
            <a:off x="914400" y="4581198"/>
            <a:ext cx="7696200" cy="15213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marL="0" indent="0">
              <a:lnSpc>
                <a:spcPct val="80000"/>
              </a:lnSpc>
              <a:buNone/>
            </a:pPr>
            <a:r>
              <a:rPr lang="hu-HU" sz="2400" kern="0" dirty="0">
                <a:solidFill>
                  <a:schemeClr val="accent1">
                    <a:lumMod val="75000"/>
                  </a:schemeClr>
                </a:solidFill>
              </a:rPr>
              <a:t>3. </a:t>
            </a:r>
            <a:r>
              <a:rPr lang="hu-HU" sz="2400" kern="0" dirty="0"/>
              <a:t>a projektvezetési eszköztár birtoklását, ami egyrészt azok ismeretét, másrészt azok alkalmazási készségét foglalja magában (második szakma)</a:t>
            </a:r>
          </a:p>
          <a:p>
            <a:pPr>
              <a:lnSpc>
                <a:spcPct val="80000"/>
              </a:lnSpc>
              <a:buFont typeface="Wingdings" pitchFamily="2" charset="2"/>
              <a:buNone/>
            </a:pPr>
            <a:endParaRPr lang="hu-HU"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1128684" y="956172"/>
            <a:ext cx="7329516" cy="1049235"/>
          </a:xfrm>
        </p:spPr>
        <p:txBody>
          <a:bodyPr/>
          <a:lstStyle/>
          <a:p>
            <a:r>
              <a:rPr lang="hu-HU" dirty="0"/>
              <a:t>Projektmenedzsment mint szakma</a:t>
            </a:r>
          </a:p>
        </p:txBody>
      </p:sp>
      <p:sp>
        <p:nvSpPr>
          <p:cNvPr id="6" name="Slide Number Placeholder 5"/>
          <p:cNvSpPr>
            <a:spLocks noGrp="1"/>
          </p:cNvSpPr>
          <p:nvPr>
            <p:ph type="sldNum" sz="quarter" idx="12"/>
          </p:nvPr>
        </p:nvSpPr>
        <p:spPr/>
        <p:txBody>
          <a:bodyPr/>
          <a:lstStyle/>
          <a:p>
            <a:fld id="{BE7C3DA1-0434-4399-BAC9-C7DEE9F4A18B}" type="slidenum">
              <a:rPr lang="en-US"/>
              <a:pPr/>
              <a:t>33</a:t>
            </a:fld>
            <a:endParaRPr lang="en-US"/>
          </a:p>
        </p:txBody>
      </p:sp>
      <p:sp>
        <p:nvSpPr>
          <p:cNvPr id="5" name="Rectangle 3"/>
          <p:cNvSpPr txBox="1">
            <a:spLocks noChangeArrowheads="1"/>
          </p:cNvSpPr>
          <p:nvPr/>
        </p:nvSpPr>
        <p:spPr bwMode="auto">
          <a:xfrm>
            <a:off x="882541" y="1681849"/>
            <a:ext cx="76962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r>
              <a:rPr lang="hu-HU" sz="2400" kern="0" dirty="0"/>
              <a:t>Szakmai szervezetek</a:t>
            </a:r>
          </a:p>
          <a:p>
            <a:pPr lvl="1"/>
            <a:endParaRPr lang="hu-HU" sz="2400" kern="0" dirty="0"/>
          </a:p>
          <a:p>
            <a:pPr lvl="1"/>
            <a:r>
              <a:rPr lang="hu-HU" sz="2400" kern="0" dirty="0"/>
              <a:t>PMI (</a:t>
            </a:r>
            <a:r>
              <a:rPr lang="hu-HU" sz="2400" kern="0" dirty="0" err="1"/>
              <a:t>PMI</a:t>
            </a:r>
            <a:r>
              <a:rPr lang="hu-HU" sz="2400" kern="0" dirty="0"/>
              <a:t> Budapest, Magyar Tagozat)</a:t>
            </a:r>
          </a:p>
          <a:p>
            <a:pPr lvl="1"/>
            <a:endParaRPr lang="hu-HU" sz="2400" kern="0" dirty="0"/>
          </a:p>
          <a:p>
            <a:pPr lvl="1"/>
            <a:r>
              <a:rPr lang="hu-HU" sz="2400" kern="0" dirty="0"/>
              <a:t>IPMA (FÖVOSZ)</a:t>
            </a:r>
          </a:p>
          <a:p>
            <a:pPr lvl="1"/>
            <a:endParaRPr lang="hu-HU" sz="2400" kern="0" dirty="0"/>
          </a:p>
          <a:p>
            <a:pPr lvl="1"/>
            <a:r>
              <a:rPr lang="hu-HU" sz="2400" kern="0" dirty="0"/>
              <a:t>PMSZ</a:t>
            </a:r>
          </a:p>
          <a:p>
            <a:pPr lvl="1"/>
            <a:endParaRPr lang="hu-HU" sz="2400" kern="0" dirty="0"/>
          </a:p>
          <a:p>
            <a:pPr lvl="1"/>
            <a:r>
              <a:rPr lang="hu-HU" sz="2400" kern="0" dirty="0"/>
              <a:t>PM Műhely (HTE) </a:t>
            </a:r>
          </a:p>
          <a:p>
            <a:endParaRPr lang="hu-HU" kern="0" dirty="0"/>
          </a:p>
        </p:txBody>
      </p:sp>
      <p:pic>
        <p:nvPicPr>
          <p:cNvPr id="1026" name="Picture 2" descr="https://encrypted-tbn1.gstatic.com/images?q=tbn:ANd9GcRnBQmAXC5BgF70-5HNlifp3pUN_WkmybRnNkDMbDE34jewgs0KB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4038" y="2492354"/>
            <a:ext cx="876300" cy="321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fovosz.hu/images/fovosz-s-u6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437818"/>
            <a:ext cx="862672" cy="7171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fovosz.hu/images/ipma_logo_2012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686" y="3396349"/>
            <a:ext cx="10287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static.com/images?q=tbn:ANd9GcSqhIuc8gAX0ObMagtigGLHBPZxaA6mwIw7Gtbpf2R-Xtemysjj_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5158765"/>
            <a:ext cx="1285875"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techshow.mmklaszter.com/wp-content/uploads/Budapest-Hungarian-Chapter-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9436" y="2921554"/>
            <a:ext cx="1005771" cy="35874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pmsz.hu/images/logo.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4434927"/>
            <a:ext cx="266700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972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381000" y="793870"/>
            <a:ext cx="7696200" cy="838200"/>
          </a:xfrm>
        </p:spPr>
        <p:txBody>
          <a:bodyPr>
            <a:normAutofit/>
          </a:bodyPr>
          <a:lstStyle/>
          <a:p>
            <a:r>
              <a:rPr lang="hu-HU" sz="2900" dirty="0"/>
              <a:t>Projektmenedzseri szakmai minősítések 1</a:t>
            </a:r>
          </a:p>
        </p:txBody>
      </p:sp>
      <p:sp>
        <p:nvSpPr>
          <p:cNvPr id="295939" name="Rectangle 3"/>
          <p:cNvSpPr>
            <a:spLocks noGrp="1" noChangeArrowheads="1"/>
          </p:cNvSpPr>
          <p:nvPr>
            <p:ph idx="1"/>
          </p:nvPr>
        </p:nvSpPr>
        <p:spPr>
          <a:xfrm>
            <a:off x="228600" y="1524000"/>
            <a:ext cx="8915400" cy="4038600"/>
          </a:xfrm>
        </p:spPr>
        <p:txBody>
          <a:bodyPr/>
          <a:lstStyle/>
          <a:p>
            <a:pPr lvl="1"/>
            <a:r>
              <a:rPr lang="hu-HU" i="1" dirty="0" err="1"/>
              <a:t>Certified</a:t>
            </a:r>
            <a:r>
              <a:rPr lang="hu-HU" i="1" dirty="0"/>
              <a:t> </a:t>
            </a:r>
            <a:r>
              <a:rPr lang="hu-HU" i="1" dirty="0" err="1"/>
              <a:t>Associate</a:t>
            </a:r>
            <a:r>
              <a:rPr lang="hu-HU" i="1" dirty="0"/>
              <a:t> </a:t>
            </a:r>
            <a:r>
              <a:rPr lang="hu-HU" i="1" dirty="0" err="1"/>
              <a:t>in</a:t>
            </a:r>
            <a:r>
              <a:rPr lang="hu-HU" i="1" dirty="0"/>
              <a:t> Project Management (CAPM)®</a:t>
            </a:r>
          </a:p>
          <a:p>
            <a:pPr lvl="1"/>
            <a:r>
              <a:rPr lang="hu-HU" b="1" i="1" dirty="0"/>
              <a:t>Project Management Professional (PMP)®</a:t>
            </a:r>
          </a:p>
          <a:p>
            <a:pPr lvl="1"/>
            <a:r>
              <a:rPr lang="hu-HU" dirty="0"/>
              <a:t>Program Management Professional (</a:t>
            </a:r>
            <a:r>
              <a:rPr lang="hu-HU" dirty="0" err="1"/>
              <a:t>PgMP</a:t>
            </a:r>
            <a:r>
              <a:rPr lang="hu-HU" dirty="0"/>
              <a:t>)®</a:t>
            </a:r>
          </a:p>
          <a:p>
            <a:pPr lvl="1"/>
            <a:r>
              <a:rPr lang="hu-HU" dirty="0" err="1"/>
              <a:t>Portfolio</a:t>
            </a:r>
            <a:r>
              <a:rPr lang="hu-HU" dirty="0"/>
              <a:t> Management Professional: </a:t>
            </a:r>
            <a:r>
              <a:rPr lang="hu-HU" dirty="0" err="1"/>
              <a:t>PfMP</a:t>
            </a:r>
            <a:r>
              <a:rPr lang="hu-HU" dirty="0"/>
              <a:t>®</a:t>
            </a:r>
          </a:p>
          <a:p>
            <a:pPr lvl="1"/>
            <a:r>
              <a:rPr lang="en-US" dirty="0"/>
              <a:t>PMI Professional in Business Analysis: PMI PBA®</a:t>
            </a:r>
            <a:endParaRPr lang="hu-HU" dirty="0"/>
          </a:p>
          <a:p>
            <a:pPr lvl="1"/>
            <a:r>
              <a:rPr lang="hu-HU" dirty="0"/>
              <a:t>PMI </a:t>
            </a:r>
            <a:r>
              <a:rPr lang="hu-HU" dirty="0" err="1"/>
              <a:t>Agile</a:t>
            </a:r>
            <a:r>
              <a:rPr lang="hu-HU" dirty="0"/>
              <a:t> </a:t>
            </a:r>
            <a:r>
              <a:rPr lang="hu-HU" dirty="0" err="1"/>
              <a:t>Certified</a:t>
            </a:r>
            <a:r>
              <a:rPr lang="hu-HU" dirty="0"/>
              <a:t> </a:t>
            </a:r>
            <a:r>
              <a:rPr lang="hu-HU" dirty="0" err="1"/>
              <a:t>Practitioner</a:t>
            </a:r>
            <a:r>
              <a:rPr lang="hu-HU" dirty="0"/>
              <a:t> (PMI-ACP)SM</a:t>
            </a:r>
          </a:p>
          <a:p>
            <a:pPr lvl="1"/>
            <a:r>
              <a:rPr lang="hu-HU" dirty="0"/>
              <a:t>PMI </a:t>
            </a:r>
            <a:r>
              <a:rPr lang="hu-HU" dirty="0" err="1"/>
              <a:t>Risk</a:t>
            </a:r>
            <a:r>
              <a:rPr lang="hu-HU" dirty="0"/>
              <a:t> Management Professional</a:t>
            </a:r>
          </a:p>
          <a:p>
            <a:pPr lvl="1"/>
            <a:r>
              <a:rPr lang="hu-HU" dirty="0"/>
              <a:t>(PMI-RMP)®</a:t>
            </a:r>
          </a:p>
          <a:p>
            <a:pPr lvl="1"/>
            <a:r>
              <a:rPr lang="hu-HU" dirty="0"/>
              <a:t>PMI </a:t>
            </a:r>
            <a:r>
              <a:rPr lang="hu-HU" dirty="0" err="1"/>
              <a:t>Scheduling</a:t>
            </a:r>
            <a:r>
              <a:rPr lang="hu-HU" dirty="0"/>
              <a:t> Professional (PMI-SP)®</a:t>
            </a:r>
          </a:p>
          <a:p>
            <a:pPr lvl="1"/>
            <a:r>
              <a:rPr lang="hu-HU" dirty="0"/>
              <a:t>OPM3® Professional </a:t>
            </a:r>
            <a:r>
              <a:rPr lang="hu-HU" dirty="0" err="1"/>
              <a:t>Certification</a:t>
            </a:r>
            <a:r>
              <a:rPr lang="hu-HU" dirty="0"/>
              <a:t> </a:t>
            </a:r>
          </a:p>
        </p:txBody>
      </p:sp>
      <p:sp>
        <p:nvSpPr>
          <p:cNvPr id="18" name="Slide Number Placeholder 5"/>
          <p:cNvSpPr>
            <a:spLocks noGrp="1"/>
          </p:cNvSpPr>
          <p:nvPr>
            <p:ph type="sldNum" sz="quarter" idx="12"/>
          </p:nvPr>
        </p:nvSpPr>
        <p:spPr/>
        <p:txBody>
          <a:bodyPr/>
          <a:lstStyle/>
          <a:p>
            <a:fld id="{F4AC5534-0ED7-42BD-A563-C6430E2D7BF3}" type="slidenum">
              <a:rPr lang="en-US"/>
              <a:pPr/>
              <a:t>34</a:t>
            </a:fld>
            <a:endParaRPr lang="en-US"/>
          </a:p>
        </p:txBody>
      </p:sp>
      <p:pic>
        <p:nvPicPr>
          <p:cNvPr id="5" name="Picture 2" descr="https://encrypted-tbn1.gstatic.com/images?q=tbn:ANd9GcRnBQmAXC5BgF70-5HNlifp3pUN_WkmybRnNkDMbDE34jewgs0KB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9394" y="761662"/>
            <a:ext cx="1456006" cy="533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hu-HU" sz="2900" dirty="0"/>
              <a:t>Projektmenedzseri szakmai minősítések </a:t>
            </a:r>
          </a:p>
        </p:txBody>
      </p:sp>
      <p:sp>
        <p:nvSpPr>
          <p:cNvPr id="295939" name="Rectangle 3"/>
          <p:cNvSpPr>
            <a:spLocks noGrp="1" noChangeArrowheads="1"/>
          </p:cNvSpPr>
          <p:nvPr>
            <p:ph idx="1"/>
          </p:nvPr>
        </p:nvSpPr>
        <p:spPr>
          <a:xfrm>
            <a:off x="762000" y="1447800"/>
            <a:ext cx="7696200" cy="4038600"/>
          </a:xfrm>
        </p:spPr>
        <p:txBody>
          <a:bodyPr/>
          <a:lstStyle/>
          <a:p>
            <a:pPr marL="0" indent="0">
              <a:buNone/>
            </a:pPr>
            <a:endParaRPr lang="hu-HU" dirty="0"/>
          </a:p>
          <a:p>
            <a:pPr marL="0" indent="0">
              <a:buNone/>
            </a:pPr>
            <a:r>
              <a:rPr lang="hu-HU" dirty="0"/>
              <a:t>        PRINCE2:</a:t>
            </a:r>
          </a:p>
          <a:p>
            <a:pPr lvl="1"/>
            <a:r>
              <a:rPr lang="hu-HU" dirty="0"/>
              <a:t> Alap (</a:t>
            </a:r>
            <a:r>
              <a:rPr lang="hu-HU" dirty="0" err="1"/>
              <a:t>foundation</a:t>
            </a:r>
            <a:r>
              <a:rPr lang="hu-HU" dirty="0"/>
              <a:t>) vizsga</a:t>
            </a:r>
          </a:p>
          <a:p>
            <a:pPr lvl="1"/>
            <a:r>
              <a:rPr lang="hu-HU" dirty="0"/>
              <a:t>Gyakorló (</a:t>
            </a:r>
            <a:r>
              <a:rPr lang="hu-HU" dirty="0" err="1"/>
              <a:t>practiotioner</a:t>
            </a:r>
            <a:r>
              <a:rPr lang="hu-HU" dirty="0"/>
              <a:t>) vizsga</a:t>
            </a:r>
          </a:p>
          <a:p>
            <a:pPr lvl="1"/>
            <a:r>
              <a:rPr lang="hu-HU" dirty="0"/>
              <a:t>Ismétlő (</a:t>
            </a:r>
            <a:r>
              <a:rPr lang="hu-HU" dirty="0" err="1"/>
              <a:t>Re-Registration</a:t>
            </a:r>
            <a:r>
              <a:rPr lang="hu-HU" dirty="0"/>
              <a:t>) vizsga – 3-5 évenként</a:t>
            </a:r>
          </a:p>
          <a:p>
            <a:pPr lvl="1"/>
            <a:r>
              <a:rPr lang="hu-HU" dirty="0"/>
              <a:t>PRINCE2 szakértő (</a:t>
            </a:r>
            <a:r>
              <a:rPr lang="hu-HU" dirty="0" err="1"/>
              <a:t>professional</a:t>
            </a:r>
            <a:r>
              <a:rPr lang="hu-HU" dirty="0"/>
              <a:t>) vizsga (2012. januárjától)</a:t>
            </a:r>
          </a:p>
          <a:p>
            <a:pPr lvl="1"/>
            <a:r>
              <a:rPr lang="hu-HU" i="1" dirty="0"/>
              <a:t>PRINCE2 Agilis (</a:t>
            </a:r>
            <a:r>
              <a:rPr lang="hu-HU" i="1" dirty="0" err="1"/>
              <a:t>Agile</a:t>
            </a:r>
            <a:r>
              <a:rPr lang="hu-HU" i="1" dirty="0"/>
              <a:t>) Vizsga</a:t>
            </a:r>
          </a:p>
        </p:txBody>
      </p:sp>
      <p:sp>
        <p:nvSpPr>
          <p:cNvPr id="18" name="Slide Number Placeholder 5"/>
          <p:cNvSpPr>
            <a:spLocks noGrp="1"/>
          </p:cNvSpPr>
          <p:nvPr>
            <p:ph type="sldNum" sz="quarter" idx="12"/>
          </p:nvPr>
        </p:nvSpPr>
        <p:spPr/>
        <p:txBody>
          <a:bodyPr/>
          <a:lstStyle/>
          <a:p>
            <a:fld id="{F4AC5534-0ED7-42BD-A563-C6430E2D7BF3}" type="slidenum">
              <a:rPr lang="en-US"/>
              <a:pPr/>
              <a:t>35</a:t>
            </a:fld>
            <a:endParaRPr lang="en-US"/>
          </a:p>
        </p:txBody>
      </p:sp>
    </p:spTree>
    <p:extLst>
      <p:ext uri="{BB962C8B-B14F-4D97-AF65-F5344CB8AC3E}">
        <p14:creationId xmlns:p14="http://schemas.microsoft.com/office/powerpoint/2010/main" val="755448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6C4AC067-D504-471C-8EA7-D3CB990B8D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9144000" cy="742950"/>
          </a:xfrm>
          <a:prstGeom prst="rect">
            <a:avLst/>
          </a:prstGeom>
        </p:spPr>
      </p:pic>
      <p:sp>
        <p:nvSpPr>
          <p:cNvPr id="73" name="Rectangle 72">
            <a:extLst>
              <a:ext uri="{FF2B5EF4-FFF2-40B4-BE49-F238E27FC236}">
                <a16:creationId xmlns:a16="http://schemas.microsoft.com/office/drawing/2014/main" id="{C5725D68-8A0E-415C-AF7F-3771B66B9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5" name="Straight Connector 74">
            <a:extLst>
              <a:ext uri="{FF2B5EF4-FFF2-40B4-BE49-F238E27FC236}">
                <a16:creationId xmlns:a16="http://schemas.microsoft.com/office/drawing/2014/main" id="{6BE714B4-F36E-4926-93B3-190E5EC13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7" name="Picture 76">
            <a:extLst>
              <a:ext uri="{FF2B5EF4-FFF2-40B4-BE49-F238E27FC236}">
                <a16:creationId xmlns:a16="http://schemas.microsoft.com/office/drawing/2014/main" id="{6C6CF9F7-5642-4F7B-8A15-C78EA0AB92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844095" y="643464"/>
            <a:ext cx="7207758" cy="155448"/>
          </a:xfrm>
          <a:prstGeom prst="rect">
            <a:avLst/>
          </a:prstGeom>
          <a:noFill/>
          <a:ln>
            <a:noFill/>
          </a:ln>
        </p:spPr>
      </p:pic>
      <p:pic>
        <p:nvPicPr>
          <p:cNvPr id="3074" name="Picture 2" descr="http://www.kepeslap.com/images/24245/lanchid2_origi.jpg">
            <a:extLst>
              <a:ext uri="{FF2B5EF4-FFF2-40B4-BE49-F238E27FC236}">
                <a16:creationId xmlns:a16="http://schemas.microsoft.com/office/drawing/2014/main" id="{7CC61933-3711-4090-8B76-403005D407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30" r="4971" b="-1"/>
          <a:stretch/>
        </p:blipFill>
        <p:spPr bwMode="auto">
          <a:xfrm>
            <a:off x="20" y="10"/>
            <a:ext cx="9143751"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3FEFEEFD-A6F2-4870-A73A-0C4E6AFD4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2588" y="4755339"/>
            <a:ext cx="6221412" cy="1605180"/>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ím 1"/>
          <p:cNvSpPr>
            <a:spLocks noGrp="1"/>
          </p:cNvSpPr>
          <p:nvPr>
            <p:ph type="title"/>
          </p:nvPr>
        </p:nvSpPr>
        <p:spPr>
          <a:xfrm>
            <a:off x="3045384" y="5240297"/>
            <a:ext cx="5096261" cy="955630"/>
          </a:xfrm>
        </p:spPr>
        <p:txBody>
          <a:bodyPr vert="horz" lIns="91440" tIns="45720" rIns="91440" bIns="45720" rtlCol="0" anchor="b">
            <a:normAutofit/>
          </a:bodyPr>
          <a:lstStyle/>
          <a:p>
            <a:pPr defTabSz="914400"/>
            <a:r>
              <a:rPr lang="en-US">
                <a:solidFill>
                  <a:srgbClr val="FFFFFE"/>
                </a:solidFill>
              </a:rPr>
              <a:t>Jó éjszakát … </a:t>
            </a:r>
          </a:p>
        </p:txBody>
      </p:sp>
      <p:pic>
        <p:nvPicPr>
          <p:cNvPr id="81" name="Picture 80">
            <a:extLst>
              <a:ext uri="{FF2B5EF4-FFF2-40B4-BE49-F238E27FC236}">
                <a16:creationId xmlns:a16="http://schemas.microsoft.com/office/drawing/2014/main" id="{F8C24B90-925B-42BC-8BC1-DC208D498C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40448" b="36564"/>
          <a:stretch/>
        </p:blipFill>
        <p:spPr>
          <a:xfrm>
            <a:off x="3039293" y="4920257"/>
            <a:ext cx="5102352" cy="155448"/>
          </a:xfrm>
          <a:prstGeom prst="rect">
            <a:avLst/>
          </a:prstGeom>
          <a:noFill/>
          <a:ln>
            <a:noFill/>
          </a:ln>
        </p:spPr>
      </p:pic>
      <p:sp>
        <p:nvSpPr>
          <p:cNvPr id="4" name="Dia számának helye 3"/>
          <p:cNvSpPr>
            <a:spLocks noGrp="1"/>
          </p:cNvSpPr>
          <p:nvPr>
            <p:ph type="sldNum" sz="quarter" idx="12"/>
          </p:nvPr>
        </p:nvSpPr>
        <p:spPr>
          <a:xfrm>
            <a:off x="8296300" y="4922730"/>
            <a:ext cx="608264" cy="503578"/>
          </a:xfrm>
        </p:spPr>
        <p:txBody>
          <a:bodyPr vert="horz" lIns="91440" tIns="45720" rIns="91440" bIns="45720" rtlCol="0" anchor="t">
            <a:normAutofit/>
          </a:bodyPr>
          <a:lstStyle/>
          <a:p>
            <a:pPr algn="l">
              <a:lnSpc>
                <a:spcPct val="90000"/>
              </a:lnSpc>
              <a:spcAft>
                <a:spcPts val="600"/>
              </a:spcAft>
              <a:defRPr/>
            </a:pPr>
            <a:fld id="{753B17E5-C457-4297-BDE7-E43B45805AC6}" type="slidenum">
              <a:rPr lang="en-US">
                <a:solidFill>
                  <a:schemeClr val="accent1">
                    <a:lumMod val="60000"/>
                    <a:lumOff val="40000"/>
                  </a:schemeClr>
                </a:solidFill>
              </a:rPr>
              <a:pPr algn="l">
                <a:lnSpc>
                  <a:spcPct val="90000"/>
                </a:lnSpc>
                <a:spcAft>
                  <a:spcPts val="600"/>
                </a:spcAft>
                <a:defRPr/>
              </a:pPr>
              <a:t>36</a:t>
            </a:fld>
            <a:endParaRPr lang="en-US">
              <a:solidFill>
                <a:schemeClr val="accent1">
                  <a:lumMod val="60000"/>
                  <a:lumOff val="40000"/>
                </a:schemeClr>
              </a:solidFill>
            </a:endParaRPr>
          </a:p>
        </p:txBody>
      </p:sp>
    </p:spTree>
    <p:extLst>
      <p:ext uri="{BB962C8B-B14F-4D97-AF65-F5344CB8AC3E}">
        <p14:creationId xmlns:p14="http://schemas.microsoft.com/office/powerpoint/2010/main" val="210971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a:xfrm>
            <a:off x="1121531" y="1053798"/>
            <a:ext cx="5760741" cy="788004"/>
          </a:xfrm>
        </p:spPr>
        <p:txBody>
          <a:bodyPr/>
          <a:lstStyle/>
          <a:p>
            <a:pPr eaLnBrk="1" hangingPunct="1"/>
            <a:r>
              <a:rPr lang="hu-HU" dirty="0"/>
              <a:t>Az előadásról</a:t>
            </a:r>
            <a:endParaRPr lang="en-US" dirty="0"/>
          </a:p>
        </p:txBody>
      </p:sp>
      <p:sp>
        <p:nvSpPr>
          <p:cNvPr id="4100" name="Rectangle 5"/>
          <p:cNvSpPr>
            <a:spLocks noGrp="1" noChangeArrowheads="1"/>
          </p:cNvSpPr>
          <p:nvPr>
            <p:ph type="subTitle" idx="1"/>
          </p:nvPr>
        </p:nvSpPr>
        <p:spPr>
          <a:xfrm>
            <a:off x="1152168" y="1841802"/>
            <a:ext cx="7153632" cy="3962400"/>
          </a:xfrm>
        </p:spPr>
        <p:txBody>
          <a:bodyPr>
            <a:normAutofit/>
          </a:bodyPr>
          <a:lstStyle/>
          <a:p>
            <a:pPr algn="l" eaLnBrk="1" hangingPunct="1"/>
            <a:r>
              <a:rPr lang="hu-HU" sz="2400" dirty="0"/>
              <a:t>Nem hiszek az előadásban … </a:t>
            </a:r>
          </a:p>
          <a:p>
            <a:pPr algn="l" eaLnBrk="1" hangingPunct="1"/>
            <a:r>
              <a:rPr lang="hu-HU" sz="2400" dirty="0"/>
              <a:t>… de hiszek a kollektív intelligenciában </a:t>
            </a:r>
            <a:r>
              <a:rPr lang="hu-HU" sz="2400" dirty="0">
                <a:sym typeface="Wingdings" panose="05000000000000000000" pitchFamily="2" charset="2"/>
              </a:rPr>
              <a:t></a:t>
            </a:r>
          </a:p>
          <a:p>
            <a:pPr algn="l" eaLnBrk="1" hangingPunct="1"/>
            <a:r>
              <a:rPr lang="hu-HU" sz="2400" dirty="0">
                <a:sym typeface="Wingdings" panose="05000000000000000000" pitchFamily="2" charset="2"/>
              </a:rPr>
              <a:t> </a:t>
            </a:r>
            <a:r>
              <a:rPr lang="hu-HU" sz="2400" dirty="0"/>
              <a:t>	</a:t>
            </a:r>
            <a:endParaRPr lang="en-US" sz="2000" dirty="0"/>
          </a:p>
        </p:txBody>
      </p:sp>
      <p:sp>
        <p:nvSpPr>
          <p:cNvPr id="4098" name="Rectangle 9"/>
          <p:cNvSpPr>
            <a:spLocks noGrp="1" noChangeArrowheads="1"/>
          </p:cNvSpPr>
          <p:nvPr>
            <p:ph type="sldNum" sz="quarter" idx="12"/>
          </p:nvPr>
        </p:nvSpPr>
        <p:spPr>
          <a:noFill/>
        </p:spPr>
        <p:txBody>
          <a:bodyPr/>
          <a:lstStyle/>
          <a:p>
            <a:fld id="{E930A019-B1F7-48CC-922F-309FF9917424}" type="slidenum">
              <a:rPr lang="en-US" smtClean="0"/>
              <a:pPr/>
              <a:t>4</a:t>
            </a:fld>
            <a:endParaRPr lang="en-US"/>
          </a:p>
        </p:txBody>
      </p:sp>
    </p:spTree>
    <p:extLst>
      <p:ext uri="{BB962C8B-B14F-4D97-AF65-F5344CB8AC3E}">
        <p14:creationId xmlns:p14="http://schemas.microsoft.com/office/powerpoint/2010/main" val="104445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xEl>
                                              <p:pRg st="2" end="2"/>
                                            </p:txEl>
                                          </p:spTgt>
                                        </p:tgtEl>
                                        <p:attrNameLst>
                                          <p:attrName>style.visibility</p:attrName>
                                        </p:attrNameLst>
                                      </p:cBhvr>
                                      <p:to>
                                        <p:strVal val="visible"/>
                                      </p:to>
                                    </p:set>
                                    <p:anim calcmode="lin" valueType="num">
                                      <p:cBhvr additive="base">
                                        <p:cTn id="1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hu-HU" dirty="0"/>
              <a:t>Szakirodalom</a:t>
            </a:r>
            <a:endParaRPr lang="en-US" dirty="0"/>
          </a:p>
        </p:txBody>
      </p:sp>
      <p:sp>
        <p:nvSpPr>
          <p:cNvPr id="6146" name="Slide Number Placeholder 5"/>
          <p:cNvSpPr>
            <a:spLocks noGrp="1"/>
          </p:cNvSpPr>
          <p:nvPr>
            <p:ph type="sldNum" sz="quarter" idx="12"/>
          </p:nvPr>
        </p:nvSpPr>
        <p:spPr>
          <a:noFill/>
        </p:spPr>
        <p:txBody>
          <a:bodyPr/>
          <a:lstStyle/>
          <a:p>
            <a:fld id="{C12D1B40-F280-4BAF-AC5D-2F985BC4F1EB}" type="slidenum">
              <a:rPr lang="en-US" smtClean="0"/>
              <a:pPr/>
              <a:t>5</a:t>
            </a:fld>
            <a:endParaRPr lang="en-US"/>
          </a:p>
        </p:txBody>
      </p:sp>
      <p:sp>
        <p:nvSpPr>
          <p:cNvPr id="11" name="Rectangle 3"/>
          <p:cNvSpPr txBox="1">
            <a:spLocks noChangeArrowheads="1"/>
          </p:cNvSpPr>
          <p:nvPr/>
        </p:nvSpPr>
        <p:spPr bwMode="auto">
          <a:xfrm>
            <a:off x="838200" y="1905000"/>
            <a:ext cx="76962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cs typeface="+mn-cs"/>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cs typeface="+mn-cs"/>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cs typeface="+mn-cs"/>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cs typeface="+mn-cs"/>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cs typeface="+mn-cs"/>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cs typeface="+mn-cs"/>
              </a:defRPr>
            </a:lvl9pPr>
          </a:lstStyle>
          <a:p>
            <a:pPr eaLnBrk="1" hangingPunct="1"/>
            <a:r>
              <a:rPr lang="en-US" sz="2400" dirty="0"/>
              <a:t>Langer </a:t>
            </a:r>
            <a:r>
              <a:rPr lang="en-US" sz="2400" dirty="0" err="1"/>
              <a:t>Tamás</a:t>
            </a:r>
            <a:r>
              <a:rPr lang="en-US" sz="2400" dirty="0"/>
              <a:t>: </a:t>
            </a:r>
            <a:r>
              <a:rPr lang="en-US" sz="2400" dirty="0" err="1"/>
              <a:t>Projektmenedzsment</a:t>
            </a:r>
            <a:r>
              <a:rPr lang="en-US" sz="2400" dirty="0"/>
              <a:t> a </a:t>
            </a:r>
            <a:r>
              <a:rPr lang="en-US" sz="2400" dirty="0" err="1"/>
              <a:t>szoftverfejlesztésben</a:t>
            </a:r>
            <a:r>
              <a:rPr lang="en-US" sz="2400" dirty="0"/>
              <a:t> – A </a:t>
            </a:r>
            <a:r>
              <a:rPr lang="en-US" sz="2400" dirty="0" err="1"/>
              <a:t>hagyományostól</a:t>
            </a:r>
            <a:r>
              <a:rPr lang="en-US" sz="2400" dirty="0"/>
              <a:t> </a:t>
            </a:r>
            <a:r>
              <a:rPr lang="en-US" sz="2400" dirty="0" err="1"/>
              <a:t>az</a:t>
            </a:r>
            <a:r>
              <a:rPr lang="en-US" sz="2400" dirty="0"/>
              <a:t> </a:t>
            </a:r>
            <a:r>
              <a:rPr lang="en-US" sz="2400" dirty="0" err="1"/>
              <a:t>agilisig</a:t>
            </a:r>
            <a:r>
              <a:rPr lang="en-US" sz="2400" dirty="0"/>
              <a:t> – 2. </a:t>
            </a:r>
            <a:r>
              <a:rPr lang="en-US" sz="2400" dirty="0" err="1"/>
              <a:t>bővített</a:t>
            </a:r>
            <a:r>
              <a:rPr lang="en-US" sz="2400" dirty="0"/>
              <a:t>, </a:t>
            </a:r>
            <a:r>
              <a:rPr lang="en-US" sz="2400" dirty="0" err="1"/>
              <a:t>átdolgozott</a:t>
            </a:r>
            <a:r>
              <a:rPr lang="en-US" sz="2400" dirty="0"/>
              <a:t> </a:t>
            </a:r>
            <a:r>
              <a:rPr lang="en-US" sz="2400" dirty="0" err="1"/>
              <a:t>kiadás</a:t>
            </a:r>
            <a:r>
              <a:rPr lang="en-US" sz="2400" dirty="0"/>
              <a:t>, </a:t>
            </a:r>
            <a:r>
              <a:rPr lang="en-US" sz="2400" dirty="0" err="1"/>
              <a:t>Panem</a:t>
            </a:r>
            <a:r>
              <a:rPr lang="en-US" sz="2400" dirty="0"/>
              <a:t> </a:t>
            </a:r>
            <a:r>
              <a:rPr lang="en-US" sz="2400" dirty="0" err="1"/>
              <a:t>könyvek</a:t>
            </a:r>
            <a:r>
              <a:rPr lang="en-US" sz="2400" dirty="0"/>
              <a:t>, 2014</a:t>
            </a:r>
            <a:endParaRPr lang="hu-HU" sz="2400" dirty="0"/>
          </a:p>
          <a:p>
            <a:pPr eaLnBrk="1" hangingPunct="1"/>
            <a:endParaRPr lang="hu-HU" sz="1800" dirty="0"/>
          </a:p>
          <a:p>
            <a:pPr eaLnBrk="1" hangingPunct="1"/>
            <a:r>
              <a:rPr lang="en-US" sz="1800" dirty="0"/>
              <a:t>A </a:t>
            </a:r>
            <a:r>
              <a:rPr lang="en-US" sz="1800" dirty="0" err="1"/>
              <a:t>könyv</a:t>
            </a:r>
            <a:r>
              <a:rPr lang="en-US" sz="1800" dirty="0"/>
              <a:t> e-book</a:t>
            </a:r>
            <a:r>
              <a:rPr lang="hu-HU" sz="1800" dirty="0"/>
              <a:t> és pdf.</a:t>
            </a:r>
            <a:r>
              <a:rPr lang="en-US" sz="1800" dirty="0"/>
              <a:t> </a:t>
            </a:r>
            <a:r>
              <a:rPr lang="en-US" sz="1800" dirty="0" err="1"/>
              <a:t>formában</a:t>
            </a:r>
            <a:r>
              <a:rPr lang="en-US" sz="1800" dirty="0"/>
              <a:t> </a:t>
            </a:r>
            <a:r>
              <a:rPr lang="en-US" sz="1800" dirty="0" err="1"/>
              <a:t>el</a:t>
            </a:r>
            <a:r>
              <a:rPr lang="hu-HU" sz="1800" dirty="0" err="1"/>
              <a:t>érehtő</a:t>
            </a:r>
            <a:r>
              <a:rPr lang="hu-HU" sz="1800" dirty="0"/>
              <a:t> lesz.</a:t>
            </a:r>
          </a:p>
          <a:p>
            <a:pPr eaLnBrk="1" hangingPunct="1"/>
            <a:endParaRPr lang="hu-HU" sz="1800" kern="0" dirty="0"/>
          </a:p>
          <a:p>
            <a:pPr eaLnBrk="1" hangingPunct="1"/>
            <a:r>
              <a:rPr lang="hu-HU" sz="1800" kern="0" dirty="0"/>
              <a:t>A könyv kölcsönözhető az ELTE IK könyvtárából is. (De talán nem a legfrissebb kiadás </a:t>
            </a:r>
            <a:r>
              <a:rPr lang="hu-HU" sz="1800" kern="0" dirty="0">
                <a:sym typeface="Wingdings" panose="05000000000000000000" pitchFamily="2" charset="2"/>
              </a:rPr>
              <a:t> </a:t>
            </a:r>
            <a:r>
              <a:rPr lang="hu-HU" sz="1800" kern="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fontScale="90000"/>
          </a:bodyPr>
          <a:lstStyle/>
          <a:p>
            <a:r>
              <a:rPr lang="hu-HU" dirty="0"/>
              <a:t>Számonkérés</a:t>
            </a:r>
            <a:br>
              <a:rPr lang="hu-HU" dirty="0"/>
            </a:br>
            <a:br>
              <a:rPr lang="hu-HU" dirty="0"/>
            </a:br>
            <a:br>
              <a:rPr lang="hu-HU" dirty="0"/>
            </a:br>
            <a:endParaRPr lang="en-US" sz="2000" dirty="0"/>
          </a:p>
        </p:txBody>
      </p:sp>
      <p:sp>
        <p:nvSpPr>
          <p:cNvPr id="6146" name="Slide Number Placeholder 5"/>
          <p:cNvSpPr>
            <a:spLocks noGrp="1"/>
          </p:cNvSpPr>
          <p:nvPr>
            <p:ph type="sldNum" sz="quarter" idx="12"/>
          </p:nvPr>
        </p:nvSpPr>
        <p:spPr>
          <a:noFill/>
        </p:spPr>
        <p:txBody>
          <a:bodyPr/>
          <a:lstStyle/>
          <a:p>
            <a:fld id="{C12D1B40-F280-4BAF-AC5D-2F985BC4F1EB}" type="slidenum">
              <a:rPr lang="en-US" smtClean="0"/>
              <a:pPr/>
              <a:t>6</a:t>
            </a:fld>
            <a:endParaRPr lang="en-US"/>
          </a:p>
        </p:txBody>
      </p:sp>
      <p:sp>
        <p:nvSpPr>
          <p:cNvPr id="4" name="TextBox 3">
            <a:extLst>
              <a:ext uri="{FF2B5EF4-FFF2-40B4-BE49-F238E27FC236}">
                <a16:creationId xmlns:a16="http://schemas.microsoft.com/office/drawing/2014/main" id="{73E21DAA-B8D5-40A1-B77E-E2AC4271F8CE}"/>
              </a:ext>
            </a:extLst>
          </p:cNvPr>
          <p:cNvSpPr txBox="1"/>
          <p:nvPr/>
        </p:nvSpPr>
        <p:spPr>
          <a:xfrm>
            <a:off x="1129470" y="1600200"/>
            <a:ext cx="7543800" cy="2862322"/>
          </a:xfrm>
          <a:prstGeom prst="rect">
            <a:avLst/>
          </a:prstGeom>
          <a:noFill/>
        </p:spPr>
        <p:txBody>
          <a:bodyPr wrap="square" rtlCol="0">
            <a:spAutoFit/>
          </a:bodyPr>
          <a:lstStyle/>
          <a:p>
            <a:r>
              <a:rPr lang="hu-HU" dirty="0"/>
              <a:t>V</a:t>
            </a:r>
            <a:r>
              <a:rPr lang="en-US" dirty="0" err="1"/>
              <a:t>izsga</a:t>
            </a:r>
            <a:r>
              <a:rPr lang="en-US" dirty="0"/>
              <a:t>:</a:t>
            </a:r>
            <a:endParaRPr lang="hu-HU" dirty="0"/>
          </a:p>
          <a:p>
            <a:br>
              <a:rPr lang="hu-HU" dirty="0"/>
            </a:br>
            <a:r>
              <a:rPr lang="hu-HU" dirty="0"/>
              <a:t>- </a:t>
            </a:r>
            <a:r>
              <a:rPr lang="en-US" dirty="0" err="1"/>
              <a:t>írásbeli</a:t>
            </a:r>
            <a:r>
              <a:rPr lang="en-US" dirty="0"/>
              <a:t> </a:t>
            </a:r>
            <a:r>
              <a:rPr lang="en-US" dirty="0" err="1"/>
              <a:t>vizsga</a:t>
            </a:r>
            <a:br>
              <a:rPr lang="en-US" dirty="0"/>
            </a:br>
            <a:r>
              <a:rPr lang="hu-HU" dirty="0"/>
              <a:t>- </a:t>
            </a:r>
            <a:r>
              <a:rPr lang="en-US" dirty="0" err="1"/>
              <a:t>feladatlap</a:t>
            </a:r>
            <a:r>
              <a:rPr lang="en-US" dirty="0"/>
              <a:t>: </a:t>
            </a:r>
            <a:r>
              <a:rPr lang="en-US" dirty="0" err="1"/>
              <a:t>kérdésekre</a:t>
            </a:r>
            <a:r>
              <a:rPr lang="en-US" dirty="0"/>
              <a:t> </a:t>
            </a:r>
            <a:r>
              <a:rPr lang="en-US" dirty="0" err="1"/>
              <a:t>kell</a:t>
            </a:r>
            <a:r>
              <a:rPr lang="en-US" dirty="0"/>
              <a:t> </a:t>
            </a:r>
            <a:r>
              <a:rPr lang="en-US" dirty="0" err="1"/>
              <a:t>válaszolni</a:t>
            </a:r>
            <a:r>
              <a:rPr lang="en-US" dirty="0"/>
              <a:t> </a:t>
            </a:r>
            <a:r>
              <a:rPr lang="en-US" dirty="0" err="1"/>
              <a:t>néhány</a:t>
            </a:r>
            <a:r>
              <a:rPr lang="en-US" dirty="0"/>
              <a:t> </a:t>
            </a:r>
            <a:r>
              <a:rPr lang="en-US" dirty="0" err="1"/>
              <a:t>mondatban</a:t>
            </a:r>
            <a:r>
              <a:rPr lang="en-US" dirty="0"/>
              <a:t>, </a:t>
            </a:r>
            <a:r>
              <a:rPr lang="hu-HU" dirty="0"/>
              <a:t> 				</a:t>
            </a:r>
            <a:r>
              <a:rPr lang="en-US" dirty="0" err="1"/>
              <a:t>illetve</a:t>
            </a:r>
            <a:r>
              <a:rPr lang="en-US" dirty="0"/>
              <a:t> </a:t>
            </a:r>
            <a:r>
              <a:rPr lang="en-US" dirty="0" err="1"/>
              <a:t>számítási</a:t>
            </a:r>
            <a:r>
              <a:rPr lang="en-US" dirty="0"/>
              <a:t> </a:t>
            </a:r>
            <a:r>
              <a:rPr lang="en-US" dirty="0" err="1"/>
              <a:t>feladatokat</a:t>
            </a:r>
            <a:r>
              <a:rPr lang="en-US" dirty="0"/>
              <a:t> </a:t>
            </a:r>
            <a:r>
              <a:rPr lang="en-US" dirty="0" err="1"/>
              <a:t>kell</a:t>
            </a:r>
            <a:r>
              <a:rPr lang="en-US" dirty="0"/>
              <a:t> </a:t>
            </a:r>
            <a:r>
              <a:rPr lang="en-US" dirty="0" err="1"/>
              <a:t>megoldani</a:t>
            </a:r>
            <a:br>
              <a:rPr lang="en-US" dirty="0"/>
            </a:br>
            <a:r>
              <a:rPr lang="hu-HU" dirty="0"/>
              <a:t>- </a:t>
            </a:r>
            <a:r>
              <a:rPr lang="en-US" dirty="0" err="1"/>
              <a:t>az</a:t>
            </a:r>
            <a:r>
              <a:rPr lang="en-US" dirty="0"/>
              <a:t> </a:t>
            </a:r>
            <a:r>
              <a:rPr lang="en-US" dirty="0" err="1"/>
              <a:t>órák</a:t>
            </a:r>
            <a:r>
              <a:rPr lang="en-US" dirty="0"/>
              <a:t> </a:t>
            </a:r>
            <a:r>
              <a:rPr lang="en-US" dirty="0" err="1"/>
              <a:t>folyamán</a:t>
            </a:r>
            <a:r>
              <a:rPr lang="en-US" dirty="0"/>
              <a:t> </a:t>
            </a:r>
            <a:r>
              <a:rPr lang="en-US" dirty="0" err="1"/>
              <a:t>minden</a:t>
            </a:r>
            <a:r>
              <a:rPr lang="en-US" dirty="0"/>
              <a:t> </a:t>
            </a:r>
            <a:r>
              <a:rPr lang="en-US" dirty="0" err="1"/>
              <a:t>típusú</a:t>
            </a:r>
            <a:r>
              <a:rPr lang="en-US" dirty="0"/>
              <a:t> </a:t>
            </a:r>
            <a:r>
              <a:rPr lang="en-US" dirty="0" err="1"/>
              <a:t>gyakorlatra</a:t>
            </a:r>
            <a:r>
              <a:rPr lang="en-US" dirty="0"/>
              <a:t> </a:t>
            </a:r>
            <a:r>
              <a:rPr lang="en-US" dirty="0" err="1"/>
              <a:t>lesz</a:t>
            </a:r>
            <a:r>
              <a:rPr lang="en-US" dirty="0"/>
              <a:t> </a:t>
            </a:r>
            <a:r>
              <a:rPr lang="en-US" dirty="0" err="1"/>
              <a:t>példa</a:t>
            </a:r>
            <a:br>
              <a:rPr lang="en-US" dirty="0"/>
            </a:br>
            <a:r>
              <a:rPr lang="hu-HU" dirty="0"/>
              <a:t>- </a:t>
            </a:r>
            <a:r>
              <a:rPr lang="en-US" dirty="0" err="1"/>
              <a:t>várható</a:t>
            </a:r>
            <a:r>
              <a:rPr lang="en-US" dirty="0"/>
              <a:t> </a:t>
            </a:r>
            <a:r>
              <a:rPr lang="en-US" dirty="0" err="1"/>
              <a:t>vizsgadátumok</a:t>
            </a:r>
            <a:r>
              <a:rPr lang="en-US" dirty="0"/>
              <a:t>:  dec. 1</a:t>
            </a:r>
            <a:r>
              <a:rPr lang="hu-HU" dirty="0"/>
              <a:t>5</a:t>
            </a:r>
            <a:r>
              <a:rPr lang="en-US" dirty="0"/>
              <a:t>. ; </a:t>
            </a:r>
            <a:r>
              <a:rPr lang="en-US" dirty="0" err="1"/>
              <a:t>jan.</a:t>
            </a:r>
            <a:r>
              <a:rPr lang="en-US" dirty="0"/>
              <a:t> 1</a:t>
            </a:r>
            <a:r>
              <a:rPr lang="hu-HU" dirty="0"/>
              <a:t>2</a:t>
            </a:r>
            <a:r>
              <a:rPr lang="en-US" dirty="0"/>
              <a:t>. ; </a:t>
            </a:r>
            <a:r>
              <a:rPr lang="en-US" dirty="0" err="1"/>
              <a:t>jan.</a:t>
            </a:r>
            <a:r>
              <a:rPr lang="en-US" dirty="0"/>
              <a:t> </a:t>
            </a:r>
            <a:r>
              <a:rPr lang="hu-HU" dirty="0"/>
              <a:t>19</a:t>
            </a:r>
            <a:r>
              <a:rPr lang="en-US" dirty="0"/>
              <a:t>. (</a:t>
            </a:r>
            <a:r>
              <a:rPr lang="en-US" dirty="0" err="1"/>
              <a:t>szerdai</a:t>
            </a:r>
            <a:r>
              <a:rPr lang="hu-HU" dirty="0"/>
              <a:t> </a:t>
            </a:r>
            <a:r>
              <a:rPr lang="en-US" dirty="0" err="1"/>
              <a:t>napok</a:t>
            </a:r>
            <a:r>
              <a:rPr lang="en-US" dirty="0"/>
              <a:t>)</a:t>
            </a:r>
          </a:p>
          <a:p>
            <a:br>
              <a:rPr lang="en-US" dirty="0"/>
            </a:br>
            <a:endParaRPr lang="en-US" dirty="0"/>
          </a:p>
        </p:txBody>
      </p:sp>
      <p:sp>
        <p:nvSpPr>
          <p:cNvPr id="8" name="TextBox 7">
            <a:extLst>
              <a:ext uri="{FF2B5EF4-FFF2-40B4-BE49-F238E27FC236}">
                <a16:creationId xmlns:a16="http://schemas.microsoft.com/office/drawing/2014/main" id="{EA08BD67-CF57-4D2F-8A3F-B1FD1DFD9990}"/>
              </a:ext>
            </a:extLst>
          </p:cNvPr>
          <p:cNvSpPr txBox="1"/>
          <p:nvPr/>
        </p:nvSpPr>
        <p:spPr>
          <a:xfrm>
            <a:off x="1128684" y="3886200"/>
            <a:ext cx="7543800" cy="1754326"/>
          </a:xfrm>
          <a:prstGeom prst="rect">
            <a:avLst/>
          </a:prstGeom>
          <a:noFill/>
        </p:spPr>
        <p:txBody>
          <a:bodyPr wrap="square" rtlCol="0">
            <a:spAutoFit/>
          </a:bodyPr>
          <a:lstStyle/>
          <a:p>
            <a:r>
              <a:rPr lang="en-US" dirty="0" err="1"/>
              <a:t>Lehető</a:t>
            </a:r>
            <a:r>
              <a:rPr lang="hu-HU" dirty="0" err="1"/>
              <a:t>sé</a:t>
            </a:r>
            <a:r>
              <a:rPr lang="en-US" dirty="0"/>
              <a:t>g </a:t>
            </a:r>
            <a:r>
              <a:rPr lang="hu-HU" dirty="0"/>
              <a:t>parciális vizsgára:</a:t>
            </a:r>
          </a:p>
          <a:p>
            <a:endParaRPr lang="hu-HU" dirty="0"/>
          </a:p>
          <a:p>
            <a:r>
              <a:rPr lang="hu-HU" dirty="0"/>
              <a:t>- </a:t>
            </a:r>
            <a:r>
              <a:rPr lang="da-DK" dirty="0"/>
              <a:t>November 1</a:t>
            </a:r>
            <a:r>
              <a:rPr lang="hu-HU" dirty="0"/>
              <a:t>0</a:t>
            </a:r>
            <a:r>
              <a:rPr lang="da-DK" dirty="0"/>
              <a:t>.-én és december </a:t>
            </a:r>
            <a:r>
              <a:rPr lang="hu-HU" dirty="0"/>
              <a:t>8</a:t>
            </a:r>
            <a:r>
              <a:rPr lang="da-DK" dirty="0"/>
              <a:t>.-</a:t>
            </a:r>
            <a:r>
              <a:rPr lang="hu-HU" dirty="0"/>
              <a:t>á</a:t>
            </a:r>
            <a:r>
              <a:rPr lang="da-DK" dirty="0"/>
              <a:t>n </a:t>
            </a:r>
            <a:r>
              <a:rPr lang="hu-HU" dirty="0"/>
              <a:t>lesz két részvizsga. Aki mindkét alkalommal megszerzi a pontoknak legalább a felét, annak nem kell vizsgázni (De vizsgázhat, ha szeretne, javító szándékkal.)</a:t>
            </a:r>
          </a:p>
        </p:txBody>
      </p:sp>
    </p:spTree>
    <p:extLst>
      <p:ext uri="{BB962C8B-B14F-4D97-AF65-F5344CB8AC3E}">
        <p14:creationId xmlns:p14="http://schemas.microsoft.com/office/powerpoint/2010/main" val="51304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hu-HU" dirty="0"/>
              <a:t>Miről lesz szó a félév során? </a:t>
            </a:r>
            <a:endParaRPr lang="en-US" dirty="0"/>
          </a:p>
        </p:txBody>
      </p:sp>
      <p:sp>
        <p:nvSpPr>
          <p:cNvPr id="13314" name="Slide Number Placeholder 5"/>
          <p:cNvSpPr>
            <a:spLocks noGrp="1"/>
          </p:cNvSpPr>
          <p:nvPr>
            <p:ph type="sldNum" sz="quarter" idx="12"/>
          </p:nvPr>
        </p:nvSpPr>
        <p:spPr>
          <a:noFill/>
        </p:spPr>
        <p:txBody>
          <a:bodyPr/>
          <a:lstStyle/>
          <a:p>
            <a:fld id="{093CE42A-B4CB-48A8-9D7A-ED21966C26FC}" type="slidenum">
              <a:rPr lang="en-US" smtClean="0"/>
              <a:pPr/>
              <a:t>7</a:t>
            </a:fld>
            <a:endParaRPr lang="en-US"/>
          </a:p>
        </p:txBody>
      </p:sp>
      <p:sp>
        <p:nvSpPr>
          <p:cNvPr id="4" name="Content Placeholder 3">
            <a:extLst>
              <a:ext uri="{FF2B5EF4-FFF2-40B4-BE49-F238E27FC236}">
                <a16:creationId xmlns:a16="http://schemas.microsoft.com/office/drawing/2014/main" id="{C911C64A-D083-4128-A351-695EC34D3674}"/>
              </a:ext>
            </a:extLst>
          </p:cNvPr>
          <p:cNvSpPr>
            <a:spLocks noGrp="1"/>
          </p:cNvSpPr>
          <p:nvPr>
            <p:ph idx="1"/>
          </p:nvPr>
        </p:nvSpPr>
        <p:spPr>
          <a:xfrm>
            <a:off x="1128684" y="1676400"/>
            <a:ext cx="6593339" cy="3745835"/>
          </a:xfrm>
        </p:spPr>
        <p:txBody>
          <a:bodyPr>
            <a:normAutofit fontScale="92500" lnSpcReduction="20000"/>
          </a:bodyPr>
          <a:lstStyle/>
          <a:p>
            <a:r>
              <a:rPr lang="en-US" dirty="0"/>
              <a:t>Mi a </a:t>
            </a:r>
            <a:r>
              <a:rPr lang="en-US" dirty="0" err="1"/>
              <a:t>projekt</a:t>
            </a:r>
            <a:r>
              <a:rPr lang="en-US" dirty="0"/>
              <a:t>?</a:t>
            </a:r>
          </a:p>
          <a:p>
            <a:r>
              <a:rPr lang="en-US" dirty="0"/>
              <a:t>A </a:t>
            </a:r>
            <a:r>
              <a:rPr lang="en-US" dirty="0" err="1"/>
              <a:t>projekt</a:t>
            </a:r>
            <a:r>
              <a:rPr lang="en-US" dirty="0"/>
              <a:t> </a:t>
            </a:r>
            <a:r>
              <a:rPr lang="en-US" dirty="0" err="1"/>
              <a:t>környezete</a:t>
            </a:r>
            <a:r>
              <a:rPr lang="en-US" dirty="0"/>
              <a:t> a </a:t>
            </a:r>
            <a:r>
              <a:rPr lang="en-US" dirty="0" err="1"/>
              <a:t>vállalat</a:t>
            </a:r>
            <a:r>
              <a:rPr lang="en-US" dirty="0"/>
              <a:t> - </a:t>
            </a:r>
            <a:r>
              <a:rPr lang="en-US" dirty="0" err="1"/>
              <a:t>Vállalati</a:t>
            </a:r>
            <a:r>
              <a:rPr lang="en-US" dirty="0"/>
              <a:t> </a:t>
            </a:r>
            <a:r>
              <a:rPr lang="en-US" dirty="0" err="1"/>
              <a:t>kultúra</a:t>
            </a:r>
            <a:endParaRPr lang="en-US" dirty="0"/>
          </a:p>
          <a:p>
            <a:r>
              <a:rPr lang="en-US" dirty="0" err="1"/>
              <a:t>Szervezeti</a:t>
            </a:r>
            <a:r>
              <a:rPr lang="en-US" dirty="0"/>
              <a:t> </a:t>
            </a:r>
            <a:r>
              <a:rPr lang="en-US" dirty="0" err="1"/>
              <a:t>modellek</a:t>
            </a:r>
            <a:endParaRPr lang="en-US" dirty="0"/>
          </a:p>
          <a:p>
            <a:r>
              <a:rPr lang="en-US" dirty="0" err="1"/>
              <a:t>Projekt</a:t>
            </a:r>
            <a:r>
              <a:rPr lang="en-US" dirty="0"/>
              <a:t> </a:t>
            </a:r>
            <a:r>
              <a:rPr lang="en-US" dirty="0" err="1"/>
              <a:t>szerepek</a:t>
            </a:r>
            <a:endParaRPr lang="en-US" dirty="0"/>
          </a:p>
          <a:p>
            <a:r>
              <a:rPr lang="en-US" dirty="0" err="1"/>
              <a:t>Projekt</a:t>
            </a:r>
            <a:r>
              <a:rPr lang="en-US" dirty="0"/>
              <a:t> </a:t>
            </a:r>
            <a:r>
              <a:rPr lang="en-US" dirty="0" err="1"/>
              <a:t>életciklusa</a:t>
            </a:r>
            <a:r>
              <a:rPr lang="en-US" dirty="0"/>
              <a:t> (</a:t>
            </a:r>
            <a:r>
              <a:rPr lang="en-US" dirty="0" err="1"/>
              <a:t>Előkészítés</a:t>
            </a:r>
            <a:r>
              <a:rPr lang="en-US" dirty="0"/>
              <a:t>, </a:t>
            </a:r>
            <a:r>
              <a:rPr lang="en-US" dirty="0" err="1"/>
              <a:t>Indítás</a:t>
            </a:r>
            <a:r>
              <a:rPr lang="en-US" dirty="0"/>
              <a:t>, </a:t>
            </a:r>
            <a:r>
              <a:rPr lang="en-US" dirty="0" err="1"/>
              <a:t>Tervezés</a:t>
            </a:r>
            <a:r>
              <a:rPr lang="en-US" dirty="0"/>
              <a:t>, </a:t>
            </a:r>
            <a:r>
              <a:rPr lang="en-US" dirty="0" err="1"/>
              <a:t>Követés</a:t>
            </a:r>
            <a:r>
              <a:rPr lang="en-US" dirty="0"/>
              <a:t>, </a:t>
            </a:r>
            <a:r>
              <a:rPr lang="en-US" dirty="0" err="1"/>
              <a:t>Zárás</a:t>
            </a:r>
            <a:r>
              <a:rPr lang="en-US" dirty="0"/>
              <a:t>, </a:t>
            </a:r>
            <a:r>
              <a:rPr lang="en-US" dirty="0" err="1"/>
              <a:t>Projekt</a:t>
            </a:r>
            <a:r>
              <a:rPr lang="en-US" dirty="0"/>
              <a:t> </a:t>
            </a:r>
            <a:r>
              <a:rPr lang="en-US" dirty="0" err="1"/>
              <a:t>utóélete</a:t>
            </a:r>
            <a:r>
              <a:rPr lang="en-US" dirty="0"/>
              <a:t>)</a:t>
            </a:r>
          </a:p>
          <a:p>
            <a:r>
              <a:rPr lang="en-US" dirty="0" err="1"/>
              <a:t>Hálótervezés</a:t>
            </a:r>
            <a:endParaRPr lang="en-US" dirty="0"/>
          </a:p>
          <a:p>
            <a:r>
              <a:rPr lang="en-US" dirty="0" err="1"/>
              <a:t>Időelemzés</a:t>
            </a:r>
            <a:endParaRPr lang="en-US" dirty="0"/>
          </a:p>
          <a:p>
            <a:r>
              <a:rPr lang="en-US" dirty="0" err="1"/>
              <a:t>Erőforrás-ütemezés</a:t>
            </a:r>
            <a:endParaRPr lang="en-US" dirty="0"/>
          </a:p>
          <a:p>
            <a:endParaRPr lang="en-US" dirty="0"/>
          </a:p>
        </p:txBody>
      </p:sp>
    </p:spTree>
    <p:extLst>
      <p:ext uri="{BB962C8B-B14F-4D97-AF65-F5344CB8AC3E}">
        <p14:creationId xmlns:p14="http://schemas.microsoft.com/office/powerpoint/2010/main" val="10734807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hu-HU" dirty="0"/>
              <a:t>Miről lesz szó a félév során? </a:t>
            </a:r>
            <a:endParaRPr lang="en-US" dirty="0"/>
          </a:p>
        </p:txBody>
      </p:sp>
      <p:sp>
        <p:nvSpPr>
          <p:cNvPr id="13314" name="Slide Number Placeholder 5"/>
          <p:cNvSpPr>
            <a:spLocks noGrp="1"/>
          </p:cNvSpPr>
          <p:nvPr>
            <p:ph type="sldNum" sz="quarter" idx="12"/>
          </p:nvPr>
        </p:nvSpPr>
        <p:spPr>
          <a:noFill/>
        </p:spPr>
        <p:txBody>
          <a:bodyPr/>
          <a:lstStyle/>
          <a:p>
            <a:fld id="{093CE42A-B4CB-48A8-9D7A-ED21966C26FC}" type="slidenum">
              <a:rPr lang="en-US" smtClean="0"/>
              <a:pPr/>
              <a:t>8</a:t>
            </a:fld>
            <a:endParaRPr lang="en-US"/>
          </a:p>
        </p:txBody>
      </p:sp>
      <p:sp>
        <p:nvSpPr>
          <p:cNvPr id="4" name="Content Placeholder 3">
            <a:extLst>
              <a:ext uri="{FF2B5EF4-FFF2-40B4-BE49-F238E27FC236}">
                <a16:creationId xmlns:a16="http://schemas.microsoft.com/office/drawing/2014/main" id="{C911C64A-D083-4128-A351-695EC34D3674}"/>
              </a:ext>
            </a:extLst>
          </p:cNvPr>
          <p:cNvSpPr>
            <a:spLocks noGrp="1"/>
          </p:cNvSpPr>
          <p:nvPr>
            <p:ph idx="1"/>
          </p:nvPr>
        </p:nvSpPr>
        <p:spPr>
          <a:xfrm>
            <a:off x="914400" y="1676399"/>
            <a:ext cx="7100916" cy="4038601"/>
          </a:xfrm>
        </p:spPr>
        <p:txBody>
          <a:bodyPr>
            <a:normAutofit fontScale="77500" lnSpcReduction="20000"/>
          </a:bodyPr>
          <a:lstStyle/>
          <a:p>
            <a:r>
              <a:rPr lang="en-US" dirty="0" err="1"/>
              <a:t>Projektvezetési</a:t>
            </a:r>
            <a:r>
              <a:rPr lang="en-US" dirty="0"/>
              <a:t> </a:t>
            </a:r>
            <a:r>
              <a:rPr lang="en-US" dirty="0" err="1"/>
              <a:t>módszertanok</a:t>
            </a:r>
            <a:r>
              <a:rPr lang="en-US" dirty="0"/>
              <a:t>, </a:t>
            </a:r>
            <a:r>
              <a:rPr lang="en-US" dirty="0" err="1"/>
              <a:t>bevezetés</a:t>
            </a:r>
            <a:r>
              <a:rPr lang="en-US" dirty="0"/>
              <a:t> </a:t>
            </a:r>
            <a:r>
              <a:rPr lang="en-US" dirty="0" err="1"/>
              <a:t>az</a:t>
            </a:r>
            <a:r>
              <a:rPr lang="en-US" dirty="0"/>
              <a:t> </a:t>
            </a:r>
            <a:r>
              <a:rPr lang="en-US" dirty="0" err="1"/>
              <a:t>agilis</a:t>
            </a:r>
            <a:r>
              <a:rPr lang="en-US" dirty="0"/>
              <a:t> </a:t>
            </a:r>
            <a:r>
              <a:rPr lang="en-US" dirty="0" err="1"/>
              <a:t>projektszervezésbe</a:t>
            </a:r>
            <a:endParaRPr lang="en-US" dirty="0"/>
          </a:p>
          <a:p>
            <a:r>
              <a:rPr lang="en-US" dirty="0" err="1"/>
              <a:t>Mitől</a:t>
            </a:r>
            <a:r>
              <a:rPr lang="en-US" dirty="0"/>
              <a:t> </a:t>
            </a:r>
            <a:r>
              <a:rPr lang="en-US" dirty="0" err="1"/>
              <a:t>hatékony</a:t>
            </a:r>
            <a:r>
              <a:rPr lang="en-US" dirty="0"/>
              <a:t> </a:t>
            </a:r>
            <a:r>
              <a:rPr lang="en-US" dirty="0" err="1"/>
              <a:t>egy</a:t>
            </a:r>
            <a:r>
              <a:rPr lang="en-US" dirty="0"/>
              <a:t> </a:t>
            </a:r>
            <a:r>
              <a:rPr lang="en-US" dirty="0" err="1"/>
              <a:t>csapat</a:t>
            </a:r>
            <a:r>
              <a:rPr lang="en-US" dirty="0"/>
              <a:t>?</a:t>
            </a:r>
          </a:p>
          <a:p>
            <a:r>
              <a:rPr lang="en-US" dirty="0" err="1"/>
              <a:t>Személyiség</a:t>
            </a:r>
            <a:r>
              <a:rPr lang="en-US" dirty="0"/>
              <a:t> </a:t>
            </a:r>
            <a:r>
              <a:rPr lang="en-US" dirty="0" err="1"/>
              <a:t>modellek</a:t>
            </a:r>
            <a:r>
              <a:rPr lang="en-US" dirty="0"/>
              <a:t> – </a:t>
            </a:r>
            <a:r>
              <a:rPr lang="en-US" dirty="0" err="1"/>
              <a:t>csapatszerepek</a:t>
            </a:r>
            <a:endParaRPr lang="en-US" dirty="0"/>
          </a:p>
          <a:p>
            <a:r>
              <a:rPr lang="en-US" dirty="0" err="1"/>
              <a:t>Kommunikáció</a:t>
            </a:r>
            <a:r>
              <a:rPr lang="en-US" dirty="0"/>
              <a:t> a </a:t>
            </a:r>
            <a:r>
              <a:rPr lang="en-US" dirty="0" err="1"/>
              <a:t>projektben</a:t>
            </a:r>
            <a:endParaRPr lang="en-US" dirty="0"/>
          </a:p>
          <a:p>
            <a:r>
              <a:rPr lang="en-US" dirty="0" err="1"/>
              <a:t>Konfliktuskezelés</a:t>
            </a:r>
            <a:endParaRPr lang="en-US" dirty="0"/>
          </a:p>
          <a:p>
            <a:r>
              <a:rPr lang="en-US" dirty="0" err="1"/>
              <a:t>Kommunikáció</a:t>
            </a:r>
            <a:r>
              <a:rPr lang="en-US" dirty="0"/>
              <a:t> </a:t>
            </a:r>
            <a:r>
              <a:rPr lang="en-US" dirty="0" err="1"/>
              <a:t>az</a:t>
            </a:r>
            <a:r>
              <a:rPr lang="en-US" dirty="0"/>
              <a:t> </a:t>
            </a:r>
            <a:r>
              <a:rPr lang="en-US" dirty="0" err="1"/>
              <a:t>ügyféllel</a:t>
            </a:r>
            <a:endParaRPr lang="en-US" dirty="0"/>
          </a:p>
          <a:p>
            <a:r>
              <a:rPr lang="en-US" dirty="0" err="1"/>
              <a:t>Prezentáció</a:t>
            </a:r>
            <a:endParaRPr lang="en-US" dirty="0"/>
          </a:p>
          <a:p>
            <a:r>
              <a:rPr lang="en-US" dirty="0"/>
              <a:t>A </a:t>
            </a:r>
            <a:r>
              <a:rPr lang="en-US" dirty="0" err="1"/>
              <a:t>jó</a:t>
            </a:r>
            <a:r>
              <a:rPr lang="en-US" dirty="0"/>
              <a:t> </a:t>
            </a:r>
            <a:r>
              <a:rPr lang="en-US" dirty="0" err="1"/>
              <a:t>vezető</a:t>
            </a:r>
            <a:endParaRPr lang="en-US" dirty="0"/>
          </a:p>
          <a:p>
            <a:r>
              <a:rPr lang="en-US" dirty="0" err="1"/>
              <a:t>Ösztönzés</a:t>
            </a:r>
            <a:endParaRPr lang="en-US" dirty="0"/>
          </a:p>
          <a:p>
            <a:r>
              <a:rPr lang="en-US" dirty="0" err="1"/>
              <a:t>Kiégés</a:t>
            </a:r>
            <a:r>
              <a:rPr lang="en-US" dirty="0"/>
              <a:t> </a:t>
            </a:r>
            <a:r>
              <a:rPr lang="en-US" dirty="0" err="1"/>
              <a:t>prevenció</a:t>
            </a:r>
            <a:endParaRPr lang="en-US" dirty="0"/>
          </a:p>
          <a:p>
            <a:endParaRPr lang="en-US" dirty="0"/>
          </a:p>
        </p:txBody>
      </p:sp>
    </p:spTree>
    <p:extLst>
      <p:ext uri="{BB962C8B-B14F-4D97-AF65-F5344CB8AC3E}">
        <p14:creationId xmlns:p14="http://schemas.microsoft.com/office/powerpoint/2010/main" val="18369150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hu-HU" b="0"/>
              <a:t>1. előadás</a:t>
            </a:r>
            <a:endParaRPr lang="en-US" b="0"/>
          </a:p>
        </p:txBody>
      </p:sp>
      <p:sp>
        <p:nvSpPr>
          <p:cNvPr id="15364" name="Rectangle 3"/>
          <p:cNvSpPr>
            <a:spLocks noGrp="1" noChangeArrowheads="1"/>
          </p:cNvSpPr>
          <p:nvPr>
            <p:ph idx="1"/>
          </p:nvPr>
        </p:nvSpPr>
        <p:spPr>
          <a:xfrm>
            <a:off x="1128684" y="2167385"/>
            <a:ext cx="7558116" cy="3288635"/>
          </a:xfrm>
        </p:spPr>
        <p:txBody>
          <a:bodyPr>
            <a:normAutofit fontScale="92500"/>
          </a:bodyPr>
          <a:lstStyle/>
          <a:p>
            <a:pPr eaLnBrk="1" hangingPunct="1">
              <a:defRPr/>
            </a:pPr>
            <a:r>
              <a:rPr lang="hu-HU" sz="3200" dirty="0"/>
              <a:t>Projektirányítás néhány alapkérdés	</a:t>
            </a:r>
          </a:p>
          <a:p>
            <a:pPr lvl="1" eaLnBrk="1" hangingPunct="1">
              <a:defRPr/>
            </a:pPr>
            <a:r>
              <a:rPr lang="hu-HU" sz="2700" dirty="0"/>
              <a:t>Mit értünk projekten?	</a:t>
            </a:r>
          </a:p>
          <a:p>
            <a:pPr lvl="1" eaLnBrk="1" hangingPunct="1">
              <a:defRPr/>
            </a:pPr>
            <a:r>
              <a:rPr lang="hu-HU" sz="2700" dirty="0"/>
              <a:t>Mitől sikeres egy projekt?	</a:t>
            </a:r>
          </a:p>
          <a:p>
            <a:pPr lvl="1" eaLnBrk="1" hangingPunct="1">
              <a:defRPr/>
            </a:pPr>
            <a:r>
              <a:rPr lang="hu-HU" sz="2700" dirty="0"/>
              <a:t>Informatikai projektek 	specialitásai és típusai	</a:t>
            </a:r>
          </a:p>
          <a:p>
            <a:pPr lvl="1" eaLnBrk="1" hangingPunct="1">
              <a:defRPr/>
            </a:pPr>
            <a:r>
              <a:rPr lang="hu-HU" sz="2700" dirty="0"/>
              <a:t>A projektmenedzsment</a:t>
            </a:r>
            <a:r>
              <a:rPr lang="en-US" sz="2700" dirty="0"/>
              <a:t>, </a:t>
            </a:r>
            <a:r>
              <a:rPr lang="hu-HU" sz="2700" dirty="0"/>
              <a:t>mint szakma	</a:t>
            </a:r>
          </a:p>
          <a:p>
            <a:pPr eaLnBrk="1" hangingPunct="1"/>
            <a:endParaRPr lang="hu-HU" sz="3200" dirty="0"/>
          </a:p>
        </p:txBody>
      </p:sp>
      <p:sp>
        <p:nvSpPr>
          <p:cNvPr id="15362" name="Slide Number Placeholder 5"/>
          <p:cNvSpPr>
            <a:spLocks noGrp="1"/>
          </p:cNvSpPr>
          <p:nvPr>
            <p:ph type="sldNum" sz="quarter" idx="12"/>
          </p:nvPr>
        </p:nvSpPr>
        <p:spPr>
          <a:noFill/>
        </p:spPr>
        <p:txBody>
          <a:bodyPr/>
          <a:lstStyle/>
          <a:p>
            <a:fld id="{4692922C-9040-4CAE-BF65-AF0D51575BDD}" type="slidenum">
              <a:rPr lang="en-US" smtClean="0"/>
              <a:pPr/>
              <a:t>9</a:t>
            </a:fld>
            <a:endParaRPr lang="en-US"/>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63EF65C0A8DA144BA3CE23371142F1C1" ma:contentTypeVersion="4" ma:contentTypeDescription="Új dokumentum létrehozása." ma:contentTypeScope="" ma:versionID="08942a852d57339bb1edb5de894ff026">
  <xsd:schema xmlns:xsd="http://www.w3.org/2001/XMLSchema" xmlns:xs="http://www.w3.org/2001/XMLSchema" xmlns:p="http://schemas.microsoft.com/office/2006/metadata/properties" xmlns:ns2="a58a214c-820c-4734-bda3-4e03de5b7370" targetNamespace="http://schemas.microsoft.com/office/2006/metadata/properties" ma:root="true" ma:fieldsID="4d0fec0d8da016b7e45316e010bba48a" ns2:_="">
    <xsd:import namespace="a58a214c-820c-4734-bda3-4e03de5b737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8a214c-820c-4734-bda3-4e03de5b73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B598A5-548C-420F-A1F1-8A461DD8AFCD}"/>
</file>

<file path=customXml/itemProps2.xml><?xml version="1.0" encoding="utf-8"?>
<ds:datastoreItem xmlns:ds="http://schemas.openxmlformats.org/officeDocument/2006/customXml" ds:itemID="{7212F580-164A-483E-AE11-916FACF469B0}"/>
</file>

<file path=customXml/itemProps3.xml><?xml version="1.0" encoding="utf-8"?>
<ds:datastoreItem xmlns:ds="http://schemas.openxmlformats.org/officeDocument/2006/customXml" ds:itemID="{0CD738E5-15B3-4D99-8D2D-143C5E33F388}"/>
</file>

<file path=docProps/app.xml><?xml version="1.0" encoding="utf-8"?>
<Properties xmlns="http://schemas.openxmlformats.org/officeDocument/2006/extended-properties" xmlns:vt="http://schemas.openxmlformats.org/officeDocument/2006/docPropsVTypes">
  <TotalTime>1265</TotalTime>
  <Words>2060</Words>
  <Application>Microsoft Office PowerPoint</Application>
  <PresentationFormat>On-screen Show (4:3)</PresentationFormat>
  <Paragraphs>330</Paragraphs>
  <Slides>36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CE</vt:lpstr>
      <vt:lpstr>Calibri</vt:lpstr>
      <vt:lpstr>Century Gothic</vt:lpstr>
      <vt:lpstr>Courier New</vt:lpstr>
      <vt:lpstr>Verdana</vt:lpstr>
      <vt:lpstr>Wingdings</vt:lpstr>
      <vt:lpstr>Gallery</vt:lpstr>
      <vt:lpstr>Projektirányítás az informatikában </vt:lpstr>
      <vt:lpstr>Bemutatkozás</vt:lpstr>
      <vt:lpstr>És ti?</vt:lpstr>
      <vt:lpstr>Az előadásról</vt:lpstr>
      <vt:lpstr>Szakirodalom</vt:lpstr>
      <vt:lpstr>Számonkérés   </vt:lpstr>
      <vt:lpstr>Miről lesz szó a félév során? </vt:lpstr>
      <vt:lpstr>Miről lesz szó a félév során? </vt:lpstr>
      <vt:lpstr>1. előadás</vt:lpstr>
      <vt:lpstr>Mit értünk projekten? </vt:lpstr>
      <vt:lpstr>Mit értünk projekten?</vt:lpstr>
      <vt:lpstr>Mit értünk projekten?</vt:lpstr>
      <vt:lpstr>Projekt négyszög</vt:lpstr>
      <vt:lpstr>Projekt négyszög</vt:lpstr>
      <vt:lpstr>Mit értünk minőségen? </vt:lpstr>
      <vt:lpstr>Minőség (virtuális szám) </vt:lpstr>
      <vt:lpstr>Az terjedelem, határidő, költség és a minőség bizonyos értelemben egymás ellen hatnak.</vt:lpstr>
      <vt:lpstr>Példák</vt:lpstr>
      <vt:lpstr>Mitől sikeres egy projekt? </vt:lpstr>
      <vt:lpstr>Sikeres projekt</vt:lpstr>
      <vt:lpstr>Alkalmazás-fejlesztési projektek sikeressége</vt:lpstr>
      <vt:lpstr>Alkalmazás-fejlesztési projektek sikeressége</vt:lpstr>
      <vt:lpstr>Alkalmazás-fejlesztési projektek sikeressége</vt:lpstr>
      <vt:lpstr>PowerPoint Presentation</vt:lpstr>
      <vt:lpstr>TOP 10 sikertényező – 2006 vs. 2015</vt:lpstr>
      <vt:lpstr>Informatikai projektek specialitásai</vt:lpstr>
      <vt:lpstr>Projekttípusok</vt:lpstr>
      <vt:lpstr>Projekttípusok</vt:lpstr>
      <vt:lpstr>Minden projekt több projekt</vt:lpstr>
      <vt:lpstr>Projektmenedzsment mint szakma</vt:lpstr>
      <vt:lpstr>Sikeres projektmenedzser képességei, ismeretei ...</vt:lpstr>
      <vt:lpstr>Projektvezetői ismeretek és képességek</vt:lpstr>
      <vt:lpstr>Projektmenedzsment mint szakma</vt:lpstr>
      <vt:lpstr>Projektmenedzseri szakmai minősítések 1</vt:lpstr>
      <vt:lpstr>Projektmenedzseri szakmai minősítések </vt:lpstr>
      <vt:lpstr>Jó éjszakát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Projektirányítás az informatikában</dc:title>
  <dc:creator>Eniko Ilyes</dc:creator>
  <cp:lastModifiedBy>Eniko Ilyes</cp:lastModifiedBy>
  <cp:revision>37</cp:revision>
  <dcterms:created xsi:type="dcterms:W3CDTF">2018-09-13T16:54:02Z</dcterms:created>
  <dcterms:modified xsi:type="dcterms:W3CDTF">2021-09-08T17:30:06Z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0x01010063EF65C0A8DA144BA3CE23371142F1C1</vt:lpwstr>
  </property>
</Properties>
</file>