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72"/>
  </p:notesMasterIdLst>
  <p:handoutMasterIdLst>
    <p:handoutMasterId r:id="rId73"/>
  </p:handoutMasterIdLst>
  <p:sldIdLst>
    <p:sldId id="256" r:id="rId2"/>
    <p:sldId id="356" r:id="rId3"/>
    <p:sldId id="434" r:id="rId4"/>
    <p:sldId id="435" r:id="rId5"/>
    <p:sldId id="283" r:id="rId6"/>
    <p:sldId id="436" r:id="rId7"/>
    <p:sldId id="350" r:id="rId8"/>
    <p:sldId id="437" r:id="rId9"/>
    <p:sldId id="438" r:id="rId10"/>
    <p:sldId id="439" r:id="rId11"/>
    <p:sldId id="440" r:id="rId12"/>
    <p:sldId id="432" r:id="rId13"/>
    <p:sldId id="332" r:id="rId14"/>
    <p:sldId id="334" r:id="rId15"/>
    <p:sldId id="428" r:id="rId16"/>
    <p:sldId id="336" r:id="rId17"/>
    <p:sldId id="429" r:id="rId18"/>
    <p:sldId id="431" r:id="rId19"/>
    <p:sldId id="423" r:id="rId20"/>
    <p:sldId id="273" r:id="rId21"/>
    <p:sldId id="274" r:id="rId22"/>
    <p:sldId id="364" r:id="rId23"/>
    <p:sldId id="276" r:id="rId24"/>
    <p:sldId id="277" r:id="rId25"/>
    <p:sldId id="278" r:id="rId26"/>
    <p:sldId id="279" r:id="rId27"/>
    <p:sldId id="354" r:id="rId28"/>
    <p:sldId id="355" r:id="rId29"/>
    <p:sldId id="289" r:id="rId30"/>
    <p:sldId id="424" r:id="rId31"/>
    <p:sldId id="285" r:id="rId32"/>
    <p:sldId id="338" r:id="rId33"/>
    <p:sldId id="286" r:id="rId34"/>
    <p:sldId id="337" r:id="rId35"/>
    <p:sldId id="288" r:id="rId36"/>
    <p:sldId id="287" r:id="rId37"/>
    <p:sldId id="330" r:id="rId38"/>
    <p:sldId id="284" r:id="rId39"/>
    <p:sldId id="290" r:id="rId40"/>
    <p:sldId id="291" r:id="rId41"/>
    <p:sldId id="292" r:id="rId42"/>
    <p:sldId id="293" r:id="rId43"/>
    <p:sldId id="31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40" r:id="rId64"/>
    <p:sldId id="433" r:id="rId65"/>
    <p:sldId id="281" r:id="rId66"/>
    <p:sldId id="315" r:id="rId67"/>
    <p:sldId id="316" r:id="rId68"/>
    <p:sldId id="346" r:id="rId69"/>
    <p:sldId id="347" r:id="rId70"/>
    <p:sldId id="408" r:id="rId71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1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591" autoAdjust="0"/>
  </p:normalViewPr>
  <p:slideViewPr>
    <p:cSldViewPr>
      <p:cViewPr varScale="1">
        <p:scale>
          <a:sx n="67" d="100"/>
          <a:sy n="67" d="100"/>
        </p:scale>
        <p:origin x="11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commentAuthors" Target="commentAuthors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368CC-53C6-445E-BD98-D8D8DDE0F2FD}" type="slidenum">
              <a:rPr lang="en-US"/>
              <a:pPr/>
              <a:t>40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félkövér információkat kell megadni, a többi számolt információ lesz.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2CE5E-C4F7-4785-90A3-5D8D98B8CC96}" type="slidenum">
              <a:rPr lang="en-US"/>
              <a:pPr/>
              <a:t>42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Azaz a kritikus út azon tevékenységek halmaza, amely „megcsúszása” a teljes projekt csúszásához vezet.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B291D-ACE9-4480-B58D-3FB4E79BAE25}" type="slidenum">
              <a:rPr lang="en-US"/>
              <a:pPr/>
              <a:t>43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Legkorábbi kezdés: a kritikus út módszerben az a legkorábbi lehetséges időpont, amikor egy tevékenység el tud indulni a háló logikai összefüggései és a megkötések alapján.</a:t>
            </a:r>
          </a:p>
          <a:p>
            <a:r>
              <a:rPr lang="hu-HU"/>
              <a:t>Legkorábbi befejezés: a kritikus út módszerben az a legkorábbi lehetséges időpont, amikor egy tevékenység be tud fejeződni a háló logikai összefüggései és a megkötések alapján</a:t>
            </a:r>
          </a:p>
          <a:p>
            <a:r>
              <a:rPr lang="hu-HU"/>
              <a:t>Legkésőbbi befejezés: a kritikus út módszerben az a lehető legkésőbbi időpont, amelyre egy tevékenységet be szabad fejezni anélkül, hogy egy kitűzött mérföldkő ( általában a projekt befejezési dátum) késést szenvedne</a:t>
            </a:r>
          </a:p>
          <a:p>
            <a:r>
              <a:rPr lang="hu-HU"/>
              <a:t>Legkésőbbi kezdés: a kritikus út módszerben az a lehető legkésőbbi időpont, amelyre egy tevékenységet el szabad kezdeni anélkül, hogy egy kitűzött mérföldkő ( általában a projekt befejezési dátum) késést szenvedne</a:t>
            </a:r>
          </a:p>
          <a:p>
            <a:endParaRPr lang="hu-HU"/>
          </a:p>
          <a:p>
            <a:endParaRPr lang="hu-H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1AF71-FCD1-41E6-94BD-3CD28BB001FB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001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49D8C-0B47-44B3-A51F-79C9BF918F92}" type="slidenum">
              <a:rPr lang="en-US"/>
              <a:pPr/>
              <a:t>45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85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390CA-5403-4B19-B477-AF94F79D42A4}" type="slidenum">
              <a:rPr lang="en-US"/>
              <a:pPr/>
              <a:t>46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86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CFAEE-A325-4BAA-9131-B58E446A6C21}" type="slidenum">
              <a:rPr lang="en-US"/>
              <a:pPr/>
              <a:t>47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580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BE86D-5CA9-425A-A095-1ECFD35E45F1}" type="slidenum">
              <a:rPr lang="en-US"/>
              <a:pPr/>
              <a:t>48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675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5FF60-1B57-44EC-9FE4-03C7E2AD657F}" type="slidenum">
              <a:rPr lang="en-US"/>
              <a:pPr/>
              <a:t>49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29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7ED8B-E9DA-4980-A673-DED13AB9ED34}" type="slidenum">
              <a:rPr lang="en-US"/>
              <a:pPr/>
              <a:t>50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3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2C921-CA55-4AF7-8CB9-E1BBE3280E11}" type="slidenum">
              <a:rPr lang="en-US"/>
              <a:pPr/>
              <a:t>3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Az első modell problémája, hogy a technikai emberek utálják az adminisztrációt, így az ilyen projektek adminisztrációja elmarad.</a:t>
            </a:r>
          </a:p>
          <a:p>
            <a:r>
              <a:rPr lang="hu-HU"/>
              <a:t>A második modellben az adminisztratív projektvezető nem képes sok kis projektbe beleélni magát, így a szerepe ténylegesen csak formális marad. És könnyen zavar támadhat, hogy ki a tényleges vezető.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00DF2-8E02-43C8-83C2-D44846415ED4}" type="slidenum">
              <a:rPr lang="en-US"/>
              <a:pPr/>
              <a:t>51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488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79B33-7A41-4983-A5C4-9A42E5C636F5}" type="slidenum">
              <a:rPr lang="en-US"/>
              <a:pPr/>
              <a:t>52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062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0A4ED-D06E-46ED-917F-ED15F691BD67}" type="slidenum">
              <a:rPr lang="en-US"/>
              <a:pPr/>
              <a:t>53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13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DA61A-0D5E-4D2A-9A43-D9E3B1870360}" type="slidenum">
              <a:rPr lang="en-US"/>
              <a:pPr/>
              <a:t>54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6225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6A07E-9645-4BD8-9C83-A9E2C0063B6C}" type="slidenum">
              <a:rPr lang="en-US"/>
              <a:pPr/>
              <a:t>55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49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F16C6-5D6E-45ED-9905-BBBDF937E392}" type="slidenum">
              <a:rPr lang="en-US"/>
              <a:pPr/>
              <a:t>56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125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9FA32-6CC7-42ED-A79C-C77AFD5EA6E7}" type="slidenum">
              <a:rPr lang="en-US"/>
              <a:pPr/>
              <a:t>57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7E1F6-24DE-47A9-94AA-D879665F46BD}" type="slidenum">
              <a:rPr lang="en-US"/>
              <a:pPr/>
              <a:t>58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850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7B50D-F63C-400D-B1AA-696931E12F55}" type="slidenum">
              <a:rPr lang="en-US"/>
              <a:pPr/>
              <a:t>59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1208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01AF4-8379-496E-8398-0C9542A74757}" type="slidenum">
              <a:rPr lang="en-US"/>
              <a:pPr/>
              <a:t>60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0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79166-95F2-4F06-A39F-95B7D1F1D3DE}" type="slidenum">
              <a:rPr lang="en-US"/>
              <a:pPr/>
              <a:t>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hu-HU"/>
              <a:t>Természetesen a projektek besorolása nem történhet egyetlen paraméter, a benne dolgozók létszáma szerint. Több más tényező is befolyásolja:</a:t>
            </a:r>
          </a:p>
          <a:p>
            <a:pPr marL="228600" indent="-228600">
              <a:buFontTx/>
              <a:buChar char="•"/>
            </a:pPr>
            <a:r>
              <a:rPr lang="hu-HU"/>
              <a:t>Bonyolultság</a:t>
            </a:r>
          </a:p>
          <a:p>
            <a:pPr marL="228600" indent="-228600">
              <a:buFontTx/>
              <a:buChar char="•"/>
            </a:pPr>
            <a:r>
              <a:rPr lang="hu-HU"/>
              <a:t>Alvállalkozók száma</a:t>
            </a:r>
          </a:p>
          <a:p>
            <a:pPr marL="228600" indent="-228600">
              <a:buFontTx/>
              <a:buChar char="•"/>
            </a:pPr>
            <a:r>
              <a:rPr lang="hu-HU"/>
              <a:t>Időtartam</a:t>
            </a:r>
          </a:p>
          <a:p>
            <a:pPr marL="228600" indent="-228600">
              <a:buFontTx/>
              <a:buChar char="•"/>
            </a:pPr>
            <a:r>
              <a:rPr lang="hu-HU"/>
              <a:t>Ügyfélkapcsolat bonyolultsága</a:t>
            </a:r>
          </a:p>
          <a:p>
            <a:pPr marL="228600" indent="-228600">
              <a:buFontTx/>
              <a:buChar char="•"/>
            </a:pPr>
            <a:r>
              <a:rPr lang="hu-HU"/>
              <a:t>Kockázatosság</a:t>
            </a:r>
          </a:p>
          <a:p>
            <a:pPr marL="228600" indent="-228600">
              <a:buFontTx/>
              <a:buChar char="•"/>
            </a:pPr>
            <a:r>
              <a:rPr lang="hu-HU"/>
              <a:t>Projekt fontossága (persze minden projekt fontos)</a:t>
            </a:r>
          </a:p>
          <a:p>
            <a:pPr marL="228600" indent="-228600">
              <a:buFontTx/>
              <a:buChar char="•"/>
            </a:pPr>
            <a:r>
              <a:rPr lang="hu-HU"/>
              <a:t>Stb.</a:t>
            </a:r>
          </a:p>
          <a:p>
            <a:pPr marL="228600" indent="-228600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7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3EF01-830A-479D-9616-B81B748F464B}" type="slidenum">
              <a:rPr lang="en-US"/>
              <a:pPr/>
              <a:t>61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326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E89BD-9DAA-4599-857C-42B9E9C15A14}" type="slidenum">
              <a:rPr lang="en-US"/>
              <a:pPr/>
              <a:t>62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42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24C17-0A0E-4F6C-AF29-E9EE3354BBA0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Általában, ha megoldható jobb a fővállalkozónak célszerűbb fixáras alvállalkozót alkalmazni. Ez kikényszerít olyan fegyelmezettebb munkavégzést (feladatok jobb specifikálása, interface-ek definiálása, stb.)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ECB29-8C7D-48C0-978C-B04512848D91}" type="slidenum">
              <a:rPr lang="en-US"/>
              <a:pPr/>
              <a:t>16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Lehet a PDD-nek egy kevésbé részletes változata a Megrendelő számára és egy részletesebb a projekt belső használatára (részletesebb ütemezés, részletesebb hálótervek, esetleg olyan kockázatok, amelyet nem akarunk az ügyféllel megosztani). A „kettős könyvelés” azonban problémákat okozhat, jó elkerülni.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2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C2080-2789-40E5-BEDC-D9C846586AC2}" type="slidenum">
              <a:rPr lang="en-US"/>
              <a:pPr/>
              <a:t>22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91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187B-BA96-435A-8596-57E8C21756C3}" type="slidenum">
              <a:rPr lang="en-US"/>
              <a:pPr/>
              <a:t>23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WBS = Work Breakdown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CDE6C-0966-42D4-A69B-9DE79BA0B851}" type="slidenum">
              <a:rPr lang="en-US"/>
              <a:pPr/>
              <a:t>31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000" dirty="0"/>
              <a:t>Példák (</a:t>
            </a:r>
            <a:r>
              <a:rPr lang="hu-HU" sz="1000" dirty="0" err="1"/>
              <a:t>Shafer</a:t>
            </a:r>
            <a:r>
              <a:rPr lang="hu-HU" sz="1000" dirty="0"/>
              <a:t>):</a:t>
            </a:r>
          </a:p>
          <a:p>
            <a:r>
              <a:rPr lang="hu-HU" sz="1000" dirty="0"/>
              <a:t>FS:</a:t>
            </a:r>
          </a:p>
          <a:p>
            <a:r>
              <a:rPr lang="hu-HU" sz="1000" dirty="0"/>
              <a:t>hiba felderítése -&gt; hiba kijavítása</a:t>
            </a:r>
          </a:p>
          <a:p>
            <a:r>
              <a:rPr lang="hu-HU" sz="1000" dirty="0"/>
              <a:t>tesztesetek elkészítése -&gt; testesetek futtatása</a:t>
            </a:r>
          </a:p>
          <a:p>
            <a:r>
              <a:rPr lang="hu-HU" sz="1000" dirty="0"/>
              <a:t>szoftver installálása -&gt; szoftver kipróbálása</a:t>
            </a:r>
          </a:p>
          <a:p>
            <a:endParaRPr lang="hu-HU" sz="1000" dirty="0"/>
          </a:p>
          <a:p>
            <a:r>
              <a:rPr lang="hu-HU" sz="1000" dirty="0"/>
              <a:t>SS:</a:t>
            </a:r>
          </a:p>
          <a:p>
            <a:r>
              <a:rPr lang="hu-HU" sz="1000" dirty="0"/>
              <a:t>Tipikusan, amikor valami esemény bekövetkezése több esemény egyidejű beindítását </a:t>
            </a:r>
            <a:r>
              <a:rPr lang="hu-HU" sz="1000" dirty="0" err="1"/>
              <a:t>triggereli</a:t>
            </a:r>
            <a:r>
              <a:rPr lang="hu-HU" sz="1000" dirty="0"/>
              <a:t> (indítja be)</a:t>
            </a:r>
          </a:p>
          <a:p>
            <a:r>
              <a:rPr lang="hu-HU" sz="1000" dirty="0"/>
              <a:t>Pl. a projekt indítás és a projekt tervezés, kockázatelemzés, illetve a konfigurációkezelés tervezése lehet ilyen relációban.</a:t>
            </a:r>
          </a:p>
          <a:p>
            <a:endParaRPr lang="hu-HU" sz="1000" dirty="0"/>
          </a:p>
          <a:p>
            <a:r>
              <a:rPr lang="hu-HU" sz="1000" dirty="0"/>
              <a:t>FF: </a:t>
            </a:r>
          </a:p>
          <a:p>
            <a:r>
              <a:rPr lang="hu-HU" sz="1000" dirty="0"/>
              <a:t>A projektirányítás tevékenység nem fejeződhet be addig, </a:t>
            </a:r>
            <a:r>
              <a:rPr lang="hu-HU" sz="1000" dirty="0" err="1"/>
              <a:t>amig</a:t>
            </a:r>
            <a:r>
              <a:rPr lang="hu-HU" sz="1000" dirty="0"/>
              <a:t> a teljes átadás-átvétel meg nem történik.</a:t>
            </a:r>
          </a:p>
          <a:p>
            <a:endParaRPr lang="hu-HU" sz="1000" dirty="0"/>
          </a:p>
          <a:p>
            <a:r>
              <a:rPr lang="hu-HU" sz="1000" dirty="0"/>
              <a:t>SF: (legritkább)</a:t>
            </a:r>
          </a:p>
          <a:p>
            <a:r>
              <a:rPr lang="hu-HU" sz="1000" dirty="0"/>
              <a:t>Fordítottja az </a:t>
            </a:r>
            <a:r>
              <a:rPr lang="hu-HU" sz="1000" dirty="0" err="1"/>
              <a:t>FS-nek</a:t>
            </a:r>
            <a:r>
              <a:rPr lang="hu-HU" sz="1000" dirty="0"/>
              <a:t>. Valaminek a befejezése egy mérföldkő eléréséhez kapcsolódik.</a:t>
            </a:r>
          </a:p>
          <a:p>
            <a:r>
              <a:rPr lang="hu-HU" sz="1000" dirty="0"/>
              <a:t>Az ügyfél támogatása (</a:t>
            </a:r>
            <a:r>
              <a:rPr lang="hu-HU" sz="1000" dirty="0" err="1"/>
              <a:t>supportja</a:t>
            </a:r>
            <a:r>
              <a:rPr lang="hu-HU" sz="1000" dirty="0"/>
              <a:t>) nem fejeződhet be addig, amíg szerződés befejeződik mérföldkő elérése meg nem történik. (Nem igazán meggyőző példa. </a:t>
            </a:r>
          </a:p>
          <a:p>
            <a:r>
              <a:rPr lang="hu-HU" sz="1000" dirty="0"/>
              <a:t>Ki tud szellemes példát?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295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A751F-E55E-431B-BA07-569DE96963A8}" type="slidenum">
              <a:rPr lang="en-US"/>
              <a:pPr/>
              <a:t>38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054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533400"/>
            <a:ext cx="7696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A4064B1-BC33-49E4-84D8-5ED9DF2B5C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Ilyés Enikő - </a:t>
            </a:r>
            <a:r>
              <a:rPr lang="hu-HU" dirty="0" err="1"/>
              <a:t>Langer</a:t>
            </a:r>
            <a:r>
              <a:rPr lang="hu-HU" dirty="0"/>
              <a:t> Tamás nyomán</a:t>
            </a:r>
            <a:endParaRPr lang="en-US" dirty="0"/>
          </a:p>
        </p:txBody>
      </p:sp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B7E0F-FFD2-4C52-9B66-C735489FAC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B6BB-63DA-4915-A30C-49D45BC8614B}" type="slidenum">
              <a:rPr lang="en-US"/>
              <a:pPr/>
              <a:t>10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56388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Ráfordítás alapon</a:t>
            </a:r>
            <a:br>
              <a:rPr lang="hu-HU" dirty="0"/>
            </a:br>
            <a:r>
              <a:rPr lang="hu-HU" dirty="0"/>
              <a:t> vagy fixárasan?</a:t>
            </a:r>
            <a:endParaRPr lang="en-US" dirty="0"/>
          </a:p>
        </p:txBody>
      </p:sp>
      <p:graphicFrame>
        <p:nvGraphicFramePr>
          <p:cNvPr id="235552" name="Group 32"/>
          <p:cNvGraphicFramePr>
            <a:graphicFrameLocks noGrp="1"/>
          </p:cNvGraphicFramePr>
          <p:nvPr/>
        </p:nvGraphicFramePr>
        <p:xfrm>
          <a:off x="967308" y="1828800"/>
          <a:ext cx="7467600" cy="4008121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Ráfordítás alapú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Fixáras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Nem tudunk leválasztani részfeladatot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Jól definiált részfeladat, jól definiált kapcsolatokkal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teljes projektkockázat a fővállalkozóé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Alvállalkozó átvállal kockázatot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Rugalmasabban allokálható csapat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Szigorúbb átadás-átvétel projekten belül is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alvállalkozó a ráfordítás maximalizálásában érdekelt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 alvállalkozó a ráfordítás minimalizálásában érdekelt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039" y="144780"/>
            <a:ext cx="1490869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BB14-7299-4613-9759-9D204A6F81B9}" type="slidenum">
              <a:rPr lang="en-US"/>
              <a:pPr/>
              <a:t>11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84538"/>
            <a:ext cx="6477000" cy="838200"/>
          </a:xfrm>
        </p:spPr>
        <p:txBody>
          <a:bodyPr/>
          <a:lstStyle/>
          <a:p>
            <a:r>
              <a:rPr lang="hu-HU" dirty="0"/>
              <a:t>Az alvállalkozó kiválasztása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96200" cy="2590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sz="2800" b="1" dirty="0"/>
              <a:t>Nem versenyeztetve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Ár?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Hírnév?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Anyagi helyzet 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Versenytárs-e?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Elfogadja-e az ügyfél játékszabályait (vagy a miénket)?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Elfogadható-e az ügyfélnek?</a:t>
            </a:r>
          </a:p>
          <a:p>
            <a:pPr>
              <a:lnSpc>
                <a:spcPct val="90000"/>
              </a:lnSpc>
            </a:pPr>
            <a:endParaRPr lang="hu-HU" sz="2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13038"/>
            <a:ext cx="1490869" cy="1143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4267200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2800" b="1" kern="0" dirty="0"/>
              <a:t>Versenyeztetve</a:t>
            </a:r>
            <a:endParaRPr lang="hu-HU" sz="2000" kern="0" dirty="0"/>
          </a:p>
          <a:p>
            <a:pPr lvl="1">
              <a:lnSpc>
                <a:spcPct val="90000"/>
              </a:lnSpc>
            </a:pPr>
            <a:r>
              <a:rPr lang="hu-HU" sz="2000" kern="0" dirty="0"/>
              <a:t>Megéri-e a költséget?</a:t>
            </a:r>
          </a:p>
          <a:p>
            <a:pPr lvl="1">
              <a:lnSpc>
                <a:spcPct val="90000"/>
              </a:lnSpc>
            </a:pPr>
            <a:r>
              <a:rPr lang="hu-HU" sz="2000" kern="0" dirty="0"/>
              <a:t>Jól kidolgozott specifikáció és</a:t>
            </a:r>
          </a:p>
          <a:p>
            <a:pPr lvl="1">
              <a:lnSpc>
                <a:spcPct val="90000"/>
              </a:lnSpc>
            </a:pPr>
            <a:r>
              <a:rPr lang="hu-HU" sz="2000" kern="0" dirty="0"/>
              <a:t>Kiértékelési eljárás kell!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24AA-CC00-4C74-9E40-12B7AC10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életútja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14A7-EE5B-4C13-B13A-3818D857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I. Projekt előkészítése</a:t>
            </a:r>
          </a:p>
          <a:p>
            <a:r>
              <a:rPr lang="hu-HU" dirty="0">
                <a:solidFill>
                  <a:schemeClr val="accent1"/>
                </a:solidFill>
              </a:rPr>
              <a:t>II. Projekt indítása</a:t>
            </a:r>
          </a:p>
          <a:p>
            <a:r>
              <a:rPr lang="hu-HU" dirty="0">
                <a:solidFill>
                  <a:schemeClr val="accent1"/>
                </a:solidFill>
              </a:rPr>
              <a:t>III. Projekt tervezése</a:t>
            </a:r>
          </a:p>
          <a:p>
            <a:r>
              <a:rPr lang="hu-HU" dirty="0">
                <a:solidFill>
                  <a:schemeClr val="accent1"/>
                </a:solidFill>
              </a:rPr>
              <a:t>IV. Projekt követése</a:t>
            </a:r>
          </a:p>
          <a:p>
            <a:r>
              <a:rPr lang="hu-HU" dirty="0">
                <a:solidFill>
                  <a:schemeClr val="accent1"/>
                </a:solidFill>
              </a:rPr>
              <a:t>V. Projekt zárása</a:t>
            </a:r>
          </a:p>
          <a:p>
            <a:r>
              <a:rPr lang="hu-HU" dirty="0">
                <a:solidFill>
                  <a:schemeClr val="accent1"/>
                </a:solidFill>
              </a:rPr>
              <a:t>VI. Projekt utóélete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B83E-3388-427A-9EB2-B822D5CE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5248-DB62-4EF0-AD84-1CFC23F56E75}" type="slidenum">
              <a:rPr lang="en-US"/>
              <a:pPr/>
              <a:t>13</a:t>
            </a:fld>
            <a:endParaRPr lang="en-US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I. A projekt előkészítése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855" y="1566468"/>
            <a:ext cx="6477000" cy="43103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1600200" cy="457200"/>
          </a:xfrm>
        </p:spPr>
        <p:txBody>
          <a:bodyPr/>
          <a:lstStyle/>
          <a:p>
            <a:fld id="{5C6C834A-8C0B-4BB2-909C-929797F8F1B1}" type="slidenum">
              <a:rPr lang="en-US"/>
              <a:pPr/>
              <a:t>14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8016"/>
            <a:ext cx="7696200" cy="838200"/>
          </a:xfrm>
        </p:spPr>
        <p:txBody>
          <a:bodyPr>
            <a:normAutofit/>
          </a:bodyPr>
          <a:lstStyle/>
          <a:p>
            <a:r>
              <a:rPr lang="hu-HU" dirty="0"/>
              <a:t>Projekt Definíciós Dokumentum (PDD)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4673"/>
            <a:ext cx="7696200" cy="1371600"/>
          </a:xfrm>
        </p:spPr>
        <p:txBody>
          <a:bodyPr>
            <a:normAutofit fontScale="70000" lnSpcReduction="20000"/>
          </a:bodyPr>
          <a:lstStyle/>
          <a:p>
            <a:r>
              <a:rPr lang="hu-HU" sz="2700" dirty="0"/>
              <a:t>Nevezik még:</a:t>
            </a:r>
          </a:p>
          <a:p>
            <a:pPr lvl="1"/>
            <a:r>
              <a:rPr lang="hu-HU" sz="2200" dirty="0"/>
              <a:t>Projekttervnek</a:t>
            </a:r>
          </a:p>
          <a:p>
            <a:pPr lvl="1"/>
            <a:r>
              <a:rPr lang="hu-HU" sz="2200" dirty="0"/>
              <a:t>Projekt Alapító Dokumentumnak (PAD)</a:t>
            </a:r>
          </a:p>
          <a:p>
            <a:pPr lvl="1"/>
            <a:r>
              <a:rPr lang="hu-HU" sz="2200" dirty="0"/>
              <a:t>Projekt hivatkozási alap (</a:t>
            </a:r>
            <a:r>
              <a:rPr lang="hu-HU" sz="2200" dirty="0" err="1"/>
              <a:t>Terms</a:t>
            </a:r>
            <a:r>
              <a:rPr lang="hu-HU" sz="2200" dirty="0"/>
              <a:t> of </a:t>
            </a:r>
            <a:r>
              <a:rPr lang="hu-HU" sz="2200" dirty="0" err="1"/>
              <a:t>Reference</a:t>
            </a:r>
            <a:r>
              <a:rPr lang="hu-HU" sz="2200" dirty="0"/>
              <a:t> - TOR)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3232484"/>
            <a:ext cx="7696200" cy="103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hu-HU" sz="2700" kern="0" dirty="0"/>
              <a:t>Az ügyfél és a vállalkozó (belső projekt esetén is!) közötti kapcsolat alapja.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4126331"/>
            <a:ext cx="7696200" cy="61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hu-HU" sz="2700" kern="0" dirty="0"/>
              <a:t>Élő dokumentum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4560971"/>
            <a:ext cx="7696200" cy="1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hu-HU" sz="2700" kern="0" dirty="0"/>
              <a:t>A projekt eredeti meghatározása, amelyet követünk, illetve amelyhez képest megállapítjuk az eltéréseket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62BC-B836-41D5-8202-C0CBC7A8AF8F}" type="slidenum">
              <a:rPr lang="en-US"/>
              <a:pPr/>
              <a:t>15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Projektcél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cél egy elérendő állapot vagy eredmény. </a:t>
            </a:r>
          </a:p>
          <a:p>
            <a:r>
              <a:rPr lang="hu-HU"/>
              <a:t>Sajátos, mérhető,  elfogadott és reális!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600200" cy="457200"/>
          </a:xfrm>
        </p:spPr>
        <p:txBody>
          <a:bodyPr/>
          <a:lstStyle/>
          <a:p>
            <a:fld id="{D7DAFB82-3064-4D65-9618-1FB52ACC10D6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i="1" dirty="0"/>
              <a:t>Projekt Definíciós Dokumentum tartalma 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3080084"/>
            <a:ext cx="7696200" cy="80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Az ügyfél és a vállalkozó közötti felelősség-megosztás világos definíciója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2133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Az elvégzendő feladat meghatározása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2590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Az ügyfélnek a projektre vonatkozó elvárásai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3810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 szereposztás mind a két oldalon, az egyéni felelősségek, a beszámolási kötelezettségek szerkezete (ki-kinek)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0" y="4800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Szerződéses jogi és pénzügyi megállapodások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2000" y="5257800"/>
            <a:ext cx="7696200" cy="43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Az időkeretek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74032" y="5694947"/>
            <a:ext cx="7696200" cy="40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 projektvezetési eljárások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A1C585A-3471-43C3-A7EE-3A12E9D2C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2" y="1701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 projekt célja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BCDF-480D-41E4-A15A-C0457D5BC2B6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i="1" dirty="0"/>
              <a:t>Projekt Definíciós Dokumentum tartalma 2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2286000"/>
            <a:ext cx="7696200" cy="52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Az átadandó eredmények definíciója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2687053"/>
            <a:ext cx="7696200" cy="104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 projekttervek: a szakaszokra bontás, mérföldkövek, hálótervek, diagramok, lebontási szerkezetek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3657600"/>
            <a:ext cx="7696200" cy="47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Minőségbiztosítási terv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4038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Logisztikai követelmények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94084" y="4880811"/>
            <a:ext cx="7696200" cy="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Bármilyen egyéb előfeltétel vagy követelmény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2000" y="4439653"/>
            <a:ext cx="7696200" cy="44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Használandó szoftver és hardver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94084" y="5351126"/>
            <a:ext cx="7696200" cy="57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 PDD mind a két fél részéről történő elfogadása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9D6BD79-1312-452F-89EC-5C8FEB02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01810"/>
            <a:ext cx="7696200" cy="52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hu-HU" sz="2400" kern="0" dirty="0"/>
              <a:t>A projekt kommunikáció módja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685" y="1138228"/>
            <a:ext cx="2402037" cy="3858767"/>
          </a:xfrm>
        </p:spPr>
        <p:txBody>
          <a:bodyPr anchor="ctr">
            <a:normAutofit/>
          </a:bodyPr>
          <a:lstStyle/>
          <a:p>
            <a:r>
              <a:rPr lang="hu-HU" sz="2900"/>
              <a:t>II. Projektindító (“Kick-Off”) gyűlés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257031" name="Rectangle 76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Célja, hogy lehetőleg a résztvevők megismerjék egymást és lássák, hogy mi az az egész, amelynek részei</a:t>
            </a:r>
            <a:r>
              <a:rPr lang="en-US" sz="1500">
                <a:solidFill>
                  <a:srgbClr val="000000"/>
                </a:solidFill>
              </a:rPr>
              <a:t>.</a:t>
            </a:r>
            <a:endParaRPr lang="hu-HU" sz="150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Témája:</a:t>
            </a:r>
          </a:p>
          <a:p>
            <a:pPr lvl="1"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A projekt háttere, célja és meghatározása</a:t>
            </a:r>
          </a:p>
          <a:p>
            <a:pPr lvl="1"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A projekt szervezete, hierarchiája és infrastruktúrája</a:t>
            </a:r>
          </a:p>
          <a:p>
            <a:pPr lvl="1"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A projektvezetés módja és a felelősségi körök</a:t>
            </a:r>
          </a:p>
          <a:p>
            <a:pPr lvl="1"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Fontosabb eljárások és útmutatók</a:t>
            </a:r>
          </a:p>
          <a:p>
            <a:pPr lvl="1">
              <a:lnSpc>
                <a:spcPct val="110000"/>
              </a:lnSpc>
            </a:pPr>
            <a:r>
              <a:rPr lang="hu-HU" sz="1500">
                <a:solidFill>
                  <a:srgbClr val="000000"/>
                </a:solidFill>
              </a:rPr>
              <a:t>Esetleges kérdések vita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B1E64CB6-C7F2-46FF-AA99-58C796972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4724401"/>
            <a:ext cx="3959617" cy="1474818"/>
          </a:xfrm>
          <a:solidFill>
            <a:schemeClr val="accent1"/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hu-HU" sz="3000" dirty="0">
                <a:solidFill>
                  <a:srgbClr val="FFFFFE"/>
                </a:solidFill>
              </a:rPr>
              <a:t>Hogyan állnál neki egy projekt tervezésnek?</a:t>
            </a: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szervezete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9CF4-7711-4660-AB78-14AD055419E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1676400"/>
            <a:ext cx="5105400" cy="40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7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projekttervezés lépései 1</a:t>
            </a: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131" y="2209800"/>
            <a:ext cx="6571343" cy="328863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hu-HU" sz="2700" dirty="0"/>
              <a:t>A projekt (feladat, szervezet) strukturálása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hu-HU" sz="2700" dirty="0"/>
              <a:t>A fázisok és a legfontosabb mérföldkövek meghatározása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hu-HU" sz="2700" dirty="0"/>
              <a:t>A részfeladatok, tevékenységek és termékek leírása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hu-HU" sz="2700" dirty="0"/>
              <a:t>Tevékenységek időtartamának meghatározása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hu-HU" sz="2700" dirty="0"/>
              <a:t>A projekt logikai hálójának elkészítése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hu-HU" sz="2700" dirty="0"/>
              <a:t>Az erőforrásra és szakértelemre vonatkozó igények azonosítása</a:t>
            </a:r>
          </a:p>
          <a:p>
            <a:pPr>
              <a:lnSpc>
                <a:spcPct val="90000"/>
              </a:lnSpc>
            </a:pPr>
            <a:endParaRPr lang="hu-HU" sz="27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B75186-BFE1-4EEE-91DC-CBF1D40554DA}"/>
              </a:ext>
            </a:extLst>
          </p:cNvPr>
          <p:cNvSpPr txBox="1">
            <a:spLocks noChangeArrowheads="1"/>
          </p:cNvSpPr>
          <p:nvPr/>
        </p:nvSpPr>
        <p:spPr>
          <a:xfrm>
            <a:off x="1128684" y="117972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solidFill>
                  <a:schemeClr val="accent1"/>
                </a:solidFill>
              </a:rPr>
              <a:t>III. </a:t>
            </a:r>
            <a:r>
              <a:rPr lang="en-US">
                <a:solidFill>
                  <a:schemeClr val="accent1"/>
                </a:solidFill>
              </a:rPr>
              <a:t>Projekttervez</a:t>
            </a:r>
            <a:r>
              <a:rPr lang="hu-HU">
                <a:solidFill>
                  <a:schemeClr val="accent1"/>
                </a:solidFill>
              </a:rPr>
              <a:t>és</a:t>
            </a:r>
            <a:endParaRPr lang="hu-H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262-B625-457A-B042-42C2AD30D8E3}" type="slidenum">
              <a:rPr lang="en-US"/>
              <a:pPr/>
              <a:t>21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projekttervezés lépései 2</a:t>
            </a: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696200" cy="4343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Időelemzés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(Konkrét) erőforrások hozzárendelése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Erőforrás-elemzés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Költségvetés készítése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Kockázatelemzés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A terv egyeztetése és optimalizálása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A terv jóváhagyása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</a:pPr>
            <a:r>
              <a:rPr lang="hu-HU" dirty="0"/>
              <a:t>A terv nyilvánosságra hozatala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2F8-3DFF-402F-8AA3-96F1F81C1B05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1447800"/>
            <a:ext cx="4108450" cy="2327275"/>
            <a:chOff x="48" y="912"/>
            <a:chExt cx="2588" cy="1466"/>
          </a:xfrm>
        </p:grpSpPr>
        <p:sp>
          <p:nvSpPr>
            <p:cNvPr id="203780" name="Line 4"/>
            <p:cNvSpPr>
              <a:spLocks noChangeShapeType="1"/>
            </p:cNvSpPr>
            <p:nvPr/>
          </p:nvSpPr>
          <p:spPr bwMode="auto">
            <a:xfrm>
              <a:off x="1685" y="1758"/>
              <a:ext cx="0" cy="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1" name="Line 5"/>
            <p:cNvSpPr>
              <a:spLocks noChangeShapeType="1"/>
            </p:cNvSpPr>
            <p:nvPr/>
          </p:nvSpPr>
          <p:spPr bwMode="auto">
            <a:xfrm>
              <a:off x="857" y="1674"/>
              <a:ext cx="0" cy="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2" name="Line 6"/>
            <p:cNvSpPr>
              <a:spLocks noChangeShapeType="1"/>
            </p:cNvSpPr>
            <p:nvPr/>
          </p:nvSpPr>
          <p:spPr bwMode="auto">
            <a:xfrm>
              <a:off x="1913" y="1674"/>
              <a:ext cx="0" cy="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3" name="Line 7"/>
            <p:cNvSpPr>
              <a:spLocks noChangeShapeType="1"/>
            </p:cNvSpPr>
            <p:nvPr/>
          </p:nvSpPr>
          <p:spPr bwMode="auto">
            <a:xfrm>
              <a:off x="328" y="1962"/>
              <a:ext cx="0" cy="3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>
              <a:off x="324" y="2346"/>
              <a:ext cx="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5" name="Line 9"/>
            <p:cNvSpPr>
              <a:spLocks noChangeShapeType="1"/>
            </p:cNvSpPr>
            <p:nvPr/>
          </p:nvSpPr>
          <p:spPr bwMode="auto">
            <a:xfrm>
              <a:off x="328" y="2142"/>
              <a:ext cx="4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6" name="Line 10"/>
            <p:cNvSpPr>
              <a:spLocks noChangeShapeType="1"/>
            </p:cNvSpPr>
            <p:nvPr/>
          </p:nvSpPr>
          <p:spPr bwMode="auto">
            <a:xfrm>
              <a:off x="857" y="1452"/>
              <a:ext cx="0" cy="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7" name="Line 11"/>
            <p:cNvSpPr>
              <a:spLocks noChangeShapeType="1"/>
            </p:cNvSpPr>
            <p:nvPr/>
          </p:nvSpPr>
          <p:spPr bwMode="auto">
            <a:xfrm>
              <a:off x="1361" y="1398"/>
              <a:ext cx="0" cy="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>
              <a:off x="857" y="1758"/>
              <a:ext cx="0" cy="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>
              <a:off x="475" y="1758"/>
              <a:ext cx="76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90" name="Line 14"/>
            <p:cNvSpPr>
              <a:spLocks noChangeShapeType="1"/>
            </p:cNvSpPr>
            <p:nvPr/>
          </p:nvSpPr>
          <p:spPr bwMode="auto">
            <a:xfrm>
              <a:off x="487" y="1758"/>
              <a:ext cx="0" cy="7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91" name="Line 15"/>
            <p:cNvSpPr>
              <a:spLocks noChangeShapeType="1"/>
            </p:cNvSpPr>
            <p:nvPr/>
          </p:nvSpPr>
          <p:spPr bwMode="auto">
            <a:xfrm>
              <a:off x="1243" y="1758"/>
              <a:ext cx="0" cy="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92" name="Line 16"/>
            <p:cNvSpPr>
              <a:spLocks noChangeShapeType="1"/>
            </p:cNvSpPr>
            <p:nvPr/>
          </p:nvSpPr>
          <p:spPr bwMode="auto">
            <a:xfrm>
              <a:off x="1673" y="1758"/>
              <a:ext cx="46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2141" y="1764"/>
              <a:ext cx="0" cy="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 flipH="1">
              <a:off x="1860" y="1758"/>
              <a:ext cx="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795" name="Rectangle 19"/>
            <p:cNvSpPr>
              <a:spLocks noChangeArrowheads="1"/>
            </p:cNvSpPr>
            <p:nvPr/>
          </p:nvSpPr>
          <p:spPr bwMode="auto">
            <a:xfrm>
              <a:off x="2156" y="1344"/>
              <a:ext cx="48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defTabSz="969963" eaLnBrk="0" hangingPunct="0">
                <a:lnSpc>
                  <a:spcPct val="85000"/>
                </a:lnSpc>
                <a:spcAft>
                  <a:spcPct val="10000"/>
                </a:spcAft>
                <a:tabLst>
                  <a:tab pos="228600" algn="l"/>
                </a:tabLst>
              </a:pPr>
              <a:r>
                <a:rPr lang="en-US" sz="2000" b="1" i="1">
                  <a:solidFill>
                    <a:schemeClr val="accent1"/>
                  </a:solidFill>
                </a:rPr>
                <a:t>‘MIT’</a:t>
              </a:r>
              <a:endParaRPr lang="en-US" sz="2000" b="1" i="1">
                <a:solidFill>
                  <a:schemeClr val="accent1"/>
                </a:solidFill>
                <a:latin typeface="Arial CE"/>
              </a:endParaRPr>
            </a:p>
          </p:txBody>
        </p:sp>
        <p:sp>
          <p:nvSpPr>
            <p:cNvPr id="203796" name="Rectangle 20"/>
            <p:cNvSpPr>
              <a:spLocks noChangeArrowheads="1"/>
            </p:cNvSpPr>
            <p:nvPr/>
          </p:nvSpPr>
          <p:spPr bwMode="auto">
            <a:xfrm>
              <a:off x="48" y="912"/>
              <a:ext cx="6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defTabSz="969963" eaLnBrk="0" hangingPunct="0">
                <a:lnSpc>
                  <a:spcPct val="85000"/>
                </a:lnSpc>
                <a:spcAft>
                  <a:spcPct val="10000"/>
                </a:spcAft>
                <a:tabLst>
                  <a:tab pos="228600" algn="l"/>
                </a:tabLst>
              </a:pPr>
              <a:r>
                <a:rPr lang="en-US" sz="2000" b="1" i="1" dirty="0">
                  <a:solidFill>
                    <a:schemeClr val="accent1"/>
                  </a:solidFill>
                </a:rPr>
                <a:t>CÉLOK</a:t>
              </a:r>
              <a:endParaRPr lang="en-US" sz="2000" b="1" i="1" dirty="0">
                <a:solidFill>
                  <a:schemeClr val="accent1"/>
                </a:solidFill>
                <a:latin typeface="Arial CE"/>
              </a:endParaRPr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1157" y="1210"/>
              <a:ext cx="384" cy="16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1145" y="1194"/>
              <a:ext cx="4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 i="1">
                  <a:solidFill>
                    <a:schemeClr val="accent1"/>
                  </a:solidFill>
                </a:rPr>
                <a:t>WBS</a:t>
              </a:r>
              <a:endParaRPr lang="en-US" sz="1600" b="1" i="1">
                <a:solidFill>
                  <a:schemeClr val="accent1"/>
                </a:solidFill>
                <a:latin typeface="Arial CE"/>
              </a:endParaRPr>
            </a:p>
          </p:txBody>
        </p:sp>
        <p:sp>
          <p:nvSpPr>
            <p:cNvPr id="203799" name="Rectangle 23"/>
            <p:cNvSpPr>
              <a:spLocks noChangeArrowheads="1"/>
            </p:cNvSpPr>
            <p:nvPr/>
          </p:nvSpPr>
          <p:spPr bwMode="auto">
            <a:xfrm>
              <a:off x="676" y="1546"/>
              <a:ext cx="335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0" name="Rectangle 24"/>
            <p:cNvSpPr>
              <a:spLocks noChangeArrowheads="1"/>
            </p:cNvSpPr>
            <p:nvPr/>
          </p:nvSpPr>
          <p:spPr bwMode="auto">
            <a:xfrm>
              <a:off x="1943" y="1834"/>
              <a:ext cx="336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1" name="Rectangle 25"/>
            <p:cNvSpPr>
              <a:spLocks noChangeArrowheads="1"/>
            </p:cNvSpPr>
            <p:nvPr/>
          </p:nvSpPr>
          <p:spPr bwMode="auto">
            <a:xfrm>
              <a:off x="1497" y="1834"/>
              <a:ext cx="335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381" y="2050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381" y="2254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4" name="Line 28"/>
            <p:cNvSpPr>
              <a:spLocks noChangeShapeType="1"/>
            </p:cNvSpPr>
            <p:nvPr/>
          </p:nvSpPr>
          <p:spPr bwMode="auto">
            <a:xfrm>
              <a:off x="857" y="1446"/>
              <a:ext cx="105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05" name="Line 29"/>
            <p:cNvSpPr>
              <a:spLocks noChangeShapeType="1"/>
            </p:cNvSpPr>
            <p:nvPr/>
          </p:nvSpPr>
          <p:spPr bwMode="auto">
            <a:xfrm>
              <a:off x="1913" y="1452"/>
              <a:ext cx="0" cy="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06" name="Rectangle 30"/>
            <p:cNvSpPr>
              <a:spLocks noChangeArrowheads="1"/>
            </p:cNvSpPr>
            <p:nvPr/>
          </p:nvSpPr>
          <p:spPr bwMode="auto">
            <a:xfrm>
              <a:off x="1724" y="1542"/>
              <a:ext cx="335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7" name="Rectangle 31"/>
            <p:cNvSpPr>
              <a:spLocks noChangeArrowheads="1"/>
            </p:cNvSpPr>
            <p:nvPr/>
          </p:nvSpPr>
          <p:spPr bwMode="auto">
            <a:xfrm>
              <a:off x="304" y="1834"/>
              <a:ext cx="335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8" name="Rectangle 32"/>
            <p:cNvSpPr>
              <a:spLocks noChangeArrowheads="1"/>
            </p:cNvSpPr>
            <p:nvPr/>
          </p:nvSpPr>
          <p:spPr bwMode="auto">
            <a:xfrm>
              <a:off x="1072" y="1834"/>
              <a:ext cx="335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09" name="Rectangle 33"/>
            <p:cNvSpPr>
              <a:spLocks noChangeArrowheads="1"/>
            </p:cNvSpPr>
            <p:nvPr/>
          </p:nvSpPr>
          <p:spPr bwMode="auto">
            <a:xfrm>
              <a:off x="689" y="1834"/>
              <a:ext cx="336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10" name="Line 34"/>
            <p:cNvSpPr>
              <a:spLocks noChangeShapeType="1"/>
            </p:cNvSpPr>
            <p:nvPr/>
          </p:nvSpPr>
          <p:spPr bwMode="auto">
            <a:xfrm>
              <a:off x="712" y="1962"/>
              <a:ext cx="0" cy="3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11" name="Line 35"/>
            <p:cNvSpPr>
              <a:spLocks noChangeShapeType="1"/>
            </p:cNvSpPr>
            <p:nvPr/>
          </p:nvSpPr>
          <p:spPr bwMode="auto">
            <a:xfrm>
              <a:off x="708" y="2346"/>
              <a:ext cx="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12" name="Line 36"/>
            <p:cNvSpPr>
              <a:spLocks noChangeShapeType="1"/>
            </p:cNvSpPr>
            <p:nvPr/>
          </p:nvSpPr>
          <p:spPr bwMode="auto">
            <a:xfrm>
              <a:off x="712" y="2142"/>
              <a:ext cx="4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765" y="2050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765" y="2254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>
              <a:off x="1096" y="1962"/>
              <a:ext cx="0" cy="3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>
              <a:off x="1092" y="2346"/>
              <a:ext cx="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17" name="Line 41"/>
            <p:cNvSpPr>
              <a:spLocks noChangeShapeType="1"/>
            </p:cNvSpPr>
            <p:nvPr/>
          </p:nvSpPr>
          <p:spPr bwMode="auto">
            <a:xfrm>
              <a:off x="1096" y="2142"/>
              <a:ext cx="4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1149" y="2050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19" name="Rectangle 43"/>
            <p:cNvSpPr>
              <a:spLocks noChangeArrowheads="1"/>
            </p:cNvSpPr>
            <p:nvPr/>
          </p:nvSpPr>
          <p:spPr bwMode="auto">
            <a:xfrm>
              <a:off x="1149" y="2254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20" name="Line 44"/>
            <p:cNvSpPr>
              <a:spLocks noChangeShapeType="1"/>
            </p:cNvSpPr>
            <p:nvPr/>
          </p:nvSpPr>
          <p:spPr bwMode="auto">
            <a:xfrm>
              <a:off x="1516" y="1962"/>
              <a:ext cx="0" cy="3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21" name="Line 45"/>
            <p:cNvSpPr>
              <a:spLocks noChangeShapeType="1"/>
            </p:cNvSpPr>
            <p:nvPr/>
          </p:nvSpPr>
          <p:spPr bwMode="auto">
            <a:xfrm>
              <a:off x="1512" y="2346"/>
              <a:ext cx="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22" name="Line 46"/>
            <p:cNvSpPr>
              <a:spLocks noChangeShapeType="1"/>
            </p:cNvSpPr>
            <p:nvPr/>
          </p:nvSpPr>
          <p:spPr bwMode="auto">
            <a:xfrm>
              <a:off x="1516" y="2142"/>
              <a:ext cx="4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23" name="Rectangle 47"/>
            <p:cNvSpPr>
              <a:spLocks noChangeArrowheads="1"/>
            </p:cNvSpPr>
            <p:nvPr/>
          </p:nvSpPr>
          <p:spPr bwMode="auto">
            <a:xfrm>
              <a:off x="1569" y="2050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24" name="Rectangle 48"/>
            <p:cNvSpPr>
              <a:spLocks noChangeArrowheads="1"/>
            </p:cNvSpPr>
            <p:nvPr/>
          </p:nvSpPr>
          <p:spPr bwMode="auto">
            <a:xfrm>
              <a:off x="1569" y="2254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25" name="Line 49"/>
            <p:cNvSpPr>
              <a:spLocks noChangeShapeType="1"/>
            </p:cNvSpPr>
            <p:nvPr/>
          </p:nvSpPr>
          <p:spPr bwMode="auto">
            <a:xfrm>
              <a:off x="1972" y="1962"/>
              <a:ext cx="0" cy="38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26" name="Line 50"/>
            <p:cNvSpPr>
              <a:spLocks noChangeShapeType="1"/>
            </p:cNvSpPr>
            <p:nvPr/>
          </p:nvSpPr>
          <p:spPr bwMode="auto">
            <a:xfrm>
              <a:off x="1968" y="2346"/>
              <a:ext cx="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27" name="Line 51"/>
            <p:cNvSpPr>
              <a:spLocks noChangeShapeType="1"/>
            </p:cNvSpPr>
            <p:nvPr/>
          </p:nvSpPr>
          <p:spPr bwMode="auto">
            <a:xfrm>
              <a:off x="1972" y="2142"/>
              <a:ext cx="4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28" name="Rectangle 52"/>
            <p:cNvSpPr>
              <a:spLocks noChangeArrowheads="1"/>
            </p:cNvSpPr>
            <p:nvPr/>
          </p:nvSpPr>
          <p:spPr bwMode="auto">
            <a:xfrm>
              <a:off x="2025" y="2050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29" name="Rectangle 53"/>
            <p:cNvSpPr>
              <a:spLocks noChangeArrowheads="1"/>
            </p:cNvSpPr>
            <p:nvPr/>
          </p:nvSpPr>
          <p:spPr bwMode="auto">
            <a:xfrm>
              <a:off x="2025" y="2254"/>
              <a:ext cx="98" cy="1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308600" y="1530350"/>
            <a:ext cx="3286125" cy="2051050"/>
            <a:chOff x="3344" y="756"/>
            <a:chExt cx="2070" cy="1292"/>
          </a:xfrm>
        </p:grpSpPr>
        <p:sp>
          <p:nvSpPr>
            <p:cNvPr id="203831" name="Line 55"/>
            <p:cNvSpPr>
              <a:spLocks noChangeShapeType="1"/>
            </p:cNvSpPr>
            <p:nvPr/>
          </p:nvSpPr>
          <p:spPr bwMode="auto">
            <a:xfrm>
              <a:off x="4398" y="960"/>
              <a:ext cx="0" cy="21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2" name="Line 56"/>
            <p:cNvSpPr>
              <a:spLocks noChangeShapeType="1"/>
            </p:cNvSpPr>
            <p:nvPr/>
          </p:nvSpPr>
          <p:spPr bwMode="auto">
            <a:xfrm>
              <a:off x="4406" y="1056"/>
              <a:ext cx="48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3" name="Line 57"/>
            <p:cNvSpPr>
              <a:spLocks noChangeShapeType="1"/>
            </p:cNvSpPr>
            <p:nvPr/>
          </p:nvSpPr>
          <p:spPr bwMode="auto">
            <a:xfrm>
              <a:off x="3673" y="1188"/>
              <a:ext cx="155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4" name="Line 58"/>
            <p:cNvSpPr>
              <a:spLocks noChangeShapeType="1"/>
            </p:cNvSpPr>
            <p:nvPr/>
          </p:nvSpPr>
          <p:spPr bwMode="auto">
            <a:xfrm>
              <a:off x="5231" y="1206"/>
              <a:ext cx="0" cy="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5" name="Line 59"/>
            <p:cNvSpPr>
              <a:spLocks noChangeShapeType="1"/>
            </p:cNvSpPr>
            <p:nvPr/>
          </p:nvSpPr>
          <p:spPr bwMode="auto">
            <a:xfrm>
              <a:off x="4703" y="1185"/>
              <a:ext cx="0" cy="1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6" name="Line 60"/>
            <p:cNvSpPr>
              <a:spLocks noChangeShapeType="1"/>
            </p:cNvSpPr>
            <p:nvPr/>
          </p:nvSpPr>
          <p:spPr bwMode="auto">
            <a:xfrm>
              <a:off x="4224" y="1185"/>
              <a:ext cx="0" cy="10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7" name="Line 61"/>
            <p:cNvSpPr>
              <a:spLocks noChangeShapeType="1"/>
            </p:cNvSpPr>
            <p:nvPr/>
          </p:nvSpPr>
          <p:spPr bwMode="auto">
            <a:xfrm>
              <a:off x="3673" y="1185"/>
              <a:ext cx="0" cy="1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38" name="Rectangle 62"/>
            <p:cNvSpPr>
              <a:spLocks noChangeArrowheads="1"/>
            </p:cNvSpPr>
            <p:nvPr/>
          </p:nvSpPr>
          <p:spPr bwMode="auto">
            <a:xfrm>
              <a:off x="3344" y="922"/>
              <a:ext cx="36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defTabSz="969963" eaLnBrk="0" hangingPunct="0">
                <a:lnSpc>
                  <a:spcPct val="85000"/>
                </a:lnSpc>
                <a:spcAft>
                  <a:spcPct val="10000"/>
                </a:spcAft>
                <a:tabLst>
                  <a:tab pos="228600" algn="l"/>
                </a:tabLst>
              </a:pPr>
              <a:r>
                <a:rPr lang="en-US" sz="2000" b="1" i="1">
                  <a:solidFill>
                    <a:schemeClr val="accent1"/>
                  </a:solidFill>
                </a:rPr>
                <a:t>‘KI’</a:t>
              </a:r>
              <a:endParaRPr lang="en-US" sz="2000" b="1" i="1">
                <a:solidFill>
                  <a:schemeClr val="accent1"/>
                </a:solidFill>
                <a:latin typeface="Arial CE"/>
              </a:endParaRPr>
            </a:p>
          </p:txBody>
        </p:sp>
        <p:sp>
          <p:nvSpPr>
            <p:cNvPr id="203839" name="Rectangle 63"/>
            <p:cNvSpPr>
              <a:spLocks noChangeArrowheads="1"/>
            </p:cNvSpPr>
            <p:nvPr/>
          </p:nvSpPr>
          <p:spPr bwMode="auto">
            <a:xfrm>
              <a:off x="4194" y="772"/>
              <a:ext cx="384" cy="160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40" name="Rectangle 64"/>
            <p:cNvSpPr>
              <a:spLocks noChangeArrowheads="1"/>
            </p:cNvSpPr>
            <p:nvPr/>
          </p:nvSpPr>
          <p:spPr bwMode="auto">
            <a:xfrm>
              <a:off x="4200" y="75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 i="1">
                  <a:solidFill>
                    <a:schemeClr val="accent1"/>
                  </a:solidFill>
                </a:rPr>
                <a:t>OBS</a:t>
              </a:r>
              <a:endParaRPr lang="en-US" sz="1600" b="1" i="1">
                <a:solidFill>
                  <a:schemeClr val="accent1"/>
                </a:solidFill>
                <a:latin typeface="Arial CE"/>
              </a:endParaRPr>
            </a:p>
          </p:txBody>
        </p:sp>
        <p:sp>
          <p:nvSpPr>
            <p:cNvPr id="203841" name="Rectangle 65"/>
            <p:cNvSpPr>
              <a:spLocks noChangeArrowheads="1"/>
            </p:cNvSpPr>
            <p:nvPr/>
          </p:nvSpPr>
          <p:spPr bwMode="auto">
            <a:xfrm>
              <a:off x="3542" y="1288"/>
              <a:ext cx="361" cy="19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42" name="Rectangle 66"/>
            <p:cNvSpPr>
              <a:spLocks noChangeArrowheads="1"/>
            </p:cNvSpPr>
            <p:nvPr/>
          </p:nvSpPr>
          <p:spPr bwMode="auto">
            <a:xfrm>
              <a:off x="4043" y="1288"/>
              <a:ext cx="362" cy="19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43" name="Rectangle 67"/>
            <p:cNvSpPr>
              <a:spLocks noChangeArrowheads="1"/>
            </p:cNvSpPr>
            <p:nvPr/>
          </p:nvSpPr>
          <p:spPr bwMode="auto">
            <a:xfrm>
              <a:off x="5033" y="1288"/>
              <a:ext cx="362" cy="19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44" name="Rectangle 68"/>
            <p:cNvSpPr>
              <a:spLocks noChangeArrowheads="1"/>
            </p:cNvSpPr>
            <p:nvPr/>
          </p:nvSpPr>
          <p:spPr bwMode="auto">
            <a:xfrm>
              <a:off x="4532" y="1288"/>
              <a:ext cx="361" cy="19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45" name="Rectangle 69"/>
            <p:cNvSpPr>
              <a:spLocks noChangeArrowheads="1"/>
            </p:cNvSpPr>
            <p:nvPr/>
          </p:nvSpPr>
          <p:spPr bwMode="auto">
            <a:xfrm>
              <a:off x="4889" y="1024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46" name="Line 70"/>
            <p:cNvSpPr>
              <a:spLocks noChangeShapeType="1"/>
            </p:cNvSpPr>
            <p:nvPr/>
          </p:nvSpPr>
          <p:spPr bwMode="auto">
            <a:xfrm>
              <a:off x="5075" y="1491"/>
              <a:ext cx="0" cy="50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47" name="Line 71"/>
            <p:cNvSpPr>
              <a:spLocks noChangeShapeType="1"/>
            </p:cNvSpPr>
            <p:nvPr/>
          </p:nvSpPr>
          <p:spPr bwMode="auto">
            <a:xfrm>
              <a:off x="5075" y="1698"/>
              <a:ext cx="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48" name="Line 72"/>
            <p:cNvSpPr>
              <a:spLocks noChangeShapeType="1"/>
            </p:cNvSpPr>
            <p:nvPr/>
          </p:nvSpPr>
          <p:spPr bwMode="auto">
            <a:xfrm>
              <a:off x="5078" y="1854"/>
              <a:ext cx="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49" name="Line 73"/>
            <p:cNvSpPr>
              <a:spLocks noChangeShapeType="1"/>
            </p:cNvSpPr>
            <p:nvPr/>
          </p:nvSpPr>
          <p:spPr bwMode="auto">
            <a:xfrm>
              <a:off x="5075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50" name="Rectangle 74"/>
            <p:cNvSpPr>
              <a:spLocks noChangeArrowheads="1"/>
            </p:cNvSpPr>
            <p:nvPr/>
          </p:nvSpPr>
          <p:spPr bwMode="auto">
            <a:xfrm>
              <a:off x="5145" y="1648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51" name="Rectangle 75"/>
            <p:cNvSpPr>
              <a:spLocks noChangeArrowheads="1"/>
            </p:cNvSpPr>
            <p:nvPr/>
          </p:nvSpPr>
          <p:spPr bwMode="auto">
            <a:xfrm>
              <a:off x="5145" y="1816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52" name="Rectangle 76"/>
            <p:cNvSpPr>
              <a:spLocks noChangeArrowheads="1"/>
            </p:cNvSpPr>
            <p:nvPr/>
          </p:nvSpPr>
          <p:spPr bwMode="auto">
            <a:xfrm>
              <a:off x="5145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53" name="Line 77"/>
            <p:cNvSpPr>
              <a:spLocks noChangeShapeType="1"/>
            </p:cNvSpPr>
            <p:nvPr/>
          </p:nvSpPr>
          <p:spPr bwMode="auto">
            <a:xfrm>
              <a:off x="4571" y="1491"/>
              <a:ext cx="0" cy="50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54" name="Line 78"/>
            <p:cNvSpPr>
              <a:spLocks noChangeShapeType="1"/>
            </p:cNvSpPr>
            <p:nvPr/>
          </p:nvSpPr>
          <p:spPr bwMode="auto">
            <a:xfrm>
              <a:off x="4571" y="1698"/>
              <a:ext cx="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55" name="Line 79"/>
            <p:cNvSpPr>
              <a:spLocks noChangeShapeType="1"/>
            </p:cNvSpPr>
            <p:nvPr/>
          </p:nvSpPr>
          <p:spPr bwMode="auto">
            <a:xfrm>
              <a:off x="4574" y="1854"/>
              <a:ext cx="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56" name="Line 80"/>
            <p:cNvSpPr>
              <a:spLocks noChangeShapeType="1"/>
            </p:cNvSpPr>
            <p:nvPr/>
          </p:nvSpPr>
          <p:spPr bwMode="auto">
            <a:xfrm>
              <a:off x="4571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57" name="Rectangle 81"/>
            <p:cNvSpPr>
              <a:spLocks noChangeArrowheads="1"/>
            </p:cNvSpPr>
            <p:nvPr/>
          </p:nvSpPr>
          <p:spPr bwMode="auto">
            <a:xfrm>
              <a:off x="4641" y="1648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58" name="Rectangle 82"/>
            <p:cNvSpPr>
              <a:spLocks noChangeArrowheads="1"/>
            </p:cNvSpPr>
            <p:nvPr/>
          </p:nvSpPr>
          <p:spPr bwMode="auto">
            <a:xfrm>
              <a:off x="4641" y="1816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59" name="Rectangle 83"/>
            <p:cNvSpPr>
              <a:spLocks noChangeArrowheads="1"/>
            </p:cNvSpPr>
            <p:nvPr/>
          </p:nvSpPr>
          <p:spPr bwMode="auto">
            <a:xfrm>
              <a:off x="4641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60" name="Line 84"/>
            <p:cNvSpPr>
              <a:spLocks noChangeShapeType="1"/>
            </p:cNvSpPr>
            <p:nvPr/>
          </p:nvSpPr>
          <p:spPr bwMode="auto">
            <a:xfrm>
              <a:off x="4091" y="1491"/>
              <a:ext cx="0" cy="50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61" name="Line 85"/>
            <p:cNvSpPr>
              <a:spLocks noChangeShapeType="1"/>
            </p:cNvSpPr>
            <p:nvPr/>
          </p:nvSpPr>
          <p:spPr bwMode="auto">
            <a:xfrm>
              <a:off x="4091" y="1698"/>
              <a:ext cx="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62" name="Line 86"/>
            <p:cNvSpPr>
              <a:spLocks noChangeShapeType="1"/>
            </p:cNvSpPr>
            <p:nvPr/>
          </p:nvSpPr>
          <p:spPr bwMode="auto">
            <a:xfrm>
              <a:off x="4094" y="1854"/>
              <a:ext cx="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63" name="Line 87"/>
            <p:cNvSpPr>
              <a:spLocks noChangeShapeType="1"/>
            </p:cNvSpPr>
            <p:nvPr/>
          </p:nvSpPr>
          <p:spPr bwMode="auto">
            <a:xfrm>
              <a:off x="4091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64" name="Rectangle 88"/>
            <p:cNvSpPr>
              <a:spLocks noChangeArrowheads="1"/>
            </p:cNvSpPr>
            <p:nvPr/>
          </p:nvSpPr>
          <p:spPr bwMode="auto">
            <a:xfrm>
              <a:off x="4161" y="1648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65" name="Rectangle 89"/>
            <p:cNvSpPr>
              <a:spLocks noChangeArrowheads="1"/>
            </p:cNvSpPr>
            <p:nvPr/>
          </p:nvSpPr>
          <p:spPr bwMode="auto">
            <a:xfrm>
              <a:off x="4161" y="1816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66" name="Rectangle 90"/>
            <p:cNvSpPr>
              <a:spLocks noChangeArrowheads="1"/>
            </p:cNvSpPr>
            <p:nvPr/>
          </p:nvSpPr>
          <p:spPr bwMode="auto">
            <a:xfrm>
              <a:off x="4161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67" name="Line 91"/>
            <p:cNvSpPr>
              <a:spLocks noChangeShapeType="1"/>
            </p:cNvSpPr>
            <p:nvPr/>
          </p:nvSpPr>
          <p:spPr bwMode="auto">
            <a:xfrm>
              <a:off x="3575" y="1491"/>
              <a:ext cx="0" cy="50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68" name="Line 92"/>
            <p:cNvSpPr>
              <a:spLocks noChangeShapeType="1"/>
            </p:cNvSpPr>
            <p:nvPr/>
          </p:nvSpPr>
          <p:spPr bwMode="auto">
            <a:xfrm>
              <a:off x="3575" y="1698"/>
              <a:ext cx="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69" name="Line 93"/>
            <p:cNvSpPr>
              <a:spLocks noChangeShapeType="1"/>
            </p:cNvSpPr>
            <p:nvPr/>
          </p:nvSpPr>
          <p:spPr bwMode="auto">
            <a:xfrm>
              <a:off x="3578" y="1854"/>
              <a:ext cx="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70" name="Line 94"/>
            <p:cNvSpPr>
              <a:spLocks noChangeShapeType="1"/>
            </p:cNvSpPr>
            <p:nvPr/>
          </p:nvSpPr>
          <p:spPr bwMode="auto">
            <a:xfrm>
              <a:off x="3575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71" name="Rectangle 95"/>
            <p:cNvSpPr>
              <a:spLocks noChangeArrowheads="1"/>
            </p:cNvSpPr>
            <p:nvPr/>
          </p:nvSpPr>
          <p:spPr bwMode="auto">
            <a:xfrm>
              <a:off x="3645" y="1648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72" name="Rectangle 96"/>
            <p:cNvSpPr>
              <a:spLocks noChangeArrowheads="1"/>
            </p:cNvSpPr>
            <p:nvPr/>
          </p:nvSpPr>
          <p:spPr bwMode="auto">
            <a:xfrm>
              <a:off x="3645" y="1816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73" name="Rectangle 97"/>
            <p:cNvSpPr>
              <a:spLocks noChangeArrowheads="1"/>
            </p:cNvSpPr>
            <p:nvPr/>
          </p:nvSpPr>
          <p:spPr bwMode="auto">
            <a:xfrm>
              <a:off x="3645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73101" y="3990975"/>
            <a:ext cx="1897062" cy="1854200"/>
            <a:chOff x="424" y="2116"/>
            <a:chExt cx="1195" cy="1168"/>
          </a:xfrm>
        </p:grpSpPr>
        <p:sp>
          <p:nvSpPr>
            <p:cNvPr id="203875" name="Rectangle 99"/>
            <p:cNvSpPr>
              <a:spLocks noChangeArrowheads="1"/>
            </p:cNvSpPr>
            <p:nvPr/>
          </p:nvSpPr>
          <p:spPr bwMode="auto">
            <a:xfrm>
              <a:off x="424" y="2116"/>
              <a:ext cx="1193" cy="11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 dirty="0"/>
            </a:p>
          </p:txBody>
        </p:sp>
        <p:sp>
          <p:nvSpPr>
            <p:cNvPr id="203876" name="Rectangle 100"/>
            <p:cNvSpPr>
              <a:spLocks noChangeArrowheads="1"/>
            </p:cNvSpPr>
            <p:nvPr/>
          </p:nvSpPr>
          <p:spPr bwMode="auto">
            <a:xfrm>
              <a:off x="529" y="2126"/>
              <a:ext cx="104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 i="1">
                  <a:solidFill>
                    <a:srgbClr val="000000"/>
                  </a:solidFill>
                </a:rPr>
                <a:t>FELELŐS</a:t>
              </a:r>
              <a:r>
                <a:rPr lang="hu-HU" sz="1600" b="1" i="1">
                  <a:solidFill>
                    <a:srgbClr val="000000"/>
                  </a:solidFill>
                </a:rPr>
                <a:t>S</a:t>
              </a:r>
              <a:r>
                <a:rPr lang="en-US" sz="1600" b="1" i="1">
                  <a:solidFill>
                    <a:srgbClr val="000000"/>
                  </a:solidFill>
                </a:rPr>
                <a:t>ÉG</a:t>
              </a:r>
              <a:r>
                <a:rPr lang="hu-HU" sz="1600" b="1" i="1">
                  <a:solidFill>
                    <a:srgbClr val="000000"/>
                  </a:solidFill>
                </a:rPr>
                <a:t>I</a:t>
              </a:r>
              <a:r>
                <a:rPr lang="en-US" sz="1600" b="1" i="1">
                  <a:solidFill>
                    <a:srgbClr val="000000"/>
                  </a:solidFill>
                </a:rPr>
                <a:t> </a:t>
              </a:r>
            </a:p>
            <a:p>
              <a:pPr algn="ctr" eaLnBrk="0" hangingPunct="0"/>
              <a:r>
                <a:rPr lang="en-US" sz="1600" b="1" i="1">
                  <a:solidFill>
                    <a:srgbClr val="000000"/>
                  </a:solidFill>
                </a:rPr>
                <a:t>MÁTRIX</a:t>
              </a:r>
              <a:endParaRPr lang="en-US" sz="1600" b="1" i="1">
                <a:solidFill>
                  <a:srgbClr val="000000"/>
                </a:solidFill>
                <a:latin typeface="Arial CE"/>
              </a:endParaRPr>
            </a:p>
          </p:txBody>
        </p:sp>
        <p:sp>
          <p:nvSpPr>
            <p:cNvPr id="203877" name="Line 101"/>
            <p:cNvSpPr>
              <a:spLocks noChangeShapeType="1"/>
            </p:cNvSpPr>
            <p:nvPr/>
          </p:nvSpPr>
          <p:spPr bwMode="auto">
            <a:xfrm>
              <a:off x="432" y="2484"/>
              <a:ext cx="11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78" name="Line 102"/>
            <p:cNvSpPr>
              <a:spLocks noChangeShapeType="1"/>
            </p:cNvSpPr>
            <p:nvPr/>
          </p:nvSpPr>
          <p:spPr bwMode="auto">
            <a:xfrm>
              <a:off x="433" y="2652"/>
              <a:ext cx="117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79" name="Line 103"/>
            <p:cNvSpPr>
              <a:spLocks noChangeShapeType="1"/>
            </p:cNvSpPr>
            <p:nvPr/>
          </p:nvSpPr>
          <p:spPr bwMode="auto">
            <a:xfrm>
              <a:off x="872" y="2484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03881" name="Line 105"/>
          <p:cNvSpPr>
            <a:spLocks noChangeShapeType="1"/>
          </p:cNvSpPr>
          <p:nvPr/>
        </p:nvSpPr>
        <p:spPr bwMode="auto">
          <a:xfrm flipH="1">
            <a:off x="2743200" y="3886200"/>
            <a:ext cx="3810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03882" name="Line 106"/>
          <p:cNvSpPr>
            <a:spLocks noChangeShapeType="1"/>
          </p:cNvSpPr>
          <p:nvPr/>
        </p:nvSpPr>
        <p:spPr bwMode="auto">
          <a:xfrm flipH="1">
            <a:off x="2743200" y="2667000"/>
            <a:ext cx="27432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4389438" y="3441700"/>
            <a:ext cx="4989513" cy="1797050"/>
            <a:chOff x="2758" y="1972"/>
            <a:chExt cx="3143" cy="1132"/>
          </a:xfrm>
        </p:grpSpPr>
        <p:sp>
          <p:nvSpPr>
            <p:cNvPr id="203883" name="Rectangle 107"/>
            <p:cNvSpPr>
              <a:spLocks noChangeArrowheads="1"/>
            </p:cNvSpPr>
            <p:nvPr/>
          </p:nvSpPr>
          <p:spPr bwMode="auto">
            <a:xfrm>
              <a:off x="4401" y="2189"/>
              <a:ext cx="1500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 algn="ctr" defTabSz="969963" eaLnBrk="0" hangingPunct="0">
                <a:lnSpc>
                  <a:spcPct val="85000"/>
                </a:lnSpc>
                <a:spcAft>
                  <a:spcPct val="10000"/>
                </a:spcAft>
                <a:tabLst>
                  <a:tab pos="228600" algn="l"/>
                </a:tabLst>
              </a:pPr>
              <a:r>
                <a:rPr lang="en-US" sz="1800" b="1" i="1">
                  <a:solidFill>
                    <a:schemeClr val="accent1"/>
                  </a:solidFill>
                </a:rPr>
                <a:t>‘MUNKA- ÉS</a:t>
              </a:r>
              <a:br>
                <a:rPr lang="en-US" sz="1800" b="1" i="1">
                  <a:solidFill>
                    <a:schemeClr val="accent1"/>
                  </a:solidFill>
                </a:rPr>
              </a:br>
              <a:r>
                <a:rPr lang="en-US" sz="1800" b="1" i="1">
                  <a:solidFill>
                    <a:schemeClr val="accent1"/>
                  </a:solidFill>
                </a:rPr>
                <a:t>ERŐFORRÁSTERV ’</a:t>
              </a:r>
              <a:endParaRPr lang="en-US" sz="1800" b="1" i="1">
                <a:solidFill>
                  <a:schemeClr val="accent1"/>
                </a:solidFill>
                <a:latin typeface="Arial CE"/>
              </a:endParaRPr>
            </a:p>
          </p:txBody>
        </p:sp>
        <p:sp>
          <p:nvSpPr>
            <p:cNvPr id="203884" name="Line 108"/>
            <p:cNvSpPr>
              <a:spLocks noChangeShapeType="1"/>
            </p:cNvSpPr>
            <p:nvPr/>
          </p:nvSpPr>
          <p:spPr bwMode="auto">
            <a:xfrm>
              <a:off x="5075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85" name="Rectangle 109"/>
            <p:cNvSpPr>
              <a:spLocks noChangeArrowheads="1"/>
            </p:cNvSpPr>
            <p:nvPr/>
          </p:nvSpPr>
          <p:spPr bwMode="auto">
            <a:xfrm>
              <a:off x="5145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86" name="Line 110"/>
            <p:cNvSpPr>
              <a:spLocks noChangeShapeType="1"/>
            </p:cNvSpPr>
            <p:nvPr/>
          </p:nvSpPr>
          <p:spPr bwMode="auto">
            <a:xfrm>
              <a:off x="4571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87" name="Rectangle 111"/>
            <p:cNvSpPr>
              <a:spLocks noChangeArrowheads="1"/>
            </p:cNvSpPr>
            <p:nvPr/>
          </p:nvSpPr>
          <p:spPr bwMode="auto">
            <a:xfrm>
              <a:off x="4641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88" name="Line 112"/>
            <p:cNvSpPr>
              <a:spLocks noChangeShapeType="1"/>
            </p:cNvSpPr>
            <p:nvPr/>
          </p:nvSpPr>
          <p:spPr bwMode="auto">
            <a:xfrm>
              <a:off x="4091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89" name="Rectangle 113"/>
            <p:cNvSpPr>
              <a:spLocks noChangeArrowheads="1"/>
            </p:cNvSpPr>
            <p:nvPr/>
          </p:nvSpPr>
          <p:spPr bwMode="auto">
            <a:xfrm>
              <a:off x="4161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90" name="Line 114"/>
            <p:cNvSpPr>
              <a:spLocks noChangeShapeType="1"/>
            </p:cNvSpPr>
            <p:nvPr/>
          </p:nvSpPr>
          <p:spPr bwMode="auto">
            <a:xfrm>
              <a:off x="3575" y="2007"/>
              <a:ext cx="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91" name="Rectangle 115"/>
            <p:cNvSpPr>
              <a:spLocks noChangeArrowheads="1"/>
            </p:cNvSpPr>
            <p:nvPr/>
          </p:nvSpPr>
          <p:spPr bwMode="auto">
            <a:xfrm>
              <a:off x="3645" y="1972"/>
              <a:ext cx="269" cy="76"/>
            </a:xfrm>
            <a:prstGeom prst="rect">
              <a:avLst/>
            </a:prstGeom>
            <a:solidFill>
              <a:srgbClr val="92009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92" name="Rectangle 116"/>
            <p:cNvSpPr>
              <a:spLocks noChangeArrowheads="1"/>
            </p:cNvSpPr>
            <p:nvPr/>
          </p:nvSpPr>
          <p:spPr bwMode="auto">
            <a:xfrm>
              <a:off x="2758" y="2572"/>
              <a:ext cx="441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93" name="Line 117"/>
            <p:cNvSpPr>
              <a:spLocks noChangeShapeType="1"/>
            </p:cNvSpPr>
            <p:nvPr/>
          </p:nvSpPr>
          <p:spPr bwMode="auto">
            <a:xfrm>
              <a:off x="3384" y="2292"/>
              <a:ext cx="17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94" name="Rectangle 118"/>
            <p:cNvSpPr>
              <a:spLocks noChangeArrowheads="1"/>
            </p:cNvSpPr>
            <p:nvPr/>
          </p:nvSpPr>
          <p:spPr bwMode="auto">
            <a:xfrm>
              <a:off x="3537" y="2212"/>
              <a:ext cx="441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895" name="Line 119"/>
            <p:cNvSpPr>
              <a:spLocks noChangeShapeType="1"/>
            </p:cNvSpPr>
            <p:nvPr/>
          </p:nvSpPr>
          <p:spPr bwMode="auto">
            <a:xfrm>
              <a:off x="3983" y="2664"/>
              <a:ext cx="34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96" name="Line 120"/>
            <p:cNvSpPr>
              <a:spLocks noChangeShapeType="1"/>
            </p:cNvSpPr>
            <p:nvPr/>
          </p:nvSpPr>
          <p:spPr bwMode="auto">
            <a:xfrm>
              <a:off x="3203" y="2664"/>
              <a:ext cx="4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97" name="Line 121"/>
            <p:cNvSpPr>
              <a:spLocks noChangeShapeType="1"/>
            </p:cNvSpPr>
            <p:nvPr/>
          </p:nvSpPr>
          <p:spPr bwMode="auto">
            <a:xfrm>
              <a:off x="3385" y="2292"/>
              <a:ext cx="0" cy="7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98" name="Line 122"/>
            <p:cNvSpPr>
              <a:spLocks noChangeShapeType="1"/>
            </p:cNvSpPr>
            <p:nvPr/>
          </p:nvSpPr>
          <p:spPr bwMode="auto">
            <a:xfrm>
              <a:off x="3385" y="3012"/>
              <a:ext cx="1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899" name="Line 123"/>
            <p:cNvSpPr>
              <a:spLocks noChangeShapeType="1"/>
            </p:cNvSpPr>
            <p:nvPr/>
          </p:nvSpPr>
          <p:spPr bwMode="auto">
            <a:xfrm>
              <a:off x="3983" y="2292"/>
              <a:ext cx="2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900" name="Line 124"/>
            <p:cNvSpPr>
              <a:spLocks noChangeShapeType="1"/>
            </p:cNvSpPr>
            <p:nvPr/>
          </p:nvSpPr>
          <p:spPr bwMode="auto">
            <a:xfrm>
              <a:off x="4219" y="2304"/>
              <a:ext cx="0" cy="34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901" name="Rectangle 125"/>
            <p:cNvSpPr>
              <a:spLocks noChangeArrowheads="1"/>
            </p:cNvSpPr>
            <p:nvPr/>
          </p:nvSpPr>
          <p:spPr bwMode="auto">
            <a:xfrm>
              <a:off x="3537" y="2560"/>
              <a:ext cx="441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902" name="Rectangle 126"/>
            <p:cNvSpPr>
              <a:spLocks noChangeArrowheads="1"/>
            </p:cNvSpPr>
            <p:nvPr/>
          </p:nvSpPr>
          <p:spPr bwMode="auto">
            <a:xfrm>
              <a:off x="4289" y="2560"/>
              <a:ext cx="441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903" name="Line 127"/>
            <p:cNvSpPr>
              <a:spLocks noChangeShapeType="1"/>
            </p:cNvSpPr>
            <p:nvPr/>
          </p:nvSpPr>
          <p:spPr bwMode="auto">
            <a:xfrm>
              <a:off x="4735" y="2664"/>
              <a:ext cx="30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904" name="Rectangle 128"/>
            <p:cNvSpPr>
              <a:spLocks noChangeArrowheads="1"/>
            </p:cNvSpPr>
            <p:nvPr/>
          </p:nvSpPr>
          <p:spPr bwMode="auto">
            <a:xfrm>
              <a:off x="5042" y="2572"/>
              <a:ext cx="440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905" name="Rectangle 129"/>
            <p:cNvSpPr>
              <a:spLocks noChangeArrowheads="1"/>
            </p:cNvSpPr>
            <p:nvPr/>
          </p:nvSpPr>
          <p:spPr bwMode="auto">
            <a:xfrm>
              <a:off x="3537" y="2920"/>
              <a:ext cx="441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906" name="Line 130"/>
            <p:cNvSpPr>
              <a:spLocks noChangeShapeType="1"/>
            </p:cNvSpPr>
            <p:nvPr/>
          </p:nvSpPr>
          <p:spPr bwMode="auto">
            <a:xfrm>
              <a:off x="3983" y="3024"/>
              <a:ext cx="3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907" name="Rectangle 131"/>
            <p:cNvSpPr>
              <a:spLocks noChangeArrowheads="1"/>
            </p:cNvSpPr>
            <p:nvPr/>
          </p:nvSpPr>
          <p:spPr bwMode="auto">
            <a:xfrm>
              <a:off x="4289" y="2908"/>
              <a:ext cx="441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3908" name="Line 132"/>
            <p:cNvSpPr>
              <a:spLocks noChangeShapeType="1"/>
            </p:cNvSpPr>
            <p:nvPr/>
          </p:nvSpPr>
          <p:spPr bwMode="auto">
            <a:xfrm>
              <a:off x="4739" y="3012"/>
              <a:ext cx="15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  <p:sp>
          <p:nvSpPr>
            <p:cNvPr id="203909" name="Line 133"/>
            <p:cNvSpPr>
              <a:spLocks noChangeShapeType="1"/>
            </p:cNvSpPr>
            <p:nvPr/>
          </p:nvSpPr>
          <p:spPr bwMode="auto">
            <a:xfrm>
              <a:off x="4897" y="2664"/>
              <a:ext cx="0" cy="33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03911" name="Line 135"/>
          <p:cNvSpPr>
            <a:spLocks noChangeShapeType="1"/>
          </p:cNvSpPr>
          <p:nvPr/>
        </p:nvSpPr>
        <p:spPr bwMode="auto">
          <a:xfrm>
            <a:off x="2736850" y="4778375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73C-BD3E-4227-B4C9-02B7949BBCD8}" type="slidenum">
              <a:rPr lang="en-US"/>
              <a:pPr/>
              <a:t>23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Feladatlebontási struktúra</a:t>
            </a:r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>
            <a:off x="2230438" y="3181350"/>
            <a:ext cx="46101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3" name="Line 5"/>
          <p:cNvSpPr>
            <a:spLocks noChangeShapeType="1"/>
          </p:cNvSpPr>
          <p:nvPr/>
        </p:nvSpPr>
        <p:spPr bwMode="auto">
          <a:xfrm>
            <a:off x="2230438" y="3162300"/>
            <a:ext cx="0" cy="171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4" name="Line 6"/>
          <p:cNvSpPr>
            <a:spLocks noChangeShapeType="1"/>
          </p:cNvSpPr>
          <p:nvPr/>
        </p:nvSpPr>
        <p:spPr bwMode="auto">
          <a:xfrm>
            <a:off x="973138" y="4095750"/>
            <a:ext cx="2514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>
            <a:off x="973138" y="4076700"/>
            <a:ext cx="0" cy="247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2230438" y="4095750"/>
            <a:ext cx="0" cy="228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>
            <a:off x="3487738" y="4076700"/>
            <a:ext cx="0" cy="247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4540250" y="3028950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19" name="Line 11"/>
          <p:cNvSpPr>
            <a:spLocks noChangeShapeType="1"/>
          </p:cNvSpPr>
          <p:nvPr/>
        </p:nvSpPr>
        <p:spPr bwMode="auto">
          <a:xfrm>
            <a:off x="6840538" y="3162300"/>
            <a:ext cx="0" cy="1714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>
            <a:off x="2230438" y="3867150"/>
            <a:ext cx="0" cy="228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3584575" y="3346450"/>
            <a:ext cx="1901825" cy="508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5848350" y="3346450"/>
            <a:ext cx="1901825" cy="508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320800" y="3346450"/>
            <a:ext cx="1903413" cy="508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482600" y="4337050"/>
            <a:ext cx="981075" cy="431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739900" y="4337050"/>
            <a:ext cx="981075" cy="431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2997200" y="4337050"/>
            <a:ext cx="981075" cy="431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3626644" y="2635251"/>
            <a:ext cx="1890712" cy="403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 dirty="0"/>
              <a:t>PROJEKT</a:t>
            </a:r>
            <a:endParaRPr lang="hu-HU" sz="2400" b="1" i="1" dirty="0">
              <a:latin typeface="Arial CE" charset="-18"/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09634" y="1481183"/>
            <a:ext cx="665324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accent1"/>
                </a:solidFill>
              </a:rPr>
              <a:t>A WBS a projekt feladatának hierarchikus felbontása</a:t>
            </a: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accent1"/>
                </a:solidFill>
              </a:rPr>
              <a:t>természetes elemi egységekre tervezési és követési célból.</a:t>
            </a: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accent1"/>
                </a:solidFill>
                <a:latin typeface="Arial CE" charset="-18"/>
              </a:rPr>
              <a:t>Az egész feladatot nem látjuk át</a:t>
            </a:r>
            <a:r>
              <a:rPr lang="en-US" sz="1600" dirty="0">
                <a:solidFill>
                  <a:schemeClr val="accent1"/>
                </a:solidFill>
                <a:latin typeface="Arial CE" charset="-18"/>
              </a:rPr>
              <a:t>, e</a:t>
            </a:r>
            <a:r>
              <a:rPr lang="hu-HU" sz="1600" dirty="0" err="1">
                <a:solidFill>
                  <a:schemeClr val="accent1"/>
                </a:solidFill>
                <a:latin typeface="Arial CE" charset="-18"/>
              </a:rPr>
              <a:t>zért</a:t>
            </a:r>
            <a:r>
              <a:rPr lang="hu-HU" sz="1600" dirty="0">
                <a:solidFill>
                  <a:schemeClr val="accent1"/>
                </a:solidFill>
                <a:latin typeface="Arial CE" charset="-18"/>
              </a:rPr>
              <a:t> becsülhető egységekre osztjuk. </a:t>
            </a:r>
          </a:p>
        </p:txBody>
      </p:sp>
      <p:sp>
        <p:nvSpPr>
          <p:cNvPr id="273436" name="Line 28"/>
          <p:cNvSpPr>
            <a:spLocks noChangeShapeType="1"/>
          </p:cNvSpPr>
          <p:nvPr/>
        </p:nvSpPr>
        <p:spPr bwMode="auto">
          <a:xfrm>
            <a:off x="6840538" y="3867150"/>
            <a:ext cx="0" cy="228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37" name="Line 29"/>
          <p:cNvSpPr>
            <a:spLocks noChangeShapeType="1"/>
          </p:cNvSpPr>
          <p:nvPr/>
        </p:nvSpPr>
        <p:spPr bwMode="auto">
          <a:xfrm>
            <a:off x="5918200" y="4095750"/>
            <a:ext cx="184467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38" name="Line 30"/>
          <p:cNvSpPr>
            <a:spLocks noChangeShapeType="1"/>
          </p:cNvSpPr>
          <p:nvPr/>
        </p:nvSpPr>
        <p:spPr bwMode="auto">
          <a:xfrm>
            <a:off x="5918200" y="4076700"/>
            <a:ext cx="0" cy="247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39" name="Line 31"/>
          <p:cNvSpPr>
            <a:spLocks noChangeShapeType="1"/>
          </p:cNvSpPr>
          <p:nvPr/>
        </p:nvSpPr>
        <p:spPr bwMode="auto">
          <a:xfrm>
            <a:off x="7762875" y="4076700"/>
            <a:ext cx="0" cy="247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3440" name="Rectangle 32"/>
          <p:cNvSpPr>
            <a:spLocks noChangeArrowheads="1"/>
          </p:cNvSpPr>
          <p:nvPr/>
        </p:nvSpPr>
        <p:spPr bwMode="auto">
          <a:xfrm>
            <a:off x="5429250" y="4337050"/>
            <a:ext cx="979488" cy="431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7272338" y="4337050"/>
            <a:ext cx="981075" cy="431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2011363" y="3454400"/>
            <a:ext cx="50974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114300" lvl="1" defTabSz="869950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  <a:tab pos="2457450" algn="l"/>
                <a:tab pos="4743450" algn="l"/>
              </a:tabLst>
            </a:pPr>
            <a:r>
              <a:rPr lang="hu-HU" sz="2400" b="1"/>
              <a:t>1	2	3</a:t>
            </a:r>
            <a:endParaRPr lang="hu-HU" sz="2400" b="1">
              <a:latin typeface="Arial CE" charset="-18"/>
            </a:endParaRPr>
          </a:p>
        </p:txBody>
      </p:sp>
      <p:sp>
        <p:nvSpPr>
          <p:cNvPr id="273442" name="Rectangle 34"/>
          <p:cNvSpPr>
            <a:spLocks noChangeArrowheads="1"/>
          </p:cNvSpPr>
          <p:nvPr/>
        </p:nvSpPr>
        <p:spPr bwMode="auto">
          <a:xfrm>
            <a:off x="581025" y="4387850"/>
            <a:ext cx="78613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indent="57150"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1314450" algn="l"/>
                <a:tab pos="2571750" algn="l"/>
                <a:tab pos="5029200" algn="l"/>
                <a:tab pos="6915150" algn="l"/>
              </a:tabLst>
            </a:pPr>
            <a:r>
              <a:rPr lang="hu-HU" sz="2400" b="1"/>
              <a:t>1.1	1.2	1.3	3.1	3.2    </a:t>
            </a:r>
            <a:endParaRPr lang="hu-HU" sz="2400" b="1">
              <a:latin typeface="Arial CE" charset="-18"/>
            </a:endParaRP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EF126174-879B-4898-985D-EB2E5072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84" y="6324600"/>
            <a:ext cx="5942009" cy="3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b="1" dirty="0">
                <a:solidFill>
                  <a:schemeClr val="bg1"/>
                </a:solidFill>
              </a:rPr>
              <a:t>WBS – </a:t>
            </a:r>
            <a:r>
              <a:rPr lang="hu-HU" sz="1600" b="1" dirty="0" err="1">
                <a:solidFill>
                  <a:schemeClr val="bg1"/>
                </a:solidFill>
              </a:rPr>
              <a:t>Work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Breakdown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Structure</a:t>
            </a:r>
            <a:endParaRPr lang="hu-HU" sz="1600" b="1" dirty="0">
              <a:solidFill>
                <a:schemeClr val="bg1"/>
              </a:solidFill>
              <a:latin typeface="Arial CE" charset="-1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7213-D920-4FD5-B0E7-46D13171BFED}" type="slidenum">
              <a:rPr lang="en-US"/>
              <a:pPr/>
              <a:t>24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8" y="956172"/>
            <a:ext cx="6633220" cy="1049235"/>
          </a:xfrm>
        </p:spPr>
        <p:txBody>
          <a:bodyPr/>
          <a:lstStyle/>
          <a:p>
            <a:r>
              <a:rPr lang="hu-HU" sz="2900" dirty="0"/>
              <a:t>Néhány lebontási szempont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57200" y="1497013"/>
            <a:ext cx="3963988" cy="2201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endParaRPr lang="hu-HU" sz="1000" b="1"/>
          </a:p>
          <a:p>
            <a:pPr algn="ctr" eaLnBrk="0" hangingPunct="0"/>
            <a:r>
              <a:rPr lang="hu-HU" sz="2000" b="1">
                <a:solidFill>
                  <a:srgbClr val="000000"/>
                </a:solidFill>
              </a:rPr>
              <a:t>Komponensek</a:t>
            </a:r>
            <a:endParaRPr lang="hu-HU" sz="2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649413" y="2354263"/>
            <a:ext cx="46355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Kerék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446338" y="1782763"/>
            <a:ext cx="1020762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Kerékpár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693738" y="2925763"/>
            <a:ext cx="544512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Abroncs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2994025" y="1990725"/>
            <a:ext cx="0" cy="214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>
            <a:off x="1881188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1643063" y="27765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2836863" y="27765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1004888" y="27765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69" name="Line 13"/>
          <p:cNvSpPr>
            <a:spLocks noChangeShapeType="1"/>
          </p:cNvSpPr>
          <p:nvPr/>
        </p:nvSpPr>
        <p:spPr bwMode="auto">
          <a:xfrm>
            <a:off x="1881188" y="2205038"/>
            <a:ext cx="2149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70" name="Line 14"/>
          <p:cNvSpPr>
            <a:spLocks noChangeShapeType="1"/>
          </p:cNvSpPr>
          <p:nvPr/>
        </p:nvSpPr>
        <p:spPr bwMode="auto">
          <a:xfrm>
            <a:off x="1004888" y="2776538"/>
            <a:ext cx="18319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1881188" y="2562225"/>
            <a:ext cx="0" cy="214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72" name="Line 16"/>
          <p:cNvSpPr>
            <a:spLocks noChangeShapeType="1"/>
          </p:cNvSpPr>
          <p:nvPr/>
        </p:nvSpPr>
        <p:spPr bwMode="auto">
          <a:xfrm>
            <a:off x="2278063" y="27765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1331913" y="2925763"/>
            <a:ext cx="542925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K.agy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1968500" y="2925763"/>
            <a:ext cx="542925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Küllő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2605088" y="2925763"/>
            <a:ext cx="544512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Belső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3081338" y="2354263"/>
            <a:ext cx="465137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Seb.v.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77" name="Line 21"/>
          <p:cNvSpPr>
            <a:spLocks noChangeShapeType="1"/>
          </p:cNvSpPr>
          <p:nvPr/>
        </p:nvSpPr>
        <p:spPr bwMode="auto">
          <a:xfrm>
            <a:off x="3314700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2366963" y="2354263"/>
            <a:ext cx="46355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Váz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>
            <a:off x="2598738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3797300" y="2354263"/>
            <a:ext cx="46355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i="1">
                <a:solidFill>
                  <a:srgbClr val="000000"/>
                </a:solidFill>
              </a:rPr>
              <a:t>Fék</a:t>
            </a:r>
            <a:endParaRPr lang="hu-HU" sz="1000" b="1" i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81" name="Line 25"/>
          <p:cNvSpPr>
            <a:spLocks noChangeShapeType="1"/>
          </p:cNvSpPr>
          <p:nvPr/>
        </p:nvSpPr>
        <p:spPr bwMode="auto">
          <a:xfrm>
            <a:off x="4030663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4594225" y="3854450"/>
            <a:ext cx="3963988" cy="2201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r>
              <a:rPr lang="hu-HU" sz="2000" b="1">
                <a:solidFill>
                  <a:srgbClr val="000000"/>
                </a:solidFill>
              </a:rPr>
              <a:t>Projektciklus</a:t>
            </a:r>
            <a:endParaRPr lang="hu-HU" sz="2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457200" y="3854450"/>
            <a:ext cx="3963988" cy="2201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/>
          </a:p>
          <a:p>
            <a:pPr algn="ctr" eaLnBrk="0" hangingPunct="0"/>
            <a:endParaRPr lang="hu-HU" sz="1400">
              <a:solidFill>
                <a:srgbClr val="000000"/>
              </a:solidFill>
            </a:endParaRPr>
          </a:p>
          <a:p>
            <a:pPr algn="ctr" eaLnBrk="0" hangingPunct="0"/>
            <a:r>
              <a:rPr lang="hu-HU" sz="2000" b="1">
                <a:solidFill>
                  <a:srgbClr val="000000"/>
                </a:solidFill>
              </a:rPr>
              <a:t>Funkcionális használat</a:t>
            </a:r>
            <a:endParaRPr lang="hu-HU" sz="2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4594225" y="1497013"/>
            <a:ext cx="3963988" cy="2201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endParaRPr lang="hu-HU" sz="1400" dirty="0"/>
          </a:p>
          <a:p>
            <a:pPr algn="ctr" eaLnBrk="0" hangingPunct="0"/>
            <a:r>
              <a:rPr lang="hu-HU" sz="2000" b="1" dirty="0">
                <a:solidFill>
                  <a:srgbClr val="000000"/>
                </a:solidFill>
              </a:rPr>
              <a:t>Földrajzi elhelyezkedés</a:t>
            </a:r>
            <a:endParaRPr lang="hu-HU" sz="20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4911725" y="4997450"/>
            <a:ext cx="782638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Megvalós.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6088063" y="4427538"/>
            <a:ext cx="1066800" cy="20637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 eaLnBrk="0" hangingPunct="0">
              <a:lnSpc>
                <a:spcPct val="102000"/>
              </a:lnSpc>
            </a:pPr>
            <a:r>
              <a:rPr lang="hu-HU" sz="1000" b="1">
                <a:solidFill>
                  <a:srgbClr val="000000"/>
                </a:solidFill>
              </a:rPr>
              <a:t>Szoftver projekt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>
            <a:off x="6740525" y="4691063"/>
            <a:ext cx="0" cy="157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88" name="Line 32"/>
          <p:cNvSpPr>
            <a:spLocks noChangeShapeType="1"/>
          </p:cNvSpPr>
          <p:nvPr/>
        </p:nvSpPr>
        <p:spPr bwMode="auto">
          <a:xfrm>
            <a:off x="5383213" y="484822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89" name="Line 33"/>
          <p:cNvSpPr>
            <a:spLocks noChangeShapeType="1"/>
          </p:cNvSpPr>
          <p:nvPr/>
        </p:nvSpPr>
        <p:spPr bwMode="auto">
          <a:xfrm>
            <a:off x="5383213" y="4848225"/>
            <a:ext cx="2546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6662738" y="4997450"/>
            <a:ext cx="784225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Programozás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91" name="Line 35"/>
          <p:cNvSpPr>
            <a:spLocks noChangeShapeType="1"/>
          </p:cNvSpPr>
          <p:nvPr/>
        </p:nvSpPr>
        <p:spPr bwMode="auto">
          <a:xfrm>
            <a:off x="7054850" y="484822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5786438" y="4997450"/>
            <a:ext cx="782637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Tervezés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93" name="Line 37"/>
          <p:cNvSpPr>
            <a:spLocks noChangeShapeType="1"/>
          </p:cNvSpPr>
          <p:nvPr/>
        </p:nvSpPr>
        <p:spPr bwMode="auto">
          <a:xfrm>
            <a:off x="6178550" y="484822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7537450" y="4997450"/>
            <a:ext cx="784225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Teszt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95" name="Line 39"/>
          <p:cNvSpPr>
            <a:spLocks noChangeShapeType="1"/>
          </p:cNvSpPr>
          <p:nvPr/>
        </p:nvSpPr>
        <p:spPr bwMode="auto">
          <a:xfrm>
            <a:off x="7929563" y="484822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5786438" y="2354263"/>
            <a:ext cx="465137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A telep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6184900" y="1782763"/>
            <a:ext cx="102235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Központ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5070475" y="2925763"/>
            <a:ext cx="54610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Iroda 1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499" name="Line 43"/>
          <p:cNvSpPr>
            <a:spLocks noChangeShapeType="1"/>
          </p:cNvSpPr>
          <p:nvPr/>
        </p:nvSpPr>
        <p:spPr bwMode="auto">
          <a:xfrm>
            <a:off x="6737350" y="1990725"/>
            <a:ext cx="0" cy="214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00" name="Line 44"/>
          <p:cNvSpPr>
            <a:spLocks noChangeShapeType="1"/>
          </p:cNvSpPr>
          <p:nvPr/>
        </p:nvSpPr>
        <p:spPr bwMode="auto">
          <a:xfrm>
            <a:off x="6019800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01" name="Line 45"/>
          <p:cNvSpPr>
            <a:spLocks noChangeShapeType="1"/>
          </p:cNvSpPr>
          <p:nvPr/>
        </p:nvSpPr>
        <p:spPr bwMode="auto">
          <a:xfrm>
            <a:off x="6019800" y="27765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02" name="Line 46"/>
          <p:cNvSpPr>
            <a:spLocks noChangeShapeType="1"/>
          </p:cNvSpPr>
          <p:nvPr/>
        </p:nvSpPr>
        <p:spPr bwMode="auto">
          <a:xfrm>
            <a:off x="6019800" y="2205038"/>
            <a:ext cx="143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03" name="Line 47"/>
          <p:cNvSpPr>
            <a:spLocks noChangeShapeType="1"/>
          </p:cNvSpPr>
          <p:nvPr/>
        </p:nvSpPr>
        <p:spPr bwMode="auto">
          <a:xfrm>
            <a:off x="6019800" y="2562225"/>
            <a:ext cx="0" cy="214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04" name="Rectangle 48"/>
          <p:cNvSpPr>
            <a:spLocks noChangeArrowheads="1"/>
          </p:cNvSpPr>
          <p:nvPr/>
        </p:nvSpPr>
        <p:spPr bwMode="auto">
          <a:xfrm>
            <a:off x="5707063" y="2925763"/>
            <a:ext cx="544512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Iroda 2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05" name="Rectangle 49"/>
          <p:cNvSpPr>
            <a:spLocks noChangeArrowheads="1"/>
          </p:cNvSpPr>
          <p:nvPr/>
        </p:nvSpPr>
        <p:spPr bwMode="auto">
          <a:xfrm>
            <a:off x="6345238" y="2925763"/>
            <a:ext cx="544512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Iroda 3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7219950" y="2354263"/>
            <a:ext cx="46355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dirty="0">
                <a:solidFill>
                  <a:srgbClr val="000000"/>
                </a:solidFill>
              </a:rPr>
              <a:t>C telep</a:t>
            </a:r>
            <a:endParaRPr lang="hu-HU" sz="10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07" name="Line 51"/>
          <p:cNvSpPr>
            <a:spLocks noChangeShapeType="1"/>
          </p:cNvSpPr>
          <p:nvPr/>
        </p:nvSpPr>
        <p:spPr bwMode="auto">
          <a:xfrm>
            <a:off x="7453313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6503988" y="2354263"/>
            <a:ext cx="463550" cy="2016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B telep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09" name="Line 53"/>
          <p:cNvSpPr>
            <a:spLocks noChangeShapeType="1"/>
          </p:cNvSpPr>
          <p:nvPr/>
        </p:nvSpPr>
        <p:spPr bwMode="auto">
          <a:xfrm>
            <a:off x="6737350" y="2205038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0" name="Rectangle 54"/>
          <p:cNvSpPr>
            <a:spLocks noChangeArrowheads="1"/>
          </p:cNvSpPr>
          <p:nvPr/>
        </p:nvSpPr>
        <p:spPr bwMode="auto">
          <a:xfrm>
            <a:off x="1250950" y="4711700"/>
            <a:ext cx="784225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Elektromos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11" name="Rectangle 55"/>
          <p:cNvSpPr>
            <a:spLocks noChangeArrowheads="1"/>
          </p:cNvSpPr>
          <p:nvPr/>
        </p:nvSpPr>
        <p:spPr bwMode="auto">
          <a:xfrm>
            <a:off x="1997075" y="4141788"/>
            <a:ext cx="984250" cy="20637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 eaLnBrk="0" hangingPunct="0">
              <a:lnSpc>
                <a:spcPct val="102000"/>
              </a:lnSpc>
            </a:pPr>
            <a:r>
              <a:rPr lang="hu-HU" sz="1000" b="1">
                <a:solidFill>
                  <a:srgbClr val="000000"/>
                </a:solidFill>
              </a:rPr>
              <a:t>Belső szerelés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12" name="Rectangle 56"/>
          <p:cNvSpPr>
            <a:spLocks noChangeArrowheads="1"/>
          </p:cNvSpPr>
          <p:nvPr/>
        </p:nvSpPr>
        <p:spPr bwMode="auto">
          <a:xfrm>
            <a:off x="854075" y="5283200"/>
            <a:ext cx="703263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Áram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13" name="Line 57"/>
          <p:cNvSpPr>
            <a:spLocks noChangeShapeType="1"/>
          </p:cNvSpPr>
          <p:nvPr/>
        </p:nvSpPr>
        <p:spPr bwMode="auto">
          <a:xfrm>
            <a:off x="2517775" y="4376738"/>
            <a:ext cx="0" cy="185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4" name="Line 58"/>
          <p:cNvSpPr>
            <a:spLocks noChangeShapeType="1"/>
          </p:cNvSpPr>
          <p:nvPr/>
        </p:nvSpPr>
        <p:spPr bwMode="auto">
          <a:xfrm>
            <a:off x="1643063" y="45624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5" name="Line 59"/>
          <p:cNvSpPr>
            <a:spLocks noChangeShapeType="1"/>
          </p:cNvSpPr>
          <p:nvPr/>
        </p:nvSpPr>
        <p:spPr bwMode="auto">
          <a:xfrm>
            <a:off x="2041525" y="51339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6" name="Line 60"/>
          <p:cNvSpPr>
            <a:spLocks noChangeShapeType="1"/>
          </p:cNvSpPr>
          <p:nvPr/>
        </p:nvSpPr>
        <p:spPr bwMode="auto">
          <a:xfrm>
            <a:off x="1244600" y="51339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7" name="Line 61"/>
          <p:cNvSpPr>
            <a:spLocks noChangeShapeType="1"/>
          </p:cNvSpPr>
          <p:nvPr/>
        </p:nvSpPr>
        <p:spPr bwMode="auto">
          <a:xfrm>
            <a:off x="1643063" y="4562475"/>
            <a:ext cx="1749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8" name="Line 62"/>
          <p:cNvSpPr>
            <a:spLocks noChangeShapeType="1"/>
          </p:cNvSpPr>
          <p:nvPr/>
        </p:nvSpPr>
        <p:spPr bwMode="auto">
          <a:xfrm>
            <a:off x="1244600" y="5133975"/>
            <a:ext cx="796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19" name="Line 63"/>
          <p:cNvSpPr>
            <a:spLocks noChangeShapeType="1"/>
          </p:cNvSpPr>
          <p:nvPr/>
        </p:nvSpPr>
        <p:spPr bwMode="auto">
          <a:xfrm>
            <a:off x="1643063" y="4919663"/>
            <a:ext cx="0" cy="214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20" name="Rectangle 64"/>
          <p:cNvSpPr>
            <a:spLocks noChangeArrowheads="1"/>
          </p:cNvSpPr>
          <p:nvPr/>
        </p:nvSpPr>
        <p:spPr bwMode="auto">
          <a:xfrm>
            <a:off x="1649413" y="5283200"/>
            <a:ext cx="704850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Szerelv.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21" name="Rectangle 65"/>
          <p:cNvSpPr>
            <a:spLocks noChangeArrowheads="1"/>
          </p:cNvSpPr>
          <p:nvPr/>
        </p:nvSpPr>
        <p:spPr bwMode="auto">
          <a:xfrm>
            <a:off x="3000375" y="4711700"/>
            <a:ext cx="784225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Mechanikai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22" name="Line 66"/>
          <p:cNvSpPr>
            <a:spLocks noChangeShapeType="1"/>
          </p:cNvSpPr>
          <p:nvPr/>
        </p:nvSpPr>
        <p:spPr bwMode="auto">
          <a:xfrm>
            <a:off x="3392488" y="45624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23" name="Rectangle 67"/>
          <p:cNvSpPr>
            <a:spLocks noChangeArrowheads="1"/>
          </p:cNvSpPr>
          <p:nvPr/>
        </p:nvSpPr>
        <p:spPr bwMode="auto">
          <a:xfrm>
            <a:off x="2125663" y="4711700"/>
            <a:ext cx="784225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Bebútorozás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24" name="Line 68"/>
          <p:cNvSpPr>
            <a:spLocks noChangeShapeType="1"/>
          </p:cNvSpPr>
          <p:nvPr/>
        </p:nvSpPr>
        <p:spPr bwMode="auto">
          <a:xfrm>
            <a:off x="2517775" y="45624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25" name="Rectangle 69"/>
          <p:cNvSpPr>
            <a:spLocks noChangeArrowheads="1"/>
          </p:cNvSpPr>
          <p:nvPr/>
        </p:nvSpPr>
        <p:spPr bwMode="auto">
          <a:xfrm>
            <a:off x="2605088" y="5283200"/>
            <a:ext cx="703262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Csapok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26" name="Line 70"/>
          <p:cNvSpPr>
            <a:spLocks noChangeShapeType="1"/>
          </p:cNvSpPr>
          <p:nvPr/>
        </p:nvSpPr>
        <p:spPr bwMode="auto">
          <a:xfrm>
            <a:off x="3790950" y="51339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27" name="Line 71"/>
          <p:cNvSpPr>
            <a:spLocks noChangeShapeType="1"/>
          </p:cNvSpPr>
          <p:nvPr/>
        </p:nvSpPr>
        <p:spPr bwMode="auto">
          <a:xfrm>
            <a:off x="2994025" y="5133975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28" name="Line 72"/>
          <p:cNvSpPr>
            <a:spLocks noChangeShapeType="1"/>
          </p:cNvSpPr>
          <p:nvPr/>
        </p:nvSpPr>
        <p:spPr bwMode="auto">
          <a:xfrm>
            <a:off x="2994025" y="5133975"/>
            <a:ext cx="796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29" name="Line 73"/>
          <p:cNvSpPr>
            <a:spLocks noChangeShapeType="1"/>
          </p:cNvSpPr>
          <p:nvPr/>
        </p:nvSpPr>
        <p:spPr bwMode="auto">
          <a:xfrm>
            <a:off x="3392488" y="4919663"/>
            <a:ext cx="0" cy="214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30" name="Rectangle 74"/>
          <p:cNvSpPr>
            <a:spLocks noChangeArrowheads="1"/>
          </p:cNvSpPr>
          <p:nvPr/>
        </p:nvSpPr>
        <p:spPr bwMode="auto">
          <a:xfrm>
            <a:off x="3398838" y="5283200"/>
            <a:ext cx="704850" cy="2016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Csövek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5531" name="Line 75"/>
          <p:cNvSpPr>
            <a:spLocks noChangeShapeType="1"/>
          </p:cNvSpPr>
          <p:nvPr/>
        </p:nvSpPr>
        <p:spPr bwMode="auto">
          <a:xfrm>
            <a:off x="5346700" y="2800350"/>
            <a:ext cx="13414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32" name="Line 76"/>
          <p:cNvSpPr>
            <a:spLocks noChangeShapeType="1"/>
          </p:cNvSpPr>
          <p:nvPr/>
        </p:nvSpPr>
        <p:spPr bwMode="auto">
          <a:xfrm>
            <a:off x="5346700" y="2800350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5533" name="Line 77"/>
          <p:cNvSpPr>
            <a:spLocks noChangeShapeType="1"/>
          </p:cNvSpPr>
          <p:nvPr/>
        </p:nvSpPr>
        <p:spPr bwMode="auto">
          <a:xfrm>
            <a:off x="6688138" y="2800350"/>
            <a:ext cx="0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8" name="Rectangle 22">
            <a:extLst>
              <a:ext uri="{FF2B5EF4-FFF2-40B4-BE49-F238E27FC236}">
                <a16:creationId xmlns:a16="http://schemas.microsoft.com/office/drawing/2014/main" id="{061AC2FA-A14D-4DD5-A19A-3CA23E845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4" y="6325549"/>
            <a:ext cx="8816975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bg1"/>
                </a:solidFill>
                <a:latin typeface="Arial CE" charset="-18"/>
              </a:rPr>
              <a:t>Előfordulhat, hogy egy bizonyos szintig egy adott szempontot, utána mást érvényesítünk.</a:t>
            </a:r>
          </a:p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bg1"/>
                </a:solidFill>
                <a:latin typeface="Arial CE" charset="-18"/>
              </a:rPr>
              <a:t>Ez képezi a tervezés alapját – ha valamit itt kifelejtünk később sok kellemetlenséget okozhat!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7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7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75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7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5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5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7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7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7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7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7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7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7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nimBg="1"/>
      <p:bldP spid="275461" grpId="0" animBg="1"/>
      <p:bldP spid="275462" grpId="0" animBg="1"/>
      <p:bldP spid="275463" grpId="0" animBg="1"/>
      <p:bldP spid="275464" grpId="0" animBg="1"/>
      <p:bldP spid="275465" grpId="0" animBg="1"/>
      <p:bldP spid="275466" grpId="0" animBg="1"/>
      <p:bldP spid="275467" grpId="0" animBg="1"/>
      <p:bldP spid="275468" grpId="0" animBg="1"/>
      <p:bldP spid="275469" grpId="0" animBg="1"/>
      <p:bldP spid="275470" grpId="0" animBg="1"/>
      <p:bldP spid="275471" grpId="0" animBg="1"/>
      <p:bldP spid="275472" grpId="0" animBg="1"/>
      <p:bldP spid="275473" grpId="0" animBg="1"/>
      <p:bldP spid="275474" grpId="0" animBg="1"/>
      <p:bldP spid="275475" grpId="0" animBg="1"/>
      <p:bldP spid="275476" grpId="0" animBg="1"/>
      <p:bldP spid="275477" grpId="0" animBg="1"/>
      <p:bldP spid="275478" grpId="0" animBg="1"/>
      <p:bldP spid="275479" grpId="0" animBg="1"/>
      <p:bldP spid="275480" grpId="0" animBg="1"/>
      <p:bldP spid="275481" grpId="0" animBg="1"/>
      <p:bldP spid="275482" grpId="0" animBg="1"/>
      <p:bldP spid="275483" grpId="0" animBg="1"/>
      <p:bldP spid="275484" grpId="0" animBg="1"/>
      <p:bldP spid="275485" grpId="0" animBg="1"/>
      <p:bldP spid="275486" grpId="0" animBg="1"/>
      <p:bldP spid="275487" grpId="0" animBg="1"/>
      <p:bldP spid="275488" grpId="0" animBg="1"/>
      <p:bldP spid="275489" grpId="0" animBg="1"/>
      <p:bldP spid="275490" grpId="0" animBg="1"/>
      <p:bldP spid="275491" grpId="0" animBg="1"/>
      <p:bldP spid="275492" grpId="0" animBg="1"/>
      <p:bldP spid="275493" grpId="0" animBg="1"/>
      <p:bldP spid="275494" grpId="0" animBg="1"/>
      <p:bldP spid="275495" grpId="0" animBg="1"/>
      <p:bldP spid="275496" grpId="0" animBg="1"/>
      <p:bldP spid="275497" grpId="0" animBg="1"/>
      <p:bldP spid="275498" grpId="0" animBg="1"/>
      <p:bldP spid="275499" grpId="0" animBg="1"/>
      <p:bldP spid="275500" grpId="0" animBg="1"/>
      <p:bldP spid="275501" grpId="0" animBg="1"/>
      <p:bldP spid="275502" grpId="0" animBg="1"/>
      <p:bldP spid="275503" grpId="0" animBg="1"/>
      <p:bldP spid="275504" grpId="0" animBg="1"/>
      <p:bldP spid="275505" grpId="0" animBg="1"/>
      <p:bldP spid="275506" grpId="0" animBg="1"/>
      <p:bldP spid="275507" grpId="0" animBg="1"/>
      <p:bldP spid="275508" grpId="0" animBg="1"/>
      <p:bldP spid="275509" grpId="0" animBg="1"/>
      <p:bldP spid="275510" grpId="0" animBg="1"/>
      <p:bldP spid="275511" grpId="0" animBg="1"/>
      <p:bldP spid="275512" grpId="0" animBg="1"/>
      <p:bldP spid="275513" grpId="0" animBg="1"/>
      <p:bldP spid="275514" grpId="0" animBg="1"/>
      <p:bldP spid="275515" grpId="0" animBg="1"/>
      <p:bldP spid="275516" grpId="0" animBg="1"/>
      <p:bldP spid="275517" grpId="0" animBg="1"/>
      <p:bldP spid="275518" grpId="0" animBg="1"/>
      <p:bldP spid="275519" grpId="0" animBg="1"/>
      <p:bldP spid="275520" grpId="0" animBg="1"/>
      <p:bldP spid="275521" grpId="0" animBg="1"/>
      <p:bldP spid="275522" grpId="0" animBg="1"/>
      <p:bldP spid="275523" grpId="0" animBg="1"/>
      <p:bldP spid="275524" grpId="0" animBg="1"/>
      <p:bldP spid="275525" grpId="0" animBg="1"/>
      <p:bldP spid="275526" grpId="0" animBg="1"/>
      <p:bldP spid="275527" grpId="0" animBg="1"/>
      <p:bldP spid="275528" grpId="0" animBg="1"/>
      <p:bldP spid="275529" grpId="0" animBg="1"/>
      <p:bldP spid="275530" grpId="0" animBg="1"/>
      <p:bldP spid="275531" grpId="0" animBg="1"/>
      <p:bldP spid="275532" grpId="0" animBg="1"/>
      <p:bldP spid="2755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1AA4-ACE9-4EBD-847E-31332A5C271F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Szervezetlebontási struktúra</a:t>
            </a: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228600" y="1612900"/>
            <a:ext cx="8686800" cy="43307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53882" dir="2700000" algn="ctr" rotWithShape="0">
              <a:schemeClr val="accent1">
                <a:lumMod val="60000"/>
                <a:lumOff val="40000"/>
                <a:alpha val="50000"/>
              </a:scheme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3676650" y="2203450"/>
            <a:ext cx="2117725" cy="787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XYZ</a:t>
            </a:r>
          </a:p>
          <a:p>
            <a:pPr algn="ctr"/>
            <a:r>
              <a:rPr lang="hu-HU"/>
              <a:t>vállalat</a:t>
            </a:r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>
            <a:off x="4741863" y="3048000"/>
            <a:ext cx="1587" cy="27622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2693988" y="3287712"/>
            <a:ext cx="4414836" cy="952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2714625" y="3314700"/>
            <a:ext cx="1588" cy="31432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>
            <a:off x="7073900" y="3314700"/>
            <a:ext cx="1588" cy="31432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1973263" y="3651250"/>
            <a:ext cx="1441450" cy="5667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Kelet</a:t>
            </a:r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2714625" y="4248150"/>
            <a:ext cx="1588" cy="2222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6343650" y="3651250"/>
            <a:ext cx="1439863" cy="5667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Nyugat</a:t>
            </a:r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>
            <a:off x="1038225" y="4476750"/>
            <a:ext cx="3013075" cy="15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8" name="Line 14"/>
          <p:cNvSpPr>
            <a:spLocks noChangeShapeType="1"/>
          </p:cNvSpPr>
          <p:nvPr/>
        </p:nvSpPr>
        <p:spPr bwMode="auto">
          <a:xfrm>
            <a:off x="1038225" y="4476750"/>
            <a:ext cx="1588" cy="3698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19" name="Line 15"/>
          <p:cNvSpPr>
            <a:spLocks noChangeShapeType="1"/>
          </p:cNvSpPr>
          <p:nvPr/>
        </p:nvSpPr>
        <p:spPr bwMode="auto">
          <a:xfrm>
            <a:off x="2128838" y="4476750"/>
            <a:ext cx="1587" cy="3698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20" name="Line 16"/>
          <p:cNvSpPr>
            <a:spLocks noChangeShapeType="1"/>
          </p:cNvSpPr>
          <p:nvPr/>
        </p:nvSpPr>
        <p:spPr bwMode="auto">
          <a:xfrm>
            <a:off x="3133725" y="4476750"/>
            <a:ext cx="1588" cy="3698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21" name="Line 17"/>
          <p:cNvSpPr>
            <a:spLocks noChangeShapeType="1"/>
          </p:cNvSpPr>
          <p:nvPr/>
        </p:nvSpPr>
        <p:spPr bwMode="auto">
          <a:xfrm>
            <a:off x="4140200" y="4476750"/>
            <a:ext cx="1588" cy="3698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22" name="Rectangle 18"/>
          <p:cNvSpPr>
            <a:spLocks noChangeArrowheads="1"/>
          </p:cNvSpPr>
          <p:nvPr/>
        </p:nvSpPr>
        <p:spPr bwMode="auto">
          <a:xfrm>
            <a:off x="1752600" y="4870450"/>
            <a:ext cx="758825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Oszt2</a:t>
            </a:r>
          </a:p>
        </p:txBody>
      </p:sp>
      <p:sp>
        <p:nvSpPr>
          <p:cNvPr id="277523" name="Rectangle 19"/>
          <p:cNvSpPr>
            <a:spLocks noChangeArrowheads="1"/>
          </p:cNvSpPr>
          <p:nvPr/>
        </p:nvSpPr>
        <p:spPr bwMode="auto">
          <a:xfrm>
            <a:off x="2727325" y="4870450"/>
            <a:ext cx="788988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Oszt3</a:t>
            </a:r>
          </a:p>
        </p:txBody>
      </p:sp>
      <p:sp>
        <p:nvSpPr>
          <p:cNvPr id="277524" name="Rectangle 20"/>
          <p:cNvSpPr>
            <a:spLocks noChangeArrowheads="1"/>
          </p:cNvSpPr>
          <p:nvPr/>
        </p:nvSpPr>
        <p:spPr bwMode="auto">
          <a:xfrm>
            <a:off x="3733800" y="4870450"/>
            <a:ext cx="788988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Oszt4</a:t>
            </a:r>
          </a:p>
        </p:txBody>
      </p:sp>
      <p:sp>
        <p:nvSpPr>
          <p:cNvPr id="277525" name="Rectangle 21"/>
          <p:cNvSpPr>
            <a:spLocks noChangeArrowheads="1"/>
          </p:cNvSpPr>
          <p:nvPr/>
        </p:nvSpPr>
        <p:spPr bwMode="auto">
          <a:xfrm>
            <a:off x="631825" y="4870450"/>
            <a:ext cx="788988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Oszt1</a:t>
            </a:r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>
            <a:off x="7112000" y="4248150"/>
            <a:ext cx="1588" cy="2222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27" name="Line 23"/>
          <p:cNvSpPr>
            <a:spLocks noChangeShapeType="1"/>
          </p:cNvSpPr>
          <p:nvPr/>
        </p:nvSpPr>
        <p:spPr bwMode="auto">
          <a:xfrm>
            <a:off x="6022975" y="4476750"/>
            <a:ext cx="2197100" cy="15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28" name="Line 24"/>
          <p:cNvSpPr>
            <a:spLocks noChangeShapeType="1"/>
          </p:cNvSpPr>
          <p:nvPr/>
        </p:nvSpPr>
        <p:spPr bwMode="auto">
          <a:xfrm>
            <a:off x="6022975" y="4476750"/>
            <a:ext cx="1588" cy="3698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29" name="Line 25"/>
          <p:cNvSpPr>
            <a:spLocks noChangeShapeType="1"/>
          </p:cNvSpPr>
          <p:nvPr/>
        </p:nvSpPr>
        <p:spPr bwMode="auto">
          <a:xfrm>
            <a:off x="8285163" y="4457700"/>
            <a:ext cx="1587" cy="3873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>
            <a:off x="7112000" y="4495800"/>
            <a:ext cx="1588" cy="35083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7531" name="Rectangle 27"/>
          <p:cNvSpPr>
            <a:spLocks noChangeArrowheads="1"/>
          </p:cNvSpPr>
          <p:nvPr/>
        </p:nvSpPr>
        <p:spPr bwMode="auto">
          <a:xfrm>
            <a:off x="5532438" y="4870450"/>
            <a:ext cx="788987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Oszt1</a:t>
            </a:r>
          </a:p>
        </p:txBody>
      </p:sp>
      <p:sp>
        <p:nvSpPr>
          <p:cNvPr id="277532" name="Rectangle 28"/>
          <p:cNvSpPr>
            <a:spLocks noChangeArrowheads="1"/>
          </p:cNvSpPr>
          <p:nvPr/>
        </p:nvSpPr>
        <p:spPr bwMode="auto">
          <a:xfrm>
            <a:off x="6705600" y="4870450"/>
            <a:ext cx="788988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Oszt2</a:t>
            </a:r>
          </a:p>
        </p:txBody>
      </p:sp>
      <p:sp>
        <p:nvSpPr>
          <p:cNvPr id="277533" name="Rectangle 29"/>
          <p:cNvSpPr>
            <a:spLocks noChangeArrowheads="1"/>
          </p:cNvSpPr>
          <p:nvPr/>
        </p:nvSpPr>
        <p:spPr bwMode="auto">
          <a:xfrm>
            <a:off x="7772400" y="4870450"/>
            <a:ext cx="895350" cy="419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Oszt3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6BC-FDA0-4C31-AFD6-3042DFC6CC79}" type="slidenum">
              <a:rPr lang="en-US"/>
              <a:pPr/>
              <a:t>26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Felelősségek hozzárendelése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085850" y="2041525"/>
            <a:ext cx="771525" cy="33178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400" b="1">
                <a:solidFill>
                  <a:srgbClr val="000000"/>
                </a:solidFill>
              </a:rPr>
              <a:t> OBS</a:t>
            </a:r>
            <a:endParaRPr lang="hu-HU" sz="14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5541963" y="1541463"/>
            <a:ext cx="771525" cy="328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400" b="1">
                <a:solidFill>
                  <a:srgbClr val="000000"/>
                </a:solidFill>
              </a:rPr>
              <a:t>WBS</a:t>
            </a:r>
            <a:endParaRPr lang="hu-HU" sz="14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>
            <a:off x="515938" y="3671888"/>
            <a:ext cx="0" cy="1285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515938" y="4529138"/>
            <a:ext cx="33178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515938" y="4100513"/>
            <a:ext cx="3508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>
            <a:off x="914400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1471613" y="2390775"/>
            <a:ext cx="0" cy="495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 flipH="1">
            <a:off x="914400" y="2886075"/>
            <a:ext cx="11144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1471613" y="2600325"/>
            <a:ext cx="15875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07988" y="3113088"/>
            <a:ext cx="928687" cy="33178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Fejlesztő</a:t>
            </a:r>
          </a:p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főosztály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515938" y="3671888"/>
            <a:ext cx="3175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7" name="Line 15"/>
          <p:cNvSpPr>
            <a:spLocks noChangeShapeType="1"/>
          </p:cNvSpPr>
          <p:nvPr/>
        </p:nvSpPr>
        <p:spPr bwMode="auto">
          <a:xfrm flipV="1">
            <a:off x="833438" y="34575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5927725" y="1885950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69" name="Line 17"/>
          <p:cNvSpPr>
            <a:spLocks noChangeShapeType="1"/>
          </p:cNvSpPr>
          <p:nvPr/>
        </p:nvSpPr>
        <p:spPr bwMode="auto">
          <a:xfrm>
            <a:off x="4335463" y="2100263"/>
            <a:ext cx="31829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70" name="Line 18"/>
          <p:cNvSpPr>
            <a:spLocks noChangeShapeType="1"/>
          </p:cNvSpPr>
          <p:nvPr/>
        </p:nvSpPr>
        <p:spPr bwMode="auto">
          <a:xfrm>
            <a:off x="4335463" y="2100263"/>
            <a:ext cx="0" cy="2143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71" name="AutoShape 19"/>
          <p:cNvSpPr>
            <a:spLocks noChangeArrowheads="1"/>
          </p:cNvSpPr>
          <p:nvPr/>
        </p:nvSpPr>
        <p:spPr bwMode="auto">
          <a:xfrm>
            <a:off x="4429125" y="3898900"/>
            <a:ext cx="611188" cy="3317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2" name="AutoShape 20"/>
          <p:cNvSpPr>
            <a:spLocks noChangeArrowheads="1"/>
          </p:cNvSpPr>
          <p:nvPr/>
        </p:nvSpPr>
        <p:spPr bwMode="auto">
          <a:xfrm>
            <a:off x="3625850" y="5607050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3" name="AutoShape 21"/>
          <p:cNvSpPr>
            <a:spLocks noChangeArrowheads="1"/>
          </p:cNvSpPr>
          <p:nvPr/>
        </p:nvSpPr>
        <p:spPr bwMode="auto">
          <a:xfrm>
            <a:off x="3632200" y="3898900"/>
            <a:ext cx="611188" cy="3317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4" name="AutoShape 22"/>
          <p:cNvSpPr>
            <a:spLocks noChangeArrowheads="1"/>
          </p:cNvSpPr>
          <p:nvPr/>
        </p:nvSpPr>
        <p:spPr bwMode="auto">
          <a:xfrm>
            <a:off x="4422775" y="5178425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5" name="AutoShape 23"/>
          <p:cNvSpPr>
            <a:spLocks noChangeArrowheads="1"/>
          </p:cNvSpPr>
          <p:nvPr/>
        </p:nvSpPr>
        <p:spPr bwMode="auto">
          <a:xfrm>
            <a:off x="4422775" y="5607050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6" name="AutoShape 24"/>
          <p:cNvSpPr>
            <a:spLocks noChangeArrowheads="1"/>
          </p:cNvSpPr>
          <p:nvPr/>
        </p:nvSpPr>
        <p:spPr bwMode="auto">
          <a:xfrm>
            <a:off x="4422775" y="4749800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7" name="AutoShape 25"/>
          <p:cNvSpPr>
            <a:spLocks noChangeArrowheads="1"/>
          </p:cNvSpPr>
          <p:nvPr/>
        </p:nvSpPr>
        <p:spPr bwMode="auto">
          <a:xfrm>
            <a:off x="5224463" y="4327525"/>
            <a:ext cx="611187" cy="3317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8" name="AutoShape 26"/>
          <p:cNvSpPr>
            <a:spLocks noChangeArrowheads="1"/>
          </p:cNvSpPr>
          <p:nvPr/>
        </p:nvSpPr>
        <p:spPr bwMode="auto">
          <a:xfrm>
            <a:off x="5218113" y="3892550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79" name="AutoShape 27"/>
          <p:cNvSpPr>
            <a:spLocks noChangeArrowheads="1"/>
          </p:cNvSpPr>
          <p:nvPr/>
        </p:nvSpPr>
        <p:spPr bwMode="auto">
          <a:xfrm>
            <a:off x="6013450" y="3892550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0" name="AutoShape 28"/>
          <p:cNvSpPr>
            <a:spLocks noChangeArrowheads="1"/>
          </p:cNvSpPr>
          <p:nvPr/>
        </p:nvSpPr>
        <p:spPr bwMode="auto">
          <a:xfrm>
            <a:off x="6019800" y="4756150"/>
            <a:ext cx="611188" cy="3317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1" name="Line 29"/>
          <p:cNvSpPr>
            <a:spLocks noChangeShapeType="1"/>
          </p:cNvSpPr>
          <p:nvPr/>
        </p:nvSpPr>
        <p:spPr bwMode="auto">
          <a:xfrm>
            <a:off x="5927725" y="2100263"/>
            <a:ext cx="0" cy="2143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82" name="AutoShape 30"/>
          <p:cNvSpPr>
            <a:spLocks noChangeArrowheads="1"/>
          </p:cNvSpPr>
          <p:nvPr/>
        </p:nvSpPr>
        <p:spPr bwMode="auto">
          <a:xfrm>
            <a:off x="3625850" y="4749800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3" name="AutoShape 31"/>
          <p:cNvSpPr>
            <a:spLocks noChangeArrowheads="1"/>
          </p:cNvSpPr>
          <p:nvPr/>
        </p:nvSpPr>
        <p:spPr bwMode="auto">
          <a:xfrm>
            <a:off x="3625850" y="4321175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4" name="AutoShape 32"/>
          <p:cNvSpPr>
            <a:spLocks noChangeArrowheads="1"/>
          </p:cNvSpPr>
          <p:nvPr/>
        </p:nvSpPr>
        <p:spPr bwMode="auto">
          <a:xfrm>
            <a:off x="3625850" y="5178425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5" name="AutoShape 33"/>
          <p:cNvSpPr>
            <a:spLocks noChangeArrowheads="1"/>
          </p:cNvSpPr>
          <p:nvPr/>
        </p:nvSpPr>
        <p:spPr bwMode="auto">
          <a:xfrm>
            <a:off x="4422775" y="4321175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6" name="AutoShape 34"/>
          <p:cNvSpPr>
            <a:spLocks noChangeArrowheads="1"/>
          </p:cNvSpPr>
          <p:nvPr/>
        </p:nvSpPr>
        <p:spPr bwMode="auto">
          <a:xfrm>
            <a:off x="7605713" y="5178425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7" name="AutoShape 35"/>
          <p:cNvSpPr>
            <a:spLocks noChangeArrowheads="1"/>
          </p:cNvSpPr>
          <p:nvPr/>
        </p:nvSpPr>
        <p:spPr bwMode="auto">
          <a:xfrm>
            <a:off x="5218113" y="5178425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8" name="AutoShape 36"/>
          <p:cNvSpPr>
            <a:spLocks noChangeArrowheads="1"/>
          </p:cNvSpPr>
          <p:nvPr/>
        </p:nvSpPr>
        <p:spPr bwMode="auto">
          <a:xfrm>
            <a:off x="6013450" y="4321175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89" name="AutoShape 37"/>
          <p:cNvSpPr>
            <a:spLocks noChangeArrowheads="1"/>
          </p:cNvSpPr>
          <p:nvPr/>
        </p:nvSpPr>
        <p:spPr bwMode="auto">
          <a:xfrm>
            <a:off x="6013450" y="5178425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0" name="AutoShape 38"/>
          <p:cNvSpPr>
            <a:spLocks noChangeArrowheads="1"/>
          </p:cNvSpPr>
          <p:nvPr/>
        </p:nvSpPr>
        <p:spPr bwMode="auto">
          <a:xfrm>
            <a:off x="5218113" y="5607050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1" name="AutoShape 39"/>
          <p:cNvSpPr>
            <a:spLocks noChangeArrowheads="1"/>
          </p:cNvSpPr>
          <p:nvPr/>
        </p:nvSpPr>
        <p:spPr bwMode="auto">
          <a:xfrm>
            <a:off x="6013450" y="5607050"/>
            <a:ext cx="623888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2" name="Line 40"/>
          <p:cNvSpPr>
            <a:spLocks noChangeShapeType="1"/>
          </p:cNvSpPr>
          <p:nvPr/>
        </p:nvSpPr>
        <p:spPr bwMode="auto">
          <a:xfrm>
            <a:off x="7518400" y="2100263"/>
            <a:ext cx="0" cy="2143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593" name="AutoShape 41"/>
          <p:cNvSpPr>
            <a:spLocks noChangeArrowheads="1"/>
          </p:cNvSpPr>
          <p:nvPr/>
        </p:nvSpPr>
        <p:spPr bwMode="auto">
          <a:xfrm>
            <a:off x="6815138" y="5184775"/>
            <a:ext cx="612775" cy="3317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4" name="AutoShape 42"/>
          <p:cNvSpPr>
            <a:spLocks noChangeArrowheads="1"/>
          </p:cNvSpPr>
          <p:nvPr/>
        </p:nvSpPr>
        <p:spPr bwMode="auto">
          <a:xfrm>
            <a:off x="6808788" y="4321175"/>
            <a:ext cx="625475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5" name="AutoShape 43"/>
          <p:cNvSpPr>
            <a:spLocks noChangeArrowheads="1"/>
          </p:cNvSpPr>
          <p:nvPr/>
        </p:nvSpPr>
        <p:spPr bwMode="auto">
          <a:xfrm>
            <a:off x="7605713" y="3892550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6" name="AutoShape 44"/>
          <p:cNvSpPr>
            <a:spLocks noChangeArrowheads="1"/>
          </p:cNvSpPr>
          <p:nvPr/>
        </p:nvSpPr>
        <p:spPr bwMode="auto">
          <a:xfrm>
            <a:off x="7612063" y="5613400"/>
            <a:ext cx="611187" cy="3317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7" name="AutoShape 45"/>
          <p:cNvSpPr>
            <a:spLocks noChangeArrowheads="1"/>
          </p:cNvSpPr>
          <p:nvPr/>
        </p:nvSpPr>
        <p:spPr bwMode="auto">
          <a:xfrm>
            <a:off x="6808788" y="4749800"/>
            <a:ext cx="625475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8" name="AutoShape 46"/>
          <p:cNvSpPr>
            <a:spLocks noChangeArrowheads="1"/>
          </p:cNvSpPr>
          <p:nvPr/>
        </p:nvSpPr>
        <p:spPr bwMode="auto">
          <a:xfrm>
            <a:off x="6808788" y="3892550"/>
            <a:ext cx="625475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599" name="AutoShape 47"/>
          <p:cNvSpPr>
            <a:spLocks noChangeArrowheads="1"/>
          </p:cNvSpPr>
          <p:nvPr/>
        </p:nvSpPr>
        <p:spPr bwMode="auto">
          <a:xfrm>
            <a:off x="7605713" y="4749800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600" name="AutoShape 48"/>
          <p:cNvSpPr>
            <a:spLocks noChangeArrowheads="1"/>
          </p:cNvSpPr>
          <p:nvPr/>
        </p:nvSpPr>
        <p:spPr bwMode="auto">
          <a:xfrm>
            <a:off x="5218113" y="4749800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601" name="AutoShape 49"/>
          <p:cNvSpPr>
            <a:spLocks noChangeArrowheads="1"/>
          </p:cNvSpPr>
          <p:nvPr/>
        </p:nvSpPr>
        <p:spPr bwMode="auto">
          <a:xfrm>
            <a:off x="6808788" y="5607050"/>
            <a:ext cx="625475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602" name="AutoShape 50"/>
          <p:cNvSpPr>
            <a:spLocks noChangeArrowheads="1"/>
          </p:cNvSpPr>
          <p:nvPr/>
        </p:nvSpPr>
        <p:spPr bwMode="auto">
          <a:xfrm>
            <a:off x="7605713" y="4321175"/>
            <a:ext cx="623887" cy="344488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603" name="Line 51"/>
          <p:cNvSpPr>
            <a:spLocks noChangeShapeType="1"/>
          </p:cNvSpPr>
          <p:nvPr/>
        </p:nvSpPr>
        <p:spPr bwMode="auto">
          <a:xfrm>
            <a:off x="515938" y="4957763"/>
            <a:ext cx="33178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04" name="Rectangle 52"/>
          <p:cNvSpPr>
            <a:spLocks noChangeArrowheads="1"/>
          </p:cNvSpPr>
          <p:nvPr/>
        </p:nvSpPr>
        <p:spPr bwMode="auto">
          <a:xfrm>
            <a:off x="3951288" y="2327275"/>
            <a:ext cx="769937" cy="331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tervezés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05" name="Rectangle 53"/>
          <p:cNvSpPr>
            <a:spLocks noChangeArrowheads="1"/>
          </p:cNvSpPr>
          <p:nvPr/>
        </p:nvSpPr>
        <p:spPr bwMode="auto">
          <a:xfrm>
            <a:off x="5541963" y="2327275"/>
            <a:ext cx="771525" cy="331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előállítás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06" name="Line 54"/>
          <p:cNvSpPr>
            <a:spLocks noChangeShapeType="1"/>
          </p:cNvSpPr>
          <p:nvPr/>
        </p:nvSpPr>
        <p:spPr bwMode="auto">
          <a:xfrm>
            <a:off x="4335463" y="2671763"/>
            <a:ext cx="0" cy="2143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07" name="Line 55"/>
          <p:cNvSpPr>
            <a:spLocks noChangeShapeType="1"/>
          </p:cNvSpPr>
          <p:nvPr/>
        </p:nvSpPr>
        <p:spPr bwMode="auto">
          <a:xfrm flipH="1">
            <a:off x="3938588" y="2886075"/>
            <a:ext cx="795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08" name="Line 56"/>
          <p:cNvSpPr>
            <a:spLocks noChangeShapeType="1"/>
          </p:cNvSpPr>
          <p:nvPr/>
        </p:nvSpPr>
        <p:spPr bwMode="auto">
          <a:xfrm>
            <a:off x="3938588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09" name="Line 57"/>
          <p:cNvSpPr>
            <a:spLocks noChangeShapeType="1"/>
          </p:cNvSpPr>
          <p:nvPr/>
        </p:nvSpPr>
        <p:spPr bwMode="auto">
          <a:xfrm>
            <a:off x="4733925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0" name="Line 58"/>
          <p:cNvSpPr>
            <a:spLocks noChangeShapeType="1"/>
          </p:cNvSpPr>
          <p:nvPr/>
        </p:nvSpPr>
        <p:spPr bwMode="auto">
          <a:xfrm>
            <a:off x="5927725" y="2671763"/>
            <a:ext cx="0" cy="2143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1" name="Line 59"/>
          <p:cNvSpPr>
            <a:spLocks noChangeShapeType="1"/>
          </p:cNvSpPr>
          <p:nvPr/>
        </p:nvSpPr>
        <p:spPr bwMode="auto">
          <a:xfrm flipH="1">
            <a:off x="5529263" y="2886075"/>
            <a:ext cx="7969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2" name="Line 60"/>
          <p:cNvSpPr>
            <a:spLocks noChangeShapeType="1"/>
          </p:cNvSpPr>
          <p:nvPr/>
        </p:nvSpPr>
        <p:spPr bwMode="auto">
          <a:xfrm>
            <a:off x="5529263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3" name="Line 61"/>
          <p:cNvSpPr>
            <a:spLocks noChangeShapeType="1"/>
          </p:cNvSpPr>
          <p:nvPr/>
        </p:nvSpPr>
        <p:spPr bwMode="auto">
          <a:xfrm>
            <a:off x="6326188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4" name="Rectangle 62"/>
          <p:cNvSpPr>
            <a:spLocks noChangeArrowheads="1"/>
          </p:cNvSpPr>
          <p:nvPr/>
        </p:nvSpPr>
        <p:spPr bwMode="auto">
          <a:xfrm>
            <a:off x="7015960" y="2318624"/>
            <a:ext cx="969954" cy="332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dirty="0">
                <a:solidFill>
                  <a:srgbClr val="000000"/>
                </a:solidFill>
              </a:rPr>
              <a:t>oktatás és</a:t>
            </a:r>
            <a:br>
              <a:rPr lang="hu-HU" sz="1000" b="1" dirty="0">
                <a:solidFill>
                  <a:srgbClr val="000000"/>
                </a:solidFill>
              </a:rPr>
            </a:br>
            <a:r>
              <a:rPr lang="hu-HU" sz="1000" b="1" dirty="0">
                <a:solidFill>
                  <a:srgbClr val="000000"/>
                </a:solidFill>
              </a:rPr>
              <a:t> dokumentálás</a:t>
            </a:r>
            <a:endParaRPr lang="hu-HU" sz="10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15" name="Line 63"/>
          <p:cNvSpPr>
            <a:spLocks noChangeShapeType="1"/>
          </p:cNvSpPr>
          <p:nvPr/>
        </p:nvSpPr>
        <p:spPr bwMode="auto">
          <a:xfrm>
            <a:off x="7518400" y="2671763"/>
            <a:ext cx="0" cy="2143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6" name="Line 64"/>
          <p:cNvSpPr>
            <a:spLocks noChangeShapeType="1"/>
          </p:cNvSpPr>
          <p:nvPr/>
        </p:nvSpPr>
        <p:spPr bwMode="auto">
          <a:xfrm flipH="1">
            <a:off x="7119938" y="2886075"/>
            <a:ext cx="7969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7" name="Line 65"/>
          <p:cNvSpPr>
            <a:spLocks noChangeShapeType="1"/>
          </p:cNvSpPr>
          <p:nvPr/>
        </p:nvSpPr>
        <p:spPr bwMode="auto">
          <a:xfrm>
            <a:off x="7119938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8" name="Line 66"/>
          <p:cNvSpPr>
            <a:spLocks noChangeShapeType="1"/>
          </p:cNvSpPr>
          <p:nvPr/>
        </p:nvSpPr>
        <p:spPr bwMode="auto">
          <a:xfrm>
            <a:off x="7916863" y="28860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19" name="Rectangle 67"/>
          <p:cNvSpPr>
            <a:spLocks noChangeArrowheads="1"/>
          </p:cNvSpPr>
          <p:nvPr/>
        </p:nvSpPr>
        <p:spPr bwMode="auto">
          <a:xfrm>
            <a:off x="4429125" y="3113088"/>
            <a:ext cx="611188" cy="33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fizikai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0" name="Rectangle 68"/>
          <p:cNvSpPr>
            <a:spLocks noChangeArrowheads="1"/>
          </p:cNvSpPr>
          <p:nvPr/>
        </p:nvSpPr>
        <p:spPr bwMode="auto">
          <a:xfrm>
            <a:off x="3632200" y="3113088"/>
            <a:ext cx="611188" cy="33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dirty="0">
                <a:solidFill>
                  <a:srgbClr val="000000"/>
                </a:solidFill>
              </a:rPr>
              <a:t>logikai</a:t>
            </a:r>
            <a:endParaRPr lang="hu-HU" sz="10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1" name="Rectangle 69"/>
          <p:cNvSpPr>
            <a:spLocks noChangeArrowheads="1"/>
          </p:cNvSpPr>
          <p:nvPr/>
        </p:nvSpPr>
        <p:spPr bwMode="auto">
          <a:xfrm>
            <a:off x="6019800" y="3113088"/>
            <a:ext cx="611188" cy="33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tesztelés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2" name="Rectangle 70"/>
          <p:cNvSpPr>
            <a:spLocks noChangeArrowheads="1"/>
          </p:cNvSpPr>
          <p:nvPr/>
        </p:nvSpPr>
        <p:spPr bwMode="auto">
          <a:xfrm>
            <a:off x="5224463" y="3113088"/>
            <a:ext cx="611187" cy="33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kódolás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3" name="Rectangle 71"/>
          <p:cNvSpPr>
            <a:spLocks noChangeArrowheads="1"/>
          </p:cNvSpPr>
          <p:nvPr/>
        </p:nvSpPr>
        <p:spPr bwMode="auto">
          <a:xfrm>
            <a:off x="7612063" y="3113088"/>
            <a:ext cx="611187" cy="33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felhaszn.</a:t>
            </a:r>
            <a:br>
              <a:rPr lang="hu-HU" sz="1000" b="1">
                <a:solidFill>
                  <a:srgbClr val="000000"/>
                </a:solidFill>
              </a:rPr>
            </a:br>
            <a:r>
              <a:rPr lang="hu-HU" sz="1000" b="1">
                <a:solidFill>
                  <a:srgbClr val="000000"/>
                </a:solidFill>
              </a:rPr>
              <a:t>kézikönyv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4" name="Rectangle 72"/>
          <p:cNvSpPr>
            <a:spLocks noChangeArrowheads="1"/>
          </p:cNvSpPr>
          <p:nvPr/>
        </p:nvSpPr>
        <p:spPr bwMode="auto">
          <a:xfrm>
            <a:off x="6815138" y="3113088"/>
            <a:ext cx="612775" cy="33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oktatás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5" name="Rectangle 73"/>
          <p:cNvSpPr>
            <a:spLocks noChangeArrowheads="1"/>
          </p:cNvSpPr>
          <p:nvPr/>
        </p:nvSpPr>
        <p:spPr bwMode="auto">
          <a:xfrm>
            <a:off x="1643063" y="2613025"/>
            <a:ext cx="292100" cy="1174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79626" name="Rectangle 74"/>
          <p:cNvSpPr>
            <a:spLocks noChangeArrowheads="1"/>
          </p:cNvSpPr>
          <p:nvPr/>
        </p:nvSpPr>
        <p:spPr bwMode="auto">
          <a:xfrm>
            <a:off x="688975" y="3898900"/>
            <a:ext cx="850900" cy="33178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Tervező</a:t>
            </a:r>
            <a:br>
              <a:rPr lang="hu-HU" sz="1000" b="1">
                <a:solidFill>
                  <a:srgbClr val="000000"/>
                </a:solidFill>
              </a:rPr>
            </a:br>
            <a:r>
              <a:rPr lang="hu-HU" sz="1000" b="1">
                <a:solidFill>
                  <a:srgbClr val="000000"/>
                </a:solidFill>
              </a:rPr>
              <a:t>osztály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7" name="Rectangle 75"/>
          <p:cNvSpPr>
            <a:spLocks noChangeArrowheads="1"/>
          </p:cNvSpPr>
          <p:nvPr/>
        </p:nvSpPr>
        <p:spPr bwMode="auto">
          <a:xfrm>
            <a:off x="688975" y="4327525"/>
            <a:ext cx="850900" cy="33178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Programozási</a:t>
            </a:r>
            <a:br>
              <a:rPr lang="hu-HU" sz="1000" b="1">
                <a:solidFill>
                  <a:srgbClr val="000000"/>
                </a:solidFill>
              </a:rPr>
            </a:br>
            <a:r>
              <a:rPr lang="hu-HU" sz="1000" b="1">
                <a:solidFill>
                  <a:srgbClr val="000000"/>
                </a:solidFill>
              </a:rPr>
              <a:t>osztály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8" name="Rectangle 76"/>
          <p:cNvSpPr>
            <a:spLocks noChangeArrowheads="1"/>
          </p:cNvSpPr>
          <p:nvPr/>
        </p:nvSpPr>
        <p:spPr bwMode="auto">
          <a:xfrm>
            <a:off x="688975" y="4756150"/>
            <a:ext cx="850900" cy="33178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Tesztelő</a:t>
            </a:r>
            <a:br>
              <a:rPr lang="hu-HU" sz="1000" b="1">
                <a:solidFill>
                  <a:srgbClr val="000000"/>
                </a:solidFill>
              </a:rPr>
            </a:br>
            <a:r>
              <a:rPr lang="hu-HU" sz="1000" b="1">
                <a:solidFill>
                  <a:srgbClr val="000000"/>
                </a:solidFill>
              </a:rPr>
              <a:t>osztály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29" name="Line 77"/>
          <p:cNvSpPr>
            <a:spLocks noChangeShapeType="1"/>
          </p:cNvSpPr>
          <p:nvPr/>
        </p:nvSpPr>
        <p:spPr bwMode="auto">
          <a:xfrm>
            <a:off x="1790700" y="3671888"/>
            <a:ext cx="0" cy="21431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30" name="Line 78"/>
          <p:cNvSpPr>
            <a:spLocks noChangeShapeType="1"/>
          </p:cNvSpPr>
          <p:nvPr/>
        </p:nvSpPr>
        <p:spPr bwMode="auto">
          <a:xfrm flipV="1">
            <a:off x="2028825" y="2905125"/>
            <a:ext cx="0" cy="276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31" name="Line 79"/>
          <p:cNvSpPr>
            <a:spLocks noChangeShapeType="1"/>
          </p:cNvSpPr>
          <p:nvPr/>
        </p:nvSpPr>
        <p:spPr bwMode="auto">
          <a:xfrm>
            <a:off x="1790700" y="5348288"/>
            <a:ext cx="2333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32" name="Line 80"/>
          <p:cNvSpPr>
            <a:spLocks noChangeShapeType="1"/>
          </p:cNvSpPr>
          <p:nvPr/>
        </p:nvSpPr>
        <p:spPr bwMode="auto">
          <a:xfrm>
            <a:off x="1790700" y="5815013"/>
            <a:ext cx="32861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33" name="Rectangle 81"/>
          <p:cNvSpPr>
            <a:spLocks noChangeArrowheads="1"/>
          </p:cNvSpPr>
          <p:nvPr/>
        </p:nvSpPr>
        <p:spPr bwMode="auto">
          <a:xfrm>
            <a:off x="1643063" y="3113088"/>
            <a:ext cx="930275" cy="33178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Műszaki</a:t>
            </a:r>
          </a:p>
          <a:p>
            <a:pPr algn="ctr" eaLnBrk="0" hangingPunct="0"/>
            <a:r>
              <a:rPr lang="hu-HU" sz="1000" b="1">
                <a:solidFill>
                  <a:srgbClr val="000000"/>
                </a:solidFill>
              </a:rPr>
              <a:t>támogatás</a:t>
            </a:r>
            <a:endParaRPr lang="hu-HU" sz="10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34" name="Line 82"/>
          <p:cNvSpPr>
            <a:spLocks noChangeShapeType="1"/>
          </p:cNvSpPr>
          <p:nvPr/>
        </p:nvSpPr>
        <p:spPr bwMode="auto">
          <a:xfrm>
            <a:off x="1790700" y="3671888"/>
            <a:ext cx="31591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35" name="Line 83"/>
          <p:cNvSpPr>
            <a:spLocks noChangeShapeType="1"/>
          </p:cNvSpPr>
          <p:nvPr/>
        </p:nvSpPr>
        <p:spPr bwMode="auto">
          <a:xfrm flipV="1">
            <a:off x="2106613" y="3457575"/>
            <a:ext cx="0" cy="2143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79636" name="Rectangle 84"/>
          <p:cNvSpPr>
            <a:spLocks noChangeArrowheads="1"/>
          </p:cNvSpPr>
          <p:nvPr/>
        </p:nvSpPr>
        <p:spPr bwMode="auto">
          <a:xfrm>
            <a:off x="1960563" y="5184775"/>
            <a:ext cx="849312" cy="33178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dirty="0">
                <a:solidFill>
                  <a:srgbClr val="000000"/>
                </a:solidFill>
              </a:rPr>
              <a:t>Oktatási</a:t>
            </a:r>
            <a:br>
              <a:rPr lang="hu-HU" sz="1000" b="1" dirty="0">
                <a:solidFill>
                  <a:srgbClr val="000000"/>
                </a:solidFill>
              </a:rPr>
            </a:br>
            <a:r>
              <a:rPr lang="hu-HU" sz="1000" b="1" dirty="0">
                <a:solidFill>
                  <a:srgbClr val="000000"/>
                </a:solidFill>
              </a:rPr>
              <a:t>osztály</a:t>
            </a:r>
            <a:endParaRPr lang="hu-HU" sz="10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279637" name="Rectangle 85"/>
          <p:cNvSpPr>
            <a:spLocks noChangeArrowheads="1"/>
          </p:cNvSpPr>
          <p:nvPr/>
        </p:nvSpPr>
        <p:spPr bwMode="auto">
          <a:xfrm>
            <a:off x="1960562" y="5680076"/>
            <a:ext cx="1104897" cy="3032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45791" dir="3378596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hu-HU" sz="1000" b="1" dirty="0">
                <a:solidFill>
                  <a:srgbClr val="000000"/>
                </a:solidFill>
              </a:rPr>
              <a:t>Dokumentációs</a:t>
            </a:r>
            <a:br>
              <a:rPr lang="hu-HU" sz="1000" b="1" dirty="0">
                <a:solidFill>
                  <a:srgbClr val="000000"/>
                </a:solidFill>
              </a:rPr>
            </a:br>
            <a:r>
              <a:rPr lang="hu-HU" sz="1000" b="1" dirty="0">
                <a:solidFill>
                  <a:srgbClr val="000000"/>
                </a:solidFill>
              </a:rPr>
              <a:t>osztály</a:t>
            </a:r>
            <a:endParaRPr lang="hu-HU" sz="1000" b="1" dirty="0">
              <a:solidFill>
                <a:srgbClr val="000000"/>
              </a:solidFill>
              <a:latin typeface="Arial CE" charset="-1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0B1-8BE7-4808-B7DA-8C571EC0AE04}" type="slidenum">
              <a:rPr lang="en-US"/>
              <a:pPr/>
              <a:t>27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RACI mátrix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Feladatok - személyek</a:t>
            </a:r>
            <a:r>
              <a:rPr lang="en-US" dirty="0"/>
              <a:t>/</a:t>
            </a:r>
            <a:r>
              <a:rPr lang="hu-HU" dirty="0"/>
              <a:t>szervezetek</a:t>
            </a:r>
            <a:r>
              <a:rPr lang="en-US" dirty="0"/>
              <a:t>/</a:t>
            </a:r>
            <a:r>
              <a:rPr lang="en-US" dirty="0" err="1"/>
              <a:t>szervezeti</a:t>
            </a:r>
            <a:r>
              <a:rPr lang="en-US" dirty="0"/>
              <a:t> </a:t>
            </a:r>
            <a:r>
              <a:rPr lang="en-US" dirty="0" err="1"/>
              <a:t>egys</a:t>
            </a:r>
            <a:r>
              <a:rPr lang="hu-HU" dirty="0"/>
              <a:t>égek - felelősségek összerendelése.</a:t>
            </a:r>
          </a:p>
          <a:p>
            <a:pPr lvl="1">
              <a:lnSpc>
                <a:spcPct val="90000"/>
              </a:lnSpc>
            </a:pPr>
            <a:r>
              <a:rPr lang="hu-HU" sz="3200" b="1" dirty="0" err="1"/>
              <a:t>R</a:t>
            </a:r>
            <a:r>
              <a:rPr lang="hu-HU" dirty="0" err="1"/>
              <a:t>esponsible</a:t>
            </a:r>
            <a:r>
              <a:rPr lang="hu-HU" dirty="0"/>
              <a:t>: Felelős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A</a:t>
            </a:r>
            <a:r>
              <a:rPr lang="en-US" dirty="0"/>
              <a:t>ccountable</a:t>
            </a:r>
            <a:r>
              <a:rPr lang="hu-HU" dirty="0"/>
              <a:t>, </a:t>
            </a:r>
            <a:r>
              <a:rPr lang="en-US" dirty="0"/>
              <a:t>approver or final approving authority</a:t>
            </a:r>
            <a:r>
              <a:rPr lang="hu-HU" dirty="0"/>
              <a:t>: Elfogadó</a:t>
            </a:r>
          </a:p>
          <a:p>
            <a:pPr lvl="1">
              <a:lnSpc>
                <a:spcPct val="90000"/>
              </a:lnSpc>
            </a:pPr>
            <a:r>
              <a:rPr lang="hu-HU" sz="3200" b="1" dirty="0" err="1"/>
              <a:t>C</a:t>
            </a:r>
            <a:r>
              <a:rPr lang="hu-HU" dirty="0" err="1"/>
              <a:t>onsulted</a:t>
            </a:r>
            <a:r>
              <a:rPr lang="hu-HU" dirty="0"/>
              <a:t>, </a:t>
            </a:r>
            <a:r>
              <a:rPr lang="hu-HU" dirty="0" err="1"/>
              <a:t>counsel</a:t>
            </a:r>
            <a:r>
              <a:rPr lang="hu-HU" dirty="0"/>
              <a:t>: Véleményt nyilvánító </a:t>
            </a:r>
            <a:r>
              <a:rPr lang="hu-HU" i="1" dirty="0"/>
              <a:t>– </a:t>
            </a:r>
            <a:r>
              <a:rPr lang="hu-HU" i="1" dirty="0" err="1"/>
              <a:t>kétirányú</a:t>
            </a:r>
            <a:r>
              <a:rPr lang="hu-HU" i="1" dirty="0"/>
              <a:t> kommunikáció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 </a:t>
            </a:r>
            <a:r>
              <a:rPr lang="hu-HU" sz="3200" b="1" dirty="0" err="1"/>
              <a:t>I</a:t>
            </a:r>
            <a:r>
              <a:rPr lang="hu-HU" dirty="0" err="1"/>
              <a:t>nformed</a:t>
            </a:r>
            <a:r>
              <a:rPr lang="hu-HU" dirty="0"/>
              <a:t>: tájékoztatandó </a:t>
            </a:r>
            <a:r>
              <a:rPr lang="hu-HU" i="1" dirty="0"/>
              <a:t>– egyirányú kommunikáció</a:t>
            </a:r>
          </a:p>
          <a:p>
            <a:pPr lvl="1">
              <a:lnSpc>
                <a:spcPct val="90000"/>
              </a:lnSpc>
            </a:pPr>
            <a:endParaRPr lang="hu-HU" dirty="0"/>
          </a:p>
          <a:p>
            <a:pPr>
              <a:lnSpc>
                <a:spcPct val="90000"/>
              </a:lnSpc>
            </a:pPr>
            <a:r>
              <a:rPr lang="hu-HU" dirty="0"/>
              <a:t>Még lehet pl. ellenőrző, támogató,…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05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0B1-8BE7-4808-B7DA-8C571EC0AE04}" type="slidenum">
              <a:rPr lang="en-US"/>
              <a:pPr/>
              <a:t>28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RACI mátrix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589132"/>
              </p:ext>
            </p:extLst>
          </p:nvPr>
        </p:nvGraphicFramePr>
        <p:xfrm>
          <a:off x="152403" y="2184400"/>
          <a:ext cx="8839198" cy="321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4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Feladat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Vállalkozó</a:t>
                      </a:r>
                      <a:r>
                        <a:rPr lang="hu-HU" sz="1400" dirty="0"/>
                        <a:t> projekt- tulajdonos</a:t>
                      </a:r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Vállalkozó</a:t>
                      </a:r>
                      <a:r>
                        <a:rPr lang="hu-HU" baseline="0" dirty="0"/>
                        <a:t> p</a:t>
                      </a:r>
                      <a:r>
                        <a:rPr lang="hu-HU" dirty="0"/>
                        <a:t>rojekt-vezető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Vállalkozó IT </a:t>
                      </a:r>
                      <a:r>
                        <a:rPr lang="hu-HU" dirty="0" err="1"/>
                        <a:t>achitekt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Ügyfél projekt-</a:t>
                      </a:r>
                      <a:r>
                        <a:rPr lang="hu-HU" baseline="0" dirty="0"/>
                        <a:t>tulajdonos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Ügyfél projekt- vezető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  <a:p>
                      <a:r>
                        <a:rPr lang="hu-HU" dirty="0"/>
                        <a:t>….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Szerződés elkészítése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R</a:t>
                      </a:r>
                      <a:r>
                        <a:rPr lang="hu-HU" sz="1400" dirty="0" err="1"/>
                        <a:t>esponsible</a:t>
                      </a:r>
                      <a:endParaRPr lang="hu-H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dirty="0" err="1"/>
                        <a:t>C</a:t>
                      </a:r>
                      <a:r>
                        <a:rPr lang="hu-HU" sz="1400" dirty="0" err="1"/>
                        <a:t>onsulted</a:t>
                      </a:r>
                      <a:endParaRPr lang="hu-H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hu-HU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nformed</a:t>
                      </a:r>
                      <a:endParaRPr lang="hu-H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pprover</a:t>
                      </a:r>
                      <a:endParaRPr lang="hu-H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dirty="0" err="1"/>
                        <a:t>C</a:t>
                      </a:r>
                      <a:r>
                        <a:rPr lang="hu-HU" sz="1200" dirty="0" err="1"/>
                        <a:t>onsulted</a:t>
                      </a:r>
                      <a:endParaRPr lang="hu-HU" sz="1200" dirty="0"/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PDD elkészítése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pprover</a:t>
                      </a:r>
                      <a:endParaRPr lang="hu-H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dirty="0" err="1"/>
                        <a:t>R</a:t>
                      </a:r>
                      <a:r>
                        <a:rPr lang="hu-HU" sz="1200" dirty="0" err="1"/>
                        <a:t>esponsible</a:t>
                      </a:r>
                      <a:endParaRPr lang="hu-HU" sz="1200" dirty="0"/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dirty="0" err="1"/>
                        <a:t>C</a:t>
                      </a:r>
                      <a:r>
                        <a:rPr lang="hu-HU" sz="1200" dirty="0" err="1"/>
                        <a:t>onsulted</a:t>
                      </a:r>
                      <a:endParaRPr lang="hu-HU" sz="1200" dirty="0"/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pprover</a:t>
                      </a:r>
                      <a:endParaRPr lang="hu-H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dirty="0" err="1"/>
                        <a:t>C</a:t>
                      </a:r>
                      <a:r>
                        <a:rPr lang="hu-HU" sz="1200" dirty="0" err="1"/>
                        <a:t>onsulted</a:t>
                      </a:r>
                      <a:endParaRPr lang="hu-HU" sz="1200" dirty="0"/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Architek-túra terv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hu-H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nformed</a:t>
                      </a:r>
                      <a:endParaRPr lang="hu-H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pprover</a:t>
                      </a:r>
                      <a:endParaRPr lang="hu-H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dirty="0" err="1"/>
                        <a:t>R</a:t>
                      </a:r>
                      <a:r>
                        <a:rPr lang="hu-HU" sz="1200" dirty="0" err="1"/>
                        <a:t>esponsible</a:t>
                      </a:r>
                      <a:endParaRPr lang="hu-HU" sz="1200" dirty="0"/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dirty="0" err="1"/>
                        <a:t>C</a:t>
                      </a:r>
                      <a:r>
                        <a:rPr lang="hu-HU" sz="1200" dirty="0" err="1"/>
                        <a:t>onsulted</a:t>
                      </a:r>
                      <a:endParaRPr lang="hu-HU" sz="1200" dirty="0"/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pprover</a:t>
                      </a:r>
                      <a:endParaRPr lang="hu-H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8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0F8D-028E-44CD-B8C8-EDB05AD3E29B}" type="slidenum">
              <a:rPr lang="en-US"/>
              <a:pPr/>
              <a:t>29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feladat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6231" y="1784682"/>
            <a:ext cx="6571343" cy="328863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hu-HU" sz="2700" dirty="0"/>
              <a:t>Egy nyomtatott dokumentum elkészítéséhez az alábbi tevékenységek szükségesek:</a:t>
            </a:r>
          </a:p>
          <a:p>
            <a:pPr lvl="1"/>
            <a:r>
              <a:rPr lang="hu-HU" sz="2300" dirty="0"/>
              <a:t>A dokumentum megírása</a:t>
            </a:r>
          </a:p>
          <a:p>
            <a:pPr lvl="1"/>
            <a:r>
              <a:rPr lang="hu-HU" sz="2300" dirty="0"/>
              <a:t>A szöveg megszerkesztése</a:t>
            </a:r>
          </a:p>
          <a:p>
            <a:pPr lvl="1"/>
            <a:r>
              <a:rPr lang="hu-HU" sz="2300" dirty="0"/>
              <a:t>Ábrák elhelyezése</a:t>
            </a:r>
          </a:p>
          <a:p>
            <a:pPr lvl="1"/>
            <a:r>
              <a:rPr lang="hu-HU" sz="2300" dirty="0"/>
              <a:t>Fedőlap tervezése</a:t>
            </a:r>
          </a:p>
          <a:p>
            <a:pPr lvl="1"/>
            <a:r>
              <a:rPr lang="hu-HU" sz="2300" dirty="0"/>
              <a:t>Szöveg korrektúra</a:t>
            </a:r>
          </a:p>
          <a:p>
            <a:pPr lvl="1"/>
            <a:r>
              <a:rPr lang="hu-HU" sz="2300" dirty="0"/>
              <a:t>Nyomtatás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291D-7D24-4478-9774-8A22D6098FFD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63480"/>
            <a:ext cx="7696200" cy="838200"/>
          </a:xfrm>
        </p:spPr>
        <p:txBody>
          <a:bodyPr/>
          <a:lstStyle/>
          <a:p>
            <a:r>
              <a:rPr lang="hu-HU" dirty="0"/>
              <a:t>A kis projekt szervezete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3430"/>
            <a:ext cx="7696200" cy="609600"/>
          </a:xfrm>
        </p:spPr>
        <p:txBody>
          <a:bodyPr>
            <a:normAutofit/>
          </a:bodyPr>
          <a:lstStyle/>
          <a:p>
            <a:r>
              <a:rPr lang="hu-HU" sz="1800" dirty="0"/>
              <a:t>Tipikusan 3-5 fős projektek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45" y="131730"/>
            <a:ext cx="2726457" cy="255433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260808"/>
            <a:ext cx="7696200" cy="129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Egyik modell: A projektvezető egy személyben technikai vezető, sőt akár tervezhet és/vagy fejleszthet is.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214155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Másik modell: Egy-egy adminisztratív projektvezetőhöz sok kis projekt tartozik, de inkább csak az adminisztratív munkát végzi. Informális vezető a technikai vezető.</a:t>
            </a:r>
            <a:endParaRPr 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5F3-A779-4C54-A5AF-EE8DDA069C24}" type="slidenum">
              <a:rPr lang="en-US"/>
              <a:pPr/>
              <a:t>30</a:t>
            </a:fld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7288" y="902474"/>
            <a:ext cx="7696200" cy="838200"/>
          </a:xfrm>
        </p:spPr>
        <p:txBody>
          <a:bodyPr/>
          <a:lstStyle/>
          <a:p>
            <a:r>
              <a:rPr lang="hu-HU" dirty="0"/>
              <a:t>Háló példa </a:t>
            </a:r>
            <a:endParaRPr lang="en-US" dirty="0"/>
          </a:p>
        </p:txBody>
      </p:sp>
      <p:grpSp>
        <p:nvGrpSpPr>
          <p:cNvPr id="299034" name="Group 26"/>
          <p:cNvGrpSpPr>
            <a:grpSpLocks/>
          </p:cNvGrpSpPr>
          <p:nvPr/>
        </p:nvGrpSpPr>
        <p:grpSpPr bwMode="auto">
          <a:xfrm>
            <a:off x="533400" y="2362200"/>
            <a:ext cx="8118475" cy="2959100"/>
            <a:chOff x="336" y="1488"/>
            <a:chExt cx="5114" cy="1864"/>
          </a:xfrm>
        </p:grpSpPr>
        <p:sp>
          <p:nvSpPr>
            <p:cNvPr id="299013" name="AutoShape 5"/>
            <p:cNvSpPr>
              <a:spLocks noChangeArrowheads="1"/>
            </p:cNvSpPr>
            <p:nvPr/>
          </p:nvSpPr>
          <p:spPr bwMode="auto">
            <a:xfrm>
              <a:off x="1744" y="2237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Szerkesztés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4" name="AutoShape 6"/>
            <p:cNvSpPr>
              <a:spLocks noChangeArrowheads="1"/>
            </p:cNvSpPr>
            <p:nvPr/>
          </p:nvSpPr>
          <p:spPr bwMode="auto">
            <a:xfrm>
              <a:off x="336" y="2237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Megírás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5" name="AutoShape 7"/>
            <p:cNvSpPr>
              <a:spLocks noChangeArrowheads="1"/>
            </p:cNvSpPr>
            <p:nvPr/>
          </p:nvSpPr>
          <p:spPr bwMode="auto">
            <a:xfrm>
              <a:off x="1744" y="1488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Ábrák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>
              <a:off x="3153" y="2237"/>
              <a:ext cx="889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Korrektúra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7" name="AutoShape 9"/>
            <p:cNvSpPr>
              <a:spLocks noChangeArrowheads="1"/>
            </p:cNvSpPr>
            <p:nvPr/>
          </p:nvSpPr>
          <p:spPr bwMode="auto">
            <a:xfrm>
              <a:off x="4561" y="2237"/>
              <a:ext cx="889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Nyomtatás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8" name="AutoShape 10"/>
            <p:cNvSpPr>
              <a:spLocks noChangeArrowheads="1"/>
            </p:cNvSpPr>
            <p:nvPr/>
          </p:nvSpPr>
          <p:spPr bwMode="auto">
            <a:xfrm>
              <a:off x="1744" y="2986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Fedőlap-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terv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9" name="Line 11"/>
            <p:cNvSpPr>
              <a:spLocks noChangeShapeType="1"/>
            </p:cNvSpPr>
            <p:nvPr/>
          </p:nvSpPr>
          <p:spPr bwMode="auto">
            <a:xfrm>
              <a:off x="1230" y="2396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2655" y="239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1" name="Line 13"/>
            <p:cNvSpPr>
              <a:spLocks noChangeShapeType="1"/>
            </p:cNvSpPr>
            <p:nvPr/>
          </p:nvSpPr>
          <p:spPr bwMode="auto">
            <a:xfrm>
              <a:off x="4081" y="2396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230" y="2348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88" y="162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4" name="Line 16"/>
            <p:cNvSpPr>
              <a:spLocks noChangeShapeType="1"/>
            </p:cNvSpPr>
            <p:nvPr/>
          </p:nvSpPr>
          <p:spPr bwMode="auto">
            <a:xfrm>
              <a:off x="1388" y="162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5" name="Line 17"/>
            <p:cNvSpPr>
              <a:spLocks noChangeShapeType="1"/>
            </p:cNvSpPr>
            <p:nvPr/>
          </p:nvSpPr>
          <p:spPr bwMode="auto">
            <a:xfrm>
              <a:off x="1230" y="2444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6" name="Line 18"/>
            <p:cNvSpPr>
              <a:spLocks noChangeShapeType="1"/>
            </p:cNvSpPr>
            <p:nvPr/>
          </p:nvSpPr>
          <p:spPr bwMode="auto">
            <a:xfrm>
              <a:off x="1388" y="2444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388" y="316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655" y="1628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2866" y="16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0" name="Line 22"/>
            <p:cNvSpPr>
              <a:spLocks noChangeShapeType="1"/>
            </p:cNvSpPr>
            <p:nvPr/>
          </p:nvSpPr>
          <p:spPr bwMode="auto">
            <a:xfrm>
              <a:off x="2866" y="2300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1" name="Line 23"/>
            <p:cNvSpPr>
              <a:spLocks noChangeShapeType="1"/>
            </p:cNvSpPr>
            <p:nvPr/>
          </p:nvSpPr>
          <p:spPr bwMode="auto">
            <a:xfrm>
              <a:off x="2655" y="3164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2" name="Line 24"/>
            <p:cNvSpPr>
              <a:spLocks noChangeShapeType="1"/>
            </p:cNvSpPr>
            <p:nvPr/>
          </p:nvSpPr>
          <p:spPr bwMode="auto">
            <a:xfrm flipV="1">
              <a:off x="2866" y="249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3" name="Line 25"/>
            <p:cNvSpPr>
              <a:spLocks noChangeShapeType="1"/>
            </p:cNvSpPr>
            <p:nvPr/>
          </p:nvSpPr>
          <p:spPr bwMode="auto">
            <a:xfrm>
              <a:off x="2866" y="249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347534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A31-216F-4D31-933D-85B85398D45D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xfrm>
            <a:off x="802046" y="906151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Követési kapcsolatot mutató logikai összefüggések</a:t>
            </a:r>
            <a:endParaRPr lang="en-US" sz="2900" dirty="0"/>
          </a:p>
        </p:txBody>
      </p:sp>
      <p:grpSp>
        <p:nvGrpSpPr>
          <p:cNvPr id="291845" name="Group 5"/>
          <p:cNvGrpSpPr>
            <a:grpSpLocks/>
          </p:cNvGrpSpPr>
          <p:nvPr/>
        </p:nvGrpSpPr>
        <p:grpSpPr bwMode="auto">
          <a:xfrm>
            <a:off x="1143000" y="1800225"/>
            <a:ext cx="7291388" cy="4224338"/>
            <a:chOff x="1360" y="1134"/>
            <a:chExt cx="4593" cy="2661"/>
          </a:xfrm>
        </p:grpSpPr>
        <p:grpSp>
          <p:nvGrpSpPr>
            <p:cNvPr id="291846" name="Group 6"/>
            <p:cNvGrpSpPr>
              <a:grpSpLocks/>
            </p:cNvGrpSpPr>
            <p:nvPr/>
          </p:nvGrpSpPr>
          <p:grpSpPr bwMode="auto">
            <a:xfrm>
              <a:off x="1360" y="3246"/>
              <a:ext cx="4435" cy="549"/>
              <a:chOff x="1360" y="3246"/>
              <a:chExt cx="4435" cy="549"/>
            </a:xfrm>
          </p:grpSpPr>
          <p:sp>
            <p:nvSpPr>
              <p:cNvPr id="291847" name="AutoShape 7"/>
              <p:cNvSpPr>
                <a:spLocks noChangeArrowheads="1"/>
              </p:cNvSpPr>
              <p:nvPr/>
            </p:nvSpPr>
            <p:spPr bwMode="auto">
              <a:xfrm>
                <a:off x="2631" y="3292"/>
                <a:ext cx="837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B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48" name="AutoShape 8"/>
              <p:cNvSpPr>
                <a:spLocks noChangeArrowheads="1"/>
              </p:cNvSpPr>
              <p:nvPr/>
            </p:nvSpPr>
            <p:spPr bwMode="auto">
              <a:xfrm>
                <a:off x="1364" y="3292"/>
                <a:ext cx="836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A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49" name="Line 9"/>
              <p:cNvSpPr>
                <a:spLocks noChangeShapeType="1"/>
              </p:cNvSpPr>
              <p:nvPr/>
            </p:nvSpPr>
            <p:spPr bwMode="auto">
              <a:xfrm>
                <a:off x="1360" y="343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50" name="Line 10"/>
              <p:cNvSpPr>
                <a:spLocks noChangeShapeType="1"/>
              </p:cNvSpPr>
              <p:nvPr/>
            </p:nvSpPr>
            <p:spPr bwMode="auto">
              <a:xfrm flipH="1" flipV="1">
                <a:off x="3468" y="3453"/>
                <a:ext cx="4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51" name="Line 11"/>
              <p:cNvSpPr>
                <a:spLocks noChangeShapeType="1"/>
              </p:cNvSpPr>
              <p:nvPr/>
            </p:nvSpPr>
            <p:spPr bwMode="auto">
              <a:xfrm>
                <a:off x="1360" y="3720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52" name="Rectangle 12"/>
              <p:cNvSpPr>
                <a:spLocks noChangeArrowheads="1"/>
              </p:cNvSpPr>
              <p:nvPr/>
            </p:nvSpPr>
            <p:spPr bwMode="auto">
              <a:xfrm>
                <a:off x="3637" y="3246"/>
                <a:ext cx="2158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 b="1"/>
                  <a:t>KEZDET- BEFEJEZÉS (SF)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/>
                  <a:t>B csak akkor fejeződhet be ,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/>
                  <a:t>ha A elkezdődött</a:t>
                </a:r>
                <a:endParaRPr lang="hu-HU" sz="1600">
                  <a:latin typeface="Arial CE" charset="-18"/>
                </a:endParaRPr>
              </a:p>
            </p:txBody>
          </p:sp>
        </p:grpSp>
        <p:grpSp>
          <p:nvGrpSpPr>
            <p:cNvPr id="291853" name="Group 13"/>
            <p:cNvGrpSpPr>
              <a:grpSpLocks/>
            </p:cNvGrpSpPr>
            <p:nvPr/>
          </p:nvGrpSpPr>
          <p:grpSpPr bwMode="auto">
            <a:xfrm>
              <a:off x="1360" y="1804"/>
              <a:ext cx="4276" cy="551"/>
              <a:chOff x="1360" y="1804"/>
              <a:chExt cx="4276" cy="551"/>
            </a:xfrm>
          </p:grpSpPr>
          <p:sp>
            <p:nvSpPr>
              <p:cNvPr id="291854" name="AutoShape 14"/>
              <p:cNvSpPr>
                <a:spLocks noChangeArrowheads="1"/>
              </p:cNvSpPr>
              <p:nvPr/>
            </p:nvSpPr>
            <p:spPr bwMode="auto">
              <a:xfrm>
                <a:off x="1364" y="1804"/>
                <a:ext cx="836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A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55" name="AutoShape 15"/>
              <p:cNvSpPr>
                <a:spLocks noChangeArrowheads="1"/>
              </p:cNvSpPr>
              <p:nvPr/>
            </p:nvSpPr>
            <p:spPr bwMode="auto">
              <a:xfrm>
                <a:off x="2631" y="1804"/>
                <a:ext cx="837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B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56" name="Line 16"/>
              <p:cNvSpPr>
                <a:spLocks noChangeShapeType="1"/>
              </p:cNvSpPr>
              <p:nvPr/>
            </p:nvSpPr>
            <p:spPr bwMode="auto">
              <a:xfrm>
                <a:off x="1360" y="2232"/>
                <a:ext cx="10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57" name="Line 17"/>
              <p:cNvSpPr>
                <a:spLocks noChangeShapeType="1"/>
              </p:cNvSpPr>
              <p:nvPr/>
            </p:nvSpPr>
            <p:spPr bwMode="auto">
              <a:xfrm flipV="1">
                <a:off x="2363" y="18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58" name="Line 18"/>
              <p:cNvSpPr>
                <a:spLocks noChangeShapeType="1"/>
              </p:cNvSpPr>
              <p:nvPr/>
            </p:nvSpPr>
            <p:spPr bwMode="auto">
              <a:xfrm>
                <a:off x="2363" y="1896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59" name="Line 19"/>
              <p:cNvSpPr>
                <a:spLocks noChangeShapeType="1"/>
              </p:cNvSpPr>
              <p:nvPr/>
            </p:nvSpPr>
            <p:spPr bwMode="auto">
              <a:xfrm>
                <a:off x="1360" y="19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60" name="Rectangle 20"/>
              <p:cNvSpPr>
                <a:spLocks noChangeArrowheads="1"/>
              </p:cNvSpPr>
              <p:nvPr/>
            </p:nvSpPr>
            <p:spPr bwMode="auto">
              <a:xfrm>
                <a:off x="3637" y="1806"/>
                <a:ext cx="1999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 b="1" dirty="0"/>
                  <a:t>KEZDET- KEZDET (SS)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 dirty="0"/>
                  <a:t>B csak akkor kezdődhet el,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 dirty="0"/>
                  <a:t>ha A elkezdődött</a:t>
                </a:r>
                <a:endParaRPr lang="hu-HU" sz="1600" dirty="0">
                  <a:latin typeface="Arial CE" charset="-18"/>
                </a:endParaRPr>
              </a:p>
            </p:txBody>
          </p:sp>
        </p:grpSp>
        <p:grpSp>
          <p:nvGrpSpPr>
            <p:cNvPr id="291861" name="Group 21"/>
            <p:cNvGrpSpPr>
              <a:grpSpLocks/>
            </p:cNvGrpSpPr>
            <p:nvPr/>
          </p:nvGrpSpPr>
          <p:grpSpPr bwMode="auto">
            <a:xfrm>
              <a:off x="1364" y="1134"/>
              <a:ext cx="4272" cy="549"/>
              <a:chOff x="1364" y="1134"/>
              <a:chExt cx="4272" cy="549"/>
            </a:xfrm>
          </p:grpSpPr>
          <p:sp>
            <p:nvSpPr>
              <p:cNvPr id="291862" name="AutoShape 22"/>
              <p:cNvSpPr>
                <a:spLocks noChangeArrowheads="1"/>
              </p:cNvSpPr>
              <p:nvPr/>
            </p:nvSpPr>
            <p:spPr bwMode="auto">
              <a:xfrm>
                <a:off x="1364" y="1180"/>
                <a:ext cx="784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A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63" name="AutoShape 23"/>
              <p:cNvSpPr>
                <a:spLocks noChangeArrowheads="1"/>
              </p:cNvSpPr>
              <p:nvPr/>
            </p:nvSpPr>
            <p:spPr bwMode="auto">
              <a:xfrm>
                <a:off x="2631" y="1180"/>
                <a:ext cx="837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B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64" name="Line 24"/>
              <p:cNvSpPr>
                <a:spLocks noChangeShapeType="1"/>
              </p:cNvSpPr>
              <p:nvPr/>
            </p:nvSpPr>
            <p:spPr bwMode="auto">
              <a:xfrm>
                <a:off x="2204" y="1272"/>
                <a:ext cx="42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65" name="Rectangle 25"/>
              <p:cNvSpPr>
                <a:spLocks noChangeArrowheads="1"/>
              </p:cNvSpPr>
              <p:nvPr/>
            </p:nvSpPr>
            <p:spPr bwMode="auto">
              <a:xfrm>
                <a:off x="3637" y="1134"/>
                <a:ext cx="1999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 b="1"/>
                  <a:t>BEFEJEZÉS - KEZDET (FS)</a:t>
                </a:r>
                <a:endParaRPr lang="hu-HU" sz="1600"/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/>
                  <a:t>B csak akkor kezdődhet el, 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/>
                  <a:t>ha A befejeződött</a:t>
                </a:r>
                <a:endParaRPr lang="hu-HU" sz="1600">
                  <a:latin typeface="Arial CE" charset="-18"/>
                </a:endParaRPr>
              </a:p>
            </p:txBody>
          </p:sp>
        </p:grpSp>
        <p:grpSp>
          <p:nvGrpSpPr>
            <p:cNvPr id="291866" name="Group 26"/>
            <p:cNvGrpSpPr>
              <a:grpSpLocks/>
            </p:cNvGrpSpPr>
            <p:nvPr/>
          </p:nvGrpSpPr>
          <p:grpSpPr bwMode="auto">
            <a:xfrm>
              <a:off x="1364" y="2524"/>
              <a:ext cx="4589" cy="551"/>
              <a:chOff x="1364" y="2524"/>
              <a:chExt cx="4589" cy="551"/>
            </a:xfrm>
          </p:grpSpPr>
          <p:sp>
            <p:nvSpPr>
              <p:cNvPr id="291867" name="AutoShape 27"/>
              <p:cNvSpPr>
                <a:spLocks noChangeArrowheads="1"/>
              </p:cNvSpPr>
              <p:nvPr/>
            </p:nvSpPr>
            <p:spPr bwMode="auto">
              <a:xfrm>
                <a:off x="1364" y="2524"/>
                <a:ext cx="836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A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68" name="AutoShape 28"/>
              <p:cNvSpPr>
                <a:spLocks noChangeArrowheads="1"/>
              </p:cNvSpPr>
              <p:nvPr/>
            </p:nvSpPr>
            <p:spPr bwMode="auto">
              <a:xfrm>
                <a:off x="2631" y="2524"/>
                <a:ext cx="837" cy="136"/>
              </a:xfrm>
              <a:prstGeom prst="roundRect">
                <a:avLst>
                  <a:gd name="adj" fmla="val 124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hu-HU" sz="1600" b="1">
                    <a:solidFill>
                      <a:schemeClr val="bg2"/>
                    </a:solidFill>
                  </a:rPr>
                  <a:t>B</a:t>
                </a:r>
                <a:endParaRPr lang="hu-HU" sz="1600" b="1">
                  <a:solidFill>
                    <a:schemeClr val="bg2"/>
                  </a:solidFill>
                  <a:latin typeface="Arial CE" charset="-18"/>
                </a:endParaRPr>
              </a:p>
            </p:txBody>
          </p:sp>
          <p:sp>
            <p:nvSpPr>
              <p:cNvPr id="291869" name="Line 29"/>
              <p:cNvSpPr>
                <a:spLocks noChangeShapeType="1"/>
              </p:cNvSpPr>
              <p:nvPr/>
            </p:nvSpPr>
            <p:spPr bwMode="auto">
              <a:xfrm>
                <a:off x="2204" y="2616"/>
                <a:ext cx="2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70" name="Line 30"/>
              <p:cNvSpPr>
                <a:spLocks noChangeShapeType="1"/>
              </p:cNvSpPr>
              <p:nvPr/>
            </p:nvSpPr>
            <p:spPr bwMode="auto">
              <a:xfrm>
                <a:off x="2416" y="300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71" name="Line 31"/>
              <p:cNvSpPr>
                <a:spLocks noChangeShapeType="1"/>
              </p:cNvSpPr>
              <p:nvPr/>
            </p:nvSpPr>
            <p:spPr bwMode="auto">
              <a:xfrm flipV="1">
                <a:off x="2416" y="261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 flipV="1">
                <a:off x="3472" y="27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1873" name="Rectangle 33"/>
              <p:cNvSpPr>
                <a:spLocks noChangeArrowheads="1"/>
              </p:cNvSpPr>
              <p:nvPr/>
            </p:nvSpPr>
            <p:spPr bwMode="auto">
              <a:xfrm>
                <a:off x="3637" y="2526"/>
                <a:ext cx="2316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 b="1"/>
                  <a:t>BEFEJEZÉS - BEFEJEZÉS (FF)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/>
                  <a:t>B csak akkor fejeződhet be,</a:t>
                </a:r>
              </a:p>
              <a:p>
                <a:pPr marL="342900" indent="-342900" algn="just" eaLnBrk="0" hangingPunct="0">
                  <a:lnSpc>
                    <a:spcPct val="85000"/>
                  </a:lnSpc>
                  <a:spcAft>
                    <a:spcPct val="43000"/>
                  </a:spcAft>
                </a:pPr>
                <a:r>
                  <a:rPr lang="hu-HU" sz="1600"/>
                  <a:t>ha A befejeződött</a:t>
                </a:r>
                <a:endParaRPr lang="hu-HU" sz="1600">
                  <a:latin typeface="Arial CE" charset="-18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CFDD-E6AF-4A27-BDE3-82403C2FCE36}" type="slidenum">
              <a:rPr lang="en-US"/>
              <a:pPr/>
              <a:t>32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Követési kapcsolatot mutató logikai összefüggések - példák</a:t>
            </a:r>
            <a:endParaRPr lang="en-US" sz="29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968" y="2018987"/>
            <a:ext cx="7696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hiba felderítése </a:t>
            </a:r>
            <a:r>
              <a:rPr lang="hu-HU" b="1" dirty="0"/>
              <a:t>FS</a:t>
            </a:r>
            <a:r>
              <a:rPr lang="hu-HU" dirty="0"/>
              <a:t>&gt; hiba kijavítása</a:t>
            </a:r>
          </a:p>
          <a:p>
            <a:pPr>
              <a:lnSpc>
                <a:spcPct val="90000"/>
              </a:lnSpc>
            </a:pPr>
            <a:r>
              <a:rPr lang="hu-HU" dirty="0"/>
              <a:t>tesztesetek elkészítése  </a:t>
            </a:r>
            <a:r>
              <a:rPr lang="hu-HU" b="1" dirty="0"/>
              <a:t>FS</a:t>
            </a:r>
            <a:r>
              <a:rPr lang="hu-HU" dirty="0"/>
              <a:t>&gt; testesetek futtatása</a:t>
            </a:r>
          </a:p>
          <a:p>
            <a:pPr>
              <a:lnSpc>
                <a:spcPct val="90000"/>
              </a:lnSpc>
            </a:pPr>
            <a:r>
              <a:rPr lang="hu-HU" dirty="0"/>
              <a:t>szoftver installálása </a:t>
            </a:r>
            <a:r>
              <a:rPr lang="hu-HU" b="1" dirty="0"/>
              <a:t>FS</a:t>
            </a:r>
            <a:r>
              <a:rPr lang="hu-HU" dirty="0"/>
              <a:t>&gt; szoftver kipróbálása</a:t>
            </a:r>
          </a:p>
          <a:p>
            <a:pPr>
              <a:lnSpc>
                <a:spcPct val="90000"/>
              </a:lnSpc>
            </a:pPr>
            <a:r>
              <a:rPr lang="hu-HU" dirty="0"/>
              <a:t>projektindítás </a:t>
            </a:r>
            <a:r>
              <a:rPr lang="hu-HU" b="1" dirty="0"/>
              <a:t>SS</a:t>
            </a:r>
            <a:r>
              <a:rPr lang="hu-HU" dirty="0"/>
              <a:t>&gt; projekttervezés (egy esemény indulása </a:t>
            </a:r>
            <a:r>
              <a:rPr lang="hu-HU" dirty="0" err="1"/>
              <a:t>triggerel</a:t>
            </a:r>
            <a:r>
              <a:rPr lang="hu-HU" dirty="0"/>
              <a:t> másikat)</a:t>
            </a:r>
          </a:p>
          <a:p>
            <a:pPr>
              <a:lnSpc>
                <a:spcPct val="90000"/>
              </a:lnSpc>
            </a:pPr>
            <a:r>
              <a:rPr lang="hu-HU" dirty="0"/>
              <a:t>projektindítás </a:t>
            </a:r>
            <a:r>
              <a:rPr lang="hu-HU" b="1" dirty="0"/>
              <a:t>SS</a:t>
            </a:r>
            <a:r>
              <a:rPr lang="hu-HU" dirty="0"/>
              <a:t>&gt; kockázatelemzés, </a:t>
            </a:r>
          </a:p>
          <a:p>
            <a:pPr>
              <a:lnSpc>
                <a:spcPct val="90000"/>
              </a:lnSpc>
            </a:pPr>
            <a:r>
              <a:rPr lang="hu-HU" dirty="0"/>
              <a:t>teljes átadás-átvétel </a:t>
            </a:r>
            <a:r>
              <a:rPr lang="hu-HU" b="1" dirty="0"/>
              <a:t>FF</a:t>
            </a:r>
            <a:r>
              <a:rPr lang="hu-HU" dirty="0"/>
              <a:t>&gt; projektirányítás tevékenység</a:t>
            </a:r>
          </a:p>
          <a:p>
            <a:pPr>
              <a:lnSpc>
                <a:spcPct val="90000"/>
              </a:lnSpc>
            </a:pPr>
            <a:r>
              <a:rPr lang="hu-HU" dirty="0"/>
              <a:t>1.4 verzió forgalmazása </a:t>
            </a:r>
            <a:r>
              <a:rPr lang="hu-HU" b="1" dirty="0"/>
              <a:t>SF</a:t>
            </a:r>
            <a:r>
              <a:rPr lang="hu-HU" dirty="0"/>
              <a:t>&gt; 1.2 verzió támogatása</a:t>
            </a:r>
          </a:p>
          <a:p>
            <a:pPr>
              <a:lnSpc>
                <a:spcPct val="90000"/>
              </a:lnSpc>
            </a:pPr>
            <a:r>
              <a:rPr lang="hu-HU" dirty="0"/>
              <a:t>Áramszolgáltatás </a:t>
            </a:r>
            <a:r>
              <a:rPr lang="hu-HU" b="1" dirty="0"/>
              <a:t>SF</a:t>
            </a:r>
            <a:r>
              <a:rPr lang="hu-HU" dirty="0"/>
              <a:t>&gt; Pótgenerátor működése </a:t>
            </a:r>
          </a:p>
          <a:p>
            <a:pPr>
              <a:lnSpc>
                <a:spcPct val="90000"/>
              </a:lnSpc>
            </a:pPr>
            <a:endParaRPr lang="hu-HU" sz="5400" b="1" dirty="0"/>
          </a:p>
          <a:p>
            <a:pPr>
              <a:lnSpc>
                <a:spcPct val="90000"/>
              </a:lnSpc>
            </a:pPr>
            <a:endParaRPr lang="hu-HU" sz="24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0750-1F40-4477-8007-75C1D1A57B77}" type="slidenum">
              <a:rPr lang="en-US"/>
              <a:pPr/>
              <a:t>33</a:t>
            </a:fld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2038" y="830262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Késleltetések / siettetések</a:t>
            </a:r>
            <a:br>
              <a:rPr lang="hu-HU" sz="2900" dirty="0"/>
            </a:br>
            <a:r>
              <a:rPr lang="hu-HU" sz="2900" dirty="0"/>
              <a:t>jelölése 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1165225" y="2540000"/>
            <a:ext cx="1579563" cy="6540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873625" y="2540000"/>
            <a:ext cx="1579563" cy="6540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1179513" y="31813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>
            <a:off x="1179513" y="4000500"/>
            <a:ext cx="3730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>
            <a:off x="4887913" y="321945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3278188" y="4040188"/>
            <a:ext cx="6254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hu-HU" sz="1600" b="1"/>
              <a:t>3 SS</a:t>
            </a:r>
            <a:endParaRPr lang="hu-HU" sz="1600" b="1">
              <a:latin typeface="Arial CE" charset="-18"/>
            </a:endParaRP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967538" y="2552700"/>
            <a:ext cx="1371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hu-HU" sz="1600" b="1"/>
              <a:t>pozitív érték</a:t>
            </a:r>
          </a:p>
          <a:p>
            <a:pPr eaLnBrk="0" hangingPunct="0">
              <a:lnSpc>
                <a:spcPct val="90000"/>
              </a:lnSpc>
            </a:pPr>
            <a:r>
              <a:rPr lang="hu-HU" sz="1600" b="1"/>
              <a:t>3 egységnyi</a:t>
            </a:r>
          </a:p>
          <a:p>
            <a:pPr eaLnBrk="0" hangingPunct="0">
              <a:lnSpc>
                <a:spcPct val="90000"/>
              </a:lnSpc>
            </a:pPr>
            <a:r>
              <a:rPr lang="hu-HU" sz="1600" b="1"/>
              <a:t>késleltetés</a:t>
            </a:r>
            <a:endParaRPr lang="hu-HU" sz="1600" b="1">
              <a:latin typeface="Arial CE" charset="-18"/>
            </a:endParaRP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1206500" y="4425950"/>
            <a:ext cx="1579563" cy="6540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4973638" y="4419600"/>
            <a:ext cx="1579562" cy="6540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3906" name="Line 18"/>
          <p:cNvSpPr>
            <a:spLocks noChangeShapeType="1"/>
          </p:cNvSpPr>
          <p:nvPr/>
        </p:nvSpPr>
        <p:spPr bwMode="auto">
          <a:xfrm>
            <a:off x="2819400" y="4743450"/>
            <a:ext cx="2157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7010400" y="4419600"/>
            <a:ext cx="1438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hu-HU" sz="1600" b="1"/>
              <a:t>negatív érték</a:t>
            </a:r>
          </a:p>
          <a:p>
            <a:pPr eaLnBrk="0" hangingPunct="0">
              <a:lnSpc>
                <a:spcPct val="90000"/>
              </a:lnSpc>
            </a:pPr>
            <a:r>
              <a:rPr lang="hu-HU" sz="1600" b="1"/>
              <a:t>3 egységnyi </a:t>
            </a:r>
          </a:p>
          <a:p>
            <a:pPr eaLnBrk="0" hangingPunct="0">
              <a:lnSpc>
                <a:spcPct val="90000"/>
              </a:lnSpc>
            </a:pPr>
            <a:r>
              <a:rPr lang="hu-HU" sz="1600" b="1"/>
              <a:t>siettetés</a:t>
            </a:r>
            <a:endParaRPr lang="hu-HU" sz="1600" b="1">
              <a:latin typeface="Arial CE" charset="-18"/>
            </a:endParaRPr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3275013" y="4876800"/>
            <a:ext cx="9223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hu-HU" sz="1600" b="1"/>
              <a:t>-3 FS</a:t>
            </a:r>
            <a:endParaRPr lang="hu-HU" sz="1600" b="1">
              <a:latin typeface="Arial CE" charset="-18"/>
            </a:endParaRP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81C4E97F-86A1-402B-AE3F-C82D141E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6234515"/>
            <a:ext cx="8816975" cy="5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bg1"/>
                </a:solidFill>
                <a:latin typeface="Arial CE" charset="-18"/>
              </a:rPr>
              <a:t>Példa siettetésre (-3FS) : a tesztelés megkezdéséhez nem kell megvárni, hogy készen legyen az összes teszteset.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1DC0-0FDF-44A0-BC1E-7DCFD1BE7BB1}" type="slidenum">
              <a:rPr lang="en-US"/>
              <a:pPr/>
              <a:t>34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2004"/>
            <a:ext cx="7696200" cy="838200"/>
          </a:xfrm>
        </p:spPr>
        <p:txBody>
          <a:bodyPr/>
          <a:lstStyle/>
          <a:p>
            <a:r>
              <a:rPr lang="hu-HU" dirty="0"/>
              <a:t>Kemény és puha kapcsolatok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2514600"/>
          </a:xfrm>
        </p:spPr>
        <p:txBody>
          <a:bodyPr/>
          <a:lstStyle/>
          <a:p>
            <a:r>
              <a:rPr lang="hu-HU" b="1" dirty="0"/>
              <a:t>Kemény kapcsolat</a:t>
            </a:r>
            <a:r>
              <a:rPr lang="hu-HU" dirty="0"/>
              <a:t>: a függő tevékenység semmiképpen nem tud elkezdődni (vagy befejeződni), amíg a megelőző be nem fejeződik (vagy el nem kezdődik) – pl. fizikai kényszer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7225" y="34671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hu-HU" sz="2000" b="1" dirty="0"/>
              <a:t>Puha kapcsolat</a:t>
            </a:r>
            <a:r>
              <a:rPr lang="hu-HU" sz="1800" kern="0" dirty="0"/>
              <a:t>:</a:t>
            </a:r>
            <a:r>
              <a:rPr lang="hu-HU" kern="0" dirty="0"/>
              <a:t> </a:t>
            </a:r>
            <a:r>
              <a:rPr lang="hu-HU" sz="2000" dirty="0"/>
              <a:t>célszerűen betartandó kapcsolat a jobb eredmény elérése érdekében – pl. a programozást nem érdemes megkezdeni a tervezés befejezése előtt, de időkényszerek miatt megtörténhetik, hogy be kell ezt vetni.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5D7A-2F84-482A-9897-0A01DB3FC399}" type="slidenum">
              <a:rPr lang="en-US"/>
              <a:pPr/>
              <a:t>35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684" y="842170"/>
            <a:ext cx="7696200" cy="838200"/>
          </a:xfrm>
        </p:spPr>
        <p:txBody>
          <a:bodyPr/>
          <a:lstStyle/>
          <a:p>
            <a:r>
              <a:rPr lang="hu-HU" dirty="0"/>
              <a:t>Időre vonatkozó abszolút korlátok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Befejezés nem később, mint …. (dátum)</a:t>
            </a:r>
          </a:p>
          <a:p>
            <a:r>
              <a:rPr lang="hu-HU" dirty="0"/>
              <a:t>Befejezés nem korábban, mint …</a:t>
            </a:r>
          </a:p>
          <a:p>
            <a:r>
              <a:rPr lang="hu-HU" dirty="0"/>
              <a:t>Kezdés nem később, mint …</a:t>
            </a:r>
          </a:p>
          <a:p>
            <a:r>
              <a:rPr lang="hu-HU" dirty="0"/>
              <a:t>Kezdés nem korábban, mint …</a:t>
            </a:r>
          </a:p>
          <a:p>
            <a:r>
              <a:rPr lang="hu-HU" dirty="0"/>
              <a:t>Befejezés pontosan …-án</a:t>
            </a:r>
            <a:endParaRPr lang="en-US" dirty="0"/>
          </a:p>
          <a:p>
            <a:r>
              <a:rPr lang="hu-HU" dirty="0"/>
              <a:t>Kezdés pontosan …-án</a:t>
            </a: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D400B1AC-665A-4506-A75D-566D6DC0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6234515"/>
            <a:ext cx="8816975" cy="3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bg1"/>
                </a:solidFill>
                <a:latin typeface="Arial CE" charset="-18"/>
              </a:rPr>
              <a:t>Nem szabad ezzel visszaélni,  elvész a rugalmasság.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252-30B8-427C-AAAB-847B85B49803}" type="slidenum">
              <a:rPr lang="en-US"/>
              <a:pPr/>
              <a:t>36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354" y="971042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Hibákat okoznak a </a:t>
            </a:r>
            <a:br>
              <a:rPr lang="hu-HU" dirty="0"/>
            </a:br>
            <a:r>
              <a:rPr lang="hu-HU" dirty="0"/>
              <a:t>háló logikájában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Hurkok</a:t>
            </a:r>
          </a:p>
          <a:p>
            <a:r>
              <a:rPr lang="hu-HU"/>
              <a:t>Egymásnak ellentmondó feltételrendszerek </a:t>
            </a:r>
          </a:p>
          <a:p>
            <a:r>
              <a:rPr lang="hu-HU"/>
              <a:t>Izolált tevékenységek vagy tevékenység csoportok</a:t>
            </a:r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13B41CE0-C4CE-4C6C-A8FF-5C2F5AE0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48400"/>
            <a:ext cx="8816975" cy="3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1600" dirty="0">
                <a:solidFill>
                  <a:schemeClr val="bg1"/>
                </a:solidFill>
                <a:latin typeface="Arial CE" charset="-18"/>
              </a:rPr>
              <a:t>Használjunk hálótervezést támogató szoftvert, mely kiszűri ezeket.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4CBC-32A0-43FA-A65A-AEE2A1C278CE}" type="slidenum">
              <a:rPr lang="en-US"/>
              <a:pPr/>
              <a:t>37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286" y="884032"/>
            <a:ext cx="7696200" cy="838200"/>
          </a:xfrm>
        </p:spPr>
        <p:txBody>
          <a:bodyPr/>
          <a:lstStyle/>
          <a:p>
            <a:r>
              <a:rPr lang="hu-HU" dirty="0"/>
              <a:t>Kritikus út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4000" dirty="0"/>
              <a:t>… azon tevékenységek sorozata, amely a projekt átfutási idejét meghatározza.</a:t>
            </a:r>
            <a:endParaRPr lang="en-US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C7-7438-47CD-86AD-208559922CFE}" type="slidenum">
              <a:rPr lang="en-US"/>
              <a:pPr/>
              <a:t>38</a:t>
            </a:fld>
            <a:endParaRPr lang="en-US"/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Kritikus út módszer</a:t>
            </a:r>
          </a:p>
        </p:txBody>
      </p:sp>
      <p:sp>
        <p:nvSpPr>
          <p:cNvPr id="289797" name="Freeform 5"/>
          <p:cNvSpPr>
            <a:spLocks/>
          </p:cNvSpPr>
          <p:nvPr/>
        </p:nvSpPr>
        <p:spPr bwMode="auto">
          <a:xfrm>
            <a:off x="260350" y="5418138"/>
            <a:ext cx="488950" cy="149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0"/>
              </a:cxn>
              <a:cxn ang="0">
                <a:pos x="307" y="93"/>
              </a:cxn>
              <a:cxn ang="0">
                <a:pos x="0" y="93"/>
              </a:cxn>
              <a:cxn ang="0">
                <a:pos x="0" y="0"/>
              </a:cxn>
            </a:cxnLst>
            <a:rect l="0" t="0" r="r" b="b"/>
            <a:pathLst>
              <a:path w="308" h="94">
                <a:moveTo>
                  <a:pt x="0" y="0"/>
                </a:moveTo>
                <a:lnTo>
                  <a:pt x="307" y="0"/>
                </a:lnTo>
                <a:lnTo>
                  <a:pt x="307" y="93"/>
                </a:lnTo>
                <a:lnTo>
                  <a:pt x="0" y="93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798" name="Freeform 6"/>
          <p:cNvSpPr>
            <a:spLocks/>
          </p:cNvSpPr>
          <p:nvPr/>
        </p:nvSpPr>
        <p:spPr bwMode="auto">
          <a:xfrm>
            <a:off x="260350" y="5780088"/>
            <a:ext cx="488950" cy="147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0"/>
              </a:cxn>
              <a:cxn ang="0">
                <a:pos x="307" y="92"/>
              </a:cxn>
              <a:cxn ang="0">
                <a:pos x="0" y="92"/>
              </a:cxn>
              <a:cxn ang="0">
                <a:pos x="0" y="0"/>
              </a:cxn>
            </a:cxnLst>
            <a:rect l="0" t="0" r="r" b="b"/>
            <a:pathLst>
              <a:path w="308" h="93">
                <a:moveTo>
                  <a:pt x="0" y="0"/>
                </a:moveTo>
                <a:lnTo>
                  <a:pt x="307" y="0"/>
                </a:lnTo>
                <a:lnTo>
                  <a:pt x="307" y="92"/>
                </a:lnTo>
                <a:lnTo>
                  <a:pt x="0" y="92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799" name="Freeform 7"/>
          <p:cNvSpPr>
            <a:spLocks/>
          </p:cNvSpPr>
          <p:nvPr/>
        </p:nvSpPr>
        <p:spPr bwMode="auto">
          <a:xfrm>
            <a:off x="2470150" y="2897188"/>
            <a:ext cx="158750" cy="598487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0" y="0"/>
              </a:cxn>
              <a:cxn ang="0">
                <a:pos x="0" y="376"/>
              </a:cxn>
            </a:cxnLst>
            <a:rect l="0" t="0" r="r" b="b"/>
            <a:pathLst>
              <a:path w="100" h="377">
                <a:moveTo>
                  <a:pt x="99" y="0"/>
                </a:moveTo>
                <a:lnTo>
                  <a:pt x="0" y="0"/>
                </a:lnTo>
                <a:lnTo>
                  <a:pt x="0" y="37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125413" y="4799013"/>
            <a:ext cx="22875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chemeClr val="accent1"/>
                </a:solidFill>
              </a:rPr>
              <a:t>Jelmagyarázat</a:t>
            </a:r>
            <a:endParaRPr lang="hu-HU" sz="24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825500" y="5359400"/>
            <a:ext cx="27257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spcBef>
                <a:spcPct val="15000"/>
              </a:spcBef>
              <a:spcAft>
                <a:spcPct val="10000"/>
              </a:spcAft>
              <a:tabLst>
                <a:tab pos="228600" algn="l"/>
              </a:tabLst>
            </a:pPr>
            <a:r>
              <a:rPr lang="hu-HU" b="1" i="1"/>
              <a:t>Tevékenységek</a:t>
            </a:r>
          </a:p>
          <a:p>
            <a:pPr defTabSz="969963" eaLnBrk="0" hangingPunct="0">
              <a:spcBef>
                <a:spcPct val="15000"/>
              </a:spcBef>
              <a:spcAft>
                <a:spcPct val="10000"/>
              </a:spcAft>
              <a:tabLst>
                <a:tab pos="228600" algn="l"/>
              </a:tabLst>
            </a:pPr>
            <a:r>
              <a:rPr lang="hu-HU" b="1" i="1"/>
              <a:t>Kritikus tevékenységek</a:t>
            </a:r>
            <a:endParaRPr lang="hu-HU" b="1" i="1">
              <a:latin typeface="Arial CE" charset="-18"/>
            </a:endParaRPr>
          </a:p>
        </p:txBody>
      </p:sp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265113" y="2895600"/>
            <a:ext cx="11826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chemeClr val="accent1"/>
                </a:solidFill>
              </a:rPr>
              <a:t>Kezdet</a:t>
            </a:r>
            <a:endParaRPr lang="hu-HU" sz="24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289803" name="Rectangle 11"/>
          <p:cNvSpPr>
            <a:spLocks noChangeArrowheads="1"/>
          </p:cNvSpPr>
          <p:nvPr/>
        </p:nvSpPr>
        <p:spPr bwMode="auto">
          <a:xfrm>
            <a:off x="7400925" y="2895600"/>
            <a:ext cx="15906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chemeClr val="accent1"/>
                </a:solidFill>
              </a:rPr>
              <a:t>Befejezés</a:t>
            </a:r>
            <a:endParaRPr lang="hu-HU" sz="24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289804" name="Rectangle 12"/>
          <p:cNvSpPr>
            <a:spLocks noChangeArrowheads="1"/>
          </p:cNvSpPr>
          <p:nvPr/>
        </p:nvSpPr>
        <p:spPr bwMode="auto">
          <a:xfrm>
            <a:off x="2884488" y="1676400"/>
            <a:ext cx="24384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chemeClr val="accent1"/>
                </a:solidFill>
              </a:rPr>
              <a:t>Tevékenységek</a:t>
            </a:r>
            <a:endParaRPr lang="hu-HU" sz="24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289805" name="Rectangle 13"/>
          <p:cNvSpPr>
            <a:spLocks noChangeArrowheads="1"/>
          </p:cNvSpPr>
          <p:nvPr/>
        </p:nvSpPr>
        <p:spPr bwMode="auto">
          <a:xfrm>
            <a:off x="4691063" y="5160963"/>
            <a:ext cx="30972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969963" eaLnBrk="0" hangingPunct="0">
              <a:lnSpc>
                <a:spcPct val="85000"/>
              </a:lnSpc>
              <a:spcAft>
                <a:spcPct val="10000"/>
              </a:spcAft>
              <a:tabLst>
                <a:tab pos="228600" algn="l"/>
              </a:tabLst>
            </a:pPr>
            <a:r>
              <a:rPr lang="hu-HU" sz="2400" b="1" i="1">
                <a:solidFill>
                  <a:schemeClr val="accent1"/>
                </a:solidFill>
              </a:rPr>
              <a:t>Logikai kapcsolatok</a:t>
            </a:r>
            <a:endParaRPr lang="hu-HU" sz="2400" b="1" i="1">
              <a:solidFill>
                <a:schemeClr val="accent1"/>
              </a:solidFill>
              <a:latin typeface="Arial CE" charset="-18"/>
            </a:endParaRPr>
          </a:p>
        </p:txBody>
      </p:sp>
      <p:sp>
        <p:nvSpPr>
          <p:cNvPr id="289806" name="Line 14"/>
          <p:cNvSpPr>
            <a:spLocks noChangeShapeType="1"/>
          </p:cNvSpPr>
          <p:nvPr/>
        </p:nvSpPr>
        <p:spPr bwMode="auto">
          <a:xfrm flipH="1">
            <a:off x="2935288" y="2068513"/>
            <a:ext cx="62230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 flipH="1" flipV="1">
            <a:off x="4826000" y="4183063"/>
            <a:ext cx="280988" cy="876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08" name="Freeform 16"/>
          <p:cNvSpPr>
            <a:spLocks/>
          </p:cNvSpPr>
          <p:nvPr/>
        </p:nvSpPr>
        <p:spPr bwMode="auto">
          <a:xfrm>
            <a:off x="2628900" y="2738438"/>
            <a:ext cx="85725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207"/>
              </a:cxn>
              <a:cxn ang="0">
                <a:pos x="0" y="207"/>
              </a:cxn>
              <a:cxn ang="0">
                <a:pos x="0" y="0"/>
              </a:cxn>
            </a:cxnLst>
            <a:rect l="0" t="0" r="r" b="b"/>
            <a:pathLst>
              <a:path w="540" h="208">
                <a:moveTo>
                  <a:pt x="0" y="0"/>
                </a:moveTo>
                <a:lnTo>
                  <a:pt x="539" y="0"/>
                </a:lnTo>
                <a:lnTo>
                  <a:pt x="539" y="207"/>
                </a:lnTo>
                <a:lnTo>
                  <a:pt x="0" y="207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3514725" y="2897188"/>
            <a:ext cx="39687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0" name="Freeform 18"/>
          <p:cNvSpPr>
            <a:spLocks/>
          </p:cNvSpPr>
          <p:nvPr/>
        </p:nvSpPr>
        <p:spPr bwMode="auto">
          <a:xfrm>
            <a:off x="3830638" y="2738438"/>
            <a:ext cx="85725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207"/>
              </a:cxn>
              <a:cxn ang="0">
                <a:pos x="0" y="207"/>
              </a:cxn>
              <a:cxn ang="0">
                <a:pos x="0" y="0"/>
              </a:cxn>
            </a:cxnLst>
            <a:rect l="0" t="0" r="r" b="b"/>
            <a:pathLst>
              <a:path w="540" h="208">
                <a:moveTo>
                  <a:pt x="0" y="0"/>
                </a:moveTo>
                <a:lnTo>
                  <a:pt x="539" y="0"/>
                </a:lnTo>
                <a:lnTo>
                  <a:pt x="539" y="207"/>
                </a:lnTo>
                <a:lnTo>
                  <a:pt x="0" y="207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1" name="Freeform 19"/>
          <p:cNvSpPr>
            <a:spLocks/>
          </p:cNvSpPr>
          <p:nvPr/>
        </p:nvSpPr>
        <p:spPr bwMode="auto">
          <a:xfrm>
            <a:off x="4708525" y="2897188"/>
            <a:ext cx="169863" cy="595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" y="0"/>
              </a:cxn>
              <a:cxn ang="0">
                <a:pos x="106" y="374"/>
              </a:cxn>
            </a:cxnLst>
            <a:rect l="0" t="0" r="r" b="b"/>
            <a:pathLst>
              <a:path w="107" h="375">
                <a:moveTo>
                  <a:pt x="0" y="0"/>
                </a:moveTo>
                <a:lnTo>
                  <a:pt x="106" y="0"/>
                </a:lnTo>
                <a:lnTo>
                  <a:pt x="106" y="374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2246313" y="3495675"/>
            <a:ext cx="51943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3" name="Freeform 21"/>
          <p:cNvSpPr>
            <a:spLocks/>
          </p:cNvSpPr>
          <p:nvPr/>
        </p:nvSpPr>
        <p:spPr bwMode="auto">
          <a:xfrm>
            <a:off x="1427163" y="3332163"/>
            <a:ext cx="857250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40" h="209">
                <a:moveTo>
                  <a:pt x="0" y="0"/>
                </a:moveTo>
                <a:lnTo>
                  <a:pt x="539" y="0"/>
                </a:lnTo>
                <a:lnTo>
                  <a:pt x="539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noFill/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4" name="Freeform 22"/>
          <p:cNvSpPr>
            <a:spLocks/>
          </p:cNvSpPr>
          <p:nvPr/>
        </p:nvSpPr>
        <p:spPr bwMode="auto">
          <a:xfrm>
            <a:off x="2628900" y="3332163"/>
            <a:ext cx="857250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40" h="209">
                <a:moveTo>
                  <a:pt x="0" y="0"/>
                </a:moveTo>
                <a:lnTo>
                  <a:pt x="539" y="0"/>
                </a:lnTo>
                <a:lnTo>
                  <a:pt x="539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noFill/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5" name="Freeform 23"/>
          <p:cNvSpPr>
            <a:spLocks/>
          </p:cNvSpPr>
          <p:nvPr/>
        </p:nvSpPr>
        <p:spPr bwMode="auto">
          <a:xfrm>
            <a:off x="3830638" y="3332163"/>
            <a:ext cx="857250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40" h="209">
                <a:moveTo>
                  <a:pt x="0" y="0"/>
                </a:moveTo>
                <a:lnTo>
                  <a:pt x="539" y="0"/>
                </a:lnTo>
                <a:lnTo>
                  <a:pt x="539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6" name="Freeform 24"/>
          <p:cNvSpPr>
            <a:spLocks/>
          </p:cNvSpPr>
          <p:nvPr/>
        </p:nvSpPr>
        <p:spPr bwMode="auto">
          <a:xfrm>
            <a:off x="5030788" y="3332163"/>
            <a:ext cx="855662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" y="0"/>
              </a:cxn>
              <a:cxn ang="0">
                <a:pos x="538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39" h="209">
                <a:moveTo>
                  <a:pt x="0" y="0"/>
                </a:moveTo>
                <a:lnTo>
                  <a:pt x="538" y="0"/>
                </a:lnTo>
                <a:lnTo>
                  <a:pt x="538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7" name="Freeform 25"/>
          <p:cNvSpPr>
            <a:spLocks/>
          </p:cNvSpPr>
          <p:nvPr/>
        </p:nvSpPr>
        <p:spPr bwMode="auto">
          <a:xfrm>
            <a:off x="6232525" y="3332163"/>
            <a:ext cx="855663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" y="0"/>
              </a:cxn>
              <a:cxn ang="0">
                <a:pos x="538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39" h="209">
                <a:moveTo>
                  <a:pt x="0" y="0"/>
                </a:moveTo>
                <a:lnTo>
                  <a:pt x="538" y="0"/>
                </a:lnTo>
                <a:lnTo>
                  <a:pt x="538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noFill/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8" name="Freeform 26"/>
          <p:cNvSpPr>
            <a:spLocks/>
          </p:cNvSpPr>
          <p:nvPr/>
        </p:nvSpPr>
        <p:spPr bwMode="auto">
          <a:xfrm>
            <a:off x="7434263" y="3332163"/>
            <a:ext cx="855662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" y="0"/>
              </a:cxn>
              <a:cxn ang="0">
                <a:pos x="538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39" h="209">
                <a:moveTo>
                  <a:pt x="0" y="0"/>
                </a:moveTo>
                <a:lnTo>
                  <a:pt x="538" y="0"/>
                </a:lnTo>
                <a:lnTo>
                  <a:pt x="538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noFill/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19" name="Freeform 27"/>
          <p:cNvSpPr>
            <a:spLocks/>
          </p:cNvSpPr>
          <p:nvPr/>
        </p:nvSpPr>
        <p:spPr bwMode="auto">
          <a:xfrm>
            <a:off x="3659188" y="3551238"/>
            <a:ext cx="168275" cy="525462"/>
          </a:xfrm>
          <a:custGeom>
            <a:avLst/>
            <a:gdLst/>
            <a:ahLst/>
            <a:cxnLst>
              <a:cxn ang="0">
                <a:pos x="105" y="330"/>
              </a:cxn>
              <a:cxn ang="0">
                <a:pos x="0" y="330"/>
              </a:cxn>
              <a:cxn ang="0">
                <a:pos x="0" y="0"/>
              </a:cxn>
            </a:cxnLst>
            <a:rect l="0" t="0" r="r" b="b"/>
            <a:pathLst>
              <a:path w="106" h="331">
                <a:moveTo>
                  <a:pt x="105" y="330"/>
                </a:moveTo>
                <a:lnTo>
                  <a:pt x="0" y="33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20" name="Freeform 28"/>
          <p:cNvSpPr>
            <a:spLocks/>
          </p:cNvSpPr>
          <p:nvPr/>
        </p:nvSpPr>
        <p:spPr bwMode="auto">
          <a:xfrm>
            <a:off x="3830638" y="3925888"/>
            <a:ext cx="857250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" y="0"/>
              </a:cxn>
              <a:cxn ang="0">
                <a:pos x="539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40" h="209">
                <a:moveTo>
                  <a:pt x="0" y="0"/>
                </a:moveTo>
                <a:lnTo>
                  <a:pt x="539" y="0"/>
                </a:lnTo>
                <a:lnTo>
                  <a:pt x="539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noFill/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21" name="Line 29"/>
          <p:cNvSpPr>
            <a:spLocks noChangeShapeType="1"/>
          </p:cNvSpPr>
          <p:nvPr/>
        </p:nvSpPr>
        <p:spPr bwMode="auto">
          <a:xfrm>
            <a:off x="4708525" y="4086225"/>
            <a:ext cx="330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22" name="Freeform 30"/>
          <p:cNvSpPr>
            <a:spLocks/>
          </p:cNvSpPr>
          <p:nvPr/>
        </p:nvSpPr>
        <p:spPr bwMode="auto">
          <a:xfrm>
            <a:off x="5030788" y="3925888"/>
            <a:ext cx="855662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" y="0"/>
              </a:cxn>
              <a:cxn ang="0">
                <a:pos x="538" y="208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w="539" h="209">
                <a:moveTo>
                  <a:pt x="0" y="0"/>
                </a:moveTo>
                <a:lnTo>
                  <a:pt x="538" y="0"/>
                </a:lnTo>
                <a:lnTo>
                  <a:pt x="538" y="208"/>
                </a:lnTo>
                <a:lnTo>
                  <a:pt x="0" y="208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12700" cap="rnd" cmpd="sng">
            <a:noFill/>
            <a:prstDash val="solid"/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  <p:sp>
        <p:nvSpPr>
          <p:cNvPr id="289823" name="Freeform 31"/>
          <p:cNvSpPr>
            <a:spLocks/>
          </p:cNvSpPr>
          <p:nvPr/>
        </p:nvSpPr>
        <p:spPr bwMode="auto">
          <a:xfrm>
            <a:off x="5899150" y="3530600"/>
            <a:ext cx="161925" cy="566738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101" y="356"/>
              </a:cxn>
              <a:cxn ang="0">
                <a:pos x="101" y="0"/>
              </a:cxn>
            </a:cxnLst>
            <a:rect l="0" t="0" r="r" b="b"/>
            <a:pathLst>
              <a:path w="102" h="357">
                <a:moveTo>
                  <a:pt x="0" y="356"/>
                </a:moveTo>
                <a:lnTo>
                  <a:pt x="101" y="356"/>
                </a:lnTo>
                <a:lnTo>
                  <a:pt x="101" y="0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5F3-A779-4C54-A5AF-EE8DDA069C24}" type="slidenum">
              <a:rPr lang="en-US"/>
              <a:pPr/>
              <a:t>39</a:t>
            </a:fld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7288" y="902474"/>
            <a:ext cx="7696200" cy="838200"/>
          </a:xfrm>
        </p:spPr>
        <p:txBody>
          <a:bodyPr/>
          <a:lstStyle/>
          <a:p>
            <a:r>
              <a:rPr lang="hu-HU" dirty="0"/>
              <a:t>Háló példa </a:t>
            </a:r>
            <a:endParaRPr lang="en-US" dirty="0"/>
          </a:p>
        </p:txBody>
      </p:sp>
      <p:grpSp>
        <p:nvGrpSpPr>
          <p:cNvPr id="299034" name="Group 26"/>
          <p:cNvGrpSpPr>
            <a:grpSpLocks/>
          </p:cNvGrpSpPr>
          <p:nvPr/>
        </p:nvGrpSpPr>
        <p:grpSpPr bwMode="auto">
          <a:xfrm>
            <a:off x="533400" y="2362200"/>
            <a:ext cx="8118475" cy="2959100"/>
            <a:chOff x="336" y="1488"/>
            <a:chExt cx="5114" cy="1864"/>
          </a:xfrm>
        </p:grpSpPr>
        <p:sp>
          <p:nvSpPr>
            <p:cNvPr id="299013" name="AutoShape 5"/>
            <p:cNvSpPr>
              <a:spLocks noChangeArrowheads="1"/>
            </p:cNvSpPr>
            <p:nvPr/>
          </p:nvSpPr>
          <p:spPr bwMode="auto">
            <a:xfrm>
              <a:off x="1744" y="2237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Szerkesztés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4" name="AutoShape 6"/>
            <p:cNvSpPr>
              <a:spLocks noChangeArrowheads="1"/>
            </p:cNvSpPr>
            <p:nvPr/>
          </p:nvSpPr>
          <p:spPr bwMode="auto">
            <a:xfrm>
              <a:off x="336" y="2237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Megírás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5" name="AutoShape 7"/>
            <p:cNvSpPr>
              <a:spLocks noChangeArrowheads="1"/>
            </p:cNvSpPr>
            <p:nvPr/>
          </p:nvSpPr>
          <p:spPr bwMode="auto">
            <a:xfrm>
              <a:off x="1744" y="1488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Ábrák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>
              <a:off x="3153" y="2237"/>
              <a:ext cx="889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Korrektúra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7" name="AutoShape 9"/>
            <p:cNvSpPr>
              <a:spLocks noChangeArrowheads="1"/>
            </p:cNvSpPr>
            <p:nvPr/>
          </p:nvSpPr>
          <p:spPr bwMode="auto">
            <a:xfrm>
              <a:off x="4561" y="2237"/>
              <a:ext cx="889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Nyomtatás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8" name="AutoShape 10"/>
            <p:cNvSpPr>
              <a:spLocks noChangeArrowheads="1"/>
            </p:cNvSpPr>
            <p:nvPr/>
          </p:nvSpPr>
          <p:spPr bwMode="auto">
            <a:xfrm>
              <a:off x="1744" y="2986"/>
              <a:ext cx="888" cy="366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Fedőlap-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terv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299019" name="Line 11"/>
            <p:cNvSpPr>
              <a:spLocks noChangeShapeType="1"/>
            </p:cNvSpPr>
            <p:nvPr/>
          </p:nvSpPr>
          <p:spPr bwMode="auto">
            <a:xfrm>
              <a:off x="1230" y="2396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2655" y="239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1" name="Line 13"/>
            <p:cNvSpPr>
              <a:spLocks noChangeShapeType="1"/>
            </p:cNvSpPr>
            <p:nvPr/>
          </p:nvSpPr>
          <p:spPr bwMode="auto">
            <a:xfrm>
              <a:off x="4081" y="2396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230" y="2348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88" y="162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4" name="Line 16"/>
            <p:cNvSpPr>
              <a:spLocks noChangeShapeType="1"/>
            </p:cNvSpPr>
            <p:nvPr/>
          </p:nvSpPr>
          <p:spPr bwMode="auto">
            <a:xfrm>
              <a:off x="1388" y="162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5" name="Line 17"/>
            <p:cNvSpPr>
              <a:spLocks noChangeShapeType="1"/>
            </p:cNvSpPr>
            <p:nvPr/>
          </p:nvSpPr>
          <p:spPr bwMode="auto">
            <a:xfrm>
              <a:off x="1230" y="2444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6" name="Line 18"/>
            <p:cNvSpPr>
              <a:spLocks noChangeShapeType="1"/>
            </p:cNvSpPr>
            <p:nvPr/>
          </p:nvSpPr>
          <p:spPr bwMode="auto">
            <a:xfrm>
              <a:off x="1388" y="2444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388" y="316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655" y="1628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2866" y="16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0" name="Line 22"/>
            <p:cNvSpPr>
              <a:spLocks noChangeShapeType="1"/>
            </p:cNvSpPr>
            <p:nvPr/>
          </p:nvSpPr>
          <p:spPr bwMode="auto">
            <a:xfrm>
              <a:off x="2866" y="2300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1" name="Line 23"/>
            <p:cNvSpPr>
              <a:spLocks noChangeShapeType="1"/>
            </p:cNvSpPr>
            <p:nvPr/>
          </p:nvSpPr>
          <p:spPr bwMode="auto">
            <a:xfrm>
              <a:off x="2655" y="3164"/>
              <a:ext cx="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2" name="Line 24"/>
            <p:cNvSpPr>
              <a:spLocks noChangeShapeType="1"/>
            </p:cNvSpPr>
            <p:nvPr/>
          </p:nvSpPr>
          <p:spPr bwMode="auto">
            <a:xfrm flipV="1">
              <a:off x="2866" y="249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99033" name="Line 25"/>
            <p:cNvSpPr>
              <a:spLocks noChangeShapeType="1"/>
            </p:cNvSpPr>
            <p:nvPr/>
          </p:nvSpPr>
          <p:spPr bwMode="auto">
            <a:xfrm>
              <a:off x="2866" y="249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D690-A997-4932-9FFD-ECC4B01F0724}" type="slidenum">
              <a:rPr lang="en-US"/>
              <a:pPr/>
              <a:t>4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71703"/>
            <a:ext cx="43434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A közepes projekt</a:t>
            </a:r>
            <a:br>
              <a:rPr lang="hu-HU" dirty="0"/>
            </a:br>
            <a:r>
              <a:rPr lang="hu-HU" dirty="0"/>
              <a:t> szervezete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2323969"/>
            <a:ext cx="7696200" cy="53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</a:pPr>
            <a:r>
              <a:rPr lang="hu-HU" sz="3800" dirty="0"/>
              <a:t>5 – 20 fős projektek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2700" dirty="0"/>
              <a:t> </a:t>
            </a:r>
            <a:endParaRPr lang="en-US" sz="27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9" y="184283"/>
            <a:ext cx="3019201" cy="2569961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960493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1800" kern="0" dirty="0"/>
              <a:t>A projektvezető és a technikai vezető  szerepekhez már általában különböző munkatársak rendelődnek.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3700682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1800" kern="0" dirty="0"/>
              <a:t>20 fős projekthez már teljes-munkaidős projektvezető rendelődhet.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4462142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1800" kern="0" dirty="0"/>
              <a:t>Megkezdődik a tovább strukturálás,  (részcsapatok vezetővel, pl. fejlesztők, tervezők vagy részprojekt) </a:t>
            </a:r>
            <a:endParaRPr 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AB1D-FF68-4FF1-8398-7DEEDFEF8DAA}" type="slidenum">
              <a:rPr lang="en-US"/>
              <a:pPr/>
              <a:t>40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6" y="844374"/>
            <a:ext cx="7696200" cy="838200"/>
          </a:xfrm>
        </p:spPr>
        <p:txBody>
          <a:bodyPr/>
          <a:lstStyle/>
          <a:p>
            <a:r>
              <a:rPr lang="hu-HU" dirty="0"/>
              <a:t>Tevékenység ábrázolása (példa 1)</a:t>
            </a:r>
            <a:endParaRPr lang="en-US" dirty="0"/>
          </a:p>
        </p:txBody>
      </p:sp>
      <p:grpSp>
        <p:nvGrpSpPr>
          <p:cNvPr id="301060" name="Group 4"/>
          <p:cNvGrpSpPr>
            <a:grpSpLocks/>
          </p:cNvGrpSpPr>
          <p:nvPr/>
        </p:nvGrpSpPr>
        <p:grpSpPr bwMode="auto">
          <a:xfrm>
            <a:off x="1149350" y="2374900"/>
            <a:ext cx="6775450" cy="3035300"/>
            <a:chOff x="902" y="1876"/>
            <a:chExt cx="4268" cy="1912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902" y="1876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Tevékenység-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azonosító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2327" y="1876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3753" y="1876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Készültségi fok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 százalékban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4" name="Rectangle 8"/>
            <p:cNvSpPr>
              <a:spLocks noChangeArrowheads="1"/>
            </p:cNvSpPr>
            <p:nvPr/>
          </p:nvSpPr>
          <p:spPr bwMode="auto">
            <a:xfrm>
              <a:off x="902" y="3268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Legkorábbi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 befejezés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902" y="2740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Legkorábbi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kezdés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2327" y="3268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Teljes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tartalékidő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>
              <a:off x="2327" y="2740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Időtartam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8" name="Rectangle 12"/>
            <p:cNvSpPr>
              <a:spLocks noChangeArrowheads="1"/>
            </p:cNvSpPr>
            <p:nvPr/>
          </p:nvSpPr>
          <p:spPr bwMode="auto">
            <a:xfrm>
              <a:off x="3753" y="3268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Legkésőbbi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befejezés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69" name="Rectangle 13"/>
            <p:cNvSpPr>
              <a:spLocks noChangeArrowheads="1"/>
            </p:cNvSpPr>
            <p:nvPr/>
          </p:nvSpPr>
          <p:spPr bwMode="auto">
            <a:xfrm>
              <a:off x="3753" y="2740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Legkésőbbi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kezdés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1070" name="Rectangle 14"/>
            <p:cNvSpPr>
              <a:spLocks noChangeArrowheads="1"/>
            </p:cNvSpPr>
            <p:nvPr/>
          </p:nvSpPr>
          <p:spPr bwMode="auto">
            <a:xfrm>
              <a:off x="902" y="2404"/>
              <a:ext cx="4268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Tevékenység-leírás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53826-4CC4-40FF-92E7-DC0A77FF6E9F}" type="slidenum">
              <a:rPr lang="en-US"/>
              <a:pPr/>
              <a:t>41</a:t>
            </a:fld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>
          <a:xfrm>
            <a:off x="955250" y="1001520"/>
            <a:ext cx="7696200" cy="838200"/>
          </a:xfrm>
        </p:spPr>
        <p:txBody>
          <a:bodyPr/>
          <a:lstStyle/>
          <a:p>
            <a:r>
              <a:rPr lang="hu-HU" dirty="0"/>
              <a:t>Tevékenység ábrázolása (példa 2)</a:t>
            </a:r>
            <a:endParaRPr lang="en-US" dirty="0"/>
          </a:p>
        </p:txBody>
      </p:sp>
      <p:grpSp>
        <p:nvGrpSpPr>
          <p:cNvPr id="303118" name="Group 14"/>
          <p:cNvGrpSpPr>
            <a:grpSpLocks/>
          </p:cNvGrpSpPr>
          <p:nvPr/>
        </p:nvGrpSpPr>
        <p:grpSpPr bwMode="auto">
          <a:xfrm>
            <a:off x="914400" y="2451100"/>
            <a:ext cx="6775450" cy="2425700"/>
            <a:chOff x="576" y="1544"/>
            <a:chExt cx="4268" cy="1528"/>
          </a:xfrm>
        </p:grpSpPr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3427" y="1544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3110" name="Rectangle 6"/>
            <p:cNvSpPr>
              <a:spLocks noChangeArrowheads="1"/>
            </p:cNvSpPr>
            <p:nvPr/>
          </p:nvSpPr>
          <p:spPr bwMode="auto">
            <a:xfrm>
              <a:off x="576" y="1544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Legkorábbi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kezdés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3111" name="Rectangle 7"/>
            <p:cNvSpPr>
              <a:spLocks noChangeArrowheads="1"/>
            </p:cNvSpPr>
            <p:nvPr/>
          </p:nvSpPr>
          <p:spPr bwMode="auto">
            <a:xfrm>
              <a:off x="2001" y="2552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Teljes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tartalékidő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3112" name="Rectangle 8"/>
            <p:cNvSpPr>
              <a:spLocks noChangeArrowheads="1"/>
            </p:cNvSpPr>
            <p:nvPr/>
          </p:nvSpPr>
          <p:spPr bwMode="auto">
            <a:xfrm>
              <a:off x="2001" y="1544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Időtartam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3113" name="Rectangle 9"/>
            <p:cNvSpPr>
              <a:spLocks noChangeArrowheads="1"/>
            </p:cNvSpPr>
            <p:nvPr/>
          </p:nvSpPr>
          <p:spPr bwMode="auto">
            <a:xfrm>
              <a:off x="3427" y="2552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Legkésőbbi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befejezés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576" y="2552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Legkésőbbi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kezdés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3115" name="Rectangle 11"/>
            <p:cNvSpPr>
              <a:spLocks noChangeArrowheads="1"/>
            </p:cNvSpPr>
            <p:nvPr/>
          </p:nvSpPr>
          <p:spPr bwMode="auto">
            <a:xfrm>
              <a:off x="576" y="2072"/>
              <a:ext cx="4268" cy="47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Tevékenységazonosító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2000" b="1">
                  <a:solidFill>
                    <a:srgbClr val="000000"/>
                  </a:solidFill>
                </a:rPr>
                <a:t>Tevékenység-leírás</a:t>
              </a:r>
              <a:endParaRPr lang="hu-HU" sz="2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3116" name="Rectangle 12"/>
            <p:cNvSpPr>
              <a:spLocks noChangeArrowheads="1"/>
            </p:cNvSpPr>
            <p:nvPr/>
          </p:nvSpPr>
          <p:spPr bwMode="auto">
            <a:xfrm>
              <a:off x="3648" y="1584"/>
              <a:ext cx="908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Legkorábbi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hu-HU" sz="2000">
                  <a:solidFill>
                    <a:srgbClr val="000000"/>
                  </a:solidFill>
                </a:rPr>
                <a:t>befejezés</a:t>
              </a:r>
              <a:endParaRPr lang="hu-HU" sz="2000">
                <a:solidFill>
                  <a:srgbClr val="000000"/>
                </a:solidFill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165B-F777-41FE-A21A-E6076603E378}" type="slidenum">
              <a:rPr lang="en-US"/>
              <a:pPr/>
              <a:t>42</a:t>
            </a:fld>
            <a:endParaRPr 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80217" y="951891"/>
            <a:ext cx="7696200" cy="838200"/>
          </a:xfrm>
        </p:spPr>
        <p:txBody>
          <a:bodyPr/>
          <a:lstStyle/>
          <a:p>
            <a:r>
              <a:rPr lang="hu-HU" dirty="0"/>
              <a:t>Időelemzés - Időterv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hu-HU" sz="2200"/>
              <a:t>A tevékenységek időtartama és az első tevékenység kezdő dátuma alapján kell a legkorábbi és legkésőbbi kezdési, illetve befejezési időpontokat kiszámítani</a:t>
            </a:r>
          </a:p>
          <a:p>
            <a:pPr>
              <a:lnSpc>
                <a:spcPct val="90000"/>
              </a:lnSpc>
            </a:pPr>
            <a:r>
              <a:rPr lang="hu-HU" sz="2200"/>
              <a:t>Két irányban haladva</a:t>
            </a:r>
          </a:p>
          <a:p>
            <a:pPr lvl="1">
              <a:lnSpc>
                <a:spcPct val="90000"/>
              </a:lnSpc>
            </a:pPr>
            <a:r>
              <a:rPr lang="hu-HU" sz="2000"/>
              <a:t>Előre</a:t>
            </a:r>
          </a:p>
          <a:p>
            <a:pPr lvl="1">
              <a:lnSpc>
                <a:spcPct val="90000"/>
              </a:lnSpc>
            </a:pPr>
            <a:r>
              <a:rPr lang="hu-HU" sz="2000"/>
              <a:t>Visszafele</a:t>
            </a:r>
          </a:p>
          <a:p>
            <a:pPr>
              <a:lnSpc>
                <a:spcPct val="90000"/>
              </a:lnSpc>
            </a:pPr>
            <a:r>
              <a:rPr lang="hu-HU" sz="2200"/>
              <a:t>Kritikus út / időjáték meghatározása</a:t>
            </a:r>
          </a:p>
          <a:p>
            <a:pPr lvl="1">
              <a:lnSpc>
                <a:spcPct val="90000"/>
              </a:lnSpc>
            </a:pPr>
            <a:r>
              <a:rPr lang="hu-HU" sz="2000"/>
              <a:t>Egy tevékenység teljes időjátéka: a legkésőbbi befejezés és a legkorábbi befejezés különbsége</a:t>
            </a:r>
          </a:p>
          <a:p>
            <a:pPr lvl="1">
              <a:lnSpc>
                <a:spcPct val="90000"/>
              </a:lnSpc>
            </a:pPr>
            <a:r>
              <a:rPr lang="hu-HU" sz="2000"/>
              <a:t>A kritikus út: a háló azon tevékenységeken történő bejárása, amelyek teljes időjátéka nulla</a:t>
            </a:r>
          </a:p>
          <a:p>
            <a:pPr>
              <a:lnSpc>
                <a:spcPct val="90000"/>
              </a:lnSpc>
            </a:pPr>
            <a:endParaRPr lang="hu-HU"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9344-AE4F-4A95-89FB-0BA7C9D0D6F3}" type="slidenum">
              <a:rPr lang="en-US"/>
              <a:pPr/>
              <a:t>43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444" y="516733"/>
            <a:ext cx="7696200" cy="838200"/>
          </a:xfrm>
        </p:spPr>
        <p:txBody>
          <a:bodyPr/>
          <a:lstStyle/>
          <a:p>
            <a:r>
              <a:rPr lang="hu-HU" dirty="0"/>
              <a:t>Egy kis szótár</a:t>
            </a:r>
            <a:endParaRPr lang="en-US" dirty="0"/>
          </a:p>
        </p:txBody>
      </p:sp>
      <p:graphicFrame>
        <p:nvGraphicFramePr>
          <p:cNvPr id="333867" name="Group 43"/>
          <p:cNvGraphicFramePr>
            <a:graphicFrameLocks noGrp="1"/>
          </p:cNvGraphicFramePr>
          <p:nvPr>
            <p:ph/>
          </p:nvPr>
        </p:nvGraphicFramePr>
        <p:xfrm>
          <a:off x="457200" y="1676400"/>
          <a:ext cx="8077200" cy="3897313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Magyar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Angol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Röv.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Legkorábbi kezdés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Early Start</a:t>
                      </a: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Legkorábbi befejezés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Early 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Legkésőbbi kezdés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Late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Legkésőbbi befejezés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Late 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Teljes időjáték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Szabad időjáték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Free Float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51BF-18CB-4B77-AC32-F0CB76D653D5}" type="slidenum">
              <a:rPr lang="en-US"/>
              <a:pPr/>
              <a:t>44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Időelemzés példa</a:t>
            </a:r>
          </a:p>
        </p:txBody>
      </p:sp>
      <p:grpSp>
        <p:nvGrpSpPr>
          <p:cNvPr id="309322" name="Group 74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09252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53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1600" b="1" dirty="0">
                <a:solidFill>
                  <a:srgbClr val="000000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 </a:t>
              </a:r>
            </a:p>
            <a:p>
              <a:pPr algn="ctr" eaLnBrk="0" hangingPunct="0">
                <a:lnSpc>
                  <a:spcPct val="90000"/>
                </a:lnSpc>
              </a:pP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54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55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56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57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58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59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0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09261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2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3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4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5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66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7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09268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69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0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1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2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73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4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09275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6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7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8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79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80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81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09282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83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84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85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86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87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88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89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90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91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92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93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09294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9295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296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297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09298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09299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09300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09301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09302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09303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09304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09305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09306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307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308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309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310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09311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09312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09313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09314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09315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09316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09317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09318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09319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09320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D594-A2A9-4444-8109-65ECA15EFD3D}" type="slidenum">
              <a:rPr lang="en-US"/>
              <a:pPr/>
              <a:t>45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01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03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04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 dirty="0"/>
                <a:t>1/1</a:t>
              </a:r>
              <a:endParaRPr lang="en-US" sz="1600" dirty="0"/>
            </a:p>
          </p:txBody>
        </p:sp>
        <p:sp>
          <p:nvSpPr>
            <p:cNvPr id="311306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08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11309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0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1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2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3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14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5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11316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7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8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19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0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21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2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11323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4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5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6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7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28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29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11330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1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2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3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4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35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6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37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8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39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40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41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1342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1343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44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45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1346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11347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1348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1349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11350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11351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1352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1353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1354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55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56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57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58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1359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1360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11361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1362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1363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1364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1365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1366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1367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11368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BBF8-3879-4D75-9C01-1462F11E2643}" type="slidenum">
              <a:rPr lang="en-US"/>
              <a:pPr/>
              <a:t>46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15395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15396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399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00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01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15402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03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15404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15405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06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07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08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09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10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11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15412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13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14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15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16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17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18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15419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0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1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2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3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24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5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15426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7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8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29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0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31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2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33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4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5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6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7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5438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5439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40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41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5442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15443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5444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5445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15446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15447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5448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5449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5450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51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52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53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54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5455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5456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15457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5458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5459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5460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5461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5462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5463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15464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0D1-FB9A-4691-AB42-A0D028F14DA8}" type="slidenum">
              <a:rPr lang="en-US"/>
              <a:pPr/>
              <a:t>47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23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25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16426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27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16428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16429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7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8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0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41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2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16443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4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5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6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7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48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49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16450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51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52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53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6454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55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56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57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58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59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6461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6462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6463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64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65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6466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16467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6468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6469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16470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16471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6472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6473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6474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75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76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77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78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6479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6480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16481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6482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6483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6484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6485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6486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6487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16488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3096-500B-4F71-83FF-3F9A38683D8E}" type="slidenum">
              <a:rPr lang="en-US"/>
              <a:pPr/>
              <a:t>48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17443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17444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49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17450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51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17452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17453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54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55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56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58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17459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17460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1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2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3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4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65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6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17467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8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69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70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71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72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73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17474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75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76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77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7478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79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17480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81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82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83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484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7485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7486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17487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488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489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7490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17491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7492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7493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17494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17495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7496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7497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7498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499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500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501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502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7503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7504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17505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7506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7507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7508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7509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7510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7511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17512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0B33-587D-4C0D-AEC6-095FA0B3DCD7}" type="slidenum">
              <a:rPr lang="en-US"/>
              <a:pPr/>
              <a:t>49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18467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18468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69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470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71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72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73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18474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475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18476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18477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78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79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80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8481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482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18483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18484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85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86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87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18488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489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0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18491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2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3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4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5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496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7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18498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499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500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501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8502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503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18504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505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506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507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8508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8509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8510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18511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12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13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8514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18515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8516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8517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18518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18519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8520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8521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8522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23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24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25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26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8527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8528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18529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8530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8531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8532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8533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8534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8535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18536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E43-4088-4617-A903-226E2EB0479A}" type="slidenum">
              <a:rPr lang="en-US"/>
              <a:pPr/>
              <a:t>5</a:t>
            </a:fld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900" dirty="0"/>
              <a:t>Példa egy lehetséges projekt szerkezetre közepes projekt esetére </a:t>
            </a:r>
            <a:endParaRPr lang="en-US" sz="2900" dirty="0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2881313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23267" name="Group 35"/>
          <p:cNvGrpSpPr>
            <a:grpSpLocks/>
          </p:cNvGrpSpPr>
          <p:nvPr/>
        </p:nvGrpSpPr>
        <p:grpSpPr bwMode="auto">
          <a:xfrm>
            <a:off x="381000" y="2005406"/>
            <a:ext cx="8375650" cy="3696893"/>
            <a:chOff x="240" y="1156"/>
            <a:chExt cx="5272" cy="2440"/>
          </a:xfrm>
        </p:grpSpPr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240" y="1156"/>
              <a:ext cx="5272" cy="244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/>
            </a:p>
            <a:p>
              <a:pPr algn="ctr" eaLnBrk="0" hangingPunct="0"/>
              <a:endParaRPr lang="hu-HU" sz="1000" b="1">
                <a:latin typeface="Arial CE" charset="-18"/>
              </a:endParaRP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2616" y="2048"/>
              <a:ext cx="562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Projekt- </a:t>
              </a:r>
            </a:p>
            <a:p>
              <a:pPr algn="ctr" eaLnBrk="0" hangingPunct="0"/>
              <a:r>
                <a:rPr lang="hu-HU" sz="1200" b="1" dirty="0"/>
                <a:t>vezető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3566" y="1453"/>
              <a:ext cx="1229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400" b="1"/>
                <a:t>Projekttulajdonos</a:t>
              </a:r>
              <a:endParaRPr lang="hu-HU" sz="1400" b="1">
                <a:latin typeface="Arial CE" charset="-18"/>
              </a:endParaRPr>
            </a:p>
          </p:txBody>
        </p:sp>
        <p:sp>
          <p:nvSpPr>
            <p:cNvPr id="223242" name="Rectangle 10"/>
            <p:cNvSpPr>
              <a:spLocks noChangeArrowheads="1"/>
            </p:cNvSpPr>
            <p:nvPr/>
          </p:nvSpPr>
          <p:spPr bwMode="auto">
            <a:xfrm>
              <a:off x="1476" y="2642"/>
              <a:ext cx="657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1. csapat-</a:t>
              </a:r>
              <a:br>
                <a:rPr lang="hu-HU" sz="1200" b="1" dirty="0"/>
              </a:br>
              <a:r>
                <a:rPr lang="hu-HU" sz="1200" b="1" dirty="0"/>
                <a:t>vezető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4227" y="1672"/>
              <a:ext cx="0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2898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2612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>
              <a:off x="4037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>
              <a:off x="1851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2898" y="1895"/>
              <a:ext cx="25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1851" y="2490"/>
              <a:ext cx="21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2898" y="2267"/>
              <a:ext cx="0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3373" y="24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2" name="Rectangle 20"/>
            <p:cNvSpPr>
              <a:spLocks noChangeArrowheads="1"/>
            </p:cNvSpPr>
            <p:nvPr/>
          </p:nvSpPr>
          <p:spPr bwMode="auto">
            <a:xfrm>
              <a:off x="2235" y="2642"/>
              <a:ext cx="659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2. csapat-</a:t>
              </a:r>
              <a:br>
                <a:rPr lang="hu-HU" sz="1200" b="1" dirty="0"/>
              </a:br>
              <a:r>
                <a:rPr lang="hu-HU" sz="1200" b="1" dirty="0"/>
                <a:t>vezető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4607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3751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>
              <a:off x="5463" y="1895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6" name="Rectangle 24"/>
            <p:cNvSpPr>
              <a:spLocks noChangeArrowheads="1"/>
            </p:cNvSpPr>
            <p:nvPr/>
          </p:nvSpPr>
          <p:spPr bwMode="auto">
            <a:xfrm>
              <a:off x="420" y="3266"/>
              <a:ext cx="657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A</a:t>
              </a:r>
              <a:br>
                <a:rPr lang="hu-HU" sz="1200" b="1" dirty="0"/>
              </a:br>
              <a:r>
                <a:rPr lang="hu-HU" sz="1200" b="1" dirty="0"/>
                <a:t>erőforrás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57" name="Line 25"/>
            <p:cNvSpPr>
              <a:spLocks noChangeShapeType="1"/>
            </p:cNvSpPr>
            <p:nvPr/>
          </p:nvSpPr>
          <p:spPr bwMode="auto">
            <a:xfrm>
              <a:off x="1556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8" name="Line 26"/>
            <p:cNvSpPr>
              <a:spLocks noChangeShapeType="1"/>
            </p:cNvSpPr>
            <p:nvPr/>
          </p:nvSpPr>
          <p:spPr bwMode="auto">
            <a:xfrm>
              <a:off x="2981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59" name="Line 27"/>
            <p:cNvSpPr>
              <a:spLocks noChangeShapeType="1"/>
            </p:cNvSpPr>
            <p:nvPr/>
          </p:nvSpPr>
          <p:spPr bwMode="auto">
            <a:xfrm>
              <a:off x="795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0" name="Line 28"/>
            <p:cNvSpPr>
              <a:spLocks noChangeShapeType="1"/>
            </p:cNvSpPr>
            <p:nvPr/>
          </p:nvSpPr>
          <p:spPr bwMode="auto">
            <a:xfrm>
              <a:off x="795" y="3114"/>
              <a:ext cx="21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>
              <a:off x="1842" y="2891"/>
              <a:ext cx="0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2" name="Line 30"/>
            <p:cNvSpPr>
              <a:spLocks noChangeShapeType="1"/>
            </p:cNvSpPr>
            <p:nvPr/>
          </p:nvSpPr>
          <p:spPr bwMode="auto">
            <a:xfrm>
              <a:off x="2317" y="3114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23263" name="Rectangle 31"/>
            <p:cNvSpPr>
              <a:spLocks noChangeArrowheads="1"/>
            </p:cNvSpPr>
            <p:nvPr/>
          </p:nvSpPr>
          <p:spPr bwMode="auto">
            <a:xfrm>
              <a:off x="1179" y="3266"/>
              <a:ext cx="659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B</a:t>
              </a:r>
              <a:br>
                <a:rPr lang="hu-HU" sz="1200" b="1" dirty="0"/>
              </a:br>
              <a:r>
                <a:rPr lang="hu-HU" sz="1200" b="1" dirty="0"/>
                <a:t>erőforrás</a:t>
              </a:r>
              <a:endParaRPr lang="hu-HU" sz="1200" b="1" dirty="0">
                <a:latin typeface="Arial CE" charset="-18"/>
              </a:endParaRPr>
            </a:p>
          </p:txBody>
        </p:sp>
        <p:sp>
          <p:nvSpPr>
            <p:cNvPr id="223264" name="Rectangle 32"/>
            <p:cNvSpPr>
              <a:spLocks noChangeArrowheads="1"/>
            </p:cNvSpPr>
            <p:nvPr/>
          </p:nvSpPr>
          <p:spPr bwMode="auto">
            <a:xfrm>
              <a:off x="1940" y="3266"/>
              <a:ext cx="657" cy="21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hu-HU" sz="1200" b="1" dirty="0"/>
                <a:t>C</a:t>
              </a:r>
              <a:br>
                <a:rPr lang="hu-HU" sz="1200" b="1" dirty="0"/>
              </a:br>
              <a:r>
                <a:rPr lang="hu-HU" sz="1200" b="1" dirty="0"/>
                <a:t>erőforrás</a:t>
              </a:r>
              <a:endParaRPr lang="hu-HU" sz="1200" b="1" dirty="0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A972-36FE-45CD-8357-9185FBB8574C}" type="slidenum">
              <a:rPr lang="en-US"/>
              <a:pPr/>
              <a:t>50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19491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19492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493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494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495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19500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02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03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04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9505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506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19507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19508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09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10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11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19512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513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19514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19515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16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17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18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19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520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21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19522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23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24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25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9526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527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19528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529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30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31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9532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19533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19534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19535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36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37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9538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19539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9540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9541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19542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19543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9544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9545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9546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47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48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49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50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19551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19552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19553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9554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9555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9556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9557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9558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19559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19560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0F50-974C-4B03-A4C5-52D47C386F14}" type="slidenum">
              <a:rPr lang="en-US"/>
              <a:pPr/>
              <a:t>51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0515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0557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0558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0559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60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61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0562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0563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0564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0565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0566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0567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0568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0569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0570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71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72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73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74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0575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0576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0577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0578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0579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0580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0581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0582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0583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0584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1592-7E20-47E9-8C8D-B0D01294795B}" type="slidenum">
              <a:rPr lang="en-US"/>
              <a:pPr/>
              <a:t>52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1539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1540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41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42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43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1546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1548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1549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50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52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1553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54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1555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1556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57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58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59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1560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61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1562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1563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64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65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66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1567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68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1569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1570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71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72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73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1574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75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1576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77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78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79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1580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1581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1582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1583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84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85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1586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1587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1588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1589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1590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1591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1592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1593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1594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95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96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97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98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1599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1600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1601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1602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1603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1604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1605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1606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1607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1608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1435-27A0-4997-B19E-E94B029CF3EC}" type="slidenum">
              <a:rPr lang="en-US"/>
              <a:pPr/>
              <a:t>53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2563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2564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2573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75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76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578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2579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81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82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83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585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2590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592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2593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2594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95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96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597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2598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599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2600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602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2607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08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09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2610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2611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2612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2613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2614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2615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2616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2617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2618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19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20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21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22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2623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2624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2627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2628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2629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2630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6C74-2D84-4901-84A3-A5B9643481CF}" type="slidenum">
              <a:rPr lang="en-US"/>
              <a:pPr/>
              <a:t>54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3587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3588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589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590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591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592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595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3596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3597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598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599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00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3601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602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3603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3604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05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06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07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3608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609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3610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3611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3612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3614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3615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616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3617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3618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19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20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21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3622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623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3624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625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26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27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3628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3629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3630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3631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32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33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3634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3635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3636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3637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3638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3639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3640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3641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3642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43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44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45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46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3647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3648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3649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3650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3651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3652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3653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3654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3655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3656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B699-211B-47C4-94D0-8F93C2259321}" type="slidenum">
              <a:rPr lang="en-US"/>
              <a:pPr/>
              <a:t>55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4611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15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16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17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4620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4621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22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23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24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4625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26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4627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4628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29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30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4631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33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4634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4635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4636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37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4638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4639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40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4641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4642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44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45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4646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47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4648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4652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4653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4654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4655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56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4658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4659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4660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4661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4662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4663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4664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4665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4666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68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69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70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4672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4673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4674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4675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4676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4677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4678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4679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4680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C61C-A5A2-40D1-9582-09AC3D805FC4}" type="slidenum">
              <a:rPr lang="en-US"/>
              <a:pPr/>
              <a:t>56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5635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5636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37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38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39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40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41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5642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43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5644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5645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46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47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48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5649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50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5651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5652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5653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54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5655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5656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57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5658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5659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5660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61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5662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5663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64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5665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5666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67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68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69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5670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71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5672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73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74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75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5676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5677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5678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5679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81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5682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5683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5684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5685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5686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5687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5688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5689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5690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91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92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94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5695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5696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5697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5698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5699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5700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5701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5702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5703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5704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E3DF-11BE-4B97-A681-6570D3208E86}" type="slidenum">
              <a:rPr lang="en-US"/>
              <a:pPr/>
              <a:t>57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6659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6660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62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63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64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65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6666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67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6668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6669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70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71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6672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6673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74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6675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6676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6677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78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6679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6680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81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6682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6683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6684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85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6686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6687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88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6689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6690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91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92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6693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6694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95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6696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697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98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6699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6700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6701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6702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04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05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6706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6707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6708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6709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6710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6711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6712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6713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6714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15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16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17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18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6719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6720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6721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6722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6723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6724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6725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6726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6727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6728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D8D2-862F-4845-A174-CE0AE167D99B}" type="slidenum">
              <a:rPr lang="en-US"/>
              <a:pPr/>
              <a:t>58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7683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7684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685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686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687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688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689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7690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691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7692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7693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1/11</a:t>
              </a:r>
              <a:endParaRPr lang="en-US" sz="1600"/>
            </a:p>
          </p:txBody>
        </p:sp>
        <p:sp>
          <p:nvSpPr>
            <p:cNvPr id="327694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695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7696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7697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698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7699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7700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7701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702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7703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7704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705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7706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7707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7708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709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7710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7711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712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7713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7714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/>
                <a:t>1/6</a:t>
              </a:r>
              <a:endParaRPr lang="en-US"/>
            </a:p>
          </p:txBody>
        </p:sp>
        <p:sp>
          <p:nvSpPr>
            <p:cNvPr id="327715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716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7717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7718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719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7720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721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1/9</a:t>
              </a:r>
              <a:endParaRPr lang="en-US" sz="1600"/>
            </a:p>
          </p:txBody>
        </p:sp>
        <p:sp>
          <p:nvSpPr>
            <p:cNvPr id="327722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723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7724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7725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7726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7727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28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29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7730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7731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7732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7733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7734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7735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7736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7737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7738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39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40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41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42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7743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7744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7745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7746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7747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7748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7749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7750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7751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7752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80F7-136A-4E04-A68D-5EB247BDDC28}" type="slidenum">
              <a:rPr lang="en-US"/>
              <a:pPr/>
              <a:t>59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8707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8708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09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10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8713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8714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15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8717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1/11</a:t>
              </a:r>
              <a:endParaRPr lang="en-US" sz="1600"/>
            </a:p>
          </p:txBody>
        </p:sp>
        <p:sp>
          <p:nvSpPr>
            <p:cNvPr id="328718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19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8720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8721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22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8723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8724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8725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26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8727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29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8730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8731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8732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33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8734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8735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36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8737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8738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/>
                <a:t>1/6</a:t>
              </a:r>
              <a:endParaRPr lang="en-US"/>
            </a:p>
          </p:txBody>
        </p:sp>
        <p:sp>
          <p:nvSpPr>
            <p:cNvPr id="328739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40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8741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8742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43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8744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45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1/9</a:t>
              </a:r>
              <a:endParaRPr lang="en-US" sz="1600"/>
            </a:p>
          </p:txBody>
        </p:sp>
        <p:sp>
          <p:nvSpPr>
            <p:cNvPr id="328746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747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8748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8749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8750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8751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52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53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8754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8755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8756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8757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8758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8759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8760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8761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8762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63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64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65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66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8767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8768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8769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8770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8771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8772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8773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8774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8775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8776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0B1-8BE7-4808-B7DA-8C571EC0AE04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226" y="870287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A nagy projekt</a:t>
            </a:r>
            <a:br>
              <a:rPr lang="hu-HU" dirty="0"/>
            </a:br>
            <a:r>
              <a:rPr lang="hu-HU" dirty="0"/>
              <a:t> szervezete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0447"/>
            <a:ext cx="76962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Projekt felügyelő bizottság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51" y="182866"/>
            <a:ext cx="3446049" cy="230454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2841823"/>
            <a:ext cx="7696200" cy="59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Projektiroda</a:t>
            </a:r>
          </a:p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3225827"/>
            <a:ext cx="7696200" cy="111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Asszisztensek, projektkontroller segítség a projektvezetőnek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3621412"/>
            <a:ext cx="7696200" cy="14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Projektvezető-helyettesek különböző szerepekkel (nemcsak távolléti helyettesítés)</a:t>
            </a:r>
          </a:p>
          <a:p>
            <a:pPr marL="0" indent="0">
              <a:lnSpc>
                <a:spcPct val="90000"/>
              </a:lnSpc>
              <a:buNone/>
            </a:pP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76225" y="4337473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hu-HU" sz="2000" dirty="0"/>
              <a:t>Bejöhetnek további vezetési szintek</a:t>
            </a:r>
          </a:p>
          <a:p>
            <a:pPr>
              <a:lnSpc>
                <a:spcPct val="90000"/>
              </a:lnSpc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  <p:bldP spid="8" grpId="0"/>
      <p:bldP spid="9" grpId="0"/>
      <p:bldP spid="10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34F-19F4-4EAF-BEE3-E12E6E901A8E}" type="slidenum">
              <a:rPr lang="en-US"/>
              <a:pPr/>
              <a:t>60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Időelemzés példa</a:t>
            </a:r>
          </a:p>
        </p:txBody>
      </p:sp>
      <p:grpSp>
        <p:nvGrpSpPr>
          <p:cNvPr id="329731" name="Group 3"/>
          <p:cNvGrpSpPr>
            <a:grpSpLocks/>
          </p:cNvGrpSpPr>
          <p:nvPr/>
        </p:nvGrpSpPr>
        <p:grpSpPr bwMode="auto">
          <a:xfrm>
            <a:off x="495300" y="1631950"/>
            <a:ext cx="8267700" cy="4311650"/>
            <a:chOff x="192" y="1028"/>
            <a:chExt cx="5208" cy="2716"/>
          </a:xfrm>
        </p:grpSpPr>
        <p:sp>
          <p:nvSpPr>
            <p:cNvPr id="329732" name="Rectangle 4"/>
            <p:cNvSpPr>
              <a:spLocks noChangeArrowheads="1"/>
            </p:cNvSpPr>
            <p:nvPr/>
          </p:nvSpPr>
          <p:spPr bwMode="auto">
            <a:xfrm>
              <a:off x="192" y="1274"/>
              <a:ext cx="5208" cy="247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33" name="Rectangle 5"/>
            <p:cNvSpPr>
              <a:spLocks noChangeArrowheads="1"/>
            </p:cNvSpPr>
            <p:nvPr/>
          </p:nvSpPr>
          <p:spPr bwMode="auto">
            <a:xfrm>
              <a:off x="350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Megírás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34" name="Rectangle 6"/>
            <p:cNvSpPr>
              <a:spLocks noChangeArrowheads="1"/>
            </p:cNvSpPr>
            <p:nvPr/>
          </p:nvSpPr>
          <p:spPr bwMode="auto">
            <a:xfrm>
              <a:off x="350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9735" name="Rectangle 7"/>
            <p:cNvSpPr>
              <a:spLocks noChangeArrowheads="1"/>
            </p:cNvSpPr>
            <p:nvPr/>
          </p:nvSpPr>
          <p:spPr bwMode="auto">
            <a:xfrm>
              <a:off x="642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36" name="Rectangle 8"/>
            <p:cNvSpPr>
              <a:spLocks noChangeArrowheads="1"/>
            </p:cNvSpPr>
            <p:nvPr/>
          </p:nvSpPr>
          <p:spPr bwMode="auto">
            <a:xfrm>
              <a:off x="93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9737" name="Rectangle 9"/>
            <p:cNvSpPr>
              <a:spLocks noChangeArrowheads="1"/>
            </p:cNvSpPr>
            <p:nvPr/>
          </p:nvSpPr>
          <p:spPr bwMode="auto">
            <a:xfrm>
              <a:off x="350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</a:t>
              </a:r>
              <a:endParaRPr lang="en-US" sz="1600"/>
            </a:p>
          </p:txBody>
        </p:sp>
        <p:sp>
          <p:nvSpPr>
            <p:cNvPr id="329738" name="Rectangle 10"/>
            <p:cNvSpPr>
              <a:spLocks noChangeArrowheads="1"/>
            </p:cNvSpPr>
            <p:nvPr/>
          </p:nvSpPr>
          <p:spPr bwMode="auto">
            <a:xfrm>
              <a:off x="642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39" name="Rectangle 11"/>
            <p:cNvSpPr>
              <a:spLocks noChangeArrowheads="1"/>
            </p:cNvSpPr>
            <p:nvPr/>
          </p:nvSpPr>
          <p:spPr bwMode="auto">
            <a:xfrm>
              <a:off x="93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1/5</a:t>
              </a:r>
              <a:endParaRPr lang="en-US" sz="1600"/>
            </a:p>
          </p:txBody>
        </p:sp>
        <p:sp>
          <p:nvSpPr>
            <p:cNvPr id="329740" name="Rectangle 12"/>
            <p:cNvSpPr>
              <a:spLocks noChangeArrowheads="1"/>
            </p:cNvSpPr>
            <p:nvPr/>
          </p:nvSpPr>
          <p:spPr bwMode="auto">
            <a:xfrm>
              <a:off x="166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Szerkesztés</a:t>
              </a:r>
            </a:p>
          </p:txBody>
        </p:sp>
        <p:sp>
          <p:nvSpPr>
            <p:cNvPr id="329741" name="Rectangle 13"/>
            <p:cNvSpPr>
              <a:spLocks noChangeArrowheads="1"/>
            </p:cNvSpPr>
            <p:nvPr/>
          </p:nvSpPr>
          <p:spPr bwMode="auto">
            <a:xfrm>
              <a:off x="1664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1/11</a:t>
              </a:r>
              <a:endParaRPr lang="en-US" sz="1600"/>
            </a:p>
          </p:txBody>
        </p:sp>
        <p:sp>
          <p:nvSpPr>
            <p:cNvPr id="329742" name="Rectangle 14"/>
            <p:cNvSpPr>
              <a:spLocks noChangeArrowheads="1"/>
            </p:cNvSpPr>
            <p:nvPr/>
          </p:nvSpPr>
          <p:spPr bwMode="auto">
            <a:xfrm>
              <a:off x="1955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43" name="Rectangle 15"/>
            <p:cNvSpPr>
              <a:spLocks noChangeArrowheads="1"/>
            </p:cNvSpPr>
            <p:nvPr/>
          </p:nvSpPr>
          <p:spPr bwMode="auto">
            <a:xfrm>
              <a:off x="224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9744" name="Rectangle 16"/>
            <p:cNvSpPr>
              <a:spLocks noChangeArrowheads="1"/>
            </p:cNvSpPr>
            <p:nvPr/>
          </p:nvSpPr>
          <p:spPr bwMode="auto">
            <a:xfrm>
              <a:off x="1664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9745" name="Rectangle 17"/>
            <p:cNvSpPr>
              <a:spLocks noChangeArrowheads="1"/>
            </p:cNvSpPr>
            <p:nvPr/>
          </p:nvSpPr>
          <p:spPr bwMode="auto">
            <a:xfrm>
              <a:off x="1955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46" name="Rectangle 18"/>
            <p:cNvSpPr>
              <a:spLocks noChangeArrowheads="1"/>
            </p:cNvSpPr>
            <p:nvPr/>
          </p:nvSpPr>
          <p:spPr bwMode="auto">
            <a:xfrm>
              <a:off x="224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1/10</a:t>
              </a:r>
              <a:endParaRPr lang="en-US" sz="1600"/>
            </a:p>
          </p:txBody>
        </p:sp>
        <p:sp>
          <p:nvSpPr>
            <p:cNvPr id="329747" name="Rectangle 19"/>
            <p:cNvSpPr>
              <a:spLocks noChangeArrowheads="1"/>
            </p:cNvSpPr>
            <p:nvPr/>
          </p:nvSpPr>
          <p:spPr bwMode="auto">
            <a:xfrm>
              <a:off x="3074" y="2252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Korrektúra</a:t>
              </a:r>
            </a:p>
          </p:txBody>
        </p:sp>
        <p:sp>
          <p:nvSpPr>
            <p:cNvPr id="329748" name="Rectangle 20"/>
            <p:cNvSpPr>
              <a:spLocks noChangeArrowheads="1"/>
            </p:cNvSpPr>
            <p:nvPr/>
          </p:nvSpPr>
          <p:spPr bwMode="auto">
            <a:xfrm>
              <a:off x="3074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9749" name="Rectangle 21"/>
            <p:cNvSpPr>
              <a:spLocks noChangeArrowheads="1"/>
            </p:cNvSpPr>
            <p:nvPr/>
          </p:nvSpPr>
          <p:spPr bwMode="auto">
            <a:xfrm>
              <a:off x="3366" y="2687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50" name="Rectangle 22"/>
            <p:cNvSpPr>
              <a:spLocks noChangeArrowheads="1"/>
            </p:cNvSpPr>
            <p:nvPr/>
          </p:nvSpPr>
          <p:spPr bwMode="auto">
            <a:xfrm>
              <a:off x="3657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9751" name="Rectangle 23"/>
            <p:cNvSpPr>
              <a:spLocks noChangeArrowheads="1"/>
            </p:cNvSpPr>
            <p:nvPr/>
          </p:nvSpPr>
          <p:spPr bwMode="auto">
            <a:xfrm>
              <a:off x="3074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1/16</a:t>
              </a:r>
              <a:endParaRPr lang="en-US" sz="1600"/>
            </a:p>
          </p:txBody>
        </p:sp>
        <p:sp>
          <p:nvSpPr>
            <p:cNvPr id="329752" name="Rectangle 24"/>
            <p:cNvSpPr>
              <a:spLocks noChangeArrowheads="1"/>
            </p:cNvSpPr>
            <p:nvPr/>
          </p:nvSpPr>
          <p:spPr bwMode="auto">
            <a:xfrm>
              <a:off x="3366" y="2252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5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53" name="Rectangle 25"/>
            <p:cNvSpPr>
              <a:spLocks noChangeArrowheads="1"/>
            </p:cNvSpPr>
            <p:nvPr/>
          </p:nvSpPr>
          <p:spPr bwMode="auto">
            <a:xfrm>
              <a:off x="3657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1/20</a:t>
              </a:r>
              <a:endParaRPr lang="en-US" sz="1600"/>
            </a:p>
          </p:txBody>
        </p:sp>
        <p:sp>
          <p:nvSpPr>
            <p:cNvPr id="329754" name="Rectangle 26"/>
            <p:cNvSpPr>
              <a:spLocks noChangeArrowheads="1"/>
            </p:cNvSpPr>
            <p:nvPr/>
          </p:nvSpPr>
          <p:spPr bwMode="auto">
            <a:xfrm>
              <a:off x="4338" y="2252"/>
              <a:ext cx="868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Nyomtatás</a:t>
              </a:r>
            </a:p>
          </p:txBody>
        </p:sp>
        <p:sp>
          <p:nvSpPr>
            <p:cNvPr id="329755" name="Rectangle 27"/>
            <p:cNvSpPr>
              <a:spLocks noChangeArrowheads="1"/>
            </p:cNvSpPr>
            <p:nvPr/>
          </p:nvSpPr>
          <p:spPr bwMode="auto">
            <a:xfrm>
              <a:off x="4338" y="2687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9756" name="Rectangle 28"/>
            <p:cNvSpPr>
              <a:spLocks noChangeArrowheads="1"/>
            </p:cNvSpPr>
            <p:nvPr/>
          </p:nvSpPr>
          <p:spPr bwMode="auto">
            <a:xfrm>
              <a:off x="4629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57" name="Rectangle 29"/>
            <p:cNvSpPr>
              <a:spLocks noChangeArrowheads="1"/>
            </p:cNvSpPr>
            <p:nvPr/>
          </p:nvSpPr>
          <p:spPr bwMode="auto">
            <a:xfrm>
              <a:off x="4921" y="2687"/>
              <a:ext cx="285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9758" name="Rectangle 30"/>
            <p:cNvSpPr>
              <a:spLocks noChangeArrowheads="1"/>
            </p:cNvSpPr>
            <p:nvPr/>
          </p:nvSpPr>
          <p:spPr bwMode="auto">
            <a:xfrm>
              <a:off x="4338" y="2252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1/21</a:t>
              </a:r>
              <a:endParaRPr lang="en-US" sz="1600"/>
            </a:p>
          </p:txBody>
        </p:sp>
        <p:sp>
          <p:nvSpPr>
            <p:cNvPr id="329759" name="Rectangle 31"/>
            <p:cNvSpPr>
              <a:spLocks noChangeArrowheads="1"/>
            </p:cNvSpPr>
            <p:nvPr/>
          </p:nvSpPr>
          <p:spPr bwMode="auto">
            <a:xfrm>
              <a:off x="4629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3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60" name="Rectangle 32"/>
            <p:cNvSpPr>
              <a:spLocks noChangeArrowheads="1"/>
            </p:cNvSpPr>
            <p:nvPr/>
          </p:nvSpPr>
          <p:spPr bwMode="auto">
            <a:xfrm>
              <a:off x="4921" y="2252"/>
              <a:ext cx="285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1/23</a:t>
              </a:r>
              <a:endParaRPr lang="en-US" sz="1600"/>
            </a:p>
          </p:txBody>
        </p:sp>
        <p:sp>
          <p:nvSpPr>
            <p:cNvPr id="329761" name="Rectangle 33"/>
            <p:cNvSpPr>
              <a:spLocks noChangeArrowheads="1"/>
            </p:cNvSpPr>
            <p:nvPr/>
          </p:nvSpPr>
          <p:spPr bwMode="auto">
            <a:xfrm>
              <a:off x="1664" y="3121"/>
              <a:ext cx="867" cy="5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  <a:latin typeface="Arial CE" charset="-18"/>
                </a:rPr>
                <a:t>Fedőlapterv</a:t>
              </a:r>
            </a:p>
          </p:txBody>
        </p:sp>
        <p:sp>
          <p:nvSpPr>
            <p:cNvPr id="329762" name="Rectangle 34"/>
            <p:cNvSpPr>
              <a:spLocks noChangeArrowheads="1"/>
            </p:cNvSpPr>
            <p:nvPr/>
          </p:nvSpPr>
          <p:spPr bwMode="auto">
            <a:xfrm>
              <a:off x="1664" y="3556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/>
                <a:t>1/6</a:t>
              </a:r>
              <a:endParaRPr lang="en-US"/>
            </a:p>
          </p:txBody>
        </p:sp>
        <p:sp>
          <p:nvSpPr>
            <p:cNvPr id="329763" name="Rectangle 35"/>
            <p:cNvSpPr>
              <a:spLocks noChangeArrowheads="1"/>
            </p:cNvSpPr>
            <p:nvPr/>
          </p:nvSpPr>
          <p:spPr bwMode="auto">
            <a:xfrm>
              <a:off x="1955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64" name="Rectangle 36"/>
            <p:cNvSpPr>
              <a:spLocks noChangeArrowheads="1"/>
            </p:cNvSpPr>
            <p:nvPr/>
          </p:nvSpPr>
          <p:spPr bwMode="auto">
            <a:xfrm>
              <a:off x="2247" y="3556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9765" name="Rectangle 37"/>
            <p:cNvSpPr>
              <a:spLocks noChangeArrowheads="1"/>
            </p:cNvSpPr>
            <p:nvPr/>
          </p:nvSpPr>
          <p:spPr bwMode="auto">
            <a:xfrm>
              <a:off x="1664" y="3121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9766" name="Rectangle 38"/>
            <p:cNvSpPr>
              <a:spLocks noChangeArrowheads="1"/>
            </p:cNvSpPr>
            <p:nvPr/>
          </p:nvSpPr>
          <p:spPr bwMode="auto">
            <a:xfrm>
              <a:off x="1955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10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67" name="Rectangle 39"/>
            <p:cNvSpPr>
              <a:spLocks noChangeArrowheads="1"/>
            </p:cNvSpPr>
            <p:nvPr/>
          </p:nvSpPr>
          <p:spPr bwMode="auto">
            <a:xfrm>
              <a:off x="2247" y="3121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9768" name="Rectangle 40"/>
            <p:cNvSpPr>
              <a:spLocks noChangeArrowheads="1"/>
            </p:cNvSpPr>
            <p:nvPr/>
          </p:nvSpPr>
          <p:spPr bwMode="auto">
            <a:xfrm>
              <a:off x="1664" y="1383"/>
              <a:ext cx="867" cy="5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 dirty="0">
                  <a:solidFill>
                    <a:srgbClr val="000000"/>
                  </a:solidFill>
                </a:rPr>
                <a:t>Ábrák</a:t>
              </a:r>
              <a:endParaRPr lang="hu-HU" sz="16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69" name="Rectangle 41"/>
            <p:cNvSpPr>
              <a:spLocks noChangeArrowheads="1"/>
            </p:cNvSpPr>
            <p:nvPr/>
          </p:nvSpPr>
          <p:spPr bwMode="auto">
            <a:xfrm>
              <a:off x="1664" y="1817"/>
              <a:ext cx="283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1/9</a:t>
              </a:r>
              <a:endParaRPr lang="en-US" sz="1600"/>
            </a:p>
          </p:txBody>
        </p:sp>
        <p:sp>
          <p:nvSpPr>
            <p:cNvPr id="329770" name="Rectangle 42"/>
            <p:cNvSpPr>
              <a:spLocks noChangeArrowheads="1"/>
            </p:cNvSpPr>
            <p:nvPr/>
          </p:nvSpPr>
          <p:spPr bwMode="auto">
            <a:xfrm>
              <a:off x="1955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9771" name="Rectangle 43"/>
            <p:cNvSpPr>
              <a:spLocks noChangeArrowheads="1"/>
            </p:cNvSpPr>
            <p:nvPr/>
          </p:nvSpPr>
          <p:spPr bwMode="auto">
            <a:xfrm>
              <a:off x="2247" y="1817"/>
              <a:ext cx="284" cy="16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1/15</a:t>
              </a:r>
              <a:endParaRPr lang="en-US" sz="1600"/>
            </a:p>
          </p:txBody>
        </p:sp>
        <p:sp>
          <p:nvSpPr>
            <p:cNvPr id="329772" name="Rectangle 44"/>
            <p:cNvSpPr>
              <a:spLocks noChangeArrowheads="1"/>
            </p:cNvSpPr>
            <p:nvPr/>
          </p:nvSpPr>
          <p:spPr bwMode="auto">
            <a:xfrm>
              <a:off x="1664" y="1383"/>
              <a:ext cx="283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1/6</a:t>
              </a:r>
              <a:endParaRPr lang="en-US" sz="1600"/>
            </a:p>
          </p:txBody>
        </p:sp>
        <p:sp>
          <p:nvSpPr>
            <p:cNvPr id="329773" name="Rectangle 45"/>
            <p:cNvSpPr>
              <a:spLocks noChangeArrowheads="1"/>
            </p:cNvSpPr>
            <p:nvPr/>
          </p:nvSpPr>
          <p:spPr bwMode="auto">
            <a:xfrm>
              <a:off x="1955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7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29774" name="Rectangle 46"/>
            <p:cNvSpPr>
              <a:spLocks noChangeArrowheads="1"/>
            </p:cNvSpPr>
            <p:nvPr/>
          </p:nvSpPr>
          <p:spPr bwMode="auto">
            <a:xfrm>
              <a:off x="2247" y="1383"/>
              <a:ext cx="284" cy="16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1600"/>
                <a:t>1/12</a:t>
              </a:r>
              <a:endParaRPr lang="en-US" sz="1600"/>
            </a:p>
          </p:txBody>
        </p:sp>
        <p:sp>
          <p:nvSpPr>
            <p:cNvPr id="329775" name="Line 47"/>
            <p:cNvSpPr>
              <a:spLocks noChangeShapeType="1"/>
            </p:cNvSpPr>
            <p:nvPr/>
          </p:nvSpPr>
          <p:spPr bwMode="auto">
            <a:xfrm>
              <a:off x="1222" y="2553"/>
              <a:ext cx="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76" name="Line 48"/>
            <p:cNvSpPr>
              <a:spLocks noChangeShapeType="1"/>
            </p:cNvSpPr>
            <p:nvPr/>
          </p:nvSpPr>
          <p:spPr bwMode="auto">
            <a:xfrm>
              <a:off x="2535" y="2553"/>
              <a:ext cx="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77" name="Line 49"/>
            <p:cNvSpPr>
              <a:spLocks noChangeShapeType="1"/>
            </p:cNvSpPr>
            <p:nvPr/>
          </p:nvSpPr>
          <p:spPr bwMode="auto">
            <a:xfrm>
              <a:off x="3945" y="2553"/>
              <a:ext cx="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9778" name="Group 50"/>
            <p:cNvGrpSpPr>
              <a:grpSpLocks/>
            </p:cNvGrpSpPr>
            <p:nvPr/>
          </p:nvGrpSpPr>
          <p:grpSpPr bwMode="auto">
            <a:xfrm>
              <a:off x="1222" y="2618"/>
              <a:ext cx="438" cy="782"/>
              <a:chOff x="1478" y="2640"/>
              <a:chExt cx="476" cy="864"/>
            </a:xfrm>
          </p:grpSpPr>
          <p:sp>
            <p:nvSpPr>
              <p:cNvPr id="329779" name="Line 51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9780" name="Line 52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9781" name="Line 53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29782" name="Group 54"/>
            <p:cNvGrpSpPr>
              <a:grpSpLocks/>
            </p:cNvGrpSpPr>
            <p:nvPr/>
          </p:nvGrpSpPr>
          <p:grpSpPr bwMode="auto">
            <a:xfrm>
              <a:off x="1222" y="1705"/>
              <a:ext cx="438" cy="826"/>
              <a:chOff x="1478" y="1632"/>
              <a:chExt cx="476" cy="912"/>
            </a:xfrm>
          </p:grpSpPr>
          <p:sp>
            <p:nvSpPr>
              <p:cNvPr id="329783" name="Line 55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9784" name="Line 56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29785" name="Line 57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29786" name="Line 58"/>
            <p:cNvSpPr>
              <a:spLocks noChangeShapeType="1"/>
            </p:cNvSpPr>
            <p:nvPr/>
          </p:nvSpPr>
          <p:spPr bwMode="auto">
            <a:xfrm flipH="1">
              <a:off x="2827" y="2661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87" name="Line 59"/>
            <p:cNvSpPr>
              <a:spLocks noChangeShapeType="1"/>
            </p:cNvSpPr>
            <p:nvPr/>
          </p:nvSpPr>
          <p:spPr bwMode="auto">
            <a:xfrm>
              <a:off x="2827" y="2661"/>
              <a:ext cx="1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88" name="Line 60"/>
            <p:cNvSpPr>
              <a:spLocks noChangeShapeType="1"/>
            </p:cNvSpPr>
            <p:nvPr/>
          </p:nvSpPr>
          <p:spPr bwMode="auto">
            <a:xfrm flipH="1">
              <a:off x="2535" y="3443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89" name="Line 61"/>
            <p:cNvSpPr>
              <a:spLocks noChangeShapeType="1"/>
            </p:cNvSpPr>
            <p:nvPr/>
          </p:nvSpPr>
          <p:spPr bwMode="auto">
            <a:xfrm flipH="1">
              <a:off x="2827" y="2487"/>
              <a:ext cx="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90" name="Line 62"/>
            <p:cNvSpPr>
              <a:spLocks noChangeShapeType="1"/>
            </p:cNvSpPr>
            <p:nvPr/>
          </p:nvSpPr>
          <p:spPr bwMode="auto">
            <a:xfrm flipV="1">
              <a:off x="2827" y="1662"/>
              <a:ext cx="1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29791" name="Line 63"/>
            <p:cNvSpPr>
              <a:spLocks noChangeShapeType="1"/>
            </p:cNvSpPr>
            <p:nvPr/>
          </p:nvSpPr>
          <p:spPr bwMode="auto">
            <a:xfrm flipH="1">
              <a:off x="2535" y="1662"/>
              <a:ext cx="2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29792" name="Group 64"/>
            <p:cNvGrpSpPr>
              <a:grpSpLocks/>
            </p:cNvGrpSpPr>
            <p:nvPr/>
          </p:nvGrpSpPr>
          <p:grpSpPr bwMode="auto">
            <a:xfrm>
              <a:off x="4484" y="3121"/>
              <a:ext cx="867" cy="601"/>
              <a:chOff x="5020" y="3196"/>
              <a:chExt cx="942" cy="664"/>
            </a:xfrm>
          </p:grpSpPr>
          <p:sp>
            <p:nvSpPr>
              <p:cNvPr id="329793" name="Rectangle 65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942" cy="64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Kód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9794" name="Rectangle 66"/>
              <p:cNvSpPr>
                <a:spLocks noChangeArrowheads="1"/>
              </p:cNvSpPr>
              <p:nvPr/>
            </p:nvSpPr>
            <p:spPr bwMode="auto">
              <a:xfrm>
                <a:off x="5020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9795" name="Rectangle 67"/>
              <p:cNvSpPr>
                <a:spLocks noChangeArrowheads="1"/>
              </p:cNvSpPr>
              <p:nvPr/>
            </p:nvSpPr>
            <p:spPr bwMode="auto">
              <a:xfrm>
                <a:off x="5337" y="367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TF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9796" name="Rectangle 68"/>
              <p:cNvSpPr>
                <a:spLocks noChangeArrowheads="1"/>
              </p:cNvSpPr>
              <p:nvPr/>
            </p:nvSpPr>
            <p:spPr bwMode="auto">
              <a:xfrm>
                <a:off x="5654" y="367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LF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9797" name="Rectangle 69"/>
              <p:cNvSpPr>
                <a:spLocks noChangeArrowheads="1"/>
              </p:cNvSpPr>
              <p:nvPr/>
            </p:nvSpPr>
            <p:spPr bwMode="auto">
              <a:xfrm>
                <a:off x="5020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ES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9798" name="Rectangle 70"/>
              <p:cNvSpPr>
                <a:spLocks noChangeArrowheads="1"/>
              </p:cNvSpPr>
              <p:nvPr/>
            </p:nvSpPr>
            <p:spPr bwMode="auto">
              <a:xfrm>
                <a:off x="5337" y="3196"/>
                <a:ext cx="309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DU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29799" name="Rectangle 71"/>
              <p:cNvSpPr>
                <a:spLocks noChangeArrowheads="1"/>
              </p:cNvSpPr>
              <p:nvPr/>
            </p:nvSpPr>
            <p:spPr bwMode="auto">
              <a:xfrm>
                <a:off x="5654" y="3196"/>
                <a:ext cx="308" cy="1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600" b="1">
                    <a:solidFill>
                      <a:srgbClr val="000000"/>
                    </a:solidFill>
                  </a:rPr>
                  <a:t>EF</a:t>
                </a:r>
                <a:endParaRPr lang="hu-HU" sz="16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29800" name="Rectangle 72"/>
            <p:cNvSpPr>
              <a:spLocks noChangeArrowheads="1"/>
            </p:cNvSpPr>
            <p:nvPr/>
          </p:nvSpPr>
          <p:spPr bwMode="auto">
            <a:xfrm>
              <a:off x="1165" y="1028"/>
              <a:ext cx="18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b="1"/>
                <a:t>Projektindítás = január 1.</a:t>
              </a:r>
              <a:endParaRPr lang="hu-HU" b="1">
                <a:latin typeface="Arial CE" charset="-18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3C06-E23D-4947-B6AF-883748C58E28}" type="slidenum">
              <a:rPr lang="en-US"/>
              <a:pPr/>
              <a:t>61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901701"/>
            <a:ext cx="7696200" cy="908049"/>
          </a:xfrm>
        </p:spPr>
        <p:txBody>
          <a:bodyPr/>
          <a:lstStyle/>
          <a:p>
            <a:r>
              <a:rPr lang="hu-HU" dirty="0"/>
              <a:t>Időelemzés példa – teljes időjáték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495300" y="2022475"/>
            <a:ext cx="8267700" cy="3921125"/>
          </a:xfrm>
          <a:prstGeom prst="rect">
            <a:avLst/>
          </a:prstGeom>
          <a:solidFill>
            <a:srgbClr val="CECECE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746125" y="3575050"/>
            <a:ext cx="1377950" cy="91916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Megírás</a:t>
            </a:r>
            <a:endParaRPr lang="hu-HU" sz="16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746125" y="4265613"/>
            <a:ext cx="452438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</a:t>
            </a:r>
            <a:endParaRPr lang="en-US" sz="1600"/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1209675" y="4265613"/>
            <a:ext cx="452438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0</a:t>
            </a:r>
            <a:endParaRPr lang="en-US" sz="1600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1673225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1/5</a:t>
            </a:r>
            <a:endParaRPr lang="en-US" sz="1600"/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746125" y="3575050"/>
            <a:ext cx="452438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</a:t>
            </a:r>
            <a:endParaRPr lang="en-US" sz="1600"/>
          </a:p>
        </p:txBody>
      </p:sp>
      <p:sp>
        <p:nvSpPr>
          <p:cNvPr id="331786" name="Rectangle 10"/>
          <p:cNvSpPr>
            <a:spLocks noChangeArrowheads="1"/>
          </p:cNvSpPr>
          <p:nvPr/>
        </p:nvSpPr>
        <p:spPr bwMode="auto">
          <a:xfrm>
            <a:off x="1209675" y="3575050"/>
            <a:ext cx="452438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5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1673225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1/5</a:t>
            </a:r>
            <a:endParaRPr lang="en-US" sz="1600"/>
          </a:p>
        </p:txBody>
      </p:sp>
      <p:sp>
        <p:nvSpPr>
          <p:cNvPr id="331788" name="Rectangle 12"/>
          <p:cNvSpPr>
            <a:spLocks noChangeArrowheads="1"/>
          </p:cNvSpPr>
          <p:nvPr/>
        </p:nvSpPr>
        <p:spPr bwMode="auto">
          <a:xfrm>
            <a:off x="2832100" y="3575050"/>
            <a:ext cx="1376363" cy="91916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  <a:latin typeface="Arial CE" charset="-18"/>
              </a:rPr>
              <a:t>Szerkesztés</a:t>
            </a:r>
          </a:p>
        </p:txBody>
      </p:sp>
      <p:sp>
        <p:nvSpPr>
          <p:cNvPr id="331789" name="Rectangle 13"/>
          <p:cNvSpPr>
            <a:spLocks noChangeArrowheads="1"/>
          </p:cNvSpPr>
          <p:nvPr/>
        </p:nvSpPr>
        <p:spPr bwMode="auto">
          <a:xfrm>
            <a:off x="2832100" y="4265613"/>
            <a:ext cx="449263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1/11</a:t>
            </a:r>
            <a:endParaRPr lang="en-US" sz="1600"/>
          </a:p>
        </p:txBody>
      </p:sp>
      <p:sp>
        <p:nvSpPr>
          <p:cNvPr id="331790" name="Rectangle 14"/>
          <p:cNvSpPr>
            <a:spLocks noChangeArrowheads="1"/>
          </p:cNvSpPr>
          <p:nvPr/>
        </p:nvSpPr>
        <p:spPr bwMode="auto">
          <a:xfrm>
            <a:off x="3294063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5</a:t>
            </a:r>
            <a:endParaRPr lang="en-US" sz="1600"/>
          </a:p>
        </p:txBody>
      </p:sp>
      <p:sp>
        <p:nvSpPr>
          <p:cNvPr id="331791" name="Rectangle 15"/>
          <p:cNvSpPr>
            <a:spLocks noChangeArrowheads="1"/>
          </p:cNvSpPr>
          <p:nvPr/>
        </p:nvSpPr>
        <p:spPr bwMode="auto">
          <a:xfrm>
            <a:off x="3757613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1792" name="Rectangle 16"/>
          <p:cNvSpPr>
            <a:spLocks noChangeArrowheads="1"/>
          </p:cNvSpPr>
          <p:nvPr/>
        </p:nvSpPr>
        <p:spPr bwMode="auto">
          <a:xfrm>
            <a:off x="2832100" y="3575050"/>
            <a:ext cx="449263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1/6</a:t>
            </a:r>
            <a:endParaRPr lang="en-US" sz="1600"/>
          </a:p>
        </p:txBody>
      </p:sp>
      <p:sp>
        <p:nvSpPr>
          <p:cNvPr id="331793" name="Rectangle 17"/>
          <p:cNvSpPr>
            <a:spLocks noChangeArrowheads="1"/>
          </p:cNvSpPr>
          <p:nvPr/>
        </p:nvSpPr>
        <p:spPr bwMode="auto">
          <a:xfrm>
            <a:off x="3294063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5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794" name="Rectangle 18"/>
          <p:cNvSpPr>
            <a:spLocks noChangeArrowheads="1"/>
          </p:cNvSpPr>
          <p:nvPr/>
        </p:nvSpPr>
        <p:spPr bwMode="auto">
          <a:xfrm>
            <a:off x="3757613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1/10</a:t>
            </a:r>
            <a:endParaRPr lang="en-US" sz="1600"/>
          </a:p>
        </p:txBody>
      </p:sp>
      <p:sp>
        <p:nvSpPr>
          <p:cNvPr id="331795" name="Rectangle 19"/>
          <p:cNvSpPr>
            <a:spLocks noChangeArrowheads="1"/>
          </p:cNvSpPr>
          <p:nvPr/>
        </p:nvSpPr>
        <p:spPr bwMode="auto">
          <a:xfrm>
            <a:off x="5070475" y="3575050"/>
            <a:ext cx="1376363" cy="91916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Korrektúra</a:t>
            </a:r>
          </a:p>
        </p:txBody>
      </p:sp>
      <p:sp>
        <p:nvSpPr>
          <p:cNvPr id="331796" name="Rectangle 20"/>
          <p:cNvSpPr>
            <a:spLocks noChangeArrowheads="1"/>
          </p:cNvSpPr>
          <p:nvPr/>
        </p:nvSpPr>
        <p:spPr bwMode="auto">
          <a:xfrm>
            <a:off x="5070475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1/16</a:t>
            </a:r>
            <a:endParaRPr lang="en-US" sz="1600"/>
          </a:p>
        </p:txBody>
      </p:sp>
      <p:sp>
        <p:nvSpPr>
          <p:cNvPr id="331797" name="Rectangle 21"/>
          <p:cNvSpPr>
            <a:spLocks noChangeArrowheads="1"/>
          </p:cNvSpPr>
          <p:nvPr/>
        </p:nvSpPr>
        <p:spPr bwMode="auto">
          <a:xfrm>
            <a:off x="5534025" y="4265613"/>
            <a:ext cx="449263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0</a:t>
            </a:r>
            <a:endParaRPr lang="en-US" sz="1600"/>
          </a:p>
        </p:txBody>
      </p:sp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5995988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1/20</a:t>
            </a:r>
            <a:endParaRPr lang="en-US" sz="1600"/>
          </a:p>
        </p:txBody>
      </p:sp>
      <p:sp>
        <p:nvSpPr>
          <p:cNvPr id="331799" name="Rectangle 23"/>
          <p:cNvSpPr>
            <a:spLocks noChangeArrowheads="1"/>
          </p:cNvSpPr>
          <p:nvPr/>
        </p:nvSpPr>
        <p:spPr bwMode="auto">
          <a:xfrm>
            <a:off x="5070475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1/16</a:t>
            </a:r>
            <a:endParaRPr lang="en-US" sz="1600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5534025" y="3575050"/>
            <a:ext cx="449263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5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801" name="Rectangle 25"/>
          <p:cNvSpPr>
            <a:spLocks noChangeArrowheads="1"/>
          </p:cNvSpPr>
          <p:nvPr/>
        </p:nvSpPr>
        <p:spPr bwMode="auto">
          <a:xfrm>
            <a:off x="5995988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1/20</a:t>
            </a:r>
            <a:endParaRPr lang="en-US" sz="1600"/>
          </a:p>
        </p:txBody>
      </p:sp>
      <p:sp>
        <p:nvSpPr>
          <p:cNvPr id="331802" name="Rectangle 26"/>
          <p:cNvSpPr>
            <a:spLocks noChangeArrowheads="1"/>
          </p:cNvSpPr>
          <p:nvPr/>
        </p:nvSpPr>
        <p:spPr bwMode="auto">
          <a:xfrm>
            <a:off x="7077075" y="3575050"/>
            <a:ext cx="1377950" cy="91916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Nyomtatás</a:t>
            </a:r>
          </a:p>
        </p:txBody>
      </p:sp>
      <p:sp>
        <p:nvSpPr>
          <p:cNvPr id="331803" name="Rectangle 27"/>
          <p:cNvSpPr>
            <a:spLocks noChangeArrowheads="1"/>
          </p:cNvSpPr>
          <p:nvPr/>
        </p:nvSpPr>
        <p:spPr bwMode="auto">
          <a:xfrm>
            <a:off x="7077075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1/21</a:t>
            </a:r>
            <a:endParaRPr lang="en-US" sz="1600"/>
          </a:p>
        </p:txBody>
      </p:sp>
      <p:sp>
        <p:nvSpPr>
          <p:cNvPr id="331804" name="Rectangle 28"/>
          <p:cNvSpPr>
            <a:spLocks noChangeArrowheads="1"/>
          </p:cNvSpPr>
          <p:nvPr/>
        </p:nvSpPr>
        <p:spPr bwMode="auto">
          <a:xfrm>
            <a:off x="7539038" y="4265613"/>
            <a:ext cx="452437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0</a:t>
            </a:r>
            <a:endParaRPr lang="en-US"/>
          </a:p>
        </p:txBody>
      </p:sp>
      <p:sp>
        <p:nvSpPr>
          <p:cNvPr id="331805" name="Rectangle 29"/>
          <p:cNvSpPr>
            <a:spLocks noChangeArrowheads="1"/>
          </p:cNvSpPr>
          <p:nvPr/>
        </p:nvSpPr>
        <p:spPr bwMode="auto">
          <a:xfrm>
            <a:off x="8002588" y="4265613"/>
            <a:ext cx="452437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1/23</a:t>
            </a:r>
            <a:endParaRPr lang="en-US" sz="1600"/>
          </a:p>
        </p:txBody>
      </p:sp>
      <p:sp>
        <p:nvSpPr>
          <p:cNvPr id="331806" name="Rectangle 30"/>
          <p:cNvSpPr>
            <a:spLocks noChangeArrowheads="1"/>
          </p:cNvSpPr>
          <p:nvPr/>
        </p:nvSpPr>
        <p:spPr bwMode="auto">
          <a:xfrm>
            <a:off x="7077075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1/21</a:t>
            </a:r>
            <a:endParaRPr lang="en-US" sz="1600"/>
          </a:p>
        </p:txBody>
      </p:sp>
      <p:sp>
        <p:nvSpPr>
          <p:cNvPr id="331807" name="Rectangle 31"/>
          <p:cNvSpPr>
            <a:spLocks noChangeArrowheads="1"/>
          </p:cNvSpPr>
          <p:nvPr/>
        </p:nvSpPr>
        <p:spPr bwMode="auto">
          <a:xfrm>
            <a:off x="7539038" y="3575050"/>
            <a:ext cx="452437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3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808" name="Rectangle 32"/>
          <p:cNvSpPr>
            <a:spLocks noChangeArrowheads="1"/>
          </p:cNvSpPr>
          <p:nvPr/>
        </p:nvSpPr>
        <p:spPr bwMode="auto">
          <a:xfrm>
            <a:off x="8002588" y="3575050"/>
            <a:ext cx="452437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1/23</a:t>
            </a:r>
            <a:endParaRPr lang="en-US" sz="1600"/>
          </a:p>
        </p:txBody>
      </p:sp>
      <p:sp>
        <p:nvSpPr>
          <p:cNvPr id="331809" name="Rectangle 33"/>
          <p:cNvSpPr>
            <a:spLocks noChangeArrowheads="1"/>
          </p:cNvSpPr>
          <p:nvPr/>
        </p:nvSpPr>
        <p:spPr bwMode="auto">
          <a:xfrm>
            <a:off x="2832100" y="4954588"/>
            <a:ext cx="1376363" cy="9207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  <a:latin typeface="Arial CE" charset="-18"/>
              </a:rPr>
              <a:t>Fedőlapterv</a:t>
            </a:r>
          </a:p>
        </p:txBody>
      </p:sp>
      <p:sp>
        <p:nvSpPr>
          <p:cNvPr id="331810" name="Rectangle 34"/>
          <p:cNvSpPr>
            <a:spLocks noChangeArrowheads="1"/>
          </p:cNvSpPr>
          <p:nvPr/>
        </p:nvSpPr>
        <p:spPr bwMode="auto">
          <a:xfrm>
            <a:off x="2832100" y="5645150"/>
            <a:ext cx="449263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1/6</a:t>
            </a:r>
            <a:endParaRPr lang="en-US"/>
          </a:p>
        </p:txBody>
      </p:sp>
      <p:sp>
        <p:nvSpPr>
          <p:cNvPr id="331811" name="Rectangle 35"/>
          <p:cNvSpPr>
            <a:spLocks noChangeArrowheads="1"/>
          </p:cNvSpPr>
          <p:nvPr/>
        </p:nvSpPr>
        <p:spPr bwMode="auto">
          <a:xfrm>
            <a:off x="3294063" y="5645150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0</a:t>
            </a:r>
            <a:endParaRPr lang="en-US" sz="1600"/>
          </a:p>
        </p:txBody>
      </p:sp>
      <p:sp>
        <p:nvSpPr>
          <p:cNvPr id="331812" name="Rectangle 36"/>
          <p:cNvSpPr>
            <a:spLocks noChangeArrowheads="1"/>
          </p:cNvSpPr>
          <p:nvPr/>
        </p:nvSpPr>
        <p:spPr bwMode="auto">
          <a:xfrm>
            <a:off x="3757613" y="5645150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1813" name="Rectangle 37"/>
          <p:cNvSpPr>
            <a:spLocks noChangeArrowheads="1"/>
          </p:cNvSpPr>
          <p:nvPr/>
        </p:nvSpPr>
        <p:spPr bwMode="auto">
          <a:xfrm>
            <a:off x="2832100" y="4954588"/>
            <a:ext cx="449263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1/6</a:t>
            </a:r>
            <a:endParaRPr lang="en-US" sz="1600"/>
          </a:p>
        </p:txBody>
      </p:sp>
      <p:sp>
        <p:nvSpPr>
          <p:cNvPr id="331814" name="Rectangle 38"/>
          <p:cNvSpPr>
            <a:spLocks noChangeArrowheads="1"/>
          </p:cNvSpPr>
          <p:nvPr/>
        </p:nvSpPr>
        <p:spPr bwMode="auto">
          <a:xfrm>
            <a:off x="3294063" y="4954588"/>
            <a:ext cx="450850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10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815" name="Rectangle 39"/>
          <p:cNvSpPr>
            <a:spLocks noChangeArrowheads="1"/>
          </p:cNvSpPr>
          <p:nvPr/>
        </p:nvSpPr>
        <p:spPr bwMode="auto">
          <a:xfrm>
            <a:off x="3757613" y="4954588"/>
            <a:ext cx="450850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1816" name="Rectangle 40"/>
          <p:cNvSpPr>
            <a:spLocks noChangeArrowheads="1"/>
          </p:cNvSpPr>
          <p:nvPr/>
        </p:nvSpPr>
        <p:spPr bwMode="auto">
          <a:xfrm>
            <a:off x="2832100" y="2195513"/>
            <a:ext cx="1376363" cy="91916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Ábrák</a:t>
            </a:r>
            <a:endParaRPr lang="hu-HU" sz="16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817" name="Rectangle 41"/>
          <p:cNvSpPr>
            <a:spLocks noChangeArrowheads="1"/>
          </p:cNvSpPr>
          <p:nvPr/>
        </p:nvSpPr>
        <p:spPr bwMode="auto">
          <a:xfrm>
            <a:off x="2832100" y="2884488"/>
            <a:ext cx="449263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1/9</a:t>
            </a:r>
            <a:endParaRPr lang="en-US" sz="1600"/>
          </a:p>
        </p:txBody>
      </p:sp>
      <p:sp>
        <p:nvSpPr>
          <p:cNvPr id="331818" name="Rectangle 42"/>
          <p:cNvSpPr>
            <a:spLocks noChangeArrowheads="1"/>
          </p:cNvSpPr>
          <p:nvPr/>
        </p:nvSpPr>
        <p:spPr bwMode="auto">
          <a:xfrm>
            <a:off x="3294063" y="2884488"/>
            <a:ext cx="450850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3</a:t>
            </a:r>
            <a:endParaRPr lang="en-US" sz="1600"/>
          </a:p>
        </p:txBody>
      </p:sp>
      <p:sp>
        <p:nvSpPr>
          <p:cNvPr id="331819" name="Rectangle 43"/>
          <p:cNvSpPr>
            <a:spLocks noChangeArrowheads="1"/>
          </p:cNvSpPr>
          <p:nvPr/>
        </p:nvSpPr>
        <p:spPr bwMode="auto">
          <a:xfrm>
            <a:off x="3757613" y="2884488"/>
            <a:ext cx="450850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1820" name="Rectangle 44"/>
          <p:cNvSpPr>
            <a:spLocks noChangeArrowheads="1"/>
          </p:cNvSpPr>
          <p:nvPr/>
        </p:nvSpPr>
        <p:spPr bwMode="auto">
          <a:xfrm>
            <a:off x="2832100" y="2195513"/>
            <a:ext cx="449263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1/6</a:t>
            </a:r>
            <a:endParaRPr lang="en-US" sz="1600"/>
          </a:p>
        </p:txBody>
      </p:sp>
      <p:sp>
        <p:nvSpPr>
          <p:cNvPr id="331821" name="Rectangle 45"/>
          <p:cNvSpPr>
            <a:spLocks noChangeArrowheads="1"/>
          </p:cNvSpPr>
          <p:nvPr/>
        </p:nvSpPr>
        <p:spPr bwMode="auto">
          <a:xfrm>
            <a:off x="3294063" y="21955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7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1822" name="Rectangle 46"/>
          <p:cNvSpPr>
            <a:spLocks noChangeArrowheads="1"/>
          </p:cNvSpPr>
          <p:nvPr/>
        </p:nvSpPr>
        <p:spPr bwMode="auto">
          <a:xfrm>
            <a:off x="3757613" y="21955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1/12</a:t>
            </a:r>
            <a:endParaRPr lang="en-US" sz="1600"/>
          </a:p>
        </p:txBody>
      </p:sp>
      <p:sp>
        <p:nvSpPr>
          <p:cNvPr id="331823" name="Line 47"/>
          <p:cNvSpPr>
            <a:spLocks noChangeShapeType="1"/>
          </p:cNvSpPr>
          <p:nvPr/>
        </p:nvSpPr>
        <p:spPr bwMode="auto">
          <a:xfrm>
            <a:off x="2130425" y="4052888"/>
            <a:ext cx="695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24" name="Line 48"/>
          <p:cNvSpPr>
            <a:spLocks noChangeShapeType="1"/>
          </p:cNvSpPr>
          <p:nvPr/>
        </p:nvSpPr>
        <p:spPr bwMode="auto">
          <a:xfrm>
            <a:off x="4214813" y="4052888"/>
            <a:ext cx="849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25" name="Line 49"/>
          <p:cNvSpPr>
            <a:spLocks noChangeShapeType="1"/>
          </p:cNvSpPr>
          <p:nvPr/>
        </p:nvSpPr>
        <p:spPr bwMode="auto">
          <a:xfrm>
            <a:off x="6453188" y="4052888"/>
            <a:ext cx="693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2130425" y="4156075"/>
            <a:ext cx="695325" cy="1241425"/>
            <a:chOff x="1478" y="2640"/>
            <a:chExt cx="476" cy="864"/>
          </a:xfrm>
        </p:grpSpPr>
        <p:sp>
          <p:nvSpPr>
            <p:cNvPr id="331827" name="Line 51"/>
            <p:cNvSpPr>
              <a:spLocks noChangeShapeType="1"/>
            </p:cNvSpPr>
            <p:nvPr/>
          </p:nvSpPr>
          <p:spPr bwMode="auto">
            <a:xfrm>
              <a:off x="1478" y="2640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1828" name="Line 52"/>
            <p:cNvSpPr>
              <a:spLocks noChangeShapeType="1"/>
            </p:cNvSpPr>
            <p:nvPr/>
          </p:nvSpPr>
          <p:spPr bwMode="auto">
            <a:xfrm>
              <a:off x="1637" y="2640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1829" name="Line 53"/>
            <p:cNvSpPr>
              <a:spLocks noChangeShapeType="1"/>
            </p:cNvSpPr>
            <p:nvPr/>
          </p:nvSpPr>
          <p:spPr bwMode="auto">
            <a:xfrm>
              <a:off x="1637" y="3504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31830" name="Group 54"/>
          <p:cNvGrpSpPr>
            <a:grpSpLocks/>
          </p:cNvGrpSpPr>
          <p:nvPr/>
        </p:nvGrpSpPr>
        <p:grpSpPr bwMode="auto">
          <a:xfrm>
            <a:off x="2130425" y="2706688"/>
            <a:ext cx="695325" cy="1311275"/>
            <a:chOff x="1478" y="1632"/>
            <a:chExt cx="476" cy="912"/>
          </a:xfrm>
        </p:grpSpPr>
        <p:sp>
          <p:nvSpPr>
            <p:cNvPr id="331831" name="Line 55"/>
            <p:cNvSpPr>
              <a:spLocks noChangeShapeType="1"/>
            </p:cNvSpPr>
            <p:nvPr/>
          </p:nvSpPr>
          <p:spPr bwMode="auto">
            <a:xfrm>
              <a:off x="1478" y="2544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1832" name="Line 56"/>
            <p:cNvSpPr>
              <a:spLocks noChangeShapeType="1"/>
            </p:cNvSpPr>
            <p:nvPr/>
          </p:nvSpPr>
          <p:spPr bwMode="auto">
            <a:xfrm flipV="1">
              <a:off x="1637" y="1632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1833" name="Line 57"/>
            <p:cNvSpPr>
              <a:spLocks noChangeShapeType="1"/>
            </p:cNvSpPr>
            <p:nvPr/>
          </p:nvSpPr>
          <p:spPr bwMode="auto">
            <a:xfrm>
              <a:off x="1637" y="163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31834" name="Line 58"/>
          <p:cNvSpPr>
            <a:spLocks noChangeShapeType="1"/>
          </p:cNvSpPr>
          <p:nvPr/>
        </p:nvSpPr>
        <p:spPr bwMode="auto">
          <a:xfrm flipH="1">
            <a:off x="4678363" y="4224338"/>
            <a:ext cx="3857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35" name="Line 59"/>
          <p:cNvSpPr>
            <a:spLocks noChangeShapeType="1"/>
          </p:cNvSpPr>
          <p:nvPr/>
        </p:nvSpPr>
        <p:spPr bwMode="auto">
          <a:xfrm>
            <a:off x="4678363" y="4224338"/>
            <a:ext cx="1587" cy="1241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36" name="Line 60"/>
          <p:cNvSpPr>
            <a:spLocks noChangeShapeType="1"/>
          </p:cNvSpPr>
          <p:nvPr/>
        </p:nvSpPr>
        <p:spPr bwMode="auto">
          <a:xfrm flipH="1">
            <a:off x="4214813" y="5465763"/>
            <a:ext cx="4635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37" name="Line 61"/>
          <p:cNvSpPr>
            <a:spLocks noChangeShapeType="1"/>
          </p:cNvSpPr>
          <p:nvPr/>
        </p:nvSpPr>
        <p:spPr bwMode="auto">
          <a:xfrm flipH="1">
            <a:off x="4678363" y="3948113"/>
            <a:ext cx="3857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38" name="Line 62"/>
          <p:cNvSpPr>
            <a:spLocks noChangeShapeType="1"/>
          </p:cNvSpPr>
          <p:nvPr/>
        </p:nvSpPr>
        <p:spPr bwMode="auto">
          <a:xfrm flipV="1">
            <a:off x="4678363" y="2638425"/>
            <a:ext cx="1587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1839" name="Line 63"/>
          <p:cNvSpPr>
            <a:spLocks noChangeShapeType="1"/>
          </p:cNvSpPr>
          <p:nvPr/>
        </p:nvSpPr>
        <p:spPr bwMode="auto">
          <a:xfrm flipH="1">
            <a:off x="4214813" y="2638425"/>
            <a:ext cx="4635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31840" name="Group 64"/>
          <p:cNvGrpSpPr>
            <a:grpSpLocks/>
          </p:cNvGrpSpPr>
          <p:nvPr/>
        </p:nvGrpSpPr>
        <p:grpSpPr bwMode="auto">
          <a:xfrm>
            <a:off x="7308850" y="4954588"/>
            <a:ext cx="1376363" cy="954087"/>
            <a:chOff x="5020" y="3196"/>
            <a:chExt cx="942" cy="664"/>
          </a:xfrm>
        </p:grpSpPr>
        <p:sp>
          <p:nvSpPr>
            <p:cNvPr id="331841" name="Rectangle 65"/>
            <p:cNvSpPr>
              <a:spLocks noChangeArrowheads="1"/>
            </p:cNvSpPr>
            <p:nvPr/>
          </p:nvSpPr>
          <p:spPr bwMode="auto">
            <a:xfrm>
              <a:off x="5020" y="3196"/>
              <a:ext cx="942" cy="6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Kód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1842" name="Rectangle 66"/>
            <p:cNvSpPr>
              <a:spLocks noChangeArrowheads="1"/>
            </p:cNvSpPr>
            <p:nvPr/>
          </p:nvSpPr>
          <p:spPr bwMode="auto">
            <a:xfrm>
              <a:off x="5020" y="367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LS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1843" name="Rectangle 67"/>
            <p:cNvSpPr>
              <a:spLocks noChangeArrowheads="1"/>
            </p:cNvSpPr>
            <p:nvPr/>
          </p:nvSpPr>
          <p:spPr bwMode="auto">
            <a:xfrm>
              <a:off x="5337" y="367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TF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1844" name="Rectangle 68"/>
            <p:cNvSpPr>
              <a:spLocks noChangeArrowheads="1"/>
            </p:cNvSpPr>
            <p:nvPr/>
          </p:nvSpPr>
          <p:spPr bwMode="auto">
            <a:xfrm>
              <a:off x="5654" y="3676"/>
              <a:ext cx="308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LF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1845" name="Rectangle 69"/>
            <p:cNvSpPr>
              <a:spLocks noChangeArrowheads="1"/>
            </p:cNvSpPr>
            <p:nvPr/>
          </p:nvSpPr>
          <p:spPr bwMode="auto">
            <a:xfrm>
              <a:off x="5020" y="319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ES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1846" name="Rectangle 70"/>
            <p:cNvSpPr>
              <a:spLocks noChangeArrowheads="1"/>
            </p:cNvSpPr>
            <p:nvPr/>
          </p:nvSpPr>
          <p:spPr bwMode="auto">
            <a:xfrm>
              <a:off x="5337" y="319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DU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1847" name="Rectangle 71"/>
            <p:cNvSpPr>
              <a:spLocks noChangeArrowheads="1"/>
            </p:cNvSpPr>
            <p:nvPr/>
          </p:nvSpPr>
          <p:spPr bwMode="auto">
            <a:xfrm>
              <a:off x="5654" y="3196"/>
              <a:ext cx="308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EF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</p:grpSp>
      <p:sp>
        <p:nvSpPr>
          <p:cNvPr id="331848" name="Rectangle 72"/>
          <p:cNvSpPr>
            <a:spLocks noChangeArrowheads="1"/>
          </p:cNvSpPr>
          <p:nvPr/>
        </p:nvSpPr>
        <p:spPr bwMode="auto">
          <a:xfrm>
            <a:off x="2039938" y="16319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hu-HU" b="1"/>
              <a:t>Projektindítás = január 1.</a:t>
            </a:r>
            <a:endParaRPr lang="hu-HU" b="1">
              <a:latin typeface="Arial CE" charset="-1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C46E-9617-4A25-A29A-5D35B16FF011}" type="slidenum">
              <a:rPr lang="en-US"/>
              <a:pPr/>
              <a:t>62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819151"/>
            <a:ext cx="7696200" cy="838200"/>
          </a:xfrm>
        </p:spPr>
        <p:txBody>
          <a:bodyPr/>
          <a:lstStyle/>
          <a:p>
            <a:r>
              <a:rPr lang="hu-HU" dirty="0"/>
              <a:t>Időelemzés példa – kritikus út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495300" y="2022475"/>
            <a:ext cx="8267700" cy="3921125"/>
          </a:xfrm>
          <a:prstGeom prst="rect">
            <a:avLst/>
          </a:prstGeom>
          <a:solidFill>
            <a:srgbClr val="CECECE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746125" y="3575050"/>
            <a:ext cx="1377950" cy="91916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Megírás</a:t>
            </a:r>
            <a:endParaRPr lang="hu-HU" sz="16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746125" y="4265613"/>
            <a:ext cx="452438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 dirty="0"/>
              <a:t>1/1</a:t>
            </a:r>
            <a:endParaRPr lang="en-US" sz="1600" dirty="0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1209675" y="4265613"/>
            <a:ext cx="452438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0</a:t>
            </a:r>
            <a:endParaRPr lang="en-US" sz="1600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1673225" y="4265613"/>
            <a:ext cx="450850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1/5</a:t>
            </a:r>
            <a:endParaRPr lang="en-US" sz="1600"/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746125" y="3575050"/>
            <a:ext cx="452438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</a:t>
            </a:r>
            <a:endParaRPr lang="en-US" sz="1600"/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1209675" y="3575050"/>
            <a:ext cx="452438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5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1673225" y="3575050"/>
            <a:ext cx="450850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1/5</a:t>
            </a:r>
            <a:endParaRPr lang="en-US" sz="1600"/>
          </a:p>
        </p:txBody>
      </p:sp>
      <p:sp>
        <p:nvSpPr>
          <p:cNvPr id="332812" name="Rectangle 12"/>
          <p:cNvSpPr>
            <a:spLocks noChangeArrowheads="1"/>
          </p:cNvSpPr>
          <p:nvPr/>
        </p:nvSpPr>
        <p:spPr bwMode="auto">
          <a:xfrm>
            <a:off x="2832100" y="3575050"/>
            <a:ext cx="1376363" cy="91916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  <a:latin typeface="Arial CE" charset="-18"/>
              </a:rPr>
              <a:t>Szerkesztés</a:t>
            </a:r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2832100" y="4265613"/>
            <a:ext cx="449263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1/11</a:t>
            </a:r>
            <a:endParaRPr lang="en-US" sz="1600"/>
          </a:p>
        </p:txBody>
      </p:sp>
      <p:sp>
        <p:nvSpPr>
          <p:cNvPr id="332814" name="Rectangle 14"/>
          <p:cNvSpPr>
            <a:spLocks noChangeArrowheads="1"/>
          </p:cNvSpPr>
          <p:nvPr/>
        </p:nvSpPr>
        <p:spPr bwMode="auto">
          <a:xfrm>
            <a:off x="3294063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5</a:t>
            </a:r>
            <a:endParaRPr lang="en-US" sz="1600"/>
          </a:p>
        </p:txBody>
      </p:sp>
      <p:sp>
        <p:nvSpPr>
          <p:cNvPr id="332815" name="Rectangle 15"/>
          <p:cNvSpPr>
            <a:spLocks noChangeArrowheads="1"/>
          </p:cNvSpPr>
          <p:nvPr/>
        </p:nvSpPr>
        <p:spPr bwMode="auto">
          <a:xfrm>
            <a:off x="3757613" y="42656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2816" name="Rectangle 16"/>
          <p:cNvSpPr>
            <a:spLocks noChangeArrowheads="1"/>
          </p:cNvSpPr>
          <p:nvPr/>
        </p:nvSpPr>
        <p:spPr bwMode="auto">
          <a:xfrm>
            <a:off x="2832100" y="3575050"/>
            <a:ext cx="449263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1/6</a:t>
            </a:r>
            <a:endParaRPr lang="en-US" sz="1600"/>
          </a:p>
        </p:txBody>
      </p:sp>
      <p:sp>
        <p:nvSpPr>
          <p:cNvPr id="332817" name="Rectangle 17"/>
          <p:cNvSpPr>
            <a:spLocks noChangeArrowheads="1"/>
          </p:cNvSpPr>
          <p:nvPr/>
        </p:nvSpPr>
        <p:spPr bwMode="auto">
          <a:xfrm>
            <a:off x="3294063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5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18" name="Rectangle 18"/>
          <p:cNvSpPr>
            <a:spLocks noChangeArrowheads="1"/>
          </p:cNvSpPr>
          <p:nvPr/>
        </p:nvSpPr>
        <p:spPr bwMode="auto">
          <a:xfrm>
            <a:off x="3757613" y="3575050"/>
            <a:ext cx="450850" cy="2651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1/10</a:t>
            </a:r>
            <a:endParaRPr lang="en-US" sz="1600"/>
          </a:p>
        </p:txBody>
      </p:sp>
      <p:sp>
        <p:nvSpPr>
          <p:cNvPr id="332819" name="Rectangle 19"/>
          <p:cNvSpPr>
            <a:spLocks noChangeArrowheads="1"/>
          </p:cNvSpPr>
          <p:nvPr/>
        </p:nvSpPr>
        <p:spPr bwMode="auto">
          <a:xfrm>
            <a:off x="5070475" y="3575050"/>
            <a:ext cx="1376363" cy="91916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Korrektúra</a:t>
            </a:r>
          </a:p>
        </p:txBody>
      </p:sp>
      <p:sp>
        <p:nvSpPr>
          <p:cNvPr id="332820" name="Rectangle 20"/>
          <p:cNvSpPr>
            <a:spLocks noChangeArrowheads="1"/>
          </p:cNvSpPr>
          <p:nvPr/>
        </p:nvSpPr>
        <p:spPr bwMode="auto">
          <a:xfrm>
            <a:off x="5070475" y="4265613"/>
            <a:ext cx="450850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1/16</a:t>
            </a:r>
            <a:endParaRPr lang="en-US" sz="1600"/>
          </a:p>
        </p:txBody>
      </p:sp>
      <p:sp>
        <p:nvSpPr>
          <p:cNvPr id="332821" name="Rectangle 21"/>
          <p:cNvSpPr>
            <a:spLocks noChangeArrowheads="1"/>
          </p:cNvSpPr>
          <p:nvPr/>
        </p:nvSpPr>
        <p:spPr bwMode="auto">
          <a:xfrm>
            <a:off x="5534025" y="4265613"/>
            <a:ext cx="449263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0</a:t>
            </a:r>
            <a:endParaRPr lang="en-US" sz="1600"/>
          </a:p>
        </p:txBody>
      </p:sp>
      <p:sp>
        <p:nvSpPr>
          <p:cNvPr id="332822" name="Rectangle 22"/>
          <p:cNvSpPr>
            <a:spLocks noChangeArrowheads="1"/>
          </p:cNvSpPr>
          <p:nvPr/>
        </p:nvSpPr>
        <p:spPr bwMode="auto">
          <a:xfrm>
            <a:off x="5995988" y="4265613"/>
            <a:ext cx="450850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1/20</a:t>
            </a:r>
            <a:endParaRPr lang="en-US" sz="1600"/>
          </a:p>
        </p:txBody>
      </p:sp>
      <p:sp>
        <p:nvSpPr>
          <p:cNvPr id="332823" name="Rectangle 23"/>
          <p:cNvSpPr>
            <a:spLocks noChangeArrowheads="1"/>
          </p:cNvSpPr>
          <p:nvPr/>
        </p:nvSpPr>
        <p:spPr bwMode="auto">
          <a:xfrm>
            <a:off x="5070475" y="3575050"/>
            <a:ext cx="450850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1/16</a:t>
            </a:r>
            <a:endParaRPr lang="en-US" sz="1600"/>
          </a:p>
        </p:txBody>
      </p:sp>
      <p:sp>
        <p:nvSpPr>
          <p:cNvPr id="332824" name="Rectangle 24"/>
          <p:cNvSpPr>
            <a:spLocks noChangeArrowheads="1"/>
          </p:cNvSpPr>
          <p:nvPr/>
        </p:nvSpPr>
        <p:spPr bwMode="auto">
          <a:xfrm>
            <a:off x="5534025" y="3575050"/>
            <a:ext cx="449263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5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5995988" y="3575050"/>
            <a:ext cx="450850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1/20</a:t>
            </a:r>
            <a:endParaRPr lang="en-US" sz="1600"/>
          </a:p>
        </p:txBody>
      </p:sp>
      <p:sp>
        <p:nvSpPr>
          <p:cNvPr id="332826" name="Rectangle 26"/>
          <p:cNvSpPr>
            <a:spLocks noChangeArrowheads="1"/>
          </p:cNvSpPr>
          <p:nvPr/>
        </p:nvSpPr>
        <p:spPr bwMode="auto">
          <a:xfrm>
            <a:off x="7077075" y="3575050"/>
            <a:ext cx="1377950" cy="91916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Nyomtatás</a:t>
            </a:r>
          </a:p>
        </p:txBody>
      </p:sp>
      <p:sp>
        <p:nvSpPr>
          <p:cNvPr id="332827" name="Rectangle 27"/>
          <p:cNvSpPr>
            <a:spLocks noChangeArrowheads="1"/>
          </p:cNvSpPr>
          <p:nvPr/>
        </p:nvSpPr>
        <p:spPr bwMode="auto">
          <a:xfrm>
            <a:off x="7077075" y="4265613"/>
            <a:ext cx="450850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1/21</a:t>
            </a:r>
            <a:endParaRPr lang="en-US" sz="1600"/>
          </a:p>
        </p:txBody>
      </p:sp>
      <p:sp>
        <p:nvSpPr>
          <p:cNvPr id="332828" name="Rectangle 28"/>
          <p:cNvSpPr>
            <a:spLocks noChangeArrowheads="1"/>
          </p:cNvSpPr>
          <p:nvPr/>
        </p:nvSpPr>
        <p:spPr bwMode="auto">
          <a:xfrm>
            <a:off x="7539038" y="4265613"/>
            <a:ext cx="452437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0</a:t>
            </a:r>
            <a:endParaRPr lang="en-US"/>
          </a:p>
        </p:txBody>
      </p:sp>
      <p:sp>
        <p:nvSpPr>
          <p:cNvPr id="332829" name="Rectangle 29"/>
          <p:cNvSpPr>
            <a:spLocks noChangeArrowheads="1"/>
          </p:cNvSpPr>
          <p:nvPr/>
        </p:nvSpPr>
        <p:spPr bwMode="auto">
          <a:xfrm>
            <a:off x="8002588" y="4265613"/>
            <a:ext cx="452437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1/23</a:t>
            </a:r>
            <a:endParaRPr lang="en-US" sz="1600"/>
          </a:p>
        </p:txBody>
      </p:sp>
      <p:sp>
        <p:nvSpPr>
          <p:cNvPr id="332830" name="Rectangle 30"/>
          <p:cNvSpPr>
            <a:spLocks noChangeArrowheads="1"/>
          </p:cNvSpPr>
          <p:nvPr/>
        </p:nvSpPr>
        <p:spPr bwMode="auto">
          <a:xfrm>
            <a:off x="7077075" y="3575050"/>
            <a:ext cx="450850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1/21</a:t>
            </a:r>
            <a:endParaRPr lang="en-US" sz="1600"/>
          </a:p>
        </p:txBody>
      </p:sp>
      <p:sp>
        <p:nvSpPr>
          <p:cNvPr id="332831" name="Rectangle 31"/>
          <p:cNvSpPr>
            <a:spLocks noChangeArrowheads="1"/>
          </p:cNvSpPr>
          <p:nvPr/>
        </p:nvSpPr>
        <p:spPr bwMode="auto">
          <a:xfrm>
            <a:off x="7539038" y="3575050"/>
            <a:ext cx="452437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3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32" name="Rectangle 32"/>
          <p:cNvSpPr>
            <a:spLocks noChangeArrowheads="1"/>
          </p:cNvSpPr>
          <p:nvPr/>
        </p:nvSpPr>
        <p:spPr bwMode="auto">
          <a:xfrm>
            <a:off x="8002588" y="3575050"/>
            <a:ext cx="452437" cy="265113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1/23</a:t>
            </a:r>
            <a:endParaRPr lang="en-US" sz="1600"/>
          </a:p>
        </p:txBody>
      </p:sp>
      <p:sp>
        <p:nvSpPr>
          <p:cNvPr id="332833" name="Rectangle 33"/>
          <p:cNvSpPr>
            <a:spLocks noChangeArrowheads="1"/>
          </p:cNvSpPr>
          <p:nvPr/>
        </p:nvSpPr>
        <p:spPr bwMode="auto">
          <a:xfrm>
            <a:off x="2832100" y="4954588"/>
            <a:ext cx="1376363" cy="920750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  <a:latin typeface="Arial CE" charset="-18"/>
              </a:rPr>
              <a:t>Fedőlapterv</a:t>
            </a:r>
          </a:p>
        </p:txBody>
      </p:sp>
      <p:sp>
        <p:nvSpPr>
          <p:cNvPr id="332834" name="Rectangle 34"/>
          <p:cNvSpPr>
            <a:spLocks noChangeArrowheads="1"/>
          </p:cNvSpPr>
          <p:nvPr/>
        </p:nvSpPr>
        <p:spPr bwMode="auto">
          <a:xfrm>
            <a:off x="2832100" y="5645150"/>
            <a:ext cx="449263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1/6</a:t>
            </a:r>
            <a:endParaRPr lang="en-US"/>
          </a:p>
        </p:txBody>
      </p:sp>
      <p:sp>
        <p:nvSpPr>
          <p:cNvPr id="332835" name="Rectangle 35"/>
          <p:cNvSpPr>
            <a:spLocks noChangeArrowheads="1"/>
          </p:cNvSpPr>
          <p:nvPr/>
        </p:nvSpPr>
        <p:spPr bwMode="auto">
          <a:xfrm>
            <a:off x="3294063" y="5645150"/>
            <a:ext cx="450850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0</a:t>
            </a:r>
            <a:endParaRPr lang="en-US" sz="1600"/>
          </a:p>
        </p:txBody>
      </p:sp>
      <p:sp>
        <p:nvSpPr>
          <p:cNvPr id="332836" name="Rectangle 36"/>
          <p:cNvSpPr>
            <a:spLocks noChangeArrowheads="1"/>
          </p:cNvSpPr>
          <p:nvPr/>
        </p:nvSpPr>
        <p:spPr bwMode="auto">
          <a:xfrm>
            <a:off x="3757613" y="5645150"/>
            <a:ext cx="450850" cy="263525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2837" name="Rectangle 37"/>
          <p:cNvSpPr>
            <a:spLocks noChangeArrowheads="1"/>
          </p:cNvSpPr>
          <p:nvPr/>
        </p:nvSpPr>
        <p:spPr bwMode="auto">
          <a:xfrm>
            <a:off x="2832100" y="4954588"/>
            <a:ext cx="449263" cy="265112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1/6</a:t>
            </a:r>
            <a:endParaRPr lang="en-US" sz="1600"/>
          </a:p>
        </p:txBody>
      </p:sp>
      <p:sp>
        <p:nvSpPr>
          <p:cNvPr id="332838" name="Rectangle 38"/>
          <p:cNvSpPr>
            <a:spLocks noChangeArrowheads="1"/>
          </p:cNvSpPr>
          <p:nvPr/>
        </p:nvSpPr>
        <p:spPr bwMode="auto">
          <a:xfrm>
            <a:off x="3294063" y="4954588"/>
            <a:ext cx="450850" cy="265112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10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39" name="Rectangle 39"/>
          <p:cNvSpPr>
            <a:spLocks noChangeArrowheads="1"/>
          </p:cNvSpPr>
          <p:nvPr/>
        </p:nvSpPr>
        <p:spPr bwMode="auto">
          <a:xfrm>
            <a:off x="3757613" y="4954588"/>
            <a:ext cx="450850" cy="265112"/>
          </a:xfrm>
          <a:prstGeom prst="rect">
            <a:avLst/>
          </a:prstGeom>
          <a:solidFill>
            <a:srgbClr val="FF5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2840" name="Rectangle 40"/>
          <p:cNvSpPr>
            <a:spLocks noChangeArrowheads="1"/>
          </p:cNvSpPr>
          <p:nvPr/>
        </p:nvSpPr>
        <p:spPr bwMode="auto">
          <a:xfrm>
            <a:off x="2832100" y="2195513"/>
            <a:ext cx="1376363" cy="91916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19191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 dirty="0">
                <a:solidFill>
                  <a:srgbClr val="000000"/>
                </a:solidFill>
              </a:rPr>
              <a:t>Ábrák</a:t>
            </a:r>
            <a:endParaRPr lang="hu-HU" sz="1600" b="1" dirty="0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41" name="Rectangle 41"/>
          <p:cNvSpPr>
            <a:spLocks noChangeArrowheads="1"/>
          </p:cNvSpPr>
          <p:nvPr/>
        </p:nvSpPr>
        <p:spPr bwMode="auto">
          <a:xfrm>
            <a:off x="2832100" y="2884488"/>
            <a:ext cx="449263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1/9</a:t>
            </a:r>
            <a:endParaRPr lang="en-US" sz="1600"/>
          </a:p>
        </p:txBody>
      </p:sp>
      <p:sp>
        <p:nvSpPr>
          <p:cNvPr id="332842" name="Rectangle 42"/>
          <p:cNvSpPr>
            <a:spLocks noChangeArrowheads="1"/>
          </p:cNvSpPr>
          <p:nvPr/>
        </p:nvSpPr>
        <p:spPr bwMode="auto">
          <a:xfrm>
            <a:off x="3294063" y="2884488"/>
            <a:ext cx="450850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3</a:t>
            </a:r>
            <a:endParaRPr lang="en-US" sz="1600"/>
          </a:p>
        </p:txBody>
      </p:sp>
      <p:sp>
        <p:nvSpPr>
          <p:cNvPr id="332843" name="Rectangle 43"/>
          <p:cNvSpPr>
            <a:spLocks noChangeArrowheads="1"/>
          </p:cNvSpPr>
          <p:nvPr/>
        </p:nvSpPr>
        <p:spPr bwMode="auto">
          <a:xfrm>
            <a:off x="3757613" y="2884488"/>
            <a:ext cx="450850" cy="26511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1/15</a:t>
            </a:r>
            <a:endParaRPr lang="en-US" sz="1600"/>
          </a:p>
        </p:txBody>
      </p:sp>
      <p:sp>
        <p:nvSpPr>
          <p:cNvPr id="332844" name="Rectangle 44"/>
          <p:cNvSpPr>
            <a:spLocks noChangeArrowheads="1"/>
          </p:cNvSpPr>
          <p:nvPr/>
        </p:nvSpPr>
        <p:spPr bwMode="auto">
          <a:xfrm>
            <a:off x="2832100" y="2195513"/>
            <a:ext cx="449263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1/6</a:t>
            </a:r>
            <a:endParaRPr lang="en-US" sz="1600"/>
          </a:p>
        </p:txBody>
      </p:sp>
      <p:sp>
        <p:nvSpPr>
          <p:cNvPr id="332845" name="Rectangle 45"/>
          <p:cNvSpPr>
            <a:spLocks noChangeArrowheads="1"/>
          </p:cNvSpPr>
          <p:nvPr/>
        </p:nvSpPr>
        <p:spPr bwMode="auto">
          <a:xfrm>
            <a:off x="3294063" y="21955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</a:pPr>
            <a:r>
              <a:rPr lang="hu-HU" sz="1600" b="1">
                <a:solidFill>
                  <a:srgbClr val="000000"/>
                </a:solidFill>
              </a:rPr>
              <a:t>7</a:t>
            </a:r>
            <a:endParaRPr lang="hu-HU" sz="1600" b="1">
              <a:solidFill>
                <a:srgbClr val="000000"/>
              </a:solidFill>
              <a:latin typeface="Arial CE" charset="-18"/>
            </a:endParaRPr>
          </a:p>
        </p:txBody>
      </p:sp>
      <p:sp>
        <p:nvSpPr>
          <p:cNvPr id="332846" name="Rectangle 46"/>
          <p:cNvSpPr>
            <a:spLocks noChangeArrowheads="1"/>
          </p:cNvSpPr>
          <p:nvPr/>
        </p:nvSpPr>
        <p:spPr bwMode="auto">
          <a:xfrm>
            <a:off x="3757613" y="2195513"/>
            <a:ext cx="450850" cy="2635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1600"/>
              <a:t>1/12</a:t>
            </a:r>
            <a:endParaRPr lang="en-US" sz="1600"/>
          </a:p>
        </p:txBody>
      </p:sp>
      <p:sp>
        <p:nvSpPr>
          <p:cNvPr id="332847" name="Line 47"/>
          <p:cNvSpPr>
            <a:spLocks noChangeShapeType="1"/>
          </p:cNvSpPr>
          <p:nvPr/>
        </p:nvSpPr>
        <p:spPr bwMode="auto">
          <a:xfrm>
            <a:off x="2130425" y="4052888"/>
            <a:ext cx="695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48" name="Line 48"/>
          <p:cNvSpPr>
            <a:spLocks noChangeShapeType="1"/>
          </p:cNvSpPr>
          <p:nvPr/>
        </p:nvSpPr>
        <p:spPr bwMode="auto">
          <a:xfrm>
            <a:off x="4214813" y="4052888"/>
            <a:ext cx="849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49" name="Line 49"/>
          <p:cNvSpPr>
            <a:spLocks noChangeShapeType="1"/>
          </p:cNvSpPr>
          <p:nvPr/>
        </p:nvSpPr>
        <p:spPr bwMode="auto">
          <a:xfrm>
            <a:off x="6453188" y="4052888"/>
            <a:ext cx="693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32850" name="Group 50"/>
          <p:cNvGrpSpPr>
            <a:grpSpLocks/>
          </p:cNvGrpSpPr>
          <p:nvPr/>
        </p:nvGrpSpPr>
        <p:grpSpPr bwMode="auto">
          <a:xfrm>
            <a:off x="2130425" y="4156075"/>
            <a:ext cx="695325" cy="1241425"/>
            <a:chOff x="1478" y="2640"/>
            <a:chExt cx="476" cy="864"/>
          </a:xfrm>
        </p:grpSpPr>
        <p:sp>
          <p:nvSpPr>
            <p:cNvPr id="332851" name="Line 51"/>
            <p:cNvSpPr>
              <a:spLocks noChangeShapeType="1"/>
            </p:cNvSpPr>
            <p:nvPr/>
          </p:nvSpPr>
          <p:spPr bwMode="auto">
            <a:xfrm>
              <a:off x="1478" y="2640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2852" name="Line 52"/>
            <p:cNvSpPr>
              <a:spLocks noChangeShapeType="1"/>
            </p:cNvSpPr>
            <p:nvPr/>
          </p:nvSpPr>
          <p:spPr bwMode="auto">
            <a:xfrm>
              <a:off x="1637" y="2640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2853" name="Line 53"/>
            <p:cNvSpPr>
              <a:spLocks noChangeShapeType="1"/>
            </p:cNvSpPr>
            <p:nvPr/>
          </p:nvSpPr>
          <p:spPr bwMode="auto">
            <a:xfrm>
              <a:off x="1637" y="3504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32854" name="Group 54"/>
          <p:cNvGrpSpPr>
            <a:grpSpLocks/>
          </p:cNvGrpSpPr>
          <p:nvPr/>
        </p:nvGrpSpPr>
        <p:grpSpPr bwMode="auto">
          <a:xfrm>
            <a:off x="2130425" y="2706688"/>
            <a:ext cx="695325" cy="1311275"/>
            <a:chOff x="1478" y="1632"/>
            <a:chExt cx="476" cy="912"/>
          </a:xfrm>
        </p:grpSpPr>
        <p:sp>
          <p:nvSpPr>
            <p:cNvPr id="332855" name="Line 55"/>
            <p:cNvSpPr>
              <a:spLocks noChangeShapeType="1"/>
            </p:cNvSpPr>
            <p:nvPr/>
          </p:nvSpPr>
          <p:spPr bwMode="auto">
            <a:xfrm>
              <a:off x="1478" y="2544"/>
              <a:ext cx="1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2856" name="Line 56"/>
            <p:cNvSpPr>
              <a:spLocks noChangeShapeType="1"/>
            </p:cNvSpPr>
            <p:nvPr/>
          </p:nvSpPr>
          <p:spPr bwMode="auto">
            <a:xfrm flipV="1">
              <a:off x="1637" y="1632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>
              <a:off x="1637" y="163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32858" name="Line 58"/>
          <p:cNvSpPr>
            <a:spLocks noChangeShapeType="1"/>
          </p:cNvSpPr>
          <p:nvPr/>
        </p:nvSpPr>
        <p:spPr bwMode="auto">
          <a:xfrm flipH="1">
            <a:off x="4678363" y="4224338"/>
            <a:ext cx="3857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59" name="Line 59"/>
          <p:cNvSpPr>
            <a:spLocks noChangeShapeType="1"/>
          </p:cNvSpPr>
          <p:nvPr/>
        </p:nvSpPr>
        <p:spPr bwMode="auto">
          <a:xfrm>
            <a:off x="4678363" y="4224338"/>
            <a:ext cx="1587" cy="1241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60" name="Line 60"/>
          <p:cNvSpPr>
            <a:spLocks noChangeShapeType="1"/>
          </p:cNvSpPr>
          <p:nvPr/>
        </p:nvSpPr>
        <p:spPr bwMode="auto">
          <a:xfrm flipH="1">
            <a:off x="4214813" y="5465763"/>
            <a:ext cx="4635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61" name="Line 61"/>
          <p:cNvSpPr>
            <a:spLocks noChangeShapeType="1"/>
          </p:cNvSpPr>
          <p:nvPr/>
        </p:nvSpPr>
        <p:spPr bwMode="auto">
          <a:xfrm flipH="1">
            <a:off x="4678363" y="3948113"/>
            <a:ext cx="3857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62" name="Line 62"/>
          <p:cNvSpPr>
            <a:spLocks noChangeShapeType="1"/>
          </p:cNvSpPr>
          <p:nvPr/>
        </p:nvSpPr>
        <p:spPr bwMode="auto">
          <a:xfrm flipV="1">
            <a:off x="4678363" y="2638425"/>
            <a:ext cx="1587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32863" name="Line 63"/>
          <p:cNvSpPr>
            <a:spLocks noChangeShapeType="1"/>
          </p:cNvSpPr>
          <p:nvPr/>
        </p:nvSpPr>
        <p:spPr bwMode="auto">
          <a:xfrm flipH="1">
            <a:off x="4214813" y="2638425"/>
            <a:ext cx="4635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32864" name="Group 64"/>
          <p:cNvGrpSpPr>
            <a:grpSpLocks/>
          </p:cNvGrpSpPr>
          <p:nvPr/>
        </p:nvGrpSpPr>
        <p:grpSpPr bwMode="auto">
          <a:xfrm>
            <a:off x="7308850" y="4954588"/>
            <a:ext cx="1376363" cy="954087"/>
            <a:chOff x="5020" y="3196"/>
            <a:chExt cx="942" cy="664"/>
          </a:xfrm>
        </p:grpSpPr>
        <p:sp>
          <p:nvSpPr>
            <p:cNvPr id="332865" name="Rectangle 65"/>
            <p:cNvSpPr>
              <a:spLocks noChangeArrowheads="1"/>
            </p:cNvSpPr>
            <p:nvPr/>
          </p:nvSpPr>
          <p:spPr bwMode="auto">
            <a:xfrm>
              <a:off x="5020" y="3196"/>
              <a:ext cx="942" cy="6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Kód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2866" name="Rectangle 66"/>
            <p:cNvSpPr>
              <a:spLocks noChangeArrowheads="1"/>
            </p:cNvSpPr>
            <p:nvPr/>
          </p:nvSpPr>
          <p:spPr bwMode="auto">
            <a:xfrm>
              <a:off x="5020" y="367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LS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2867" name="Rectangle 67"/>
            <p:cNvSpPr>
              <a:spLocks noChangeArrowheads="1"/>
            </p:cNvSpPr>
            <p:nvPr/>
          </p:nvSpPr>
          <p:spPr bwMode="auto">
            <a:xfrm>
              <a:off x="5337" y="367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TF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2868" name="Rectangle 68"/>
            <p:cNvSpPr>
              <a:spLocks noChangeArrowheads="1"/>
            </p:cNvSpPr>
            <p:nvPr/>
          </p:nvSpPr>
          <p:spPr bwMode="auto">
            <a:xfrm>
              <a:off x="5654" y="3676"/>
              <a:ext cx="308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LF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2869" name="Rectangle 69"/>
            <p:cNvSpPr>
              <a:spLocks noChangeArrowheads="1"/>
            </p:cNvSpPr>
            <p:nvPr/>
          </p:nvSpPr>
          <p:spPr bwMode="auto">
            <a:xfrm>
              <a:off x="5020" y="319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ES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5337" y="3196"/>
              <a:ext cx="309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DU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332871" name="Rectangle 71"/>
            <p:cNvSpPr>
              <a:spLocks noChangeArrowheads="1"/>
            </p:cNvSpPr>
            <p:nvPr/>
          </p:nvSpPr>
          <p:spPr bwMode="auto">
            <a:xfrm>
              <a:off x="5654" y="3196"/>
              <a:ext cx="308" cy="1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600" b="1">
                  <a:solidFill>
                    <a:srgbClr val="000000"/>
                  </a:solidFill>
                </a:rPr>
                <a:t>EF</a:t>
              </a:r>
              <a:endParaRPr lang="hu-HU" sz="1600" b="1">
                <a:solidFill>
                  <a:srgbClr val="000000"/>
                </a:solidFill>
                <a:latin typeface="Arial CE" charset="-18"/>
              </a:endParaRPr>
            </a:p>
          </p:txBody>
        </p:sp>
      </p:grpSp>
      <p:sp>
        <p:nvSpPr>
          <p:cNvPr id="332872" name="Rectangle 72"/>
          <p:cNvSpPr>
            <a:spLocks noChangeArrowheads="1"/>
          </p:cNvSpPr>
          <p:nvPr/>
        </p:nvSpPr>
        <p:spPr bwMode="auto">
          <a:xfrm>
            <a:off x="2039938" y="16319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hu-HU" b="1"/>
              <a:t>Projektindítás = január 1.</a:t>
            </a:r>
            <a:endParaRPr lang="hu-HU" b="1">
              <a:latin typeface="Arial CE" charset="-18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DA2-C193-4A90-95FD-222334BE83E9}" type="slidenum">
              <a:rPr lang="en-US"/>
              <a:pPr/>
              <a:t>63</a:t>
            </a:fld>
            <a:endParaRPr lang="en-US"/>
          </a:p>
        </p:txBody>
      </p:sp>
      <p:grpSp>
        <p:nvGrpSpPr>
          <p:cNvPr id="414864" name="Group 116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0" y="48"/>
              <a:ext cx="5760" cy="4272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/>
            </a:p>
          </p:txBody>
        </p:sp>
        <p:sp>
          <p:nvSpPr>
            <p:cNvPr id="413229" name="Line 557"/>
            <p:cNvSpPr>
              <a:spLocks noChangeShapeType="1"/>
            </p:cNvSpPr>
            <p:nvPr/>
          </p:nvSpPr>
          <p:spPr bwMode="auto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30" name="Line 558"/>
            <p:cNvSpPr>
              <a:spLocks noChangeShapeType="1"/>
            </p:cNvSpPr>
            <p:nvPr/>
          </p:nvSpPr>
          <p:spPr bwMode="auto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168" name="Rectangle 496"/>
            <p:cNvSpPr>
              <a:spLocks noChangeArrowheads="1"/>
            </p:cNvSpPr>
            <p:nvPr/>
          </p:nvSpPr>
          <p:spPr bwMode="auto">
            <a:xfrm>
              <a:off x="3888" y="3372"/>
              <a:ext cx="328" cy="26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69" name="Rectangle 497"/>
            <p:cNvSpPr>
              <a:spLocks noChangeArrowheads="1"/>
            </p:cNvSpPr>
            <p:nvPr/>
          </p:nvSpPr>
          <p:spPr bwMode="auto">
            <a:xfrm>
              <a:off x="3888" y="3570"/>
              <a:ext cx="108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</a:p>
          </p:txBody>
        </p:sp>
        <p:sp>
          <p:nvSpPr>
            <p:cNvPr id="413170" name="Rectangle 498"/>
            <p:cNvSpPr>
              <a:spLocks noChangeArrowheads="1"/>
            </p:cNvSpPr>
            <p:nvPr/>
          </p:nvSpPr>
          <p:spPr bwMode="auto">
            <a:xfrm>
              <a:off x="3998" y="3570"/>
              <a:ext cx="108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800"/>
                <a:t>0</a:t>
              </a:r>
            </a:p>
          </p:txBody>
        </p:sp>
        <p:sp>
          <p:nvSpPr>
            <p:cNvPr id="413171" name="Rectangle 499"/>
            <p:cNvSpPr>
              <a:spLocks noChangeArrowheads="1"/>
            </p:cNvSpPr>
            <p:nvPr/>
          </p:nvSpPr>
          <p:spPr bwMode="auto">
            <a:xfrm>
              <a:off x="4109" y="3570"/>
              <a:ext cx="107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172" name="Rectangle 500"/>
            <p:cNvSpPr>
              <a:spLocks noChangeArrowheads="1"/>
            </p:cNvSpPr>
            <p:nvPr/>
          </p:nvSpPr>
          <p:spPr bwMode="auto">
            <a:xfrm>
              <a:off x="3888" y="3372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173" name="Rectangle 501"/>
            <p:cNvSpPr>
              <a:spLocks noChangeArrowheads="1"/>
            </p:cNvSpPr>
            <p:nvPr/>
          </p:nvSpPr>
          <p:spPr bwMode="auto">
            <a:xfrm>
              <a:off x="3998" y="3372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74" name="Rectangle 502"/>
            <p:cNvSpPr>
              <a:spLocks noChangeArrowheads="1"/>
            </p:cNvSpPr>
            <p:nvPr/>
          </p:nvSpPr>
          <p:spPr bwMode="auto">
            <a:xfrm>
              <a:off x="4109" y="33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175" name="Rectangle 503"/>
            <p:cNvSpPr>
              <a:spLocks noChangeArrowheads="1"/>
            </p:cNvSpPr>
            <p:nvPr/>
          </p:nvSpPr>
          <p:spPr bwMode="auto">
            <a:xfrm>
              <a:off x="4384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76" name="Rectangle 504"/>
            <p:cNvSpPr>
              <a:spLocks noChangeArrowheads="1"/>
            </p:cNvSpPr>
            <p:nvPr/>
          </p:nvSpPr>
          <p:spPr bwMode="auto">
            <a:xfrm>
              <a:off x="438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1/11</a:t>
              </a:r>
            </a:p>
          </p:txBody>
        </p:sp>
        <p:sp>
          <p:nvSpPr>
            <p:cNvPr id="413177" name="Rectangle 505"/>
            <p:cNvSpPr>
              <a:spLocks noChangeArrowheads="1"/>
            </p:cNvSpPr>
            <p:nvPr/>
          </p:nvSpPr>
          <p:spPr bwMode="auto">
            <a:xfrm>
              <a:off x="449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800"/>
                <a:t>5</a:t>
              </a:r>
            </a:p>
          </p:txBody>
        </p:sp>
        <p:sp>
          <p:nvSpPr>
            <p:cNvPr id="413178" name="Rectangle 506"/>
            <p:cNvSpPr>
              <a:spLocks noChangeArrowheads="1"/>
            </p:cNvSpPr>
            <p:nvPr/>
          </p:nvSpPr>
          <p:spPr bwMode="auto">
            <a:xfrm>
              <a:off x="460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179" name="Rectangle 507"/>
            <p:cNvSpPr>
              <a:spLocks noChangeArrowheads="1"/>
            </p:cNvSpPr>
            <p:nvPr/>
          </p:nvSpPr>
          <p:spPr bwMode="auto">
            <a:xfrm>
              <a:off x="438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180" name="Rectangle 508"/>
            <p:cNvSpPr>
              <a:spLocks noChangeArrowheads="1"/>
            </p:cNvSpPr>
            <p:nvPr/>
          </p:nvSpPr>
          <p:spPr bwMode="auto">
            <a:xfrm>
              <a:off x="449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81" name="Rectangle 509"/>
            <p:cNvSpPr>
              <a:spLocks noChangeArrowheads="1"/>
            </p:cNvSpPr>
            <p:nvPr/>
          </p:nvSpPr>
          <p:spPr bwMode="auto">
            <a:xfrm>
              <a:off x="460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3182" name="Rectangle 510"/>
            <p:cNvSpPr>
              <a:spLocks noChangeArrowheads="1"/>
            </p:cNvSpPr>
            <p:nvPr/>
          </p:nvSpPr>
          <p:spPr bwMode="auto">
            <a:xfrm>
              <a:off x="4917" y="3372"/>
              <a:ext cx="327" cy="26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83" name="Rectangle 511"/>
            <p:cNvSpPr>
              <a:spLocks noChangeArrowheads="1"/>
            </p:cNvSpPr>
            <p:nvPr/>
          </p:nvSpPr>
          <p:spPr bwMode="auto">
            <a:xfrm>
              <a:off x="4917" y="3570"/>
              <a:ext cx="107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184" name="Rectangle 512"/>
            <p:cNvSpPr>
              <a:spLocks noChangeArrowheads="1"/>
            </p:cNvSpPr>
            <p:nvPr/>
          </p:nvSpPr>
          <p:spPr bwMode="auto">
            <a:xfrm>
              <a:off x="5027" y="3570"/>
              <a:ext cx="107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185" name="Rectangle 513"/>
            <p:cNvSpPr>
              <a:spLocks noChangeArrowheads="1"/>
            </p:cNvSpPr>
            <p:nvPr/>
          </p:nvSpPr>
          <p:spPr bwMode="auto">
            <a:xfrm>
              <a:off x="5137" y="3570"/>
              <a:ext cx="107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186" name="Rectangle 514"/>
            <p:cNvSpPr>
              <a:spLocks noChangeArrowheads="1"/>
            </p:cNvSpPr>
            <p:nvPr/>
          </p:nvSpPr>
          <p:spPr bwMode="auto">
            <a:xfrm>
              <a:off x="4917" y="33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187" name="Rectangle 515"/>
            <p:cNvSpPr>
              <a:spLocks noChangeArrowheads="1"/>
            </p:cNvSpPr>
            <p:nvPr/>
          </p:nvSpPr>
          <p:spPr bwMode="auto">
            <a:xfrm>
              <a:off x="5027" y="33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88" name="Rectangle 516"/>
            <p:cNvSpPr>
              <a:spLocks noChangeArrowheads="1"/>
            </p:cNvSpPr>
            <p:nvPr/>
          </p:nvSpPr>
          <p:spPr bwMode="auto">
            <a:xfrm>
              <a:off x="5137" y="33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189" name="Rectangle 517"/>
            <p:cNvSpPr>
              <a:spLocks noChangeArrowheads="1"/>
            </p:cNvSpPr>
            <p:nvPr/>
          </p:nvSpPr>
          <p:spPr bwMode="auto">
            <a:xfrm>
              <a:off x="5394" y="3372"/>
              <a:ext cx="328" cy="26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90" name="Rectangle 518"/>
            <p:cNvSpPr>
              <a:spLocks noChangeArrowheads="1"/>
            </p:cNvSpPr>
            <p:nvPr/>
          </p:nvSpPr>
          <p:spPr bwMode="auto">
            <a:xfrm>
              <a:off x="5394" y="3570"/>
              <a:ext cx="107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191" name="Rectangle 519"/>
            <p:cNvSpPr>
              <a:spLocks noChangeArrowheads="1"/>
            </p:cNvSpPr>
            <p:nvPr/>
          </p:nvSpPr>
          <p:spPr bwMode="auto">
            <a:xfrm>
              <a:off x="5504" y="3570"/>
              <a:ext cx="108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192" name="Rectangle 520"/>
            <p:cNvSpPr>
              <a:spLocks noChangeArrowheads="1"/>
            </p:cNvSpPr>
            <p:nvPr/>
          </p:nvSpPr>
          <p:spPr bwMode="auto">
            <a:xfrm>
              <a:off x="5614" y="3570"/>
              <a:ext cx="108" cy="75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193" name="Rectangle 521"/>
            <p:cNvSpPr>
              <a:spLocks noChangeArrowheads="1"/>
            </p:cNvSpPr>
            <p:nvPr/>
          </p:nvSpPr>
          <p:spPr bwMode="auto">
            <a:xfrm>
              <a:off x="5394" y="33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194" name="Rectangle 522"/>
            <p:cNvSpPr>
              <a:spLocks noChangeArrowheads="1"/>
            </p:cNvSpPr>
            <p:nvPr/>
          </p:nvSpPr>
          <p:spPr bwMode="auto">
            <a:xfrm>
              <a:off x="5504" y="3372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95" name="Rectangle 523"/>
            <p:cNvSpPr>
              <a:spLocks noChangeArrowheads="1"/>
            </p:cNvSpPr>
            <p:nvPr/>
          </p:nvSpPr>
          <p:spPr bwMode="auto">
            <a:xfrm>
              <a:off x="5614" y="3372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196" name="Rectangle 524"/>
            <p:cNvSpPr>
              <a:spLocks noChangeArrowheads="1"/>
            </p:cNvSpPr>
            <p:nvPr/>
          </p:nvSpPr>
          <p:spPr bwMode="auto">
            <a:xfrm>
              <a:off x="4384" y="3767"/>
              <a:ext cx="328" cy="264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197" name="Rectangle 525"/>
            <p:cNvSpPr>
              <a:spLocks noChangeArrowheads="1"/>
            </p:cNvSpPr>
            <p:nvPr/>
          </p:nvSpPr>
          <p:spPr bwMode="auto">
            <a:xfrm>
              <a:off x="4384" y="3965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198" name="Rectangle 526"/>
            <p:cNvSpPr>
              <a:spLocks noChangeArrowheads="1"/>
            </p:cNvSpPr>
            <p:nvPr/>
          </p:nvSpPr>
          <p:spPr bwMode="auto">
            <a:xfrm>
              <a:off x="4494" y="3965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800"/>
                <a:t>0</a:t>
              </a:r>
            </a:p>
          </p:txBody>
        </p:sp>
        <p:sp>
          <p:nvSpPr>
            <p:cNvPr id="413199" name="Rectangle 527"/>
            <p:cNvSpPr>
              <a:spLocks noChangeArrowheads="1"/>
            </p:cNvSpPr>
            <p:nvPr/>
          </p:nvSpPr>
          <p:spPr bwMode="auto">
            <a:xfrm>
              <a:off x="4604" y="3965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200" name="Rectangle 528"/>
            <p:cNvSpPr>
              <a:spLocks noChangeArrowheads="1"/>
            </p:cNvSpPr>
            <p:nvPr/>
          </p:nvSpPr>
          <p:spPr bwMode="auto">
            <a:xfrm>
              <a:off x="4384" y="3767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201" name="Rectangle 529"/>
            <p:cNvSpPr>
              <a:spLocks noChangeArrowheads="1"/>
            </p:cNvSpPr>
            <p:nvPr/>
          </p:nvSpPr>
          <p:spPr bwMode="auto">
            <a:xfrm>
              <a:off x="4494" y="3767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202" name="Rectangle 530"/>
            <p:cNvSpPr>
              <a:spLocks noChangeArrowheads="1"/>
            </p:cNvSpPr>
            <p:nvPr/>
          </p:nvSpPr>
          <p:spPr bwMode="auto">
            <a:xfrm>
              <a:off x="4604" y="3767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203" name="Rectangle 531"/>
            <p:cNvSpPr>
              <a:spLocks noChangeArrowheads="1"/>
            </p:cNvSpPr>
            <p:nvPr/>
          </p:nvSpPr>
          <p:spPr bwMode="auto">
            <a:xfrm>
              <a:off x="4384" y="2976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204" name="Rectangle 532"/>
            <p:cNvSpPr>
              <a:spLocks noChangeArrowheads="1"/>
            </p:cNvSpPr>
            <p:nvPr/>
          </p:nvSpPr>
          <p:spPr bwMode="auto">
            <a:xfrm>
              <a:off x="4384" y="317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1/9</a:t>
              </a:r>
            </a:p>
          </p:txBody>
        </p:sp>
        <p:sp>
          <p:nvSpPr>
            <p:cNvPr id="413205" name="Rectangle 533"/>
            <p:cNvSpPr>
              <a:spLocks noChangeArrowheads="1"/>
            </p:cNvSpPr>
            <p:nvPr/>
          </p:nvSpPr>
          <p:spPr bwMode="auto">
            <a:xfrm>
              <a:off x="4494" y="317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800"/>
                <a:t>3</a:t>
              </a:r>
            </a:p>
          </p:txBody>
        </p:sp>
        <p:sp>
          <p:nvSpPr>
            <p:cNvPr id="413206" name="Rectangle 534"/>
            <p:cNvSpPr>
              <a:spLocks noChangeArrowheads="1"/>
            </p:cNvSpPr>
            <p:nvPr/>
          </p:nvSpPr>
          <p:spPr bwMode="auto">
            <a:xfrm>
              <a:off x="4604" y="3174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207" name="Rectangle 535"/>
            <p:cNvSpPr>
              <a:spLocks noChangeArrowheads="1"/>
            </p:cNvSpPr>
            <p:nvPr/>
          </p:nvSpPr>
          <p:spPr bwMode="auto">
            <a:xfrm>
              <a:off x="4384" y="29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208" name="Rectangle 536"/>
            <p:cNvSpPr>
              <a:spLocks noChangeArrowheads="1"/>
            </p:cNvSpPr>
            <p:nvPr/>
          </p:nvSpPr>
          <p:spPr bwMode="auto">
            <a:xfrm>
              <a:off x="4494" y="29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209" name="Rectangle 537"/>
            <p:cNvSpPr>
              <a:spLocks noChangeArrowheads="1"/>
            </p:cNvSpPr>
            <p:nvPr/>
          </p:nvSpPr>
          <p:spPr bwMode="auto">
            <a:xfrm>
              <a:off x="4604" y="29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3210" name="Line 538"/>
            <p:cNvSpPr>
              <a:spLocks noChangeShapeType="1"/>
            </p:cNvSpPr>
            <p:nvPr/>
          </p:nvSpPr>
          <p:spPr bwMode="auto">
            <a:xfrm>
              <a:off x="4217" y="3509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11" name="Line 539"/>
            <p:cNvSpPr>
              <a:spLocks noChangeShapeType="1"/>
            </p:cNvSpPr>
            <p:nvPr/>
          </p:nvSpPr>
          <p:spPr bwMode="auto">
            <a:xfrm>
              <a:off x="4713" y="3509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12" name="Line 540"/>
            <p:cNvSpPr>
              <a:spLocks noChangeShapeType="1"/>
            </p:cNvSpPr>
            <p:nvPr/>
          </p:nvSpPr>
          <p:spPr bwMode="auto">
            <a:xfrm>
              <a:off x="5246" y="3509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213" name="Group 541"/>
            <p:cNvGrpSpPr>
              <a:grpSpLocks/>
            </p:cNvGrpSpPr>
            <p:nvPr/>
          </p:nvGrpSpPr>
          <p:grpSpPr bwMode="auto">
            <a:xfrm>
              <a:off x="4217" y="3538"/>
              <a:ext cx="166" cy="356"/>
              <a:chOff x="1478" y="2640"/>
              <a:chExt cx="476" cy="864"/>
            </a:xfrm>
          </p:grpSpPr>
          <p:sp>
            <p:nvSpPr>
              <p:cNvPr id="413214" name="Line 542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215" name="Line 543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216" name="Line 544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217" name="Group 545"/>
            <p:cNvGrpSpPr>
              <a:grpSpLocks/>
            </p:cNvGrpSpPr>
            <p:nvPr/>
          </p:nvGrpSpPr>
          <p:grpSpPr bwMode="auto">
            <a:xfrm>
              <a:off x="4217" y="3123"/>
              <a:ext cx="166" cy="376"/>
              <a:chOff x="1478" y="1632"/>
              <a:chExt cx="476" cy="912"/>
            </a:xfrm>
          </p:grpSpPr>
          <p:sp>
            <p:nvSpPr>
              <p:cNvPr id="413218" name="Line 546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219" name="Line 547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220" name="Line 548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221" name="Line 549"/>
            <p:cNvSpPr>
              <a:spLocks noChangeShapeType="1"/>
            </p:cNvSpPr>
            <p:nvPr/>
          </p:nvSpPr>
          <p:spPr bwMode="auto">
            <a:xfrm flipH="1">
              <a:off x="4824" y="3558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22" name="Line 550"/>
            <p:cNvSpPr>
              <a:spLocks noChangeShapeType="1"/>
            </p:cNvSpPr>
            <p:nvPr/>
          </p:nvSpPr>
          <p:spPr bwMode="auto">
            <a:xfrm>
              <a:off x="4824" y="3558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23" name="Line 551"/>
            <p:cNvSpPr>
              <a:spLocks noChangeShapeType="1"/>
            </p:cNvSpPr>
            <p:nvPr/>
          </p:nvSpPr>
          <p:spPr bwMode="auto">
            <a:xfrm flipH="1">
              <a:off x="4713" y="391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24" name="Line 552"/>
            <p:cNvSpPr>
              <a:spLocks noChangeShapeType="1"/>
            </p:cNvSpPr>
            <p:nvPr/>
          </p:nvSpPr>
          <p:spPr bwMode="auto">
            <a:xfrm flipH="1">
              <a:off x="4824" y="3479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25" name="Line 553"/>
            <p:cNvSpPr>
              <a:spLocks noChangeShapeType="1"/>
            </p:cNvSpPr>
            <p:nvPr/>
          </p:nvSpPr>
          <p:spPr bwMode="auto">
            <a:xfrm flipV="1">
              <a:off x="4824" y="3103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26" name="Line 554"/>
            <p:cNvSpPr>
              <a:spLocks noChangeShapeType="1"/>
            </p:cNvSpPr>
            <p:nvPr/>
          </p:nvSpPr>
          <p:spPr bwMode="auto">
            <a:xfrm flipH="1">
              <a:off x="4713" y="310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294" name="Rectangle 622"/>
            <p:cNvSpPr>
              <a:spLocks noChangeArrowheads="1"/>
            </p:cNvSpPr>
            <p:nvPr/>
          </p:nvSpPr>
          <p:spPr bwMode="auto">
            <a:xfrm>
              <a:off x="4907" y="35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295" name="Rectangle 623"/>
            <p:cNvSpPr>
              <a:spLocks noChangeArrowheads="1"/>
            </p:cNvSpPr>
            <p:nvPr/>
          </p:nvSpPr>
          <p:spPr bwMode="auto">
            <a:xfrm>
              <a:off x="5017" y="35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800" b="1">
                  <a:solidFill>
                    <a:srgbClr val="000000"/>
                  </a:solidFill>
                  <a:latin typeface="Arial CE" charset="-18"/>
                </a:rPr>
                <a:t>0</a:t>
              </a:r>
            </a:p>
          </p:txBody>
        </p:sp>
        <p:sp>
          <p:nvSpPr>
            <p:cNvPr id="413296" name="Rectangle 624"/>
            <p:cNvSpPr>
              <a:spLocks noChangeArrowheads="1"/>
            </p:cNvSpPr>
            <p:nvPr/>
          </p:nvSpPr>
          <p:spPr bwMode="auto">
            <a:xfrm>
              <a:off x="5127" y="35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297" name="Rectangle 625"/>
            <p:cNvSpPr>
              <a:spLocks noChangeArrowheads="1"/>
            </p:cNvSpPr>
            <p:nvPr/>
          </p:nvSpPr>
          <p:spPr bwMode="auto">
            <a:xfrm>
              <a:off x="5384" y="3572"/>
              <a:ext cx="107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298" name="Rectangle 626"/>
            <p:cNvSpPr>
              <a:spLocks noChangeArrowheads="1"/>
            </p:cNvSpPr>
            <p:nvPr/>
          </p:nvSpPr>
          <p:spPr bwMode="auto">
            <a:xfrm>
              <a:off x="5494" y="3572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800" b="1">
                  <a:solidFill>
                    <a:srgbClr val="000000"/>
                  </a:solidFill>
                  <a:latin typeface="Arial CE" charset="-18"/>
                </a:rPr>
                <a:t>0</a:t>
              </a:r>
            </a:p>
          </p:txBody>
        </p:sp>
        <p:sp>
          <p:nvSpPr>
            <p:cNvPr id="413299" name="Rectangle 627"/>
            <p:cNvSpPr>
              <a:spLocks noChangeArrowheads="1"/>
            </p:cNvSpPr>
            <p:nvPr/>
          </p:nvSpPr>
          <p:spPr bwMode="auto">
            <a:xfrm>
              <a:off x="5604" y="3572"/>
              <a:ext cx="108" cy="76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302" name="Rectangle 630"/>
            <p:cNvSpPr>
              <a:spLocks noChangeArrowheads="1"/>
            </p:cNvSpPr>
            <p:nvPr/>
          </p:nvSpPr>
          <p:spPr bwMode="auto">
            <a:xfrm>
              <a:off x="1958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03" name="Rectangle 631"/>
            <p:cNvSpPr>
              <a:spLocks noChangeArrowheads="1"/>
            </p:cNvSpPr>
            <p:nvPr/>
          </p:nvSpPr>
          <p:spPr bwMode="auto">
            <a:xfrm>
              <a:off x="1958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</a:p>
          </p:txBody>
        </p:sp>
        <p:sp>
          <p:nvSpPr>
            <p:cNvPr id="413304" name="Rectangle 632"/>
            <p:cNvSpPr>
              <a:spLocks noChangeArrowheads="1"/>
            </p:cNvSpPr>
            <p:nvPr/>
          </p:nvSpPr>
          <p:spPr bwMode="auto">
            <a:xfrm>
              <a:off x="2068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05" name="Rectangle 633"/>
            <p:cNvSpPr>
              <a:spLocks noChangeArrowheads="1"/>
            </p:cNvSpPr>
            <p:nvPr/>
          </p:nvSpPr>
          <p:spPr bwMode="auto">
            <a:xfrm>
              <a:off x="2179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306" name="Rectangle 634"/>
            <p:cNvSpPr>
              <a:spLocks noChangeArrowheads="1"/>
            </p:cNvSpPr>
            <p:nvPr/>
          </p:nvSpPr>
          <p:spPr bwMode="auto">
            <a:xfrm>
              <a:off x="1958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307" name="Rectangle 635"/>
            <p:cNvSpPr>
              <a:spLocks noChangeArrowheads="1"/>
            </p:cNvSpPr>
            <p:nvPr/>
          </p:nvSpPr>
          <p:spPr bwMode="auto">
            <a:xfrm>
              <a:off x="2068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08" name="Rectangle 636"/>
            <p:cNvSpPr>
              <a:spLocks noChangeArrowheads="1"/>
            </p:cNvSpPr>
            <p:nvPr/>
          </p:nvSpPr>
          <p:spPr bwMode="auto">
            <a:xfrm>
              <a:off x="2179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309" name="Rectangle 637"/>
            <p:cNvSpPr>
              <a:spLocks noChangeArrowheads="1"/>
            </p:cNvSpPr>
            <p:nvPr/>
          </p:nvSpPr>
          <p:spPr bwMode="auto">
            <a:xfrm>
              <a:off x="2454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10" name="Rectangle 638"/>
            <p:cNvSpPr>
              <a:spLocks noChangeArrowheads="1"/>
            </p:cNvSpPr>
            <p:nvPr/>
          </p:nvSpPr>
          <p:spPr bwMode="auto">
            <a:xfrm>
              <a:off x="245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1/11</a:t>
              </a:r>
            </a:p>
          </p:txBody>
        </p:sp>
        <p:sp>
          <p:nvSpPr>
            <p:cNvPr id="413311" name="Rectangle 639"/>
            <p:cNvSpPr>
              <a:spLocks noChangeArrowheads="1"/>
            </p:cNvSpPr>
            <p:nvPr/>
          </p:nvSpPr>
          <p:spPr bwMode="auto">
            <a:xfrm>
              <a:off x="256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12" name="Rectangle 640"/>
            <p:cNvSpPr>
              <a:spLocks noChangeArrowheads="1"/>
            </p:cNvSpPr>
            <p:nvPr/>
          </p:nvSpPr>
          <p:spPr bwMode="auto">
            <a:xfrm>
              <a:off x="267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313" name="Rectangle 641"/>
            <p:cNvSpPr>
              <a:spLocks noChangeArrowheads="1"/>
            </p:cNvSpPr>
            <p:nvPr/>
          </p:nvSpPr>
          <p:spPr bwMode="auto">
            <a:xfrm>
              <a:off x="245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314" name="Rectangle 642"/>
            <p:cNvSpPr>
              <a:spLocks noChangeArrowheads="1"/>
            </p:cNvSpPr>
            <p:nvPr/>
          </p:nvSpPr>
          <p:spPr bwMode="auto">
            <a:xfrm>
              <a:off x="256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15" name="Rectangle 643"/>
            <p:cNvSpPr>
              <a:spLocks noChangeArrowheads="1"/>
            </p:cNvSpPr>
            <p:nvPr/>
          </p:nvSpPr>
          <p:spPr bwMode="auto">
            <a:xfrm>
              <a:off x="267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3316" name="Rectangle 644"/>
            <p:cNvSpPr>
              <a:spLocks noChangeArrowheads="1"/>
            </p:cNvSpPr>
            <p:nvPr/>
          </p:nvSpPr>
          <p:spPr bwMode="auto">
            <a:xfrm>
              <a:off x="2987" y="3372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17" name="Rectangle 645"/>
            <p:cNvSpPr>
              <a:spLocks noChangeArrowheads="1"/>
            </p:cNvSpPr>
            <p:nvPr/>
          </p:nvSpPr>
          <p:spPr bwMode="auto">
            <a:xfrm>
              <a:off x="2987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18" name="Rectangle 646"/>
            <p:cNvSpPr>
              <a:spLocks noChangeArrowheads="1"/>
            </p:cNvSpPr>
            <p:nvPr/>
          </p:nvSpPr>
          <p:spPr bwMode="auto">
            <a:xfrm>
              <a:off x="3097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19" name="Rectangle 647"/>
            <p:cNvSpPr>
              <a:spLocks noChangeArrowheads="1"/>
            </p:cNvSpPr>
            <p:nvPr/>
          </p:nvSpPr>
          <p:spPr bwMode="auto">
            <a:xfrm>
              <a:off x="3207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20" name="Rectangle 648"/>
            <p:cNvSpPr>
              <a:spLocks noChangeArrowheads="1"/>
            </p:cNvSpPr>
            <p:nvPr/>
          </p:nvSpPr>
          <p:spPr bwMode="auto">
            <a:xfrm>
              <a:off x="2987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321" name="Rectangle 649"/>
            <p:cNvSpPr>
              <a:spLocks noChangeArrowheads="1"/>
            </p:cNvSpPr>
            <p:nvPr/>
          </p:nvSpPr>
          <p:spPr bwMode="auto">
            <a:xfrm>
              <a:off x="3097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22" name="Rectangle 650"/>
            <p:cNvSpPr>
              <a:spLocks noChangeArrowheads="1"/>
            </p:cNvSpPr>
            <p:nvPr/>
          </p:nvSpPr>
          <p:spPr bwMode="auto">
            <a:xfrm>
              <a:off x="3207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323" name="Rectangle 651"/>
            <p:cNvSpPr>
              <a:spLocks noChangeArrowheads="1"/>
            </p:cNvSpPr>
            <p:nvPr/>
          </p:nvSpPr>
          <p:spPr bwMode="auto">
            <a:xfrm>
              <a:off x="3464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24" name="Rectangle 652"/>
            <p:cNvSpPr>
              <a:spLocks noChangeArrowheads="1"/>
            </p:cNvSpPr>
            <p:nvPr/>
          </p:nvSpPr>
          <p:spPr bwMode="auto">
            <a:xfrm>
              <a:off x="346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25" name="Rectangle 653"/>
            <p:cNvSpPr>
              <a:spLocks noChangeArrowheads="1"/>
            </p:cNvSpPr>
            <p:nvPr/>
          </p:nvSpPr>
          <p:spPr bwMode="auto">
            <a:xfrm>
              <a:off x="357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26" name="Rectangle 654"/>
            <p:cNvSpPr>
              <a:spLocks noChangeArrowheads="1"/>
            </p:cNvSpPr>
            <p:nvPr/>
          </p:nvSpPr>
          <p:spPr bwMode="auto">
            <a:xfrm>
              <a:off x="368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27" name="Rectangle 655"/>
            <p:cNvSpPr>
              <a:spLocks noChangeArrowheads="1"/>
            </p:cNvSpPr>
            <p:nvPr/>
          </p:nvSpPr>
          <p:spPr bwMode="auto">
            <a:xfrm>
              <a:off x="346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328" name="Rectangle 656"/>
            <p:cNvSpPr>
              <a:spLocks noChangeArrowheads="1"/>
            </p:cNvSpPr>
            <p:nvPr/>
          </p:nvSpPr>
          <p:spPr bwMode="auto">
            <a:xfrm>
              <a:off x="357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29" name="Rectangle 657"/>
            <p:cNvSpPr>
              <a:spLocks noChangeArrowheads="1"/>
            </p:cNvSpPr>
            <p:nvPr/>
          </p:nvSpPr>
          <p:spPr bwMode="auto">
            <a:xfrm>
              <a:off x="368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330" name="Rectangle 658"/>
            <p:cNvSpPr>
              <a:spLocks noChangeArrowheads="1"/>
            </p:cNvSpPr>
            <p:nvPr/>
          </p:nvSpPr>
          <p:spPr bwMode="auto">
            <a:xfrm>
              <a:off x="2454" y="3767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31" name="Rectangle 659"/>
            <p:cNvSpPr>
              <a:spLocks noChangeArrowheads="1"/>
            </p:cNvSpPr>
            <p:nvPr/>
          </p:nvSpPr>
          <p:spPr bwMode="auto">
            <a:xfrm>
              <a:off x="2454" y="396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332" name="Rectangle 660"/>
            <p:cNvSpPr>
              <a:spLocks noChangeArrowheads="1"/>
            </p:cNvSpPr>
            <p:nvPr/>
          </p:nvSpPr>
          <p:spPr bwMode="auto">
            <a:xfrm>
              <a:off x="2564" y="396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33" name="Rectangle 661"/>
            <p:cNvSpPr>
              <a:spLocks noChangeArrowheads="1"/>
            </p:cNvSpPr>
            <p:nvPr/>
          </p:nvSpPr>
          <p:spPr bwMode="auto">
            <a:xfrm>
              <a:off x="2674" y="3965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334" name="Rectangle 662"/>
            <p:cNvSpPr>
              <a:spLocks noChangeArrowheads="1"/>
            </p:cNvSpPr>
            <p:nvPr/>
          </p:nvSpPr>
          <p:spPr bwMode="auto">
            <a:xfrm>
              <a:off x="2454" y="3767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335" name="Rectangle 663"/>
            <p:cNvSpPr>
              <a:spLocks noChangeArrowheads="1"/>
            </p:cNvSpPr>
            <p:nvPr/>
          </p:nvSpPr>
          <p:spPr bwMode="auto">
            <a:xfrm>
              <a:off x="2564" y="3767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36" name="Rectangle 664"/>
            <p:cNvSpPr>
              <a:spLocks noChangeArrowheads="1"/>
            </p:cNvSpPr>
            <p:nvPr/>
          </p:nvSpPr>
          <p:spPr bwMode="auto">
            <a:xfrm>
              <a:off x="2674" y="3767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337" name="Rectangle 665"/>
            <p:cNvSpPr>
              <a:spLocks noChangeArrowheads="1"/>
            </p:cNvSpPr>
            <p:nvPr/>
          </p:nvSpPr>
          <p:spPr bwMode="auto">
            <a:xfrm>
              <a:off x="2454" y="2976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38" name="Rectangle 666"/>
            <p:cNvSpPr>
              <a:spLocks noChangeArrowheads="1"/>
            </p:cNvSpPr>
            <p:nvPr/>
          </p:nvSpPr>
          <p:spPr bwMode="auto">
            <a:xfrm>
              <a:off x="2454" y="317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1/9</a:t>
              </a:r>
            </a:p>
          </p:txBody>
        </p:sp>
        <p:sp>
          <p:nvSpPr>
            <p:cNvPr id="413339" name="Rectangle 667"/>
            <p:cNvSpPr>
              <a:spLocks noChangeArrowheads="1"/>
            </p:cNvSpPr>
            <p:nvPr/>
          </p:nvSpPr>
          <p:spPr bwMode="auto">
            <a:xfrm>
              <a:off x="2564" y="317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40" name="Rectangle 668"/>
            <p:cNvSpPr>
              <a:spLocks noChangeArrowheads="1"/>
            </p:cNvSpPr>
            <p:nvPr/>
          </p:nvSpPr>
          <p:spPr bwMode="auto">
            <a:xfrm>
              <a:off x="2674" y="3174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341" name="Rectangle 669"/>
            <p:cNvSpPr>
              <a:spLocks noChangeArrowheads="1"/>
            </p:cNvSpPr>
            <p:nvPr/>
          </p:nvSpPr>
          <p:spPr bwMode="auto">
            <a:xfrm>
              <a:off x="2454" y="29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342" name="Rectangle 670"/>
            <p:cNvSpPr>
              <a:spLocks noChangeArrowheads="1"/>
            </p:cNvSpPr>
            <p:nvPr/>
          </p:nvSpPr>
          <p:spPr bwMode="auto">
            <a:xfrm>
              <a:off x="2564" y="29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43" name="Rectangle 671"/>
            <p:cNvSpPr>
              <a:spLocks noChangeArrowheads="1"/>
            </p:cNvSpPr>
            <p:nvPr/>
          </p:nvSpPr>
          <p:spPr bwMode="auto">
            <a:xfrm>
              <a:off x="2674" y="29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3344" name="Line 672"/>
            <p:cNvSpPr>
              <a:spLocks noChangeShapeType="1"/>
            </p:cNvSpPr>
            <p:nvPr/>
          </p:nvSpPr>
          <p:spPr bwMode="auto">
            <a:xfrm>
              <a:off x="2287" y="3509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45" name="Line 673"/>
            <p:cNvSpPr>
              <a:spLocks noChangeShapeType="1"/>
            </p:cNvSpPr>
            <p:nvPr/>
          </p:nvSpPr>
          <p:spPr bwMode="auto">
            <a:xfrm>
              <a:off x="2783" y="3509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46" name="Line 674"/>
            <p:cNvSpPr>
              <a:spLocks noChangeShapeType="1"/>
            </p:cNvSpPr>
            <p:nvPr/>
          </p:nvSpPr>
          <p:spPr bwMode="auto">
            <a:xfrm>
              <a:off x="3316" y="3509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347" name="Group 675"/>
            <p:cNvGrpSpPr>
              <a:grpSpLocks/>
            </p:cNvGrpSpPr>
            <p:nvPr/>
          </p:nvGrpSpPr>
          <p:grpSpPr bwMode="auto">
            <a:xfrm>
              <a:off x="2287" y="3538"/>
              <a:ext cx="166" cy="356"/>
              <a:chOff x="1478" y="2640"/>
              <a:chExt cx="476" cy="864"/>
            </a:xfrm>
          </p:grpSpPr>
          <p:sp>
            <p:nvSpPr>
              <p:cNvPr id="413348" name="Line 676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349" name="Line 677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350" name="Line 678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351" name="Group 679"/>
            <p:cNvGrpSpPr>
              <a:grpSpLocks/>
            </p:cNvGrpSpPr>
            <p:nvPr/>
          </p:nvGrpSpPr>
          <p:grpSpPr bwMode="auto">
            <a:xfrm>
              <a:off x="2287" y="3123"/>
              <a:ext cx="166" cy="376"/>
              <a:chOff x="1478" y="1632"/>
              <a:chExt cx="476" cy="912"/>
            </a:xfrm>
          </p:grpSpPr>
          <p:sp>
            <p:nvSpPr>
              <p:cNvPr id="413352" name="Line 680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353" name="Line 681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354" name="Line 682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355" name="Line 683"/>
            <p:cNvSpPr>
              <a:spLocks noChangeShapeType="1"/>
            </p:cNvSpPr>
            <p:nvPr/>
          </p:nvSpPr>
          <p:spPr bwMode="auto">
            <a:xfrm flipH="1">
              <a:off x="2894" y="3558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56" name="Line 684"/>
            <p:cNvSpPr>
              <a:spLocks noChangeShapeType="1"/>
            </p:cNvSpPr>
            <p:nvPr/>
          </p:nvSpPr>
          <p:spPr bwMode="auto">
            <a:xfrm>
              <a:off x="2894" y="3558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57" name="Line 685"/>
            <p:cNvSpPr>
              <a:spLocks noChangeShapeType="1"/>
            </p:cNvSpPr>
            <p:nvPr/>
          </p:nvSpPr>
          <p:spPr bwMode="auto">
            <a:xfrm flipH="1">
              <a:off x="2783" y="391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58" name="Line 686"/>
            <p:cNvSpPr>
              <a:spLocks noChangeShapeType="1"/>
            </p:cNvSpPr>
            <p:nvPr/>
          </p:nvSpPr>
          <p:spPr bwMode="auto">
            <a:xfrm flipH="1">
              <a:off x="2894" y="3479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59" name="Line 687"/>
            <p:cNvSpPr>
              <a:spLocks noChangeShapeType="1"/>
            </p:cNvSpPr>
            <p:nvPr/>
          </p:nvSpPr>
          <p:spPr bwMode="auto">
            <a:xfrm flipV="1">
              <a:off x="2894" y="3103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60" name="Line 688"/>
            <p:cNvSpPr>
              <a:spLocks noChangeShapeType="1"/>
            </p:cNvSpPr>
            <p:nvPr/>
          </p:nvSpPr>
          <p:spPr bwMode="auto">
            <a:xfrm flipH="1">
              <a:off x="2783" y="310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361" name="Rectangle 689"/>
            <p:cNvSpPr>
              <a:spLocks noChangeArrowheads="1"/>
            </p:cNvSpPr>
            <p:nvPr/>
          </p:nvSpPr>
          <p:spPr bwMode="auto">
            <a:xfrm>
              <a:off x="2977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362" name="Rectangle 690"/>
            <p:cNvSpPr>
              <a:spLocks noChangeArrowheads="1"/>
            </p:cNvSpPr>
            <p:nvPr/>
          </p:nvSpPr>
          <p:spPr bwMode="auto">
            <a:xfrm>
              <a:off x="3087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63" name="Rectangle 691"/>
            <p:cNvSpPr>
              <a:spLocks noChangeArrowheads="1"/>
            </p:cNvSpPr>
            <p:nvPr/>
          </p:nvSpPr>
          <p:spPr bwMode="auto">
            <a:xfrm>
              <a:off x="3197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364" name="Rectangle 692"/>
            <p:cNvSpPr>
              <a:spLocks noChangeArrowheads="1"/>
            </p:cNvSpPr>
            <p:nvPr/>
          </p:nvSpPr>
          <p:spPr bwMode="auto">
            <a:xfrm>
              <a:off x="3454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365" name="Rectangle 693"/>
            <p:cNvSpPr>
              <a:spLocks noChangeArrowheads="1"/>
            </p:cNvSpPr>
            <p:nvPr/>
          </p:nvSpPr>
          <p:spPr bwMode="auto">
            <a:xfrm>
              <a:off x="3564" y="35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66" name="Rectangle 694"/>
            <p:cNvSpPr>
              <a:spLocks noChangeArrowheads="1"/>
            </p:cNvSpPr>
            <p:nvPr/>
          </p:nvSpPr>
          <p:spPr bwMode="auto">
            <a:xfrm>
              <a:off x="3674" y="35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368" name="Rectangle 696"/>
            <p:cNvSpPr>
              <a:spLocks noChangeArrowheads="1"/>
            </p:cNvSpPr>
            <p:nvPr/>
          </p:nvSpPr>
          <p:spPr bwMode="auto">
            <a:xfrm>
              <a:off x="28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69" name="Rectangle 697"/>
            <p:cNvSpPr>
              <a:spLocks noChangeArrowheads="1"/>
            </p:cNvSpPr>
            <p:nvPr/>
          </p:nvSpPr>
          <p:spPr bwMode="auto">
            <a:xfrm>
              <a:off x="28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370" name="Rectangle 698"/>
            <p:cNvSpPr>
              <a:spLocks noChangeArrowheads="1"/>
            </p:cNvSpPr>
            <p:nvPr/>
          </p:nvSpPr>
          <p:spPr bwMode="auto">
            <a:xfrm>
              <a:off x="138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71" name="Rectangle 699"/>
            <p:cNvSpPr>
              <a:spLocks noChangeArrowheads="1"/>
            </p:cNvSpPr>
            <p:nvPr/>
          </p:nvSpPr>
          <p:spPr bwMode="auto">
            <a:xfrm>
              <a:off x="249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372" name="Rectangle 700"/>
            <p:cNvSpPr>
              <a:spLocks noChangeArrowheads="1"/>
            </p:cNvSpPr>
            <p:nvPr/>
          </p:nvSpPr>
          <p:spPr bwMode="auto">
            <a:xfrm>
              <a:off x="28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373" name="Rectangle 701"/>
            <p:cNvSpPr>
              <a:spLocks noChangeArrowheads="1"/>
            </p:cNvSpPr>
            <p:nvPr/>
          </p:nvSpPr>
          <p:spPr bwMode="auto">
            <a:xfrm>
              <a:off x="138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74" name="Rectangle 702"/>
            <p:cNvSpPr>
              <a:spLocks noChangeArrowheads="1"/>
            </p:cNvSpPr>
            <p:nvPr/>
          </p:nvSpPr>
          <p:spPr bwMode="auto">
            <a:xfrm>
              <a:off x="249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375" name="Rectangle 703"/>
            <p:cNvSpPr>
              <a:spLocks noChangeArrowheads="1"/>
            </p:cNvSpPr>
            <p:nvPr/>
          </p:nvSpPr>
          <p:spPr bwMode="auto">
            <a:xfrm>
              <a:off x="524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76" name="Rectangle 704"/>
            <p:cNvSpPr>
              <a:spLocks noChangeArrowheads="1"/>
            </p:cNvSpPr>
            <p:nvPr/>
          </p:nvSpPr>
          <p:spPr bwMode="auto">
            <a:xfrm>
              <a:off x="52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1/11</a:t>
              </a:r>
            </a:p>
          </p:txBody>
        </p:sp>
        <p:sp>
          <p:nvSpPr>
            <p:cNvPr id="413377" name="Rectangle 705"/>
            <p:cNvSpPr>
              <a:spLocks noChangeArrowheads="1"/>
            </p:cNvSpPr>
            <p:nvPr/>
          </p:nvSpPr>
          <p:spPr bwMode="auto">
            <a:xfrm>
              <a:off x="63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78" name="Rectangle 706"/>
            <p:cNvSpPr>
              <a:spLocks noChangeArrowheads="1"/>
            </p:cNvSpPr>
            <p:nvPr/>
          </p:nvSpPr>
          <p:spPr bwMode="auto">
            <a:xfrm>
              <a:off x="74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379" name="Rectangle 707"/>
            <p:cNvSpPr>
              <a:spLocks noChangeArrowheads="1"/>
            </p:cNvSpPr>
            <p:nvPr/>
          </p:nvSpPr>
          <p:spPr bwMode="auto">
            <a:xfrm>
              <a:off x="52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380" name="Rectangle 708"/>
            <p:cNvSpPr>
              <a:spLocks noChangeArrowheads="1"/>
            </p:cNvSpPr>
            <p:nvPr/>
          </p:nvSpPr>
          <p:spPr bwMode="auto">
            <a:xfrm>
              <a:off x="63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81" name="Rectangle 709"/>
            <p:cNvSpPr>
              <a:spLocks noChangeArrowheads="1"/>
            </p:cNvSpPr>
            <p:nvPr/>
          </p:nvSpPr>
          <p:spPr bwMode="auto">
            <a:xfrm>
              <a:off x="74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3382" name="Rectangle 710"/>
            <p:cNvSpPr>
              <a:spLocks noChangeArrowheads="1"/>
            </p:cNvSpPr>
            <p:nvPr/>
          </p:nvSpPr>
          <p:spPr bwMode="auto">
            <a:xfrm>
              <a:off x="1057" y="3372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83" name="Rectangle 711"/>
            <p:cNvSpPr>
              <a:spLocks noChangeArrowheads="1"/>
            </p:cNvSpPr>
            <p:nvPr/>
          </p:nvSpPr>
          <p:spPr bwMode="auto">
            <a:xfrm>
              <a:off x="1057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84" name="Rectangle 712"/>
            <p:cNvSpPr>
              <a:spLocks noChangeArrowheads="1"/>
            </p:cNvSpPr>
            <p:nvPr/>
          </p:nvSpPr>
          <p:spPr bwMode="auto">
            <a:xfrm>
              <a:off x="1167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85" name="Rectangle 713"/>
            <p:cNvSpPr>
              <a:spLocks noChangeArrowheads="1"/>
            </p:cNvSpPr>
            <p:nvPr/>
          </p:nvSpPr>
          <p:spPr bwMode="auto">
            <a:xfrm>
              <a:off x="1277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86" name="Rectangle 714"/>
            <p:cNvSpPr>
              <a:spLocks noChangeArrowheads="1"/>
            </p:cNvSpPr>
            <p:nvPr/>
          </p:nvSpPr>
          <p:spPr bwMode="auto">
            <a:xfrm>
              <a:off x="1057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387" name="Rectangle 715"/>
            <p:cNvSpPr>
              <a:spLocks noChangeArrowheads="1"/>
            </p:cNvSpPr>
            <p:nvPr/>
          </p:nvSpPr>
          <p:spPr bwMode="auto">
            <a:xfrm>
              <a:off x="1167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88" name="Rectangle 716"/>
            <p:cNvSpPr>
              <a:spLocks noChangeArrowheads="1"/>
            </p:cNvSpPr>
            <p:nvPr/>
          </p:nvSpPr>
          <p:spPr bwMode="auto">
            <a:xfrm>
              <a:off x="1277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389" name="Rectangle 717"/>
            <p:cNvSpPr>
              <a:spLocks noChangeArrowheads="1"/>
            </p:cNvSpPr>
            <p:nvPr/>
          </p:nvSpPr>
          <p:spPr bwMode="auto">
            <a:xfrm>
              <a:off x="1534" y="3372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90" name="Rectangle 718"/>
            <p:cNvSpPr>
              <a:spLocks noChangeArrowheads="1"/>
            </p:cNvSpPr>
            <p:nvPr/>
          </p:nvSpPr>
          <p:spPr bwMode="auto">
            <a:xfrm>
              <a:off x="1534" y="3570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91" name="Rectangle 719"/>
            <p:cNvSpPr>
              <a:spLocks noChangeArrowheads="1"/>
            </p:cNvSpPr>
            <p:nvPr/>
          </p:nvSpPr>
          <p:spPr bwMode="auto">
            <a:xfrm>
              <a:off x="164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92" name="Rectangle 720"/>
            <p:cNvSpPr>
              <a:spLocks noChangeArrowheads="1"/>
            </p:cNvSpPr>
            <p:nvPr/>
          </p:nvSpPr>
          <p:spPr bwMode="auto">
            <a:xfrm>
              <a:off x="1754" y="3570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93" name="Rectangle 721"/>
            <p:cNvSpPr>
              <a:spLocks noChangeArrowheads="1"/>
            </p:cNvSpPr>
            <p:nvPr/>
          </p:nvSpPr>
          <p:spPr bwMode="auto">
            <a:xfrm>
              <a:off x="1534" y="33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394" name="Rectangle 722"/>
            <p:cNvSpPr>
              <a:spLocks noChangeArrowheads="1"/>
            </p:cNvSpPr>
            <p:nvPr/>
          </p:nvSpPr>
          <p:spPr bwMode="auto">
            <a:xfrm>
              <a:off x="164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95" name="Rectangle 723"/>
            <p:cNvSpPr>
              <a:spLocks noChangeArrowheads="1"/>
            </p:cNvSpPr>
            <p:nvPr/>
          </p:nvSpPr>
          <p:spPr bwMode="auto">
            <a:xfrm>
              <a:off x="1754" y="33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396" name="Rectangle 724"/>
            <p:cNvSpPr>
              <a:spLocks noChangeArrowheads="1"/>
            </p:cNvSpPr>
            <p:nvPr/>
          </p:nvSpPr>
          <p:spPr bwMode="auto">
            <a:xfrm>
              <a:off x="524" y="3767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397" name="Rectangle 725"/>
            <p:cNvSpPr>
              <a:spLocks noChangeArrowheads="1"/>
            </p:cNvSpPr>
            <p:nvPr/>
          </p:nvSpPr>
          <p:spPr bwMode="auto">
            <a:xfrm>
              <a:off x="524" y="396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398" name="Rectangle 726"/>
            <p:cNvSpPr>
              <a:spLocks noChangeArrowheads="1"/>
            </p:cNvSpPr>
            <p:nvPr/>
          </p:nvSpPr>
          <p:spPr bwMode="auto">
            <a:xfrm>
              <a:off x="634" y="396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399" name="Rectangle 727"/>
            <p:cNvSpPr>
              <a:spLocks noChangeArrowheads="1"/>
            </p:cNvSpPr>
            <p:nvPr/>
          </p:nvSpPr>
          <p:spPr bwMode="auto">
            <a:xfrm>
              <a:off x="744" y="3965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400" name="Rectangle 728"/>
            <p:cNvSpPr>
              <a:spLocks noChangeArrowheads="1"/>
            </p:cNvSpPr>
            <p:nvPr/>
          </p:nvSpPr>
          <p:spPr bwMode="auto">
            <a:xfrm>
              <a:off x="524" y="3767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401" name="Rectangle 729"/>
            <p:cNvSpPr>
              <a:spLocks noChangeArrowheads="1"/>
            </p:cNvSpPr>
            <p:nvPr/>
          </p:nvSpPr>
          <p:spPr bwMode="auto">
            <a:xfrm>
              <a:off x="634" y="3767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02" name="Rectangle 730"/>
            <p:cNvSpPr>
              <a:spLocks noChangeArrowheads="1"/>
            </p:cNvSpPr>
            <p:nvPr/>
          </p:nvSpPr>
          <p:spPr bwMode="auto">
            <a:xfrm>
              <a:off x="744" y="3767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403" name="Rectangle 731"/>
            <p:cNvSpPr>
              <a:spLocks noChangeArrowheads="1"/>
            </p:cNvSpPr>
            <p:nvPr/>
          </p:nvSpPr>
          <p:spPr bwMode="auto">
            <a:xfrm>
              <a:off x="524" y="2976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04" name="Rectangle 732"/>
            <p:cNvSpPr>
              <a:spLocks noChangeArrowheads="1"/>
            </p:cNvSpPr>
            <p:nvPr/>
          </p:nvSpPr>
          <p:spPr bwMode="auto">
            <a:xfrm>
              <a:off x="524" y="317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1/9</a:t>
              </a:r>
            </a:p>
          </p:txBody>
        </p:sp>
        <p:sp>
          <p:nvSpPr>
            <p:cNvPr id="413405" name="Rectangle 733"/>
            <p:cNvSpPr>
              <a:spLocks noChangeArrowheads="1"/>
            </p:cNvSpPr>
            <p:nvPr/>
          </p:nvSpPr>
          <p:spPr bwMode="auto">
            <a:xfrm>
              <a:off x="634" y="317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06" name="Rectangle 734"/>
            <p:cNvSpPr>
              <a:spLocks noChangeArrowheads="1"/>
            </p:cNvSpPr>
            <p:nvPr/>
          </p:nvSpPr>
          <p:spPr bwMode="auto">
            <a:xfrm>
              <a:off x="744" y="3174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407" name="Rectangle 735"/>
            <p:cNvSpPr>
              <a:spLocks noChangeArrowheads="1"/>
            </p:cNvSpPr>
            <p:nvPr/>
          </p:nvSpPr>
          <p:spPr bwMode="auto">
            <a:xfrm>
              <a:off x="524" y="29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408" name="Rectangle 736"/>
            <p:cNvSpPr>
              <a:spLocks noChangeArrowheads="1"/>
            </p:cNvSpPr>
            <p:nvPr/>
          </p:nvSpPr>
          <p:spPr bwMode="auto">
            <a:xfrm>
              <a:off x="634" y="29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09" name="Rectangle 737"/>
            <p:cNvSpPr>
              <a:spLocks noChangeArrowheads="1"/>
            </p:cNvSpPr>
            <p:nvPr/>
          </p:nvSpPr>
          <p:spPr bwMode="auto">
            <a:xfrm>
              <a:off x="744" y="29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3410" name="Line 738"/>
            <p:cNvSpPr>
              <a:spLocks noChangeShapeType="1"/>
            </p:cNvSpPr>
            <p:nvPr/>
          </p:nvSpPr>
          <p:spPr bwMode="auto">
            <a:xfrm>
              <a:off x="357" y="3509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11" name="Line 739"/>
            <p:cNvSpPr>
              <a:spLocks noChangeShapeType="1"/>
            </p:cNvSpPr>
            <p:nvPr/>
          </p:nvSpPr>
          <p:spPr bwMode="auto">
            <a:xfrm>
              <a:off x="853" y="3509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12" name="Line 740"/>
            <p:cNvSpPr>
              <a:spLocks noChangeShapeType="1"/>
            </p:cNvSpPr>
            <p:nvPr/>
          </p:nvSpPr>
          <p:spPr bwMode="auto">
            <a:xfrm>
              <a:off x="1386" y="3509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413" name="Group 741"/>
            <p:cNvGrpSpPr>
              <a:grpSpLocks/>
            </p:cNvGrpSpPr>
            <p:nvPr/>
          </p:nvGrpSpPr>
          <p:grpSpPr bwMode="auto">
            <a:xfrm>
              <a:off x="357" y="3538"/>
              <a:ext cx="166" cy="356"/>
              <a:chOff x="1478" y="2640"/>
              <a:chExt cx="476" cy="864"/>
            </a:xfrm>
          </p:grpSpPr>
          <p:sp>
            <p:nvSpPr>
              <p:cNvPr id="413414" name="Line 742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15" name="Line 743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16" name="Line 744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417" name="Group 745"/>
            <p:cNvGrpSpPr>
              <a:grpSpLocks/>
            </p:cNvGrpSpPr>
            <p:nvPr/>
          </p:nvGrpSpPr>
          <p:grpSpPr bwMode="auto">
            <a:xfrm>
              <a:off x="357" y="3123"/>
              <a:ext cx="166" cy="376"/>
              <a:chOff x="1478" y="1632"/>
              <a:chExt cx="476" cy="912"/>
            </a:xfrm>
          </p:grpSpPr>
          <p:sp>
            <p:nvSpPr>
              <p:cNvPr id="413418" name="Line 746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19" name="Line 747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20" name="Line 748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421" name="Line 749"/>
            <p:cNvSpPr>
              <a:spLocks noChangeShapeType="1"/>
            </p:cNvSpPr>
            <p:nvPr/>
          </p:nvSpPr>
          <p:spPr bwMode="auto">
            <a:xfrm flipH="1">
              <a:off x="964" y="3558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22" name="Line 750"/>
            <p:cNvSpPr>
              <a:spLocks noChangeShapeType="1"/>
            </p:cNvSpPr>
            <p:nvPr/>
          </p:nvSpPr>
          <p:spPr bwMode="auto">
            <a:xfrm>
              <a:off x="964" y="3558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23" name="Line 751"/>
            <p:cNvSpPr>
              <a:spLocks noChangeShapeType="1"/>
            </p:cNvSpPr>
            <p:nvPr/>
          </p:nvSpPr>
          <p:spPr bwMode="auto">
            <a:xfrm flipH="1">
              <a:off x="853" y="391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24" name="Line 752"/>
            <p:cNvSpPr>
              <a:spLocks noChangeShapeType="1"/>
            </p:cNvSpPr>
            <p:nvPr/>
          </p:nvSpPr>
          <p:spPr bwMode="auto">
            <a:xfrm flipH="1">
              <a:off x="964" y="3479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25" name="Line 753"/>
            <p:cNvSpPr>
              <a:spLocks noChangeShapeType="1"/>
            </p:cNvSpPr>
            <p:nvPr/>
          </p:nvSpPr>
          <p:spPr bwMode="auto">
            <a:xfrm flipV="1">
              <a:off x="964" y="3103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26" name="Line 754"/>
            <p:cNvSpPr>
              <a:spLocks noChangeShapeType="1"/>
            </p:cNvSpPr>
            <p:nvPr/>
          </p:nvSpPr>
          <p:spPr bwMode="auto">
            <a:xfrm flipH="1">
              <a:off x="853" y="310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27" name="Rectangle 755"/>
            <p:cNvSpPr>
              <a:spLocks noChangeArrowheads="1"/>
            </p:cNvSpPr>
            <p:nvPr/>
          </p:nvSpPr>
          <p:spPr bwMode="auto">
            <a:xfrm>
              <a:off x="1047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428" name="Rectangle 756"/>
            <p:cNvSpPr>
              <a:spLocks noChangeArrowheads="1"/>
            </p:cNvSpPr>
            <p:nvPr/>
          </p:nvSpPr>
          <p:spPr bwMode="auto">
            <a:xfrm>
              <a:off x="1157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29" name="Rectangle 757"/>
            <p:cNvSpPr>
              <a:spLocks noChangeArrowheads="1"/>
            </p:cNvSpPr>
            <p:nvPr/>
          </p:nvSpPr>
          <p:spPr bwMode="auto">
            <a:xfrm>
              <a:off x="1267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430" name="Rectangle 758"/>
            <p:cNvSpPr>
              <a:spLocks noChangeArrowheads="1"/>
            </p:cNvSpPr>
            <p:nvPr/>
          </p:nvSpPr>
          <p:spPr bwMode="auto">
            <a:xfrm>
              <a:off x="1524" y="357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431" name="Rectangle 759"/>
            <p:cNvSpPr>
              <a:spLocks noChangeArrowheads="1"/>
            </p:cNvSpPr>
            <p:nvPr/>
          </p:nvSpPr>
          <p:spPr bwMode="auto">
            <a:xfrm>
              <a:off x="1634" y="35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32" name="Rectangle 760"/>
            <p:cNvSpPr>
              <a:spLocks noChangeArrowheads="1"/>
            </p:cNvSpPr>
            <p:nvPr/>
          </p:nvSpPr>
          <p:spPr bwMode="auto">
            <a:xfrm>
              <a:off x="1744" y="357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434" name="Rectangle 762"/>
            <p:cNvSpPr>
              <a:spLocks noChangeArrowheads="1"/>
            </p:cNvSpPr>
            <p:nvPr/>
          </p:nvSpPr>
          <p:spPr bwMode="auto">
            <a:xfrm>
              <a:off x="3878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35" name="Rectangle 763"/>
            <p:cNvSpPr>
              <a:spLocks noChangeArrowheads="1"/>
            </p:cNvSpPr>
            <p:nvPr/>
          </p:nvSpPr>
          <p:spPr bwMode="auto">
            <a:xfrm>
              <a:off x="3878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36" name="Rectangle 764"/>
            <p:cNvSpPr>
              <a:spLocks noChangeArrowheads="1"/>
            </p:cNvSpPr>
            <p:nvPr/>
          </p:nvSpPr>
          <p:spPr bwMode="auto">
            <a:xfrm>
              <a:off x="3988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37" name="Rectangle 765"/>
            <p:cNvSpPr>
              <a:spLocks noChangeArrowheads="1"/>
            </p:cNvSpPr>
            <p:nvPr/>
          </p:nvSpPr>
          <p:spPr bwMode="auto">
            <a:xfrm>
              <a:off x="4099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38" name="Rectangle 766"/>
            <p:cNvSpPr>
              <a:spLocks noChangeArrowheads="1"/>
            </p:cNvSpPr>
            <p:nvPr/>
          </p:nvSpPr>
          <p:spPr bwMode="auto">
            <a:xfrm>
              <a:off x="3878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439" name="Rectangle 767"/>
            <p:cNvSpPr>
              <a:spLocks noChangeArrowheads="1"/>
            </p:cNvSpPr>
            <p:nvPr/>
          </p:nvSpPr>
          <p:spPr bwMode="auto">
            <a:xfrm>
              <a:off x="3988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40" name="Rectangle 768"/>
            <p:cNvSpPr>
              <a:spLocks noChangeArrowheads="1"/>
            </p:cNvSpPr>
            <p:nvPr/>
          </p:nvSpPr>
          <p:spPr bwMode="auto">
            <a:xfrm>
              <a:off x="4099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441" name="Rectangle 769"/>
            <p:cNvSpPr>
              <a:spLocks noChangeArrowheads="1"/>
            </p:cNvSpPr>
            <p:nvPr/>
          </p:nvSpPr>
          <p:spPr bwMode="auto">
            <a:xfrm>
              <a:off x="4374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42" name="Rectangle 770"/>
            <p:cNvSpPr>
              <a:spLocks noChangeArrowheads="1"/>
            </p:cNvSpPr>
            <p:nvPr/>
          </p:nvSpPr>
          <p:spPr bwMode="auto">
            <a:xfrm>
              <a:off x="437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43" name="Rectangle 771"/>
            <p:cNvSpPr>
              <a:spLocks noChangeArrowheads="1"/>
            </p:cNvSpPr>
            <p:nvPr/>
          </p:nvSpPr>
          <p:spPr bwMode="auto">
            <a:xfrm>
              <a:off x="448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44" name="Rectangle 772"/>
            <p:cNvSpPr>
              <a:spLocks noChangeArrowheads="1"/>
            </p:cNvSpPr>
            <p:nvPr/>
          </p:nvSpPr>
          <p:spPr bwMode="auto">
            <a:xfrm>
              <a:off x="459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45" name="Rectangle 773"/>
            <p:cNvSpPr>
              <a:spLocks noChangeArrowheads="1"/>
            </p:cNvSpPr>
            <p:nvPr/>
          </p:nvSpPr>
          <p:spPr bwMode="auto">
            <a:xfrm>
              <a:off x="437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446" name="Rectangle 774"/>
            <p:cNvSpPr>
              <a:spLocks noChangeArrowheads="1"/>
            </p:cNvSpPr>
            <p:nvPr/>
          </p:nvSpPr>
          <p:spPr bwMode="auto">
            <a:xfrm>
              <a:off x="448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47" name="Rectangle 775"/>
            <p:cNvSpPr>
              <a:spLocks noChangeArrowheads="1"/>
            </p:cNvSpPr>
            <p:nvPr/>
          </p:nvSpPr>
          <p:spPr bwMode="auto">
            <a:xfrm>
              <a:off x="459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3448" name="Rectangle 776"/>
            <p:cNvSpPr>
              <a:spLocks noChangeArrowheads="1"/>
            </p:cNvSpPr>
            <p:nvPr/>
          </p:nvSpPr>
          <p:spPr bwMode="auto">
            <a:xfrm>
              <a:off x="4907" y="2076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49" name="Rectangle 777"/>
            <p:cNvSpPr>
              <a:spLocks noChangeArrowheads="1"/>
            </p:cNvSpPr>
            <p:nvPr/>
          </p:nvSpPr>
          <p:spPr bwMode="auto">
            <a:xfrm>
              <a:off x="490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50" name="Rectangle 778"/>
            <p:cNvSpPr>
              <a:spLocks noChangeArrowheads="1"/>
            </p:cNvSpPr>
            <p:nvPr/>
          </p:nvSpPr>
          <p:spPr bwMode="auto">
            <a:xfrm>
              <a:off x="501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51" name="Rectangle 779"/>
            <p:cNvSpPr>
              <a:spLocks noChangeArrowheads="1"/>
            </p:cNvSpPr>
            <p:nvPr/>
          </p:nvSpPr>
          <p:spPr bwMode="auto">
            <a:xfrm>
              <a:off x="512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52" name="Rectangle 780"/>
            <p:cNvSpPr>
              <a:spLocks noChangeArrowheads="1"/>
            </p:cNvSpPr>
            <p:nvPr/>
          </p:nvSpPr>
          <p:spPr bwMode="auto">
            <a:xfrm>
              <a:off x="490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453" name="Rectangle 781"/>
            <p:cNvSpPr>
              <a:spLocks noChangeArrowheads="1"/>
            </p:cNvSpPr>
            <p:nvPr/>
          </p:nvSpPr>
          <p:spPr bwMode="auto">
            <a:xfrm>
              <a:off x="501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54" name="Rectangle 782"/>
            <p:cNvSpPr>
              <a:spLocks noChangeArrowheads="1"/>
            </p:cNvSpPr>
            <p:nvPr/>
          </p:nvSpPr>
          <p:spPr bwMode="auto">
            <a:xfrm>
              <a:off x="512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455" name="Rectangle 783"/>
            <p:cNvSpPr>
              <a:spLocks noChangeArrowheads="1"/>
            </p:cNvSpPr>
            <p:nvPr/>
          </p:nvSpPr>
          <p:spPr bwMode="auto">
            <a:xfrm>
              <a:off x="5384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56" name="Rectangle 784"/>
            <p:cNvSpPr>
              <a:spLocks noChangeArrowheads="1"/>
            </p:cNvSpPr>
            <p:nvPr/>
          </p:nvSpPr>
          <p:spPr bwMode="auto">
            <a:xfrm>
              <a:off x="538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57" name="Rectangle 785"/>
            <p:cNvSpPr>
              <a:spLocks noChangeArrowheads="1"/>
            </p:cNvSpPr>
            <p:nvPr/>
          </p:nvSpPr>
          <p:spPr bwMode="auto">
            <a:xfrm>
              <a:off x="549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58" name="Rectangle 786"/>
            <p:cNvSpPr>
              <a:spLocks noChangeArrowheads="1"/>
            </p:cNvSpPr>
            <p:nvPr/>
          </p:nvSpPr>
          <p:spPr bwMode="auto">
            <a:xfrm>
              <a:off x="560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59" name="Rectangle 787"/>
            <p:cNvSpPr>
              <a:spLocks noChangeArrowheads="1"/>
            </p:cNvSpPr>
            <p:nvPr/>
          </p:nvSpPr>
          <p:spPr bwMode="auto">
            <a:xfrm>
              <a:off x="538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460" name="Rectangle 788"/>
            <p:cNvSpPr>
              <a:spLocks noChangeArrowheads="1"/>
            </p:cNvSpPr>
            <p:nvPr/>
          </p:nvSpPr>
          <p:spPr bwMode="auto">
            <a:xfrm>
              <a:off x="549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61" name="Rectangle 789"/>
            <p:cNvSpPr>
              <a:spLocks noChangeArrowheads="1"/>
            </p:cNvSpPr>
            <p:nvPr/>
          </p:nvSpPr>
          <p:spPr bwMode="auto">
            <a:xfrm>
              <a:off x="560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462" name="Rectangle 790"/>
            <p:cNvSpPr>
              <a:spLocks noChangeArrowheads="1"/>
            </p:cNvSpPr>
            <p:nvPr/>
          </p:nvSpPr>
          <p:spPr bwMode="auto">
            <a:xfrm>
              <a:off x="4374" y="2471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63" name="Rectangle 791"/>
            <p:cNvSpPr>
              <a:spLocks noChangeArrowheads="1"/>
            </p:cNvSpPr>
            <p:nvPr/>
          </p:nvSpPr>
          <p:spPr bwMode="auto">
            <a:xfrm>
              <a:off x="4374" y="2669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64" name="Rectangle 792"/>
            <p:cNvSpPr>
              <a:spLocks noChangeArrowheads="1"/>
            </p:cNvSpPr>
            <p:nvPr/>
          </p:nvSpPr>
          <p:spPr bwMode="auto">
            <a:xfrm>
              <a:off x="4484" y="2669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65" name="Rectangle 793"/>
            <p:cNvSpPr>
              <a:spLocks noChangeArrowheads="1"/>
            </p:cNvSpPr>
            <p:nvPr/>
          </p:nvSpPr>
          <p:spPr bwMode="auto">
            <a:xfrm>
              <a:off x="4594" y="2669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66" name="Rectangle 794"/>
            <p:cNvSpPr>
              <a:spLocks noChangeArrowheads="1"/>
            </p:cNvSpPr>
            <p:nvPr/>
          </p:nvSpPr>
          <p:spPr bwMode="auto">
            <a:xfrm>
              <a:off x="4374" y="2471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467" name="Rectangle 795"/>
            <p:cNvSpPr>
              <a:spLocks noChangeArrowheads="1"/>
            </p:cNvSpPr>
            <p:nvPr/>
          </p:nvSpPr>
          <p:spPr bwMode="auto">
            <a:xfrm>
              <a:off x="4484" y="2471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68" name="Rectangle 796"/>
            <p:cNvSpPr>
              <a:spLocks noChangeArrowheads="1"/>
            </p:cNvSpPr>
            <p:nvPr/>
          </p:nvSpPr>
          <p:spPr bwMode="auto">
            <a:xfrm>
              <a:off x="4594" y="2471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469" name="Rectangle 797"/>
            <p:cNvSpPr>
              <a:spLocks noChangeArrowheads="1"/>
            </p:cNvSpPr>
            <p:nvPr/>
          </p:nvSpPr>
          <p:spPr bwMode="auto">
            <a:xfrm>
              <a:off x="4374" y="1680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70" name="Rectangle 798"/>
            <p:cNvSpPr>
              <a:spLocks noChangeArrowheads="1"/>
            </p:cNvSpPr>
            <p:nvPr/>
          </p:nvSpPr>
          <p:spPr bwMode="auto">
            <a:xfrm>
              <a:off x="4374" y="1878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71" name="Rectangle 799"/>
            <p:cNvSpPr>
              <a:spLocks noChangeArrowheads="1"/>
            </p:cNvSpPr>
            <p:nvPr/>
          </p:nvSpPr>
          <p:spPr bwMode="auto">
            <a:xfrm>
              <a:off x="4484" y="1878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472" name="Rectangle 800"/>
            <p:cNvSpPr>
              <a:spLocks noChangeArrowheads="1"/>
            </p:cNvSpPr>
            <p:nvPr/>
          </p:nvSpPr>
          <p:spPr bwMode="auto">
            <a:xfrm>
              <a:off x="4594" y="1878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473" name="Rectangle 801"/>
            <p:cNvSpPr>
              <a:spLocks noChangeArrowheads="1"/>
            </p:cNvSpPr>
            <p:nvPr/>
          </p:nvSpPr>
          <p:spPr bwMode="auto">
            <a:xfrm>
              <a:off x="4374" y="16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474" name="Rectangle 802"/>
            <p:cNvSpPr>
              <a:spLocks noChangeArrowheads="1"/>
            </p:cNvSpPr>
            <p:nvPr/>
          </p:nvSpPr>
          <p:spPr bwMode="auto">
            <a:xfrm>
              <a:off x="4484" y="16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75" name="Rectangle 803"/>
            <p:cNvSpPr>
              <a:spLocks noChangeArrowheads="1"/>
            </p:cNvSpPr>
            <p:nvPr/>
          </p:nvSpPr>
          <p:spPr bwMode="auto">
            <a:xfrm>
              <a:off x="4594" y="16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3476" name="Line 804"/>
            <p:cNvSpPr>
              <a:spLocks noChangeShapeType="1"/>
            </p:cNvSpPr>
            <p:nvPr/>
          </p:nvSpPr>
          <p:spPr bwMode="auto">
            <a:xfrm>
              <a:off x="4207" y="2213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77" name="Line 805"/>
            <p:cNvSpPr>
              <a:spLocks noChangeShapeType="1"/>
            </p:cNvSpPr>
            <p:nvPr/>
          </p:nvSpPr>
          <p:spPr bwMode="auto">
            <a:xfrm>
              <a:off x="4703" y="2213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78" name="Line 806"/>
            <p:cNvSpPr>
              <a:spLocks noChangeShapeType="1"/>
            </p:cNvSpPr>
            <p:nvPr/>
          </p:nvSpPr>
          <p:spPr bwMode="auto">
            <a:xfrm>
              <a:off x="5236" y="2213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479" name="Group 807"/>
            <p:cNvGrpSpPr>
              <a:grpSpLocks/>
            </p:cNvGrpSpPr>
            <p:nvPr/>
          </p:nvGrpSpPr>
          <p:grpSpPr bwMode="auto">
            <a:xfrm>
              <a:off x="4207" y="2242"/>
              <a:ext cx="166" cy="356"/>
              <a:chOff x="1478" y="2640"/>
              <a:chExt cx="476" cy="864"/>
            </a:xfrm>
          </p:grpSpPr>
          <p:sp>
            <p:nvSpPr>
              <p:cNvPr id="413480" name="Line 808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81" name="Line 809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82" name="Line 810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483" name="Group 811"/>
            <p:cNvGrpSpPr>
              <a:grpSpLocks/>
            </p:cNvGrpSpPr>
            <p:nvPr/>
          </p:nvGrpSpPr>
          <p:grpSpPr bwMode="auto">
            <a:xfrm>
              <a:off x="4207" y="1827"/>
              <a:ext cx="166" cy="376"/>
              <a:chOff x="1478" y="1632"/>
              <a:chExt cx="476" cy="912"/>
            </a:xfrm>
          </p:grpSpPr>
          <p:sp>
            <p:nvSpPr>
              <p:cNvPr id="413484" name="Line 812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85" name="Line 813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486" name="Line 814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487" name="Line 815"/>
            <p:cNvSpPr>
              <a:spLocks noChangeShapeType="1"/>
            </p:cNvSpPr>
            <p:nvPr/>
          </p:nvSpPr>
          <p:spPr bwMode="auto">
            <a:xfrm flipH="1">
              <a:off x="4814" y="2262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88" name="Line 816"/>
            <p:cNvSpPr>
              <a:spLocks noChangeShapeType="1"/>
            </p:cNvSpPr>
            <p:nvPr/>
          </p:nvSpPr>
          <p:spPr bwMode="auto">
            <a:xfrm>
              <a:off x="4814" y="2262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89" name="Line 817"/>
            <p:cNvSpPr>
              <a:spLocks noChangeShapeType="1"/>
            </p:cNvSpPr>
            <p:nvPr/>
          </p:nvSpPr>
          <p:spPr bwMode="auto">
            <a:xfrm flipH="1">
              <a:off x="4703" y="261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90" name="Line 818"/>
            <p:cNvSpPr>
              <a:spLocks noChangeShapeType="1"/>
            </p:cNvSpPr>
            <p:nvPr/>
          </p:nvSpPr>
          <p:spPr bwMode="auto">
            <a:xfrm flipH="1">
              <a:off x="4814" y="2183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91" name="Line 819"/>
            <p:cNvSpPr>
              <a:spLocks noChangeShapeType="1"/>
            </p:cNvSpPr>
            <p:nvPr/>
          </p:nvSpPr>
          <p:spPr bwMode="auto">
            <a:xfrm flipV="1">
              <a:off x="4814" y="180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92" name="Line 820"/>
            <p:cNvSpPr>
              <a:spLocks noChangeShapeType="1"/>
            </p:cNvSpPr>
            <p:nvPr/>
          </p:nvSpPr>
          <p:spPr bwMode="auto">
            <a:xfrm flipH="1">
              <a:off x="4703" y="180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493" name="Rectangle 821"/>
            <p:cNvSpPr>
              <a:spLocks noChangeArrowheads="1"/>
            </p:cNvSpPr>
            <p:nvPr/>
          </p:nvSpPr>
          <p:spPr bwMode="auto">
            <a:xfrm>
              <a:off x="489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494" name="Rectangle 822"/>
            <p:cNvSpPr>
              <a:spLocks noChangeArrowheads="1"/>
            </p:cNvSpPr>
            <p:nvPr/>
          </p:nvSpPr>
          <p:spPr bwMode="auto">
            <a:xfrm>
              <a:off x="500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95" name="Rectangle 823"/>
            <p:cNvSpPr>
              <a:spLocks noChangeArrowheads="1"/>
            </p:cNvSpPr>
            <p:nvPr/>
          </p:nvSpPr>
          <p:spPr bwMode="auto">
            <a:xfrm>
              <a:off x="511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496" name="Rectangle 824"/>
            <p:cNvSpPr>
              <a:spLocks noChangeArrowheads="1"/>
            </p:cNvSpPr>
            <p:nvPr/>
          </p:nvSpPr>
          <p:spPr bwMode="auto">
            <a:xfrm>
              <a:off x="5374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3497" name="Rectangle 825"/>
            <p:cNvSpPr>
              <a:spLocks noChangeArrowheads="1"/>
            </p:cNvSpPr>
            <p:nvPr/>
          </p:nvSpPr>
          <p:spPr bwMode="auto">
            <a:xfrm>
              <a:off x="5484" y="22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498" name="Rectangle 826"/>
            <p:cNvSpPr>
              <a:spLocks noChangeArrowheads="1"/>
            </p:cNvSpPr>
            <p:nvPr/>
          </p:nvSpPr>
          <p:spPr bwMode="auto">
            <a:xfrm>
              <a:off x="5594" y="22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3500" name="Rectangle 828"/>
            <p:cNvSpPr>
              <a:spLocks noChangeArrowheads="1"/>
            </p:cNvSpPr>
            <p:nvPr/>
          </p:nvSpPr>
          <p:spPr bwMode="auto">
            <a:xfrm>
              <a:off x="3878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01" name="Rectangle 829"/>
            <p:cNvSpPr>
              <a:spLocks noChangeArrowheads="1"/>
            </p:cNvSpPr>
            <p:nvPr/>
          </p:nvSpPr>
          <p:spPr bwMode="auto">
            <a:xfrm>
              <a:off x="3878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02" name="Rectangle 830"/>
            <p:cNvSpPr>
              <a:spLocks noChangeArrowheads="1"/>
            </p:cNvSpPr>
            <p:nvPr/>
          </p:nvSpPr>
          <p:spPr bwMode="auto">
            <a:xfrm>
              <a:off x="3988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03" name="Rectangle 831"/>
            <p:cNvSpPr>
              <a:spLocks noChangeArrowheads="1"/>
            </p:cNvSpPr>
            <p:nvPr/>
          </p:nvSpPr>
          <p:spPr bwMode="auto">
            <a:xfrm>
              <a:off x="4099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04" name="Rectangle 832"/>
            <p:cNvSpPr>
              <a:spLocks noChangeArrowheads="1"/>
            </p:cNvSpPr>
            <p:nvPr/>
          </p:nvSpPr>
          <p:spPr bwMode="auto">
            <a:xfrm>
              <a:off x="3878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505" name="Rectangle 833"/>
            <p:cNvSpPr>
              <a:spLocks noChangeArrowheads="1"/>
            </p:cNvSpPr>
            <p:nvPr/>
          </p:nvSpPr>
          <p:spPr bwMode="auto">
            <a:xfrm>
              <a:off x="3988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06" name="Rectangle 834"/>
            <p:cNvSpPr>
              <a:spLocks noChangeArrowheads="1"/>
            </p:cNvSpPr>
            <p:nvPr/>
          </p:nvSpPr>
          <p:spPr bwMode="auto">
            <a:xfrm>
              <a:off x="4099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507" name="Rectangle 835"/>
            <p:cNvSpPr>
              <a:spLocks noChangeArrowheads="1"/>
            </p:cNvSpPr>
            <p:nvPr/>
          </p:nvSpPr>
          <p:spPr bwMode="auto">
            <a:xfrm>
              <a:off x="4374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08" name="Rectangle 836"/>
            <p:cNvSpPr>
              <a:spLocks noChangeArrowheads="1"/>
            </p:cNvSpPr>
            <p:nvPr/>
          </p:nvSpPr>
          <p:spPr bwMode="auto">
            <a:xfrm>
              <a:off x="437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09" name="Rectangle 837"/>
            <p:cNvSpPr>
              <a:spLocks noChangeArrowheads="1"/>
            </p:cNvSpPr>
            <p:nvPr/>
          </p:nvSpPr>
          <p:spPr bwMode="auto">
            <a:xfrm>
              <a:off x="448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10" name="Rectangle 838"/>
            <p:cNvSpPr>
              <a:spLocks noChangeArrowheads="1"/>
            </p:cNvSpPr>
            <p:nvPr/>
          </p:nvSpPr>
          <p:spPr bwMode="auto">
            <a:xfrm>
              <a:off x="459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11" name="Rectangle 839"/>
            <p:cNvSpPr>
              <a:spLocks noChangeArrowheads="1"/>
            </p:cNvSpPr>
            <p:nvPr/>
          </p:nvSpPr>
          <p:spPr bwMode="auto">
            <a:xfrm>
              <a:off x="437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512" name="Rectangle 840"/>
            <p:cNvSpPr>
              <a:spLocks noChangeArrowheads="1"/>
            </p:cNvSpPr>
            <p:nvPr/>
          </p:nvSpPr>
          <p:spPr bwMode="auto">
            <a:xfrm>
              <a:off x="448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13" name="Rectangle 841"/>
            <p:cNvSpPr>
              <a:spLocks noChangeArrowheads="1"/>
            </p:cNvSpPr>
            <p:nvPr/>
          </p:nvSpPr>
          <p:spPr bwMode="auto">
            <a:xfrm>
              <a:off x="459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3514" name="Rectangle 842"/>
            <p:cNvSpPr>
              <a:spLocks noChangeArrowheads="1"/>
            </p:cNvSpPr>
            <p:nvPr/>
          </p:nvSpPr>
          <p:spPr bwMode="auto">
            <a:xfrm>
              <a:off x="4907" y="780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15" name="Rectangle 843"/>
            <p:cNvSpPr>
              <a:spLocks noChangeArrowheads="1"/>
            </p:cNvSpPr>
            <p:nvPr/>
          </p:nvSpPr>
          <p:spPr bwMode="auto">
            <a:xfrm>
              <a:off x="490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16" name="Rectangle 844"/>
            <p:cNvSpPr>
              <a:spLocks noChangeArrowheads="1"/>
            </p:cNvSpPr>
            <p:nvPr/>
          </p:nvSpPr>
          <p:spPr bwMode="auto">
            <a:xfrm>
              <a:off x="501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17" name="Rectangle 845"/>
            <p:cNvSpPr>
              <a:spLocks noChangeArrowheads="1"/>
            </p:cNvSpPr>
            <p:nvPr/>
          </p:nvSpPr>
          <p:spPr bwMode="auto">
            <a:xfrm>
              <a:off x="512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18" name="Rectangle 846"/>
            <p:cNvSpPr>
              <a:spLocks noChangeArrowheads="1"/>
            </p:cNvSpPr>
            <p:nvPr/>
          </p:nvSpPr>
          <p:spPr bwMode="auto">
            <a:xfrm>
              <a:off x="490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3519" name="Rectangle 847"/>
            <p:cNvSpPr>
              <a:spLocks noChangeArrowheads="1"/>
            </p:cNvSpPr>
            <p:nvPr/>
          </p:nvSpPr>
          <p:spPr bwMode="auto">
            <a:xfrm>
              <a:off x="501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20" name="Rectangle 848"/>
            <p:cNvSpPr>
              <a:spLocks noChangeArrowheads="1"/>
            </p:cNvSpPr>
            <p:nvPr/>
          </p:nvSpPr>
          <p:spPr bwMode="auto">
            <a:xfrm>
              <a:off x="512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3521" name="Rectangle 849"/>
            <p:cNvSpPr>
              <a:spLocks noChangeArrowheads="1"/>
            </p:cNvSpPr>
            <p:nvPr/>
          </p:nvSpPr>
          <p:spPr bwMode="auto">
            <a:xfrm>
              <a:off x="5384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22" name="Rectangle 850"/>
            <p:cNvSpPr>
              <a:spLocks noChangeArrowheads="1"/>
            </p:cNvSpPr>
            <p:nvPr/>
          </p:nvSpPr>
          <p:spPr bwMode="auto">
            <a:xfrm>
              <a:off x="538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23" name="Rectangle 851"/>
            <p:cNvSpPr>
              <a:spLocks noChangeArrowheads="1"/>
            </p:cNvSpPr>
            <p:nvPr/>
          </p:nvSpPr>
          <p:spPr bwMode="auto">
            <a:xfrm>
              <a:off x="549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24" name="Rectangle 852"/>
            <p:cNvSpPr>
              <a:spLocks noChangeArrowheads="1"/>
            </p:cNvSpPr>
            <p:nvPr/>
          </p:nvSpPr>
          <p:spPr bwMode="auto">
            <a:xfrm>
              <a:off x="560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25" name="Rectangle 853"/>
            <p:cNvSpPr>
              <a:spLocks noChangeArrowheads="1"/>
            </p:cNvSpPr>
            <p:nvPr/>
          </p:nvSpPr>
          <p:spPr bwMode="auto">
            <a:xfrm>
              <a:off x="538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26" name="Rectangle 854"/>
            <p:cNvSpPr>
              <a:spLocks noChangeArrowheads="1"/>
            </p:cNvSpPr>
            <p:nvPr/>
          </p:nvSpPr>
          <p:spPr bwMode="auto">
            <a:xfrm>
              <a:off x="549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27" name="Rectangle 855"/>
            <p:cNvSpPr>
              <a:spLocks noChangeArrowheads="1"/>
            </p:cNvSpPr>
            <p:nvPr/>
          </p:nvSpPr>
          <p:spPr bwMode="auto">
            <a:xfrm>
              <a:off x="560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28" name="Rectangle 856"/>
            <p:cNvSpPr>
              <a:spLocks noChangeArrowheads="1"/>
            </p:cNvSpPr>
            <p:nvPr/>
          </p:nvSpPr>
          <p:spPr bwMode="auto">
            <a:xfrm>
              <a:off x="4374" y="1175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29" name="Rectangle 857"/>
            <p:cNvSpPr>
              <a:spLocks noChangeArrowheads="1"/>
            </p:cNvSpPr>
            <p:nvPr/>
          </p:nvSpPr>
          <p:spPr bwMode="auto">
            <a:xfrm>
              <a:off x="4374" y="1373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30" name="Rectangle 858"/>
            <p:cNvSpPr>
              <a:spLocks noChangeArrowheads="1"/>
            </p:cNvSpPr>
            <p:nvPr/>
          </p:nvSpPr>
          <p:spPr bwMode="auto">
            <a:xfrm>
              <a:off x="4484" y="1373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31" name="Rectangle 859"/>
            <p:cNvSpPr>
              <a:spLocks noChangeArrowheads="1"/>
            </p:cNvSpPr>
            <p:nvPr/>
          </p:nvSpPr>
          <p:spPr bwMode="auto">
            <a:xfrm>
              <a:off x="4594" y="1373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32" name="Rectangle 860"/>
            <p:cNvSpPr>
              <a:spLocks noChangeArrowheads="1"/>
            </p:cNvSpPr>
            <p:nvPr/>
          </p:nvSpPr>
          <p:spPr bwMode="auto">
            <a:xfrm>
              <a:off x="4374" y="117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533" name="Rectangle 861"/>
            <p:cNvSpPr>
              <a:spLocks noChangeArrowheads="1"/>
            </p:cNvSpPr>
            <p:nvPr/>
          </p:nvSpPr>
          <p:spPr bwMode="auto">
            <a:xfrm>
              <a:off x="4484" y="117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34" name="Rectangle 862"/>
            <p:cNvSpPr>
              <a:spLocks noChangeArrowheads="1"/>
            </p:cNvSpPr>
            <p:nvPr/>
          </p:nvSpPr>
          <p:spPr bwMode="auto">
            <a:xfrm>
              <a:off x="4594" y="1175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535" name="Rectangle 863"/>
            <p:cNvSpPr>
              <a:spLocks noChangeArrowheads="1"/>
            </p:cNvSpPr>
            <p:nvPr/>
          </p:nvSpPr>
          <p:spPr bwMode="auto">
            <a:xfrm>
              <a:off x="4374" y="384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36" name="Rectangle 864"/>
            <p:cNvSpPr>
              <a:spLocks noChangeArrowheads="1"/>
            </p:cNvSpPr>
            <p:nvPr/>
          </p:nvSpPr>
          <p:spPr bwMode="auto">
            <a:xfrm>
              <a:off x="4374" y="58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37" name="Rectangle 865"/>
            <p:cNvSpPr>
              <a:spLocks noChangeArrowheads="1"/>
            </p:cNvSpPr>
            <p:nvPr/>
          </p:nvSpPr>
          <p:spPr bwMode="auto">
            <a:xfrm>
              <a:off x="4484" y="58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38" name="Rectangle 866"/>
            <p:cNvSpPr>
              <a:spLocks noChangeArrowheads="1"/>
            </p:cNvSpPr>
            <p:nvPr/>
          </p:nvSpPr>
          <p:spPr bwMode="auto">
            <a:xfrm>
              <a:off x="4594" y="58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39" name="Rectangle 867"/>
            <p:cNvSpPr>
              <a:spLocks noChangeArrowheads="1"/>
            </p:cNvSpPr>
            <p:nvPr/>
          </p:nvSpPr>
          <p:spPr bwMode="auto">
            <a:xfrm>
              <a:off x="4374" y="38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540" name="Rectangle 868"/>
            <p:cNvSpPr>
              <a:spLocks noChangeArrowheads="1"/>
            </p:cNvSpPr>
            <p:nvPr/>
          </p:nvSpPr>
          <p:spPr bwMode="auto">
            <a:xfrm>
              <a:off x="4484" y="38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41" name="Rectangle 869"/>
            <p:cNvSpPr>
              <a:spLocks noChangeArrowheads="1"/>
            </p:cNvSpPr>
            <p:nvPr/>
          </p:nvSpPr>
          <p:spPr bwMode="auto">
            <a:xfrm>
              <a:off x="4594" y="384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3542" name="Line 870"/>
            <p:cNvSpPr>
              <a:spLocks noChangeShapeType="1"/>
            </p:cNvSpPr>
            <p:nvPr/>
          </p:nvSpPr>
          <p:spPr bwMode="auto">
            <a:xfrm>
              <a:off x="4207" y="917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43" name="Line 871"/>
            <p:cNvSpPr>
              <a:spLocks noChangeShapeType="1"/>
            </p:cNvSpPr>
            <p:nvPr/>
          </p:nvSpPr>
          <p:spPr bwMode="auto">
            <a:xfrm>
              <a:off x="4703" y="917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44" name="Line 872"/>
            <p:cNvSpPr>
              <a:spLocks noChangeShapeType="1"/>
            </p:cNvSpPr>
            <p:nvPr/>
          </p:nvSpPr>
          <p:spPr bwMode="auto">
            <a:xfrm>
              <a:off x="5236" y="917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545" name="Group 873"/>
            <p:cNvGrpSpPr>
              <a:grpSpLocks/>
            </p:cNvGrpSpPr>
            <p:nvPr/>
          </p:nvGrpSpPr>
          <p:grpSpPr bwMode="auto">
            <a:xfrm>
              <a:off x="4207" y="946"/>
              <a:ext cx="166" cy="356"/>
              <a:chOff x="1478" y="2640"/>
              <a:chExt cx="476" cy="864"/>
            </a:xfrm>
          </p:grpSpPr>
          <p:sp>
            <p:nvSpPr>
              <p:cNvPr id="413546" name="Line 874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547" name="Line 875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548" name="Line 876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549" name="Group 877"/>
            <p:cNvGrpSpPr>
              <a:grpSpLocks/>
            </p:cNvGrpSpPr>
            <p:nvPr/>
          </p:nvGrpSpPr>
          <p:grpSpPr bwMode="auto">
            <a:xfrm>
              <a:off x="4207" y="531"/>
              <a:ext cx="166" cy="376"/>
              <a:chOff x="1478" y="1632"/>
              <a:chExt cx="476" cy="912"/>
            </a:xfrm>
          </p:grpSpPr>
          <p:sp>
            <p:nvSpPr>
              <p:cNvPr id="413550" name="Line 878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551" name="Line 879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552" name="Line 880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553" name="Line 881"/>
            <p:cNvSpPr>
              <a:spLocks noChangeShapeType="1"/>
            </p:cNvSpPr>
            <p:nvPr/>
          </p:nvSpPr>
          <p:spPr bwMode="auto">
            <a:xfrm flipH="1">
              <a:off x="4814" y="966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54" name="Line 882"/>
            <p:cNvSpPr>
              <a:spLocks noChangeShapeType="1"/>
            </p:cNvSpPr>
            <p:nvPr/>
          </p:nvSpPr>
          <p:spPr bwMode="auto">
            <a:xfrm>
              <a:off x="4814" y="966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55" name="Line 883"/>
            <p:cNvSpPr>
              <a:spLocks noChangeShapeType="1"/>
            </p:cNvSpPr>
            <p:nvPr/>
          </p:nvSpPr>
          <p:spPr bwMode="auto">
            <a:xfrm flipH="1">
              <a:off x="4703" y="132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56" name="Line 884"/>
            <p:cNvSpPr>
              <a:spLocks noChangeShapeType="1"/>
            </p:cNvSpPr>
            <p:nvPr/>
          </p:nvSpPr>
          <p:spPr bwMode="auto">
            <a:xfrm flipH="1">
              <a:off x="4814" y="887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57" name="Line 885"/>
            <p:cNvSpPr>
              <a:spLocks noChangeShapeType="1"/>
            </p:cNvSpPr>
            <p:nvPr/>
          </p:nvSpPr>
          <p:spPr bwMode="auto">
            <a:xfrm flipV="1">
              <a:off x="4814" y="51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58" name="Line 886"/>
            <p:cNvSpPr>
              <a:spLocks noChangeShapeType="1"/>
            </p:cNvSpPr>
            <p:nvPr/>
          </p:nvSpPr>
          <p:spPr bwMode="auto">
            <a:xfrm flipH="1">
              <a:off x="4703" y="511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559" name="Rectangle 887"/>
            <p:cNvSpPr>
              <a:spLocks noChangeArrowheads="1"/>
            </p:cNvSpPr>
            <p:nvPr/>
          </p:nvSpPr>
          <p:spPr bwMode="auto">
            <a:xfrm>
              <a:off x="489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60" name="Rectangle 888"/>
            <p:cNvSpPr>
              <a:spLocks noChangeArrowheads="1"/>
            </p:cNvSpPr>
            <p:nvPr/>
          </p:nvSpPr>
          <p:spPr bwMode="auto">
            <a:xfrm>
              <a:off x="500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61" name="Rectangle 889"/>
            <p:cNvSpPr>
              <a:spLocks noChangeArrowheads="1"/>
            </p:cNvSpPr>
            <p:nvPr/>
          </p:nvSpPr>
          <p:spPr bwMode="auto">
            <a:xfrm>
              <a:off x="511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62" name="Rectangle 890"/>
            <p:cNvSpPr>
              <a:spLocks noChangeArrowheads="1"/>
            </p:cNvSpPr>
            <p:nvPr/>
          </p:nvSpPr>
          <p:spPr bwMode="auto">
            <a:xfrm>
              <a:off x="5374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63" name="Rectangle 891"/>
            <p:cNvSpPr>
              <a:spLocks noChangeArrowheads="1"/>
            </p:cNvSpPr>
            <p:nvPr/>
          </p:nvSpPr>
          <p:spPr bwMode="auto">
            <a:xfrm>
              <a:off x="5484" y="9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64" name="Rectangle 892"/>
            <p:cNvSpPr>
              <a:spLocks noChangeArrowheads="1"/>
            </p:cNvSpPr>
            <p:nvPr/>
          </p:nvSpPr>
          <p:spPr bwMode="auto">
            <a:xfrm>
              <a:off x="5594" y="9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66" name="Rectangle 894"/>
            <p:cNvSpPr>
              <a:spLocks noChangeArrowheads="1"/>
            </p:cNvSpPr>
            <p:nvPr/>
          </p:nvSpPr>
          <p:spPr bwMode="auto">
            <a:xfrm>
              <a:off x="1958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67" name="Rectangle 895"/>
            <p:cNvSpPr>
              <a:spLocks noChangeArrowheads="1"/>
            </p:cNvSpPr>
            <p:nvPr/>
          </p:nvSpPr>
          <p:spPr bwMode="auto">
            <a:xfrm>
              <a:off x="1958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68" name="Rectangle 896"/>
            <p:cNvSpPr>
              <a:spLocks noChangeArrowheads="1"/>
            </p:cNvSpPr>
            <p:nvPr/>
          </p:nvSpPr>
          <p:spPr bwMode="auto">
            <a:xfrm>
              <a:off x="2068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69" name="Rectangle 897"/>
            <p:cNvSpPr>
              <a:spLocks noChangeArrowheads="1"/>
            </p:cNvSpPr>
            <p:nvPr/>
          </p:nvSpPr>
          <p:spPr bwMode="auto">
            <a:xfrm>
              <a:off x="2179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70" name="Rectangle 898"/>
            <p:cNvSpPr>
              <a:spLocks noChangeArrowheads="1"/>
            </p:cNvSpPr>
            <p:nvPr/>
          </p:nvSpPr>
          <p:spPr bwMode="auto">
            <a:xfrm>
              <a:off x="1958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571" name="Rectangle 899"/>
            <p:cNvSpPr>
              <a:spLocks noChangeArrowheads="1"/>
            </p:cNvSpPr>
            <p:nvPr/>
          </p:nvSpPr>
          <p:spPr bwMode="auto">
            <a:xfrm>
              <a:off x="2068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72" name="Rectangle 900"/>
            <p:cNvSpPr>
              <a:spLocks noChangeArrowheads="1"/>
            </p:cNvSpPr>
            <p:nvPr/>
          </p:nvSpPr>
          <p:spPr bwMode="auto">
            <a:xfrm>
              <a:off x="2179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573" name="Rectangle 901"/>
            <p:cNvSpPr>
              <a:spLocks noChangeArrowheads="1"/>
            </p:cNvSpPr>
            <p:nvPr/>
          </p:nvSpPr>
          <p:spPr bwMode="auto">
            <a:xfrm>
              <a:off x="2454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74" name="Rectangle 902"/>
            <p:cNvSpPr>
              <a:spLocks noChangeArrowheads="1"/>
            </p:cNvSpPr>
            <p:nvPr/>
          </p:nvSpPr>
          <p:spPr bwMode="auto">
            <a:xfrm>
              <a:off x="245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75" name="Rectangle 903"/>
            <p:cNvSpPr>
              <a:spLocks noChangeArrowheads="1"/>
            </p:cNvSpPr>
            <p:nvPr/>
          </p:nvSpPr>
          <p:spPr bwMode="auto">
            <a:xfrm>
              <a:off x="256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76" name="Rectangle 904"/>
            <p:cNvSpPr>
              <a:spLocks noChangeArrowheads="1"/>
            </p:cNvSpPr>
            <p:nvPr/>
          </p:nvSpPr>
          <p:spPr bwMode="auto">
            <a:xfrm>
              <a:off x="267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77" name="Rectangle 905"/>
            <p:cNvSpPr>
              <a:spLocks noChangeArrowheads="1"/>
            </p:cNvSpPr>
            <p:nvPr/>
          </p:nvSpPr>
          <p:spPr bwMode="auto">
            <a:xfrm>
              <a:off x="245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578" name="Rectangle 906"/>
            <p:cNvSpPr>
              <a:spLocks noChangeArrowheads="1"/>
            </p:cNvSpPr>
            <p:nvPr/>
          </p:nvSpPr>
          <p:spPr bwMode="auto">
            <a:xfrm>
              <a:off x="256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79" name="Rectangle 907"/>
            <p:cNvSpPr>
              <a:spLocks noChangeArrowheads="1"/>
            </p:cNvSpPr>
            <p:nvPr/>
          </p:nvSpPr>
          <p:spPr bwMode="auto">
            <a:xfrm>
              <a:off x="267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3580" name="Rectangle 908"/>
            <p:cNvSpPr>
              <a:spLocks noChangeArrowheads="1"/>
            </p:cNvSpPr>
            <p:nvPr/>
          </p:nvSpPr>
          <p:spPr bwMode="auto">
            <a:xfrm>
              <a:off x="2987" y="780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81" name="Rectangle 909"/>
            <p:cNvSpPr>
              <a:spLocks noChangeArrowheads="1"/>
            </p:cNvSpPr>
            <p:nvPr/>
          </p:nvSpPr>
          <p:spPr bwMode="auto">
            <a:xfrm>
              <a:off x="298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82" name="Rectangle 910"/>
            <p:cNvSpPr>
              <a:spLocks noChangeArrowheads="1"/>
            </p:cNvSpPr>
            <p:nvPr/>
          </p:nvSpPr>
          <p:spPr bwMode="auto">
            <a:xfrm>
              <a:off x="309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83" name="Rectangle 911"/>
            <p:cNvSpPr>
              <a:spLocks noChangeArrowheads="1"/>
            </p:cNvSpPr>
            <p:nvPr/>
          </p:nvSpPr>
          <p:spPr bwMode="auto">
            <a:xfrm>
              <a:off x="320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84" name="Rectangle 912"/>
            <p:cNvSpPr>
              <a:spLocks noChangeArrowheads="1"/>
            </p:cNvSpPr>
            <p:nvPr/>
          </p:nvSpPr>
          <p:spPr bwMode="auto">
            <a:xfrm>
              <a:off x="298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85" name="Rectangle 913"/>
            <p:cNvSpPr>
              <a:spLocks noChangeArrowheads="1"/>
            </p:cNvSpPr>
            <p:nvPr/>
          </p:nvSpPr>
          <p:spPr bwMode="auto">
            <a:xfrm>
              <a:off x="309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86" name="Rectangle 914"/>
            <p:cNvSpPr>
              <a:spLocks noChangeArrowheads="1"/>
            </p:cNvSpPr>
            <p:nvPr/>
          </p:nvSpPr>
          <p:spPr bwMode="auto">
            <a:xfrm>
              <a:off x="320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87" name="Rectangle 915"/>
            <p:cNvSpPr>
              <a:spLocks noChangeArrowheads="1"/>
            </p:cNvSpPr>
            <p:nvPr/>
          </p:nvSpPr>
          <p:spPr bwMode="auto">
            <a:xfrm>
              <a:off x="3464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88" name="Rectangle 916"/>
            <p:cNvSpPr>
              <a:spLocks noChangeArrowheads="1"/>
            </p:cNvSpPr>
            <p:nvPr/>
          </p:nvSpPr>
          <p:spPr bwMode="auto">
            <a:xfrm>
              <a:off x="346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89" name="Rectangle 917"/>
            <p:cNvSpPr>
              <a:spLocks noChangeArrowheads="1"/>
            </p:cNvSpPr>
            <p:nvPr/>
          </p:nvSpPr>
          <p:spPr bwMode="auto">
            <a:xfrm>
              <a:off x="357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90" name="Rectangle 918"/>
            <p:cNvSpPr>
              <a:spLocks noChangeArrowheads="1"/>
            </p:cNvSpPr>
            <p:nvPr/>
          </p:nvSpPr>
          <p:spPr bwMode="auto">
            <a:xfrm>
              <a:off x="368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91" name="Rectangle 919"/>
            <p:cNvSpPr>
              <a:spLocks noChangeArrowheads="1"/>
            </p:cNvSpPr>
            <p:nvPr/>
          </p:nvSpPr>
          <p:spPr bwMode="auto">
            <a:xfrm>
              <a:off x="346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92" name="Rectangle 920"/>
            <p:cNvSpPr>
              <a:spLocks noChangeArrowheads="1"/>
            </p:cNvSpPr>
            <p:nvPr/>
          </p:nvSpPr>
          <p:spPr bwMode="auto">
            <a:xfrm>
              <a:off x="357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93" name="Rectangle 921"/>
            <p:cNvSpPr>
              <a:spLocks noChangeArrowheads="1"/>
            </p:cNvSpPr>
            <p:nvPr/>
          </p:nvSpPr>
          <p:spPr bwMode="auto">
            <a:xfrm>
              <a:off x="368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94" name="Rectangle 922"/>
            <p:cNvSpPr>
              <a:spLocks noChangeArrowheads="1"/>
            </p:cNvSpPr>
            <p:nvPr/>
          </p:nvSpPr>
          <p:spPr bwMode="auto">
            <a:xfrm>
              <a:off x="2454" y="1175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595" name="Rectangle 923"/>
            <p:cNvSpPr>
              <a:spLocks noChangeArrowheads="1"/>
            </p:cNvSpPr>
            <p:nvPr/>
          </p:nvSpPr>
          <p:spPr bwMode="auto">
            <a:xfrm>
              <a:off x="2454" y="1373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96" name="Rectangle 924"/>
            <p:cNvSpPr>
              <a:spLocks noChangeArrowheads="1"/>
            </p:cNvSpPr>
            <p:nvPr/>
          </p:nvSpPr>
          <p:spPr bwMode="auto">
            <a:xfrm>
              <a:off x="2564" y="1373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597" name="Rectangle 925"/>
            <p:cNvSpPr>
              <a:spLocks noChangeArrowheads="1"/>
            </p:cNvSpPr>
            <p:nvPr/>
          </p:nvSpPr>
          <p:spPr bwMode="auto">
            <a:xfrm>
              <a:off x="2674" y="1373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598" name="Rectangle 926"/>
            <p:cNvSpPr>
              <a:spLocks noChangeArrowheads="1"/>
            </p:cNvSpPr>
            <p:nvPr/>
          </p:nvSpPr>
          <p:spPr bwMode="auto">
            <a:xfrm>
              <a:off x="2454" y="117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599" name="Rectangle 927"/>
            <p:cNvSpPr>
              <a:spLocks noChangeArrowheads="1"/>
            </p:cNvSpPr>
            <p:nvPr/>
          </p:nvSpPr>
          <p:spPr bwMode="auto">
            <a:xfrm>
              <a:off x="2564" y="117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00" name="Rectangle 928"/>
            <p:cNvSpPr>
              <a:spLocks noChangeArrowheads="1"/>
            </p:cNvSpPr>
            <p:nvPr/>
          </p:nvSpPr>
          <p:spPr bwMode="auto">
            <a:xfrm>
              <a:off x="2674" y="1175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3601" name="Rectangle 929"/>
            <p:cNvSpPr>
              <a:spLocks noChangeArrowheads="1"/>
            </p:cNvSpPr>
            <p:nvPr/>
          </p:nvSpPr>
          <p:spPr bwMode="auto">
            <a:xfrm>
              <a:off x="2454" y="384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02" name="Rectangle 930"/>
            <p:cNvSpPr>
              <a:spLocks noChangeArrowheads="1"/>
            </p:cNvSpPr>
            <p:nvPr/>
          </p:nvSpPr>
          <p:spPr bwMode="auto">
            <a:xfrm>
              <a:off x="2454" y="58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03" name="Rectangle 931"/>
            <p:cNvSpPr>
              <a:spLocks noChangeArrowheads="1"/>
            </p:cNvSpPr>
            <p:nvPr/>
          </p:nvSpPr>
          <p:spPr bwMode="auto">
            <a:xfrm>
              <a:off x="2564" y="58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04" name="Rectangle 932"/>
            <p:cNvSpPr>
              <a:spLocks noChangeArrowheads="1"/>
            </p:cNvSpPr>
            <p:nvPr/>
          </p:nvSpPr>
          <p:spPr bwMode="auto">
            <a:xfrm>
              <a:off x="2674" y="58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05" name="Rectangle 933"/>
            <p:cNvSpPr>
              <a:spLocks noChangeArrowheads="1"/>
            </p:cNvSpPr>
            <p:nvPr/>
          </p:nvSpPr>
          <p:spPr bwMode="auto">
            <a:xfrm>
              <a:off x="2454" y="38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3606" name="Rectangle 934"/>
            <p:cNvSpPr>
              <a:spLocks noChangeArrowheads="1"/>
            </p:cNvSpPr>
            <p:nvPr/>
          </p:nvSpPr>
          <p:spPr bwMode="auto">
            <a:xfrm>
              <a:off x="2564" y="38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07" name="Rectangle 935"/>
            <p:cNvSpPr>
              <a:spLocks noChangeArrowheads="1"/>
            </p:cNvSpPr>
            <p:nvPr/>
          </p:nvSpPr>
          <p:spPr bwMode="auto">
            <a:xfrm>
              <a:off x="2674" y="384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3608" name="Line 936"/>
            <p:cNvSpPr>
              <a:spLocks noChangeShapeType="1"/>
            </p:cNvSpPr>
            <p:nvPr/>
          </p:nvSpPr>
          <p:spPr bwMode="auto">
            <a:xfrm>
              <a:off x="2287" y="917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09" name="Line 937"/>
            <p:cNvSpPr>
              <a:spLocks noChangeShapeType="1"/>
            </p:cNvSpPr>
            <p:nvPr/>
          </p:nvSpPr>
          <p:spPr bwMode="auto">
            <a:xfrm>
              <a:off x="2783" y="917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10" name="Line 938"/>
            <p:cNvSpPr>
              <a:spLocks noChangeShapeType="1"/>
            </p:cNvSpPr>
            <p:nvPr/>
          </p:nvSpPr>
          <p:spPr bwMode="auto">
            <a:xfrm>
              <a:off x="3316" y="917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611" name="Group 939"/>
            <p:cNvGrpSpPr>
              <a:grpSpLocks/>
            </p:cNvGrpSpPr>
            <p:nvPr/>
          </p:nvGrpSpPr>
          <p:grpSpPr bwMode="auto">
            <a:xfrm>
              <a:off x="2287" y="946"/>
              <a:ext cx="166" cy="356"/>
              <a:chOff x="1478" y="2640"/>
              <a:chExt cx="476" cy="864"/>
            </a:xfrm>
          </p:grpSpPr>
          <p:sp>
            <p:nvSpPr>
              <p:cNvPr id="413612" name="Line 940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13" name="Line 941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14" name="Line 942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615" name="Group 943"/>
            <p:cNvGrpSpPr>
              <a:grpSpLocks/>
            </p:cNvGrpSpPr>
            <p:nvPr/>
          </p:nvGrpSpPr>
          <p:grpSpPr bwMode="auto">
            <a:xfrm>
              <a:off x="2287" y="531"/>
              <a:ext cx="166" cy="376"/>
              <a:chOff x="1478" y="1632"/>
              <a:chExt cx="476" cy="912"/>
            </a:xfrm>
          </p:grpSpPr>
          <p:sp>
            <p:nvSpPr>
              <p:cNvPr id="413616" name="Line 944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17" name="Line 945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18" name="Line 946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619" name="Line 947"/>
            <p:cNvSpPr>
              <a:spLocks noChangeShapeType="1"/>
            </p:cNvSpPr>
            <p:nvPr/>
          </p:nvSpPr>
          <p:spPr bwMode="auto">
            <a:xfrm flipH="1">
              <a:off x="2894" y="966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20" name="Line 948"/>
            <p:cNvSpPr>
              <a:spLocks noChangeShapeType="1"/>
            </p:cNvSpPr>
            <p:nvPr/>
          </p:nvSpPr>
          <p:spPr bwMode="auto">
            <a:xfrm>
              <a:off x="2894" y="966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21" name="Line 949"/>
            <p:cNvSpPr>
              <a:spLocks noChangeShapeType="1"/>
            </p:cNvSpPr>
            <p:nvPr/>
          </p:nvSpPr>
          <p:spPr bwMode="auto">
            <a:xfrm flipH="1">
              <a:off x="2783" y="132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22" name="Line 950"/>
            <p:cNvSpPr>
              <a:spLocks noChangeShapeType="1"/>
            </p:cNvSpPr>
            <p:nvPr/>
          </p:nvSpPr>
          <p:spPr bwMode="auto">
            <a:xfrm flipH="1">
              <a:off x="2894" y="887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23" name="Line 951"/>
            <p:cNvSpPr>
              <a:spLocks noChangeShapeType="1"/>
            </p:cNvSpPr>
            <p:nvPr/>
          </p:nvSpPr>
          <p:spPr bwMode="auto">
            <a:xfrm flipV="1">
              <a:off x="2894" y="51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24" name="Line 952"/>
            <p:cNvSpPr>
              <a:spLocks noChangeShapeType="1"/>
            </p:cNvSpPr>
            <p:nvPr/>
          </p:nvSpPr>
          <p:spPr bwMode="auto">
            <a:xfrm flipH="1">
              <a:off x="2783" y="511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25" name="Rectangle 953"/>
            <p:cNvSpPr>
              <a:spLocks noChangeArrowheads="1"/>
            </p:cNvSpPr>
            <p:nvPr/>
          </p:nvSpPr>
          <p:spPr bwMode="auto">
            <a:xfrm>
              <a:off x="297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26" name="Rectangle 954"/>
            <p:cNvSpPr>
              <a:spLocks noChangeArrowheads="1"/>
            </p:cNvSpPr>
            <p:nvPr/>
          </p:nvSpPr>
          <p:spPr bwMode="auto">
            <a:xfrm>
              <a:off x="308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27" name="Rectangle 955"/>
            <p:cNvSpPr>
              <a:spLocks noChangeArrowheads="1"/>
            </p:cNvSpPr>
            <p:nvPr/>
          </p:nvSpPr>
          <p:spPr bwMode="auto">
            <a:xfrm>
              <a:off x="319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28" name="Rectangle 956"/>
            <p:cNvSpPr>
              <a:spLocks noChangeArrowheads="1"/>
            </p:cNvSpPr>
            <p:nvPr/>
          </p:nvSpPr>
          <p:spPr bwMode="auto">
            <a:xfrm>
              <a:off x="3454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29" name="Rectangle 957"/>
            <p:cNvSpPr>
              <a:spLocks noChangeArrowheads="1"/>
            </p:cNvSpPr>
            <p:nvPr/>
          </p:nvSpPr>
          <p:spPr bwMode="auto">
            <a:xfrm>
              <a:off x="3564" y="9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30" name="Rectangle 958"/>
            <p:cNvSpPr>
              <a:spLocks noChangeArrowheads="1"/>
            </p:cNvSpPr>
            <p:nvPr/>
          </p:nvSpPr>
          <p:spPr bwMode="auto">
            <a:xfrm>
              <a:off x="3674" y="9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32" name="Rectangle 960"/>
            <p:cNvSpPr>
              <a:spLocks noChangeArrowheads="1"/>
            </p:cNvSpPr>
            <p:nvPr/>
          </p:nvSpPr>
          <p:spPr bwMode="auto">
            <a:xfrm>
              <a:off x="38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33" name="Rectangle 961"/>
            <p:cNvSpPr>
              <a:spLocks noChangeArrowheads="1"/>
            </p:cNvSpPr>
            <p:nvPr/>
          </p:nvSpPr>
          <p:spPr bwMode="auto">
            <a:xfrm>
              <a:off x="38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34" name="Rectangle 962"/>
            <p:cNvSpPr>
              <a:spLocks noChangeArrowheads="1"/>
            </p:cNvSpPr>
            <p:nvPr/>
          </p:nvSpPr>
          <p:spPr bwMode="auto">
            <a:xfrm>
              <a:off x="148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35" name="Rectangle 963"/>
            <p:cNvSpPr>
              <a:spLocks noChangeArrowheads="1"/>
            </p:cNvSpPr>
            <p:nvPr/>
          </p:nvSpPr>
          <p:spPr bwMode="auto">
            <a:xfrm>
              <a:off x="259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36" name="Rectangle 964"/>
            <p:cNvSpPr>
              <a:spLocks noChangeArrowheads="1"/>
            </p:cNvSpPr>
            <p:nvPr/>
          </p:nvSpPr>
          <p:spPr bwMode="auto">
            <a:xfrm>
              <a:off x="38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3637" name="Rectangle 965"/>
            <p:cNvSpPr>
              <a:spLocks noChangeArrowheads="1"/>
            </p:cNvSpPr>
            <p:nvPr/>
          </p:nvSpPr>
          <p:spPr bwMode="auto">
            <a:xfrm>
              <a:off x="148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38" name="Rectangle 966"/>
            <p:cNvSpPr>
              <a:spLocks noChangeArrowheads="1"/>
            </p:cNvSpPr>
            <p:nvPr/>
          </p:nvSpPr>
          <p:spPr bwMode="auto">
            <a:xfrm>
              <a:off x="259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3639" name="Rectangle 967"/>
            <p:cNvSpPr>
              <a:spLocks noChangeArrowheads="1"/>
            </p:cNvSpPr>
            <p:nvPr/>
          </p:nvSpPr>
          <p:spPr bwMode="auto">
            <a:xfrm>
              <a:off x="534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40" name="Rectangle 968"/>
            <p:cNvSpPr>
              <a:spLocks noChangeArrowheads="1"/>
            </p:cNvSpPr>
            <p:nvPr/>
          </p:nvSpPr>
          <p:spPr bwMode="auto">
            <a:xfrm>
              <a:off x="53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41" name="Rectangle 969"/>
            <p:cNvSpPr>
              <a:spLocks noChangeArrowheads="1"/>
            </p:cNvSpPr>
            <p:nvPr/>
          </p:nvSpPr>
          <p:spPr bwMode="auto">
            <a:xfrm>
              <a:off x="64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42" name="Rectangle 970"/>
            <p:cNvSpPr>
              <a:spLocks noChangeArrowheads="1"/>
            </p:cNvSpPr>
            <p:nvPr/>
          </p:nvSpPr>
          <p:spPr bwMode="auto">
            <a:xfrm>
              <a:off x="75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43" name="Rectangle 971"/>
            <p:cNvSpPr>
              <a:spLocks noChangeArrowheads="1"/>
            </p:cNvSpPr>
            <p:nvPr/>
          </p:nvSpPr>
          <p:spPr bwMode="auto">
            <a:xfrm>
              <a:off x="53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44" name="Rectangle 972"/>
            <p:cNvSpPr>
              <a:spLocks noChangeArrowheads="1"/>
            </p:cNvSpPr>
            <p:nvPr/>
          </p:nvSpPr>
          <p:spPr bwMode="auto">
            <a:xfrm>
              <a:off x="64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45" name="Rectangle 973"/>
            <p:cNvSpPr>
              <a:spLocks noChangeArrowheads="1"/>
            </p:cNvSpPr>
            <p:nvPr/>
          </p:nvSpPr>
          <p:spPr bwMode="auto">
            <a:xfrm>
              <a:off x="75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46" name="Rectangle 974"/>
            <p:cNvSpPr>
              <a:spLocks noChangeArrowheads="1"/>
            </p:cNvSpPr>
            <p:nvPr/>
          </p:nvSpPr>
          <p:spPr bwMode="auto">
            <a:xfrm>
              <a:off x="1067" y="780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47" name="Rectangle 975"/>
            <p:cNvSpPr>
              <a:spLocks noChangeArrowheads="1"/>
            </p:cNvSpPr>
            <p:nvPr/>
          </p:nvSpPr>
          <p:spPr bwMode="auto">
            <a:xfrm>
              <a:off x="106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48" name="Rectangle 976"/>
            <p:cNvSpPr>
              <a:spLocks noChangeArrowheads="1"/>
            </p:cNvSpPr>
            <p:nvPr/>
          </p:nvSpPr>
          <p:spPr bwMode="auto">
            <a:xfrm>
              <a:off x="117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49" name="Rectangle 977"/>
            <p:cNvSpPr>
              <a:spLocks noChangeArrowheads="1"/>
            </p:cNvSpPr>
            <p:nvPr/>
          </p:nvSpPr>
          <p:spPr bwMode="auto">
            <a:xfrm>
              <a:off x="1287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50" name="Rectangle 978"/>
            <p:cNvSpPr>
              <a:spLocks noChangeArrowheads="1"/>
            </p:cNvSpPr>
            <p:nvPr/>
          </p:nvSpPr>
          <p:spPr bwMode="auto">
            <a:xfrm>
              <a:off x="106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51" name="Rectangle 979"/>
            <p:cNvSpPr>
              <a:spLocks noChangeArrowheads="1"/>
            </p:cNvSpPr>
            <p:nvPr/>
          </p:nvSpPr>
          <p:spPr bwMode="auto">
            <a:xfrm>
              <a:off x="117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52" name="Rectangle 980"/>
            <p:cNvSpPr>
              <a:spLocks noChangeArrowheads="1"/>
            </p:cNvSpPr>
            <p:nvPr/>
          </p:nvSpPr>
          <p:spPr bwMode="auto">
            <a:xfrm>
              <a:off x="1287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53" name="Rectangle 981"/>
            <p:cNvSpPr>
              <a:spLocks noChangeArrowheads="1"/>
            </p:cNvSpPr>
            <p:nvPr/>
          </p:nvSpPr>
          <p:spPr bwMode="auto">
            <a:xfrm>
              <a:off x="1544" y="780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54" name="Rectangle 982"/>
            <p:cNvSpPr>
              <a:spLocks noChangeArrowheads="1"/>
            </p:cNvSpPr>
            <p:nvPr/>
          </p:nvSpPr>
          <p:spPr bwMode="auto">
            <a:xfrm>
              <a:off x="1544" y="978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55" name="Rectangle 983"/>
            <p:cNvSpPr>
              <a:spLocks noChangeArrowheads="1"/>
            </p:cNvSpPr>
            <p:nvPr/>
          </p:nvSpPr>
          <p:spPr bwMode="auto">
            <a:xfrm>
              <a:off x="165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56" name="Rectangle 984"/>
            <p:cNvSpPr>
              <a:spLocks noChangeArrowheads="1"/>
            </p:cNvSpPr>
            <p:nvPr/>
          </p:nvSpPr>
          <p:spPr bwMode="auto">
            <a:xfrm>
              <a:off x="1764" y="978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57" name="Rectangle 985"/>
            <p:cNvSpPr>
              <a:spLocks noChangeArrowheads="1"/>
            </p:cNvSpPr>
            <p:nvPr/>
          </p:nvSpPr>
          <p:spPr bwMode="auto">
            <a:xfrm>
              <a:off x="1544" y="7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58" name="Rectangle 986"/>
            <p:cNvSpPr>
              <a:spLocks noChangeArrowheads="1"/>
            </p:cNvSpPr>
            <p:nvPr/>
          </p:nvSpPr>
          <p:spPr bwMode="auto">
            <a:xfrm>
              <a:off x="165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59" name="Rectangle 987"/>
            <p:cNvSpPr>
              <a:spLocks noChangeArrowheads="1"/>
            </p:cNvSpPr>
            <p:nvPr/>
          </p:nvSpPr>
          <p:spPr bwMode="auto">
            <a:xfrm>
              <a:off x="1764" y="7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60" name="Rectangle 988"/>
            <p:cNvSpPr>
              <a:spLocks noChangeArrowheads="1"/>
            </p:cNvSpPr>
            <p:nvPr/>
          </p:nvSpPr>
          <p:spPr bwMode="auto">
            <a:xfrm>
              <a:off x="534" y="1175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61" name="Rectangle 989"/>
            <p:cNvSpPr>
              <a:spLocks noChangeArrowheads="1"/>
            </p:cNvSpPr>
            <p:nvPr/>
          </p:nvSpPr>
          <p:spPr bwMode="auto">
            <a:xfrm>
              <a:off x="534" y="1373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62" name="Rectangle 990"/>
            <p:cNvSpPr>
              <a:spLocks noChangeArrowheads="1"/>
            </p:cNvSpPr>
            <p:nvPr/>
          </p:nvSpPr>
          <p:spPr bwMode="auto">
            <a:xfrm>
              <a:off x="644" y="1373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63" name="Rectangle 991"/>
            <p:cNvSpPr>
              <a:spLocks noChangeArrowheads="1"/>
            </p:cNvSpPr>
            <p:nvPr/>
          </p:nvSpPr>
          <p:spPr bwMode="auto">
            <a:xfrm>
              <a:off x="754" y="1373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64" name="Rectangle 992"/>
            <p:cNvSpPr>
              <a:spLocks noChangeArrowheads="1"/>
            </p:cNvSpPr>
            <p:nvPr/>
          </p:nvSpPr>
          <p:spPr bwMode="auto">
            <a:xfrm>
              <a:off x="534" y="117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65" name="Rectangle 993"/>
            <p:cNvSpPr>
              <a:spLocks noChangeArrowheads="1"/>
            </p:cNvSpPr>
            <p:nvPr/>
          </p:nvSpPr>
          <p:spPr bwMode="auto">
            <a:xfrm>
              <a:off x="644" y="1175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66" name="Rectangle 994"/>
            <p:cNvSpPr>
              <a:spLocks noChangeArrowheads="1"/>
            </p:cNvSpPr>
            <p:nvPr/>
          </p:nvSpPr>
          <p:spPr bwMode="auto">
            <a:xfrm>
              <a:off x="754" y="1175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67" name="Rectangle 995"/>
            <p:cNvSpPr>
              <a:spLocks noChangeArrowheads="1"/>
            </p:cNvSpPr>
            <p:nvPr/>
          </p:nvSpPr>
          <p:spPr bwMode="auto">
            <a:xfrm>
              <a:off x="534" y="384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68" name="Rectangle 996"/>
            <p:cNvSpPr>
              <a:spLocks noChangeArrowheads="1"/>
            </p:cNvSpPr>
            <p:nvPr/>
          </p:nvSpPr>
          <p:spPr bwMode="auto">
            <a:xfrm>
              <a:off x="534" y="58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69" name="Rectangle 997"/>
            <p:cNvSpPr>
              <a:spLocks noChangeArrowheads="1"/>
            </p:cNvSpPr>
            <p:nvPr/>
          </p:nvSpPr>
          <p:spPr bwMode="auto">
            <a:xfrm>
              <a:off x="644" y="582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3670" name="Rectangle 998"/>
            <p:cNvSpPr>
              <a:spLocks noChangeArrowheads="1"/>
            </p:cNvSpPr>
            <p:nvPr/>
          </p:nvSpPr>
          <p:spPr bwMode="auto">
            <a:xfrm>
              <a:off x="754" y="582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71" name="Rectangle 999"/>
            <p:cNvSpPr>
              <a:spLocks noChangeArrowheads="1"/>
            </p:cNvSpPr>
            <p:nvPr/>
          </p:nvSpPr>
          <p:spPr bwMode="auto">
            <a:xfrm>
              <a:off x="534" y="38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72" name="Rectangle 1000"/>
            <p:cNvSpPr>
              <a:spLocks noChangeArrowheads="1"/>
            </p:cNvSpPr>
            <p:nvPr/>
          </p:nvSpPr>
          <p:spPr bwMode="auto">
            <a:xfrm>
              <a:off x="644" y="384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73" name="Rectangle 1001"/>
            <p:cNvSpPr>
              <a:spLocks noChangeArrowheads="1"/>
            </p:cNvSpPr>
            <p:nvPr/>
          </p:nvSpPr>
          <p:spPr bwMode="auto">
            <a:xfrm>
              <a:off x="754" y="384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74" name="Line 1002"/>
            <p:cNvSpPr>
              <a:spLocks noChangeShapeType="1"/>
            </p:cNvSpPr>
            <p:nvPr/>
          </p:nvSpPr>
          <p:spPr bwMode="auto">
            <a:xfrm>
              <a:off x="367" y="917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75" name="Line 1003"/>
            <p:cNvSpPr>
              <a:spLocks noChangeShapeType="1"/>
            </p:cNvSpPr>
            <p:nvPr/>
          </p:nvSpPr>
          <p:spPr bwMode="auto">
            <a:xfrm>
              <a:off x="863" y="917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76" name="Line 1004"/>
            <p:cNvSpPr>
              <a:spLocks noChangeShapeType="1"/>
            </p:cNvSpPr>
            <p:nvPr/>
          </p:nvSpPr>
          <p:spPr bwMode="auto">
            <a:xfrm>
              <a:off x="1396" y="917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3677" name="Group 1005"/>
            <p:cNvGrpSpPr>
              <a:grpSpLocks/>
            </p:cNvGrpSpPr>
            <p:nvPr/>
          </p:nvGrpSpPr>
          <p:grpSpPr bwMode="auto">
            <a:xfrm>
              <a:off x="367" y="946"/>
              <a:ext cx="166" cy="356"/>
              <a:chOff x="1478" y="2640"/>
              <a:chExt cx="476" cy="864"/>
            </a:xfrm>
          </p:grpSpPr>
          <p:sp>
            <p:nvSpPr>
              <p:cNvPr id="413678" name="Line 1006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79" name="Line 1007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80" name="Line 1008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3681" name="Group 1009"/>
            <p:cNvGrpSpPr>
              <a:grpSpLocks/>
            </p:cNvGrpSpPr>
            <p:nvPr/>
          </p:nvGrpSpPr>
          <p:grpSpPr bwMode="auto">
            <a:xfrm>
              <a:off x="367" y="531"/>
              <a:ext cx="166" cy="376"/>
              <a:chOff x="1478" y="1632"/>
              <a:chExt cx="476" cy="912"/>
            </a:xfrm>
          </p:grpSpPr>
          <p:sp>
            <p:nvSpPr>
              <p:cNvPr id="413682" name="Line 1010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83" name="Line 1011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3684" name="Line 1012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3685" name="Line 1013"/>
            <p:cNvSpPr>
              <a:spLocks noChangeShapeType="1"/>
            </p:cNvSpPr>
            <p:nvPr/>
          </p:nvSpPr>
          <p:spPr bwMode="auto">
            <a:xfrm flipH="1">
              <a:off x="974" y="966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86" name="Line 1014"/>
            <p:cNvSpPr>
              <a:spLocks noChangeShapeType="1"/>
            </p:cNvSpPr>
            <p:nvPr/>
          </p:nvSpPr>
          <p:spPr bwMode="auto">
            <a:xfrm>
              <a:off x="974" y="966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87" name="Line 1015"/>
            <p:cNvSpPr>
              <a:spLocks noChangeShapeType="1"/>
            </p:cNvSpPr>
            <p:nvPr/>
          </p:nvSpPr>
          <p:spPr bwMode="auto">
            <a:xfrm flipH="1">
              <a:off x="863" y="132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88" name="Line 1016"/>
            <p:cNvSpPr>
              <a:spLocks noChangeShapeType="1"/>
            </p:cNvSpPr>
            <p:nvPr/>
          </p:nvSpPr>
          <p:spPr bwMode="auto">
            <a:xfrm flipH="1">
              <a:off x="974" y="887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89" name="Line 1017"/>
            <p:cNvSpPr>
              <a:spLocks noChangeShapeType="1"/>
            </p:cNvSpPr>
            <p:nvPr/>
          </p:nvSpPr>
          <p:spPr bwMode="auto">
            <a:xfrm flipV="1">
              <a:off x="974" y="51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90" name="Line 1018"/>
            <p:cNvSpPr>
              <a:spLocks noChangeShapeType="1"/>
            </p:cNvSpPr>
            <p:nvPr/>
          </p:nvSpPr>
          <p:spPr bwMode="auto">
            <a:xfrm flipH="1">
              <a:off x="863" y="511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3691" name="Rectangle 1019"/>
            <p:cNvSpPr>
              <a:spLocks noChangeArrowheads="1"/>
            </p:cNvSpPr>
            <p:nvPr/>
          </p:nvSpPr>
          <p:spPr bwMode="auto">
            <a:xfrm>
              <a:off x="105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92" name="Rectangle 1020"/>
            <p:cNvSpPr>
              <a:spLocks noChangeArrowheads="1"/>
            </p:cNvSpPr>
            <p:nvPr/>
          </p:nvSpPr>
          <p:spPr bwMode="auto">
            <a:xfrm>
              <a:off x="116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3693" name="Rectangle 1021"/>
            <p:cNvSpPr>
              <a:spLocks noChangeArrowheads="1"/>
            </p:cNvSpPr>
            <p:nvPr/>
          </p:nvSpPr>
          <p:spPr bwMode="auto">
            <a:xfrm>
              <a:off x="1277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94" name="Rectangle 1022"/>
            <p:cNvSpPr>
              <a:spLocks noChangeArrowheads="1"/>
            </p:cNvSpPr>
            <p:nvPr/>
          </p:nvSpPr>
          <p:spPr bwMode="auto">
            <a:xfrm>
              <a:off x="1534" y="9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3695" name="Rectangle 1023"/>
            <p:cNvSpPr>
              <a:spLocks noChangeArrowheads="1"/>
            </p:cNvSpPr>
            <p:nvPr/>
          </p:nvSpPr>
          <p:spPr bwMode="auto">
            <a:xfrm>
              <a:off x="1644" y="9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20" name="Rectangle 1024"/>
            <p:cNvSpPr>
              <a:spLocks noChangeArrowheads="1"/>
            </p:cNvSpPr>
            <p:nvPr/>
          </p:nvSpPr>
          <p:spPr bwMode="auto">
            <a:xfrm>
              <a:off x="1754" y="9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22" name="Rectangle 1026"/>
            <p:cNvSpPr>
              <a:spLocks noChangeArrowheads="1"/>
            </p:cNvSpPr>
            <p:nvPr/>
          </p:nvSpPr>
          <p:spPr bwMode="auto">
            <a:xfrm>
              <a:off x="1958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23" name="Rectangle 1027"/>
            <p:cNvSpPr>
              <a:spLocks noChangeArrowheads="1"/>
            </p:cNvSpPr>
            <p:nvPr/>
          </p:nvSpPr>
          <p:spPr bwMode="auto">
            <a:xfrm>
              <a:off x="1958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24" name="Rectangle 1028"/>
            <p:cNvSpPr>
              <a:spLocks noChangeArrowheads="1"/>
            </p:cNvSpPr>
            <p:nvPr/>
          </p:nvSpPr>
          <p:spPr bwMode="auto">
            <a:xfrm>
              <a:off x="2068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25" name="Rectangle 1029"/>
            <p:cNvSpPr>
              <a:spLocks noChangeArrowheads="1"/>
            </p:cNvSpPr>
            <p:nvPr/>
          </p:nvSpPr>
          <p:spPr bwMode="auto">
            <a:xfrm>
              <a:off x="2179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26" name="Rectangle 1030"/>
            <p:cNvSpPr>
              <a:spLocks noChangeArrowheads="1"/>
            </p:cNvSpPr>
            <p:nvPr/>
          </p:nvSpPr>
          <p:spPr bwMode="auto">
            <a:xfrm>
              <a:off x="1958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4727" name="Rectangle 1031"/>
            <p:cNvSpPr>
              <a:spLocks noChangeArrowheads="1"/>
            </p:cNvSpPr>
            <p:nvPr/>
          </p:nvSpPr>
          <p:spPr bwMode="auto">
            <a:xfrm>
              <a:off x="2068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28" name="Rectangle 1032"/>
            <p:cNvSpPr>
              <a:spLocks noChangeArrowheads="1"/>
            </p:cNvSpPr>
            <p:nvPr/>
          </p:nvSpPr>
          <p:spPr bwMode="auto">
            <a:xfrm>
              <a:off x="2179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4729" name="Rectangle 1033"/>
            <p:cNvSpPr>
              <a:spLocks noChangeArrowheads="1"/>
            </p:cNvSpPr>
            <p:nvPr/>
          </p:nvSpPr>
          <p:spPr bwMode="auto">
            <a:xfrm>
              <a:off x="2454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30" name="Rectangle 1034"/>
            <p:cNvSpPr>
              <a:spLocks noChangeArrowheads="1"/>
            </p:cNvSpPr>
            <p:nvPr/>
          </p:nvSpPr>
          <p:spPr bwMode="auto">
            <a:xfrm>
              <a:off x="245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31" name="Rectangle 1035"/>
            <p:cNvSpPr>
              <a:spLocks noChangeArrowheads="1"/>
            </p:cNvSpPr>
            <p:nvPr/>
          </p:nvSpPr>
          <p:spPr bwMode="auto">
            <a:xfrm>
              <a:off x="256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32" name="Rectangle 1036"/>
            <p:cNvSpPr>
              <a:spLocks noChangeArrowheads="1"/>
            </p:cNvSpPr>
            <p:nvPr/>
          </p:nvSpPr>
          <p:spPr bwMode="auto">
            <a:xfrm>
              <a:off x="267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33" name="Rectangle 1037"/>
            <p:cNvSpPr>
              <a:spLocks noChangeArrowheads="1"/>
            </p:cNvSpPr>
            <p:nvPr/>
          </p:nvSpPr>
          <p:spPr bwMode="auto">
            <a:xfrm>
              <a:off x="245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4734" name="Rectangle 1038"/>
            <p:cNvSpPr>
              <a:spLocks noChangeArrowheads="1"/>
            </p:cNvSpPr>
            <p:nvPr/>
          </p:nvSpPr>
          <p:spPr bwMode="auto">
            <a:xfrm>
              <a:off x="256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35" name="Rectangle 1039"/>
            <p:cNvSpPr>
              <a:spLocks noChangeArrowheads="1"/>
            </p:cNvSpPr>
            <p:nvPr/>
          </p:nvSpPr>
          <p:spPr bwMode="auto">
            <a:xfrm>
              <a:off x="267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4736" name="Rectangle 1040"/>
            <p:cNvSpPr>
              <a:spLocks noChangeArrowheads="1"/>
            </p:cNvSpPr>
            <p:nvPr/>
          </p:nvSpPr>
          <p:spPr bwMode="auto">
            <a:xfrm>
              <a:off x="2987" y="2076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37" name="Rectangle 1041"/>
            <p:cNvSpPr>
              <a:spLocks noChangeArrowheads="1"/>
            </p:cNvSpPr>
            <p:nvPr/>
          </p:nvSpPr>
          <p:spPr bwMode="auto">
            <a:xfrm>
              <a:off x="298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38" name="Rectangle 1042"/>
            <p:cNvSpPr>
              <a:spLocks noChangeArrowheads="1"/>
            </p:cNvSpPr>
            <p:nvPr/>
          </p:nvSpPr>
          <p:spPr bwMode="auto">
            <a:xfrm>
              <a:off x="309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39" name="Rectangle 1043"/>
            <p:cNvSpPr>
              <a:spLocks noChangeArrowheads="1"/>
            </p:cNvSpPr>
            <p:nvPr/>
          </p:nvSpPr>
          <p:spPr bwMode="auto">
            <a:xfrm>
              <a:off x="320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40" name="Rectangle 1044"/>
            <p:cNvSpPr>
              <a:spLocks noChangeArrowheads="1"/>
            </p:cNvSpPr>
            <p:nvPr/>
          </p:nvSpPr>
          <p:spPr bwMode="auto">
            <a:xfrm>
              <a:off x="298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4741" name="Rectangle 1045"/>
            <p:cNvSpPr>
              <a:spLocks noChangeArrowheads="1"/>
            </p:cNvSpPr>
            <p:nvPr/>
          </p:nvSpPr>
          <p:spPr bwMode="auto">
            <a:xfrm>
              <a:off x="309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42" name="Rectangle 1046"/>
            <p:cNvSpPr>
              <a:spLocks noChangeArrowheads="1"/>
            </p:cNvSpPr>
            <p:nvPr/>
          </p:nvSpPr>
          <p:spPr bwMode="auto">
            <a:xfrm>
              <a:off x="320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4743" name="Rectangle 1047"/>
            <p:cNvSpPr>
              <a:spLocks noChangeArrowheads="1"/>
            </p:cNvSpPr>
            <p:nvPr/>
          </p:nvSpPr>
          <p:spPr bwMode="auto">
            <a:xfrm>
              <a:off x="3464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44" name="Rectangle 1048"/>
            <p:cNvSpPr>
              <a:spLocks noChangeArrowheads="1"/>
            </p:cNvSpPr>
            <p:nvPr/>
          </p:nvSpPr>
          <p:spPr bwMode="auto">
            <a:xfrm>
              <a:off x="346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45" name="Rectangle 1049"/>
            <p:cNvSpPr>
              <a:spLocks noChangeArrowheads="1"/>
            </p:cNvSpPr>
            <p:nvPr/>
          </p:nvSpPr>
          <p:spPr bwMode="auto">
            <a:xfrm>
              <a:off x="357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46" name="Rectangle 1050"/>
            <p:cNvSpPr>
              <a:spLocks noChangeArrowheads="1"/>
            </p:cNvSpPr>
            <p:nvPr/>
          </p:nvSpPr>
          <p:spPr bwMode="auto">
            <a:xfrm>
              <a:off x="368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47" name="Rectangle 1051"/>
            <p:cNvSpPr>
              <a:spLocks noChangeArrowheads="1"/>
            </p:cNvSpPr>
            <p:nvPr/>
          </p:nvSpPr>
          <p:spPr bwMode="auto">
            <a:xfrm>
              <a:off x="346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4748" name="Rectangle 1052"/>
            <p:cNvSpPr>
              <a:spLocks noChangeArrowheads="1"/>
            </p:cNvSpPr>
            <p:nvPr/>
          </p:nvSpPr>
          <p:spPr bwMode="auto">
            <a:xfrm>
              <a:off x="357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49" name="Rectangle 1053"/>
            <p:cNvSpPr>
              <a:spLocks noChangeArrowheads="1"/>
            </p:cNvSpPr>
            <p:nvPr/>
          </p:nvSpPr>
          <p:spPr bwMode="auto">
            <a:xfrm>
              <a:off x="368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4750" name="Rectangle 1054"/>
            <p:cNvSpPr>
              <a:spLocks noChangeArrowheads="1"/>
            </p:cNvSpPr>
            <p:nvPr/>
          </p:nvSpPr>
          <p:spPr bwMode="auto">
            <a:xfrm>
              <a:off x="2454" y="2471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51" name="Rectangle 1055"/>
            <p:cNvSpPr>
              <a:spLocks noChangeArrowheads="1"/>
            </p:cNvSpPr>
            <p:nvPr/>
          </p:nvSpPr>
          <p:spPr bwMode="auto">
            <a:xfrm>
              <a:off x="2454" y="2669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52" name="Rectangle 1056"/>
            <p:cNvSpPr>
              <a:spLocks noChangeArrowheads="1"/>
            </p:cNvSpPr>
            <p:nvPr/>
          </p:nvSpPr>
          <p:spPr bwMode="auto">
            <a:xfrm>
              <a:off x="2564" y="2669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53" name="Rectangle 1057"/>
            <p:cNvSpPr>
              <a:spLocks noChangeArrowheads="1"/>
            </p:cNvSpPr>
            <p:nvPr/>
          </p:nvSpPr>
          <p:spPr bwMode="auto">
            <a:xfrm>
              <a:off x="2674" y="2669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54" name="Rectangle 1058"/>
            <p:cNvSpPr>
              <a:spLocks noChangeArrowheads="1"/>
            </p:cNvSpPr>
            <p:nvPr/>
          </p:nvSpPr>
          <p:spPr bwMode="auto">
            <a:xfrm>
              <a:off x="2454" y="2471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4755" name="Rectangle 1059"/>
            <p:cNvSpPr>
              <a:spLocks noChangeArrowheads="1"/>
            </p:cNvSpPr>
            <p:nvPr/>
          </p:nvSpPr>
          <p:spPr bwMode="auto">
            <a:xfrm>
              <a:off x="2564" y="2471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56" name="Rectangle 1060"/>
            <p:cNvSpPr>
              <a:spLocks noChangeArrowheads="1"/>
            </p:cNvSpPr>
            <p:nvPr/>
          </p:nvSpPr>
          <p:spPr bwMode="auto">
            <a:xfrm>
              <a:off x="2674" y="2471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4757" name="Rectangle 1061"/>
            <p:cNvSpPr>
              <a:spLocks noChangeArrowheads="1"/>
            </p:cNvSpPr>
            <p:nvPr/>
          </p:nvSpPr>
          <p:spPr bwMode="auto">
            <a:xfrm>
              <a:off x="2454" y="1680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 dirty="0">
                  <a:solidFill>
                    <a:srgbClr val="000000"/>
                  </a:solidFill>
                </a:rPr>
                <a:t>Ábrák</a:t>
              </a:r>
              <a:endParaRPr lang="hu-HU" sz="700" b="1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58" name="Rectangle 1062"/>
            <p:cNvSpPr>
              <a:spLocks noChangeArrowheads="1"/>
            </p:cNvSpPr>
            <p:nvPr/>
          </p:nvSpPr>
          <p:spPr bwMode="auto">
            <a:xfrm>
              <a:off x="2454" y="1878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59" name="Rectangle 1063"/>
            <p:cNvSpPr>
              <a:spLocks noChangeArrowheads="1"/>
            </p:cNvSpPr>
            <p:nvPr/>
          </p:nvSpPr>
          <p:spPr bwMode="auto">
            <a:xfrm>
              <a:off x="2564" y="1878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60" name="Rectangle 1064"/>
            <p:cNvSpPr>
              <a:spLocks noChangeArrowheads="1"/>
            </p:cNvSpPr>
            <p:nvPr/>
          </p:nvSpPr>
          <p:spPr bwMode="auto">
            <a:xfrm>
              <a:off x="2674" y="1878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61" name="Rectangle 1065"/>
            <p:cNvSpPr>
              <a:spLocks noChangeArrowheads="1"/>
            </p:cNvSpPr>
            <p:nvPr/>
          </p:nvSpPr>
          <p:spPr bwMode="auto">
            <a:xfrm>
              <a:off x="2454" y="16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4762" name="Rectangle 1066"/>
            <p:cNvSpPr>
              <a:spLocks noChangeArrowheads="1"/>
            </p:cNvSpPr>
            <p:nvPr/>
          </p:nvSpPr>
          <p:spPr bwMode="auto">
            <a:xfrm>
              <a:off x="2564" y="16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63" name="Rectangle 1067"/>
            <p:cNvSpPr>
              <a:spLocks noChangeArrowheads="1"/>
            </p:cNvSpPr>
            <p:nvPr/>
          </p:nvSpPr>
          <p:spPr bwMode="auto">
            <a:xfrm>
              <a:off x="2674" y="16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4764" name="Line 1068"/>
            <p:cNvSpPr>
              <a:spLocks noChangeShapeType="1"/>
            </p:cNvSpPr>
            <p:nvPr/>
          </p:nvSpPr>
          <p:spPr bwMode="auto">
            <a:xfrm>
              <a:off x="2287" y="2213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65" name="Line 1069"/>
            <p:cNvSpPr>
              <a:spLocks noChangeShapeType="1"/>
            </p:cNvSpPr>
            <p:nvPr/>
          </p:nvSpPr>
          <p:spPr bwMode="auto">
            <a:xfrm>
              <a:off x="2783" y="2213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66" name="Line 1070"/>
            <p:cNvSpPr>
              <a:spLocks noChangeShapeType="1"/>
            </p:cNvSpPr>
            <p:nvPr/>
          </p:nvSpPr>
          <p:spPr bwMode="auto">
            <a:xfrm>
              <a:off x="3316" y="2213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4767" name="Group 1071"/>
            <p:cNvGrpSpPr>
              <a:grpSpLocks/>
            </p:cNvGrpSpPr>
            <p:nvPr/>
          </p:nvGrpSpPr>
          <p:grpSpPr bwMode="auto">
            <a:xfrm>
              <a:off x="2287" y="2242"/>
              <a:ext cx="166" cy="356"/>
              <a:chOff x="1478" y="2640"/>
              <a:chExt cx="476" cy="864"/>
            </a:xfrm>
          </p:grpSpPr>
          <p:sp>
            <p:nvSpPr>
              <p:cNvPr id="414768" name="Line 1072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769" name="Line 1073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770" name="Line 1074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4771" name="Group 1075"/>
            <p:cNvGrpSpPr>
              <a:grpSpLocks/>
            </p:cNvGrpSpPr>
            <p:nvPr/>
          </p:nvGrpSpPr>
          <p:grpSpPr bwMode="auto">
            <a:xfrm>
              <a:off x="2287" y="1827"/>
              <a:ext cx="166" cy="376"/>
              <a:chOff x="1478" y="1632"/>
              <a:chExt cx="476" cy="912"/>
            </a:xfrm>
          </p:grpSpPr>
          <p:sp>
            <p:nvSpPr>
              <p:cNvPr id="414772" name="Line 1076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773" name="Line 1077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774" name="Line 1078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4775" name="Line 1079"/>
            <p:cNvSpPr>
              <a:spLocks noChangeShapeType="1"/>
            </p:cNvSpPr>
            <p:nvPr/>
          </p:nvSpPr>
          <p:spPr bwMode="auto">
            <a:xfrm flipH="1">
              <a:off x="2894" y="2262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76" name="Line 1080"/>
            <p:cNvSpPr>
              <a:spLocks noChangeShapeType="1"/>
            </p:cNvSpPr>
            <p:nvPr/>
          </p:nvSpPr>
          <p:spPr bwMode="auto">
            <a:xfrm>
              <a:off x="2894" y="2262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77" name="Line 1081"/>
            <p:cNvSpPr>
              <a:spLocks noChangeShapeType="1"/>
            </p:cNvSpPr>
            <p:nvPr/>
          </p:nvSpPr>
          <p:spPr bwMode="auto">
            <a:xfrm flipH="1">
              <a:off x="2783" y="261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78" name="Line 1082"/>
            <p:cNvSpPr>
              <a:spLocks noChangeShapeType="1"/>
            </p:cNvSpPr>
            <p:nvPr/>
          </p:nvSpPr>
          <p:spPr bwMode="auto">
            <a:xfrm flipH="1">
              <a:off x="2894" y="2183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79" name="Line 1083"/>
            <p:cNvSpPr>
              <a:spLocks noChangeShapeType="1"/>
            </p:cNvSpPr>
            <p:nvPr/>
          </p:nvSpPr>
          <p:spPr bwMode="auto">
            <a:xfrm flipV="1">
              <a:off x="2894" y="180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80" name="Line 1084"/>
            <p:cNvSpPr>
              <a:spLocks noChangeShapeType="1"/>
            </p:cNvSpPr>
            <p:nvPr/>
          </p:nvSpPr>
          <p:spPr bwMode="auto">
            <a:xfrm flipH="1">
              <a:off x="2783" y="180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781" name="Rectangle 1085"/>
            <p:cNvSpPr>
              <a:spLocks noChangeArrowheads="1"/>
            </p:cNvSpPr>
            <p:nvPr/>
          </p:nvSpPr>
          <p:spPr bwMode="auto">
            <a:xfrm>
              <a:off x="297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82" name="Rectangle 1086"/>
            <p:cNvSpPr>
              <a:spLocks noChangeArrowheads="1"/>
            </p:cNvSpPr>
            <p:nvPr/>
          </p:nvSpPr>
          <p:spPr bwMode="auto">
            <a:xfrm>
              <a:off x="308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83" name="Rectangle 1087"/>
            <p:cNvSpPr>
              <a:spLocks noChangeArrowheads="1"/>
            </p:cNvSpPr>
            <p:nvPr/>
          </p:nvSpPr>
          <p:spPr bwMode="auto">
            <a:xfrm>
              <a:off x="319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84" name="Rectangle 1088"/>
            <p:cNvSpPr>
              <a:spLocks noChangeArrowheads="1"/>
            </p:cNvSpPr>
            <p:nvPr/>
          </p:nvSpPr>
          <p:spPr bwMode="auto">
            <a:xfrm>
              <a:off x="3454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4785" name="Rectangle 1089"/>
            <p:cNvSpPr>
              <a:spLocks noChangeArrowheads="1"/>
            </p:cNvSpPr>
            <p:nvPr/>
          </p:nvSpPr>
          <p:spPr bwMode="auto">
            <a:xfrm>
              <a:off x="3564" y="22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86" name="Rectangle 1090"/>
            <p:cNvSpPr>
              <a:spLocks noChangeArrowheads="1"/>
            </p:cNvSpPr>
            <p:nvPr/>
          </p:nvSpPr>
          <p:spPr bwMode="auto">
            <a:xfrm>
              <a:off x="3674" y="22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4788" name="Rectangle 1092"/>
            <p:cNvSpPr>
              <a:spLocks noChangeArrowheads="1"/>
            </p:cNvSpPr>
            <p:nvPr/>
          </p:nvSpPr>
          <p:spPr bwMode="auto">
            <a:xfrm>
              <a:off x="38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Megírás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89" name="Rectangle 1093"/>
            <p:cNvSpPr>
              <a:spLocks noChangeArrowheads="1"/>
            </p:cNvSpPr>
            <p:nvPr/>
          </p:nvSpPr>
          <p:spPr bwMode="auto">
            <a:xfrm>
              <a:off x="38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90" name="Rectangle 1094"/>
            <p:cNvSpPr>
              <a:spLocks noChangeArrowheads="1"/>
            </p:cNvSpPr>
            <p:nvPr/>
          </p:nvSpPr>
          <p:spPr bwMode="auto">
            <a:xfrm>
              <a:off x="148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91" name="Rectangle 1095"/>
            <p:cNvSpPr>
              <a:spLocks noChangeArrowheads="1"/>
            </p:cNvSpPr>
            <p:nvPr/>
          </p:nvSpPr>
          <p:spPr bwMode="auto">
            <a:xfrm>
              <a:off x="259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92" name="Rectangle 1096"/>
            <p:cNvSpPr>
              <a:spLocks noChangeArrowheads="1"/>
            </p:cNvSpPr>
            <p:nvPr/>
          </p:nvSpPr>
          <p:spPr bwMode="auto">
            <a:xfrm>
              <a:off x="38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</a:t>
              </a:r>
              <a:endParaRPr lang="en-US" sz="700"/>
            </a:p>
          </p:txBody>
        </p:sp>
        <p:sp>
          <p:nvSpPr>
            <p:cNvPr id="414793" name="Rectangle 1097"/>
            <p:cNvSpPr>
              <a:spLocks noChangeArrowheads="1"/>
            </p:cNvSpPr>
            <p:nvPr/>
          </p:nvSpPr>
          <p:spPr bwMode="auto">
            <a:xfrm>
              <a:off x="148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94" name="Rectangle 1098"/>
            <p:cNvSpPr>
              <a:spLocks noChangeArrowheads="1"/>
            </p:cNvSpPr>
            <p:nvPr/>
          </p:nvSpPr>
          <p:spPr bwMode="auto">
            <a:xfrm>
              <a:off x="259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1/5</a:t>
              </a:r>
            </a:p>
          </p:txBody>
        </p:sp>
        <p:sp>
          <p:nvSpPr>
            <p:cNvPr id="414795" name="Rectangle 1099"/>
            <p:cNvSpPr>
              <a:spLocks noChangeArrowheads="1"/>
            </p:cNvSpPr>
            <p:nvPr/>
          </p:nvSpPr>
          <p:spPr bwMode="auto">
            <a:xfrm>
              <a:off x="534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Szerkesztés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796" name="Rectangle 1100"/>
            <p:cNvSpPr>
              <a:spLocks noChangeArrowheads="1"/>
            </p:cNvSpPr>
            <p:nvPr/>
          </p:nvSpPr>
          <p:spPr bwMode="auto">
            <a:xfrm>
              <a:off x="53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97" name="Rectangle 1101"/>
            <p:cNvSpPr>
              <a:spLocks noChangeArrowheads="1"/>
            </p:cNvSpPr>
            <p:nvPr/>
          </p:nvSpPr>
          <p:spPr bwMode="auto">
            <a:xfrm>
              <a:off x="64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798" name="Rectangle 1102"/>
            <p:cNvSpPr>
              <a:spLocks noChangeArrowheads="1"/>
            </p:cNvSpPr>
            <p:nvPr/>
          </p:nvSpPr>
          <p:spPr bwMode="auto">
            <a:xfrm>
              <a:off x="75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799" name="Rectangle 1103"/>
            <p:cNvSpPr>
              <a:spLocks noChangeArrowheads="1"/>
            </p:cNvSpPr>
            <p:nvPr/>
          </p:nvSpPr>
          <p:spPr bwMode="auto">
            <a:xfrm>
              <a:off x="53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4800" name="Rectangle 1104"/>
            <p:cNvSpPr>
              <a:spLocks noChangeArrowheads="1"/>
            </p:cNvSpPr>
            <p:nvPr/>
          </p:nvSpPr>
          <p:spPr bwMode="auto">
            <a:xfrm>
              <a:off x="64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01" name="Rectangle 1105"/>
            <p:cNvSpPr>
              <a:spLocks noChangeArrowheads="1"/>
            </p:cNvSpPr>
            <p:nvPr/>
          </p:nvSpPr>
          <p:spPr bwMode="auto">
            <a:xfrm>
              <a:off x="75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1/10</a:t>
              </a:r>
            </a:p>
          </p:txBody>
        </p:sp>
        <p:sp>
          <p:nvSpPr>
            <p:cNvPr id="414802" name="Rectangle 1106"/>
            <p:cNvSpPr>
              <a:spLocks noChangeArrowheads="1"/>
            </p:cNvSpPr>
            <p:nvPr/>
          </p:nvSpPr>
          <p:spPr bwMode="auto">
            <a:xfrm>
              <a:off x="1067" y="2076"/>
              <a:ext cx="327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Korrektúra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03" name="Rectangle 1107"/>
            <p:cNvSpPr>
              <a:spLocks noChangeArrowheads="1"/>
            </p:cNvSpPr>
            <p:nvPr/>
          </p:nvSpPr>
          <p:spPr bwMode="auto">
            <a:xfrm>
              <a:off x="106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04" name="Rectangle 1108"/>
            <p:cNvSpPr>
              <a:spLocks noChangeArrowheads="1"/>
            </p:cNvSpPr>
            <p:nvPr/>
          </p:nvSpPr>
          <p:spPr bwMode="auto">
            <a:xfrm>
              <a:off x="117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05" name="Rectangle 1109"/>
            <p:cNvSpPr>
              <a:spLocks noChangeArrowheads="1"/>
            </p:cNvSpPr>
            <p:nvPr/>
          </p:nvSpPr>
          <p:spPr bwMode="auto">
            <a:xfrm>
              <a:off x="1287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06" name="Rectangle 1110"/>
            <p:cNvSpPr>
              <a:spLocks noChangeArrowheads="1"/>
            </p:cNvSpPr>
            <p:nvPr/>
          </p:nvSpPr>
          <p:spPr bwMode="auto">
            <a:xfrm>
              <a:off x="106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1/16</a:t>
              </a:r>
            </a:p>
          </p:txBody>
        </p:sp>
        <p:sp>
          <p:nvSpPr>
            <p:cNvPr id="414807" name="Rectangle 1111"/>
            <p:cNvSpPr>
              <a:spLocks noChangeArrowheads="1"/>
            </p:cNvSpPr>
            <p:nvPr/>
          </p:nvSpPr>
          <p:spPr bwMode="auto">
            <a:xfrm>
              <a:off x="117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5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08" name="Rectangle 1112"/>
            <p:cNvSpPr>
              <a:spLocks noChangeArrowheads="1"/>
            </p:cNvSpPr>
            <p:nvPr/>
          </p:nvSpPr>
          <p:spPr bwMode="auto">
            <a:xfrm>
              <a:off x="1287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1/20</a:t>
              </a:r>
            </a:p>
          </p:txBody>
        </p:sp>
        <p:sp>
          <p:nvSpPr>
            <p:cNvPr id="414809" name="Rectangle 1113"/>
            <p:cNvSpPr>
              <a:spLocks noChangeArrowheads="1"/>
            </p:cNvSpPr>
            <p:nvPr/>
          </p:nvSpPr>
          <p:spPr bwMode="auto">
            <a:xfrm>
              <a:off x="1544" y="2076"/>
              <a:ext cx="328" cy="26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Nyomtatás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10" name="Rectangle 1114"/>
            <p:cNvSpPr>
              <a:spLocks noChangeArrowheads="1"/>
            </p:cNvSpPr>
            <p:nvPr/>
          </p:nvSpPr>
          <p:spPr bwMode="auto">
            <a:xfrm>
              <a:off x="1544" y="2274"/>
              <a:ext cx="107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11" name="Rectangle 1115"/>
            <p:cNvSpPr>
              <a:spLocks noChangeArrowheads="1"/>
            </p:cNvSpPr>
            <p:nvPr/>
          </p:nvSpPr>
          <p:spPr bwMode="auto">
            <a:xfrm>
              <a:off x="165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12" name="Rectangle 1116"/>
            <p:cNvSpPr>
              <a:spLocks noChangeArrowheads="1"/>
            </p:cNvSpPr>
            <p:nvPr/>
          </p:nvSpPr>
          <p:spPr bwMode="auto">
            <a:xfrm>
              <a:off x="1764" y="2274"/>
              <a:ext cx="108" cy="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13" name="Rectangle 1117"/>
            <p:cNvSpPr>
              <a:spLocks noChangeArrowheads="1"/>
            </p:cNvSpPr>
            <p:nvPr/>
          </p:nvSpPr>
          <p:spPr bwMode="auto">
            <a:xfrm>
              <a:off x="1544" y="20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1/21</a:t>
              </a:r>
            </a:p>
          </p:txBody>
        </p:sp>
        <p:sp>
          <p:nvSpPr>
            <p:cNvPr id="414814" name="Rectangle 1118"/>
            <p:cNvSpPr>
              <a:spLocks noChangeArrowheads="1"/>
            </p:cNvSpPr>
            <p:nvPr/>
          </p:nvSpPr>
          <p:spPr bwMode="auto">
            <a:xfrm>
              <a:off x="165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3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15" name="Rectangle 1119"/>
            <p:cNvSpPr>
              <a:spLocks noChangeArrowheads="1"/>
            </p:cNvSpPr>
            <p:nvPr/>
          </p:nvSpPr>
          <p:spPr bwMode="auto">
            <a:xfrm>
              <a:off x="1764" y="20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1/23</a:t>
              </a:r>
            </a:p>
          </p:txBody>
        </p:sp>
        <p:sp>
          <p:nvSpPr>
            <p:cNvPr id="414816" name="Rectangle 1120"/>
            <p:cNvSpPr>
              <a:spLocks noChangeArrowheads="1"/>
            </p:cNvSpPr>
            <p:nvPr/>
          </p:nvSpPr>
          <p:spPr bwMode="auto">
            <a:xfrm>
              <a:off x="534" y="2471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Fedőlapterv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17" name="Rectangle 1121"/>
            <p:cNvSpPr>
              <a:spLocks noChangeArrowheads="1"/>
            </p:cNvSpPr>
            <p:nvPr/>
          </p:nvSpPr>
          <p:spPr bwMode="auto">
            <a:xfrm>
              <a:off x="534" y="2669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18" name="Rectangle 1122"/>
            <p:cNvSpPr>
              <a:spLocks noChangeArrowheads="1"/>
            </p:cNvSpPr>
            <p:nvPr/>
          </p:nvSpPr>
          <p:spPr bwMode="auto">
            <a:xfrm>
              <a:off x="644" y="2669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19" name="Rectangle 1123"/>
            <p:cNvSpPr>
              <a:spLocks noChangeArrowheads="1"/>
            </p:cNvSpPr>
            <p:nvPr/>
          </p:nvSpPr>
          <p:spPr bwMode="auto">
            <a:xfrm>
              <a:off x="754" y="2669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20" name="Rectangle 1124"/>
            <p:cNvSpPr>
              <a:spLocks noChangeArrowheads="1"/>
            </p:cNvSpPr>
            <p:nvPr/>
          </p:nvSpPr>
          <p:spPr bwMode="auto">
            <a:xfrm>
              <a:off x="534" y="2471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4821" name="Rectangle 1125"/>
            <p:cNvSpPr>
              <a:spLocks noChangeArrowheads="1"/>
            </p:cNvSpPr>
            <p:nvPr/>
          </p:nvSpPr>
          <p:spPr bwMode="auto">
            <a:xfrm>
              <a:off x="644" y="2471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10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22" name="Rectangle 1126"/>
            <p:cNvSpPr>
              <a:spLocks noChangeArrowheads="1"/>
            </p:cNvSpPr>
            <p:nvPr/>
          </p:nvSpPr>
          <p:spPr bwMode="auto">
            <a:xfrm>
              <a:off x="754" y="2471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1/15</a:t>
              </a:r>
            </a:p>
          </p:txBody>
        </p:sp>
        <p:sp>
          <p:nvSpPr>
            <p:cNvPr id="414823" name="Rectangle 1127"/>
            <p:cNvSpPr>
              <a:spLocks noChangeArrowheads="1"/>
            </p:cNvSpPr>
            <p:nvPr/>
          </p:nvSpPr>
          <p:spPr bwMode="auto">
            <a:xfrm>
              <a:off x="534" y="1680"/>
              <a:ext cx="328" cy="26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Ábrák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24" name="Rectangle 1128"/>
            <p:cNvSpPr>
              <a:spLocks noChangeArrowheads="1"/>
            </p:cNvSpPr>
            <p:nvPr/>
          </p:nvSpPr>
          <p:spPr bwMode="auto">
            <a:xfrm>
              <a:off x="534" y="1878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25" name="Rectangle 1129"/>
            <p:cNvSpPr>
              <a:spLocks noChangeArrowheads="1"/>
            </p:cNvSpPr>
            <p:nvPr/>
          </p:nvSpPr>
          <p:spPr bwMode="auto">
            <a:xfrm>
              <a:off x="644" y="1878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4826" name="Rectangle 1130"/>
            <p:cNvSpPr>
              <a:spLocks noChangeArrowheads="1"/>
            </p:cNvSpPr>
            <p:nvPr/>
          </p:nvSpPr>
          <p:spPr bwMode="auto">
            <a:xfrm>
              <a:off x="754" y="1878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27" name="Rectangle 1131"/>
            <p:cNvSpPr>
              <a:spLocks noChangeArrowheads="1"/>
            </p:cNvSpPr>
            <p:nvPr/>
          </p:nvSpPr>
          <p:spPr bwMode="auto">
            <a:xfrm>
              <a:off x="534" y="16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1/6</a:t>
              </a:r>
            </a:p>
          </p:txBody>
        </p:sp>
        <p:sp>
          <p:nvSpPr>
            <p:cNvPr id="414828" name="Rectangle 1132"/>
            <p:cNvSpPr>
              <a:spLocks noChangeArrowheads="1"/>
            </p:cNvSpPr>
            <p:nvPr/>
          </p:nvSpPr>
          <p:spPr bwMode="auto">
            <a:xfrm>
              <a:off x="644" y="1680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700" b="1">
                  <a:solidFill>
                    <a:srgbClr val="000000"/>
                  </a:solidFill>
                </a:rPr>
                <a:t>7</a:t>
              </a: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29" name="Rectangle 1133"/>
            <p:cNvSpPr>
              <a:spLocks noChangeArrowheads="1"/>
            </p:cNvSpPr>
            <p:nvPr/>
          </p:nvSpPr>
          <p:spPr bwMode="auto">
            <a:xfrm>
              <a:off x="754" y="1680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sz="700"/>
                <a:t>1/12</a:t>
              </a:r>
            </a:p>
          </p:txBody>
        </p:sp>
        <p:sp>
          <p:nvSpPr>
            <p:cNvPr id="414830" name="Line 1134"/>
            <p:cNvSpPr>
              <a:spLocks noChangeShapeType="1"/>
            </p:cNvSpPr>
            <p:nvPr/>
          </p:nvSpPr>
          <p:spPr bwMode="auto">
            <a:xfrm>
              <a:off x="367" y="2213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31" name="Line 1135"/>
            <p:cNvSpPr>
              <a:spLocks noChangeShapeType="1"/>
            </p:cNvSpPr>
            <p:nvPr/>
          </p:nvSpPr>
          <p:spPr bwMode="auto">
            <a:xfrm>
              <a:off x="863" y="2213"/>
              <a:ext cx="2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32" name="Line 1136"/>
            <p:cNvSpPr>
              <a:spLocks noChangeShapeType="1"/>
            </p:cNvSpPr>
            <p:nvPr/>
          </p:nvSpPr>
          <p:spPr bwMode="auto">
            <a:xfrm>
              <a:off x="1396" y="2213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414833" name="Group 1137"/>
            <p:cNvGrpSpPr>
              <a:grpSpLocks/>
            </p:cNvGrpSpPr>
            <p:nvPr/>
          </p:nvGrpSpPr>
          <p:grpSpPr bwMode="auto">
            <a:xfrm>
              <a:off x="367" y="2242"/>
              <a:ext cx="166" cy="356"/>
              <a:chOff x="1478" y="2640"/>
              <a:chExt cx="476" cy="864"/>
            </a:xfrm>
          </p:grpSpPr>
          <p:sp>
            <p:nvSpPr>
              <p:cNvPr id="414834" name="Line 1138"/>
              <p:cNvSpPr>
                <a:spLocks noChangeShapeType="1"/>
              </p:cNvSpPr>
              <p:nvPr/>
            </p:nvSpPr>
            <p:spPr bwMode="auto">
              <a:xfrm>
                <a:off x="1478" y="2640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835" name="Line 1139"/>
              <p:cNvSpPr>
                <a:spLocks noChangeShapeType="1"/>
              </p:cNvSpPr>
              <p:nvPr/>
            </p:nvSpPr>
            <p:spPr bwMode="auto">
              <a:xfrm>
                <a:off x="1637" y="2640"/>
                <a:ext cx="0" cy="8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836" name="Line 1140"/>
              <p:cNvSpPr>
                <a:spLocks noChangeShapeType="1"/>
              </p:cNvSpPr>
              <p:nvPr/>
            </p:nvSpPr>
            <p:spPr bwMode="auto">
              <a:xfrm>
                <a:off x="1637" y="3504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414837" name="Group 1141"/>
            <p:cNvGrpSpPr>
              <a:grpSpLocks/>
            </p:cNvGrpSpPr>
            <p:nvPr/>
          </p:nvGrpSpPr>
          <p:grpSpPr bwMode="auto">
            <a:xfrm>
              <a:off x="367" y="1827"/>
              <a:ext cx="166" cy="376"/>
              <a:chOff x="1478" y="1632"/>
              <a:chExt cx="476" cy="912"/>
            </a:xfrm>
          </p:grpSpPr>
          <p:sp>
            <p:nvSpPr>
              <p:cNvPr id="414838" name="Line 1142"/>
              <p:cNvSpPr>
                <a:spLocks noChangeShapeType="1"/>
              </p:cNvSpPr>
              <p:nvPr/>
            </p:nvSpPr>
            <p:spPr bwMode="auto">
              <a:xfrm>
                <a:off x="1478" y="2544"/>
                <a:ext cx="1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839" name="Line 1143"/>
              <p:cNvSpPr>
                <a:spLocks noChangeShapeType="1"/>
              </p:cNvSpPr>
              <p:nvPr/>
            </p:nvSpPr>
            <p:spPr bwMode="auto">
              <a:xfrm flipV="1">
                <a:off x="1637" y="1632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14840" name="Line 1144"/>
              <p:cNvSpPr>
                <a:spLocks noChangeShapeType="1"/>
              </p:cNvSpPr>
              <p:nvPr/>
            </p:nvSpPr>
            <p:spPr bwMode="auto">
              <a:xfrm>
                <a:off x="1637" y="1632"/>
                <a:ext cx="3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414841" name="Line 1145"/>
            <p:cNvSpPr>
              <a:spLocks noChangeShapeType="1"/>
            </p:cNvSpPr>
            <p:nvPr/>
          </p:nvSpPr>
          <p:spPr bwMode="auto">
            <a:xfrm flipH="1">
              <a:off x="974" y="2262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42" name="Line 1146"/>
            <p:cNvSpPr>
              <a:spLocks noChangeShapeType="1"/>
            </p:cNvSpPr>
            <p:nvPr/>
          </p:nvSpPr>
          <p:spPr bwMode="auto">
            <a:xfrm>
              <a:off x="974" y="2262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43" name="Line 1147"/>
            <p:cNvSpPr>
              <a:spLocks noChangeShapeType="1"/>
            </p:cNvSpPr>
            <p:nvPr/>
          </p:nvSpPr>
          <p:spPr bwMode="auto">
            <a:xfrm flipH="1">
              <a:off x="863" y="261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44" name="Line 1148"/>
            <p:cNvSpPr>
              <a:spLocks noChangeShapeType="1"/>
            </p:cNvSpPr>
            <p:nvPr/>
          </p:nvSpPr>
          <p:spPr bwMode="auto">
            <a:xfrm flipH="1">
              <a:off x="974" y="2183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45" name="Line 1149"/>
            <p:cNvSpPr>
              <a:spLocks noChangeShapeType="1"/>
            </p:cNvSpPr>
            <p:nvPr/>
          </p:nvSpPr>
          <p:spPr bwMode="auto">
            <a:xfrm flipV="1">
              <a:off x="974" y="180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46" name="Line 1150"/>
            <p:cNvSpPr>
              <a:spLocks noChangeShapeType="1"/>
            </p:cNvSpPr>
            <p:nvPr/>
          </p:nvSpPr>
          <p:spPr bwMode="auto">
            <a:xfrm flipH="1">
              <a:off x="863" y="180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47" name="Rectangle 1151"/>
            <p:cNvSpPr>
              <a:spLocks noChangeArrowheads="1"/>
            </p:cNvSpPr>
            <p:nvPr/>
          </p:nvSpPr>
          <p:spPr bwMode="auto">
            <a:xfrm>
              <a:off x="105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48" name="Rectangle 1152"/>
            <p:cNvSpPr>
              <a:spLocks noChangeArrowheads="1"/>
            </p:cNvSpPr>
            <p:nvPr/>
          </p:nvSpPr>
          <p:spPr bwMode="auto">
            <a:xfrm>
              <a:off x="116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49" name="Rectangle 1153"/>
            <p:cNvSpPr>
              <a:spLocks noChangeArrowheads="1"/>
            </p:cNvSpPr>
            <p:nvPr/>
          </p:nvSpPr>
          <p:spPr bwMode="auto">
            <a:xfrm>
              <a:off x="1277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50" name="Rectangle 1154"/>
            <p:cNvSpPr>
              <a:spLocks noChangeArrowheads="1"/>
            </p:cNvSpPr>
            <p:nvPr/>
          </p:nvSpPr>
          <p:spPr bwMode="auto">
            <a:xfrm>
              <a:off x="1534" y="2276"/>
              <a:ext cx="107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51" name="Rectangle 1155"/>
            <p:cNvSpPr>
              <a:spLocks noChangeArrowheads="1"/>
            </p:cNvSpPr>
            <p:nvPr/>
          </p:nvSpPr>
          <p:spPr bwMode="auto">
            <a:xfrm>
              <a:off x="1644" y="22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endParaRPr lang="hu-HU" sz="7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14852" name="Rectangle 1156"/>
            <p:cNvSpPr>
              <a:spLocks noChangeArrowheads="1"/>
            </p:cNvSpPr>
            <p:nvPr/>
          </p:nvSpPr>
          <p:spPr bwMode="auto">
            <a:xfrm>
              <a:off x="1754" y="2276"/>
              <a:ext cx="108" cy="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sz="700"/>
            </a:p>
          </p:txBody>
        </p:sp>
        <p:sp>
          <p:nvSpPr>
            <p:cNvPr id="414853" name="Line 1157"/>
            <p:cNvSpPr>
              <a:spLocks noChangeShapeType="1"/>
            </p:cNvSpPr>
            <p:nvPr/>
          </p:nvSpPr>
          <p:spPr bwMode="auto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54" name="Line 1158"/>
            <p:cNvSpPr>
              <a:spLocks noChangeShapeType="1"/>
            </p:cNvSpPr>
            <p:nvPr/>
          </p:nvSpPr>
          <p:spPr bwMode="auto">
            <a:xfrm>
              <a:off x="0" y="283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14855" name="Text Box 1159"/>
            <p:cNvSpPr txBox="1">
              <a:spLocks noChangeArrowheads="1"/>
            </p:cNvSpPr>
            <p:nvPr/>
          </p:nvSpPr>
          <p:spPr bwMode="auto">
            <a:xfrm>
              <a:off x="86" y="5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1.</a:t>
              </a:r>
            </a:p>
          </p:txBody>
        </p:sp>
        <p:sp>
          <p:nvSpPr>
            <p:cNvPr id="414856" name="Text Box 1160"/>
            <p:cNvSpPr txBox="1">
              <a:spLocks noChangeArrowheads="1"/>
            </p:cNvSpPr>
            <p:nvPr/>
          </p:nvSpPr>
          <p:spPr bwMode="auto">
            <a:xfrm>
              <a:off x="1972" y="4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2.</a:t>
              </a:r>
            </a:p>
          </p:txBody>
        </p:sp>
        <p:sp>
          <p:nvSpPr>
            <p:cNvPr id="414857" name="Text Box 1161"/>
            <p:cNvSpPr txBox="1">
              <a:spLocks noChangeArrowheads="1"/>
            </p:cNvSpPr>
            <p:nvPr/>
          </p:nvSpPr>
          <p:spPr bwMode="auto">
            <a:xfrm>
              <a:off x="3858" y="39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3.</a:t>
              </a:r>
            </a:p>
          </p:txBody>
        </p:sp>
        <p:sp>
          <p:nvSpPr>
            <p:cNvPr id="414858" name="Text Box 1162"/>
            <p:cNvSpPr txBox="1">
              <a:spLocks noChangeArrowheads="1"/>
            </p:cNvSpPr>
            <p:nvPr/>
          </p:nvSpPr>
          <p:spPr bwMode="auto">
            <a:xfrm>
              <a:off x="48" y="1593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4.</a:t>
              </a:r>
            </a:p>
          </p:txBody>
        </p:sp>
        <p:sp>
          <p:nvSpPr>
            <p:cNvPr id="414859" name="Text Box 1163"/>
            <p:cNvSpPr txBox="1">
              <a:spLocks noChangeArrowheads="1"/>
            </p:cNvSpPr>
            <p:nvPr/>
          </p:nvSpPr>
          <p:spPr bwMode="auto">
            <a:xfrm>
              <a:off x="1972" y="1584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5.</a:t>
              </a:r>
            </a:p>
          </p:txBody>
        </p:sp>
        <p:sp>
          <p:nvSpPr>
            <p:cNvPr id="414860" name="Text Box 1164"/>
            <p:cNvSpPr txBox="1">
              <a:spLocks noChangeArrowheads="1"/>
            </p:cNvSpPr>
            <p:nvPr/>
          </p:nvSpPr>
          <p:spPr bwMode="auto">
            <a:xfrm>
              <a:off x="3896" y="1575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6.</a:t>
              </a:r>
            </a:p>
          </p:txBody>
        </p:sp>
        <p:sp>
          <p:nvSpPr>
            <p:cNvPr id="414861" name="Text Box 1165"/>
            <p:cNvSpPr txBox="1">
              <a:spLocks noChangeArrowheads="1"/>
            </p:cNvSpPr>
            <p:nvPr/>
          </p:nvSpPr>
          <p:spPr bwMode="auto">
            <a:xfrm>
              <a:off x="48" y="288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7.</a:t>
              </a:r>
            </a:p>
          </p:txBody>
        </p:sp>
        <p:sp>
          <p:nvSpPr>
            <p:cNvPr id="414862" name="Text Box 1166"/>
            <p:cNvSpPr txBox="1">
              <a:spLocks noChangeArrowheads="1"/>
            </p:cNvSpPr>
            <p:nvPr/>
          </p:nvSpPr>
          <p:spPr bwMode="auto">
            <a:xfrm>
              <a:off x="1972" y="2889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8.</a:t>
              </a:r>
            </a:p>
          </p:txBody>
        </p:sp>
        <p:sp>
          <p:nvSpPr>
            <p:cNvPr id="414863" name="Text Box 1167"/>
            <p:cNvSpPr txBox="1">
              <a:spLocks noChangeArrowheads="1"/>
            </p:cNvSpPr>
            <p:nvPr/>
          </p:nvSpPr>
          <p:spPr bwMode="auto">
            <a:xfrm>
              <a:off x="3896" y="289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/>
                <a:t>9.</a:t>
              </a:r>
            </a:p>
          </p:txBody>
        </p:sp>
      </p:grp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902EC-3C03-4291-B599-6AB633A0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45" y="6231866"/>
            <a:ext cx="608264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EB872202-3281-44D3-98CF-738D941B0CEC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6544DF-7993-42B0-99BE-2738E7C15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66484"/>
              </p:ext>
            </p:extLst>
          </p:nvPr>
        </p:nvGraphicFramePr>
        <p:xfrm>
          <a:off x="482600" y="846862"/>
          <a:ext cx="8178799" cy="4810394"/>
        </p:xfrm>
        <a:graphic>
          <a:graphicData uri="http://schemas.openxmlformats.org/drawingml/2006/table">
            <a:tbl>
              <a:tblPr firstRow="1" firstCol="1" bandRow="1"/>
              <a:tblGrid>
                <a:gridCol w="8178799">
                  <a:extLst>
                    <a:ext uri="{9D8B030D-6E8A-4147-A177-3AD203B41FA5}">
                      <a16:colId xmlns:a16="http://schemas.microsoft.com/office/drawing/2014/main" val="3026360324"/>
                    </a:ext>
                  </a:extLst>
                </a:gridCol>
              </a:tblGrid>
              <a:tr h="446644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Időelemzési  gyakorlat</a:t>
                      </a: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projekt feladatai, a feladatok átfutási </a:t>
                      </a:r>
                      <a:r>
                        <a:rPr lang="hu-HU" sz="1700" b="0" i="0" u="none" strike="noStrike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idejei</a:t>
                      </a: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és az egyes feladatok megelőző feladatai (FS) alább található. Forma: Feladat/ Átfutási idő/ Megelőző feladatok.  Rajzolja meg a projekt hálódiagrammját, hajtsa végre az időelemzést és ennek alapján határozza meg a kritikus utat!  A projekt első nap 1., a további napokat a projekt kezdetétől számított sorszámukkal jelöljük!                    </a:t>
                      </a: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1:Követelményelemzés /30 nap 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2:Tervezés /30 nap/ 1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3:Programozás/ 50  nap /2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4:Teszttervezés /30 nap/ 2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5:Tesztelés /30 nap/3;4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6:Dokumentálás /10 nap /3;4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7:Felhasználói teszt/ 10 nap/5;6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62" marR="105262" marT="14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546534"/>
                  </a:ext>
                </a:extLst>
              </a:tr>
            </a:tbl>
          </a:graphicData>
        </a:graphic>
      </p:graphicFrame>
      <p:grpSp>
        <p:nvGrpSpPr>
          <p:cNvPr id="5" name="Group 14">
            <a:extLst>
              <a:ext uri="{FF2B5EF4-FFF2-40B4-BE49-F238E27FC236}">
                <a16:creationId xmlns:a16="http://schemas.microsoft.com/office/drawing/2014/main" id="{D76ACC5F-64F0-49C1-A104-75750FDC319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895600"/>
            <a:ext cx="5079999" cy="2209800"/>
            <a:chOff x="576" y="1544"/>
            <a:chExt cx="4268" cy="15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A4E60A-CAAC-4ED7-95F7-0B7F8B189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1544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hu-HU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E3920-8134-45A7-9C89-A96EF10C1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44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400" dirty="0">
                  <a:solidFill>
                    <a:srgbClr val="000000"/>
                  </a:solidFill>
                </a:rPr>
                <a:t>Legkorábbi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1400" dirty="0">
                  <a:solidFill>
                    <a:srgbClr val="000000"/>
                  </a:solidFill>
                </a:rPr>
                <a:t>kezdés</a:t>
              </a:r>
              <a:endParaRPr lang="hu-HU" sz="1400" dirty="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215F75E-A1B1-4B97-93B0-6697F9971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552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Teljes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tartalékidő</a:t>
              </a:r>
              <a:endParaRPr lang="hu-HU" sz="14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9C615CB-A362-4316-A284-BEDC1F38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544"/>
              <a:ext cx="1418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400" b="1">
                  <a:solidFill>
                    <a:srgbClr val="000000"/>
                  </a:solidFill>
                </a:rPr>
                <a:t>Időtartam</a:t>
              </a:r>
              <a:endParaRPr lang="hu-HU" sz="14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9C036A7B-2697-496C-BB1A-B3A9DF92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552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Legkésőbbi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befejezés</a:t>
              </a:r>
              <a:endParaRPr lang="hu-HU" sz="14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8280F30-5D46-4CEB-8931-BB8B3A51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52"/>
              <a:ext cx="1417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Legkésőbbi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kezdés</a:t>
              </a:r>
              <a:endParaRPr lang="hu-HU" sz="1400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FB22F48-B3B8-47D2-ABCF-1B0A84B6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72"/>
              <a:ext cx="4268" cy="47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hu-HU" sz="1400" b="1">
                  <a:solidFill>
                    <a:srgbClr val="000000"/>
                  </a:solidFill>
                </a:rPr>
                <a:t>Tevékenységazonosító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hu-HU" sz="1400" b="1">
                  <a:solidFill>
                    <a:srgbClr val="000000"/>
                  </a:solidFill>
                </a:rPr>
                <a:t>Tevékenység-leírás</a:t>
              </a:r>
              <a:endParaRPr lang="hu-HU" sz="14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9F9A9534-1063-4653-B8A3-79CADDB6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584"/>
              <a:ext cx="983" cy="3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Legkorábbi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hu-HU" sz="1400">
                  <a:solidFill>
                    <a:srgbClr val="000000"/>
                  </a:solidFill>
                </a:rPr>
                <a:t>befejezés</a:t>
              </a:r>
              <a:endParaRPr lang="hu-HU" sz="1400">
                <a:solidFill>
                  <a:srgbClr val="000000"/>
                </a:solidFill>
                <a:latin typeface="Arial CE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973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1CB5-24FE-4B6B-9AD5-6649BF4C357B}" type="slidenum">
              <a:rPr lang="en-US"/>
              <a:pPr/>
              <a:t>65</a:t>
            </a:fld>
            <a:endParaRPr lang="en-US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134269" y="858838"/>
            <a:ext cx="4173538" cy="838200"/>
          </a:xfrm>
        </p:spPr>
        <p:txBody>
          <a:bodyPr>
            <a:normAutofit fontScale="90000"/>
          </a:bodyPr>
          <a:lstStyle/>
          <a:p>
            <a:r>
              <a:rPr lang="hu-HU" dirty="0"/>
              <a:t>Sávdiagramok –</a:t>
            </a:r>
            <a:br>
              <a:rPr lang="hu-HU" dirty="0"/>
            </a:br>
            <a:r>
              <a:rPr lang="hu-HU" dirty="0"/>
              <a:t>Gantt diagram</a:t>
            </a:r>
            <a:endParaRPr lang="en-US" dirty="0"/>
          </a:p>
        </p:txBody>
      </p:sp>
      <p:pic>
        <p:nvPicPr>
          <p:cNvPr id="9218" name="Picture 2" descr="Image result for PROJEKT MENEDZSMENT SÃV DIAGRAM">
            <a:extLst>
              <a:ext uri="{FF2B5EF4-FFF2-40B4-BE49-F238E27FC236}">
                <a16:creationId xmlns:a16="http://schemas.microsoft.com/office/drawing/2014/main" id="{FAD218CD-EE7C-4C06-96BA-B990F618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024062"/>
            <a:ext cx="6690329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1115-E866-40FD-B4BC-4901AD89AE55}" type="slidenum">
              <a:rPr lang="en-US"/>
              <a:pPr/>
              <a:t>66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Sávdiagramok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sz="2200" dirty="0"/>
              <a:t>Lehetnek vízszintesek vagy függőlegesek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2200" kern="0" dirty="0"/>
              <a:t>Jól </a:t>
            </a:r>
            <a:r>
              <a:rPr lang="hu-HU" sz="2200" kern="0" dirty="0" err="1"/>
              <a:t>áttekinthetőek</a:t>
            </a:r>
            <a:r>
              <a:rPr lang="hu-HU" sz="2200" kern="0" dirty="0"/>
              <a:t>.</a:t>
            </a:r>
          </a:p>
          <a:p>
            <a:pPr>
              <a:lnSpc>
                <a:spcPct val="90000"/>
              </a:lnSpc>
            </a:pPr>
            <a:endParaRPr lang="hu-HU" sz="22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27432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2200" kern="0" dirty="0"/>
              <a:t>Pl. a tevékenységeket az  időtengelyen ábrázolva, jól összehasonlíthatóak az időigények, láthatóak a kezdési és zárási időpontok.</a:t>
            </a:r>
          </a:p>
          <a:p>
            <a:pPr>
              <a:lnSpc>
                <a:spcPct val="90000"/>
              </a:lnSpc>
            </a:pPr>
            <a:endParaRPr lang="hu-HU" sz="22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6313" y="37338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2200" kern="0" dirty="0"/>
              <a:t>Különösen a nagyvonalú terveknél van szerepük, sok tevékenység feltüntetésekor viszont már elvesztik a jó olvashatóságukat.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6313" y="48006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2200" kern="0" dirty="0"/>
              <a:t>A HÁLÓK a tevékenységek logikai kapcsolatát mutatják, a </a:t>
            </a:r>
            <a:r>
              <a:rPr lang="hu-HU" sz="2200" kern="0" dirty="0" err="1"/>
              <a:t>SÁVdiagramok</a:t>
            </a:r>
            <a:r>
              <a:rPr lang="hu-HU" sz="2200" kern="0" dirty="0"/>
              <a:t> az időtengelyt, az előrehaladást és a folyamatot.</a:t>
            </a:r>
          </a:p>
          <a:p>
            <a:pPr>
              <a:lnSpc>
                <a:spcPct val="90000"/>
              </a:lnSpc>
            </a:pPr>
            <a:endParaRPr lang="hu-HU" sz="2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7" grpId="0"/>
      <p:bldP spid="8" grpId="0"/>
      <p:bldP spid="9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44CB-C980-4F2F-A71A-E1D3DFBC090C}" type="slidenum">
              <a:rPr lang="en-US"/>
              <a:pPr/>
              <a:t>67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883296"/>
            <a:ext cx="7696200" cy="838200"/>
          </a:xfrm>
        </p:spPr>
        <p:txBody>
          <a:bodyPr/>
          <a:lstStyle/>
          <a:p>
            <a:r>
              <a:rPr lang="en-US" dirty="0" err="1"/>
              <a:t>Hálótól</a:t>
            </a:r>
            <a:r>
              <a:rPr lang="en-US" dirty="0"/>
              <a:t> a </a:t>
            </a:r>
            <a:r>
              <a:rPr lang="en-US" dirty="0" err="1"/>
              <a:t>sávdiagramig</a:t>
            </a:r>
            <a:endParaRPr lang="en-US" dirty="0"/>
          </a:p>
        </p:txBody>
      </p:sp>
      <p:grpSp>
        <p:nvGrpSpPr>
          <p:cNvPr id="361607" name="Group 135"/>
          <p:cNvGrpSpPr>
            <a:grpSpLocks/>
          </p:cNvGrpSpPr>
          <p:nvPr/>
        </p:nvGrpSpPr>
        <p:grpSpPr bwMode="auto">
          <a:xfrm>
            <a:off x="-34925" y="1979947"/>
            <a:ext cx="8915400" cy="3554413"/>
            <a:chOff x="48" y="1296"/>
            <a:chExt cx="5616" cy="2239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793" y="1313"/>
              <a:ext cx="4867" cy="1120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361478" name="Group 6"/>
            <p:cNvGrpSpPr>
              <a:grpSpLocks/>
            </p:cNvGrpSpPr>
            <p:nvPr/>
          </p:nvGrpSpPr>
          <p:grpSpPr bwMode="auto">
            <a:xfrm>
              <a:off x="769" y="2423"/>
              <a:ext cx="4895" cy="1112"/>
              <a:chOff x="658" y="2559"/>
              <a:chExt cx="5304" cy="1278"/>
            </a:xfrm>
          </p:grpSpPr>
          <p:grpSp>
            <p:nvGrpSpPr>
              <p:cNvPr id="361479" name="Group 7"/>
              <p:cNvGrpSpPr>
                <a:grpSpLocks/>
              </p:cNvGrpSpPr>
              <p:nvPr/>
            </p:nvGrpSpPr>
            <p:grpSpPr bwMode="auto">
              <a:xfrm>
                <a:off x="662" y="2559"/>
                <a:ext cx="5300" cy="1273"/>
                <a:chOff x="662" y="2559"/>
                <a:chExt cx="5300" cy="1273"/>
              </a:xfrm>
            </p:grpSpPr>
            <p:sp>
              <p:nvSpPr>
                <p:cNvPr id="361480" name="Rectangle 8"/>
                <p:cNvSpPr>
                  <a:spLocks noChangeArrowheads="1"/>
                </p:cNvSpPr>
                <p:nvPr/>
              </p:nvSpPr>
              <p:spPr bwMode="auto">
                <a:xfrm>
                  <a:off x="662" y="2559"/>
                  <a:ext cx="5300" cy="12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61481" name="Rectangle 9"/>
                <p:cNvSpPr>
                  <a:spLocks noChangeArrowheads="1"/>
                </p:cNvSpPr>
                <p:nvPr/>
              </p:nvSpPr>
              <p:spPr bwMode="auto">
                <a:xfrm>
                  <a:off x="662" y="2559"/>
                  <a:ext cx="5300" cy="13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61482" name="Rectangle 10"/>
                <p:cNvSpPr>
                  <a:spLocks noChangeArrowheads="1"/>
                </p:cNvSpPr>
                <p:nvPr/>
              </p:nvSpPr>
              <p:spPr bwMode="auto">
                <a:xfrm>
                  <a:off x="826" y="2598"/>
                  <a:ext cx="491" cy="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eaLnBrk="0" hangingPunct="0"/>
                  <a:r>
                    <a:rPr lang="en-US" b="1">
                      <a:solidFill>
                        <a:srgbClr val="000000"/>
                      </a:solidFill>
                    </a:rPr>
                    <a:t>JAN</a:t>
                  </a:r>
                  <a:endParaRPr lang="en-US" b="1">
                    <a:solidFill>
                      <a:srgbClr val="000000"/>
                    </a:solidFill>
                    <a:latin typeface="Arial CE" charset="-18"/>
                  </a:endParaRPr>
                </a:p>
              </p:txBody>
            </p:sp>
            <p:sp>
              <p:nvSpPr>
                <p:cNvPr id="361483" name="Rectangle 11"/>
                <p:cNvSpPr>
                  <a:spLocks noChangeArrowheads="1"/>
                </p:cNvSpPr>
                <p:nvPr/>
              </p:nvSpPr>
              <p:spPr bwMode="auto">
                <a:xfrm>
                  <a:off x="2260" y="2639"/>
                  <a:ext cx="233" cy="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sp>
            <p:nvSpPr>
              <p:cNvPr id="361484" name="Line 12"/>
              <p:cNvSpPr>
                <a:spLocks noChangeShapeType="1"/>
              </p:cNvSpPr>
              <p:nvPr/>
            </p:nvSpPr>
            <p:spPr bwMode="auto">
              <a:xfrm>
                <a:off x="658" y="2825"/>
                <a:ext cx="434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485" name="Rectangle 13"/>
              <p:cNvSpPr>
                <a:spLocks noChangeArrowheads="1"/>
              </p:cNvSpPr>
              <p:nvPr/>
            </p:nvSpPr>
            <p:spPr bwMode="auto">
              <a:xfrm>
                <a:off x="662" y="2676"/>
                <a:ext cx="225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86" name="Rectangle 14"/>
              <p:cNvSpPr>
                <a:spLocks noChangeArrowheads="1"/>
              </p:cNvSpPr>
              <p:nvPr/>
            </p:nvSpPr>
            <p:spPr bwMode="auto">
              <a:xfrm>
                <a:off x="895" y="2676"/>
                <a:ext cx="228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87" name="Rectangle 15"/>
              <p:cNvSpPr>
                <a:spLocks noChangeArrowheads="1"/>
              </p:cNvSpPr>
              <p:nvPr/>
            </p:nvSpPr>
            <p:spPr bwMode="auto">
              <a:xfrm>
                <a:off x="1131" y="2676"/>
                <a:ext cx="226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88" name="Rectangle 16"/>
              <p:cNvSpPr>
                <a:spLocks noChangeArrowheads="1"/>
              </p:cNvSpPr>
              <p:nvPr/>
            </p:nvSpPr>
            <p:spPr bwMode="auto">
              <a:xfrm>
                <a:off x="1365" y="2676"/>
                <a:ext cx="229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89" name="Rectangle 17"/>
              <p:cNvSpPr>
                <a:spLocks noChangeArrowheads="1"/>
              </p:cNvSpPr>
              <p:nvPr/>
            </p:nvSpPr>
            <p:spPr bwMode="auto">
              <a:xfrm>
                <a:off x="1602" y="2676"/>
                <a:ext cx="225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90" name="Rectangle 18"/>
              <p:cNvSpPr>
                <a:spLocks noChangeArrowheads="1"/>
              </p:cNvSpPr>
              <p:nvPr/>
            </p:nvSpPr>
            <p:spPr bwMode="auto">
              <a:xfrm>
                <a:off x="1835" y="2676"/>
                <a:ext cx="227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91" name="Rectangle 19"/>
              <p:cNvSpPr>
                <a:spLocks noChangeArrowheads="1"/>
              </p:cNvSpPr>
              <p:nvPr/>
            </p:nvSpPr>
            <p:spPr bwMode="auto">
              <a:xfrm>
                <a:off x="2070" y="2676"/>
                <a:ext cx="226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92" name="Rectangle 20"/>
              <p:cNvSpPr>
                <a:spLocks noChangeArrowheads="1"/>
              </p:cNvSpPr>
              <p:nvPr/>
            </p:nvSpPr>
            <p:spPr bwMode="auto">
              <a:xfrm>
                <a:off x="2304" y="2676"/>
                <a:ext cx="227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8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93" name="Rectangle 21"/>
              <p:cNvSpPr>
                <a:spLocks noChangeArrowheads="1"/>
              </p:cNvSpPr>
              <p:nvPr/>
            </p:nvSpPr>
            <p:spPr bwMode="auto">
              <a:xfrm>
                <a:off x="2539" y="2676"/>
                <a:ext cx="229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9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94" name="Rectangle 22"/>
              <p:cNvSpPr>
                <a:spLocks noChangeArrowheads="1"/>
              </p:cNvSpPr>
              <p:nvPr/>
            </p:nvSpPr>
            <p:spPr bwMode="auto">
              <a:xfrm>
                <a:off x="2776" y="2676"/>
                <a:ext cx="225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495" name="Line 23"/>
              <p:cNvSpPr>
                <a:spLocks noChangeShapeType="1"/>
              </p:cNvSpPr>
              <p:nvPr/>
            </p:nvSpPr>
            <p:spPr bwMode="auto">
              <a:xfrm>
                <a:off x="891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496" name="Line 24"/>
              <p:cNvSpPr>
                <a:spLocks noChangeShapeType="1"/>
              </p:cNvSpPr>
              <p:nvPr/>
            </p:nvSpPr>
            <p:spPr bwMode="auto">
              <a:xfrm>
                <a:off x="1127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497" name="Line 25"/>
              <p:cNvSpPr>
                <a:spLocks noChangeShapeType="1"/>
              </p:cNvSpPr>
              <p:nvPr/>
            </p:nvSpPr>
            <p:spPr bwMode="auto">
              <a:xfrm>
                <a:off x="1361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498" name="Line 26"/>
              <p:cNvSpPr>
                <a:spLocks noChangeShapeType="1"/>
              </p:cNvSpPr>
              <p:nvPr/>
            </p:nvSpPr>
            <p:spPr bwMode="auto">
              <a:xfrm>
                <a:off x="1598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499" name="Line 27"/>
              <p:cNvSpPr>
                <a:spLocks noChangeShapeType="1"/>
              </p:cNvSpPr>
              <p:nvPr/>
            </p:nvSpPr>
            <p:spPr bwMode="auto">
              <a:xfrm>
                <a:off x="1831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00" name="Line 28"/>
              <p:cNvSpPr>
                <a:spLocks noChangeShapeType="1"/>
              </p:cNvSpPr>
              <p:nvPr/>
            </p:nvSpPr>
            <p:spPr bwMode="auto">
              <a:xfrm>
                <a:off x="2066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 dirty="0"/>
              </a:p>
            </p:txBody>
          </p:sp>
          <p:sp>
            <p:nvSpPr>
              <p:cNvPr id="361501" name="Line 29"/>
              <p:cNvSpPr>
                <a:spLocks noChangeShapeType="1"/>
              </p:cNvSpPr>
              <p:nvPr/>
            </p:nvSpPr>
            <p:spPr bwMode="auto">
              <a:xfrm>
                <a:off x="2300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02" name="Line 30"/>
              <p:cNvSpPr>
                <a:spLocks noChangeShapeType="1"/>
              </p:cNvSpPr>
              <p:nvPr/>
            </p:nvSpPr>
            <p:spPr bwMode="auto">
              <a:xfrm>
                <a:off x="2535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03" name="Line 31"/>
              <p:cNvSpPr>
                <a:spLocks noChangeShapeType="1"/>
              </p:cNvSpPr>
              <p:nvPr/>
            </p:nvSpPr>
            <p:spPr bwMode="auto">
              <a:xfrm>
                <a:off x="2772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04" name="Line 32"/>
              <p:cNvSpPr>
                <a:spLocks noChangeShapeType="1"/>
              </p:cNvSpPr>
              <p:nvPr/>
            </p:nvSpPr>
            <p:spPr bwMode="auto">
              <a:xfrm>
                <a:off x="3010" y="2841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05" name="Rectangle 33"/>
              <p:cNvSpPr>
                <a:spLocks noChangeArrowheads="1"/>
              </p:cNvSpPr>
              <p:nvPr/>
            </p:nvSpPr>
            <p:spPr bwMode="auto">
              <a:xfrm>
                <a:off x="3001" y="2676"/>
                <a:ext cx="226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06" name="Rectangle 34"/>
              <p:cNvSpPr>
                <a:spLocks noChangeArrowheads="1"/>
              </p:cNvSpPr>
              <p:nvPr/>
            </p:nvSpPr>
            <p:spPr bwMode="auto">
              <a:xfrm>
                <a:off x="3235" y="2676"/>
                <a:ext cx="228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12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07" name="Rectangle 35"/>
              <p:cNvSpPr>
                <a:spLocks noChangeArrowheads="1"/>
              </p:cNvSpPr>
              <p:nvPr/>
            </p:nvSpPr>
            <p:spPr bwMode="auto">
              <a:xfrm>
                <a:off x="3471" y="2676"/>
                <a:ext cx="227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13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08" name="Rectangle 36"/>
              <p:cNvSpPr>
                <a:spLocks noChangeArrowheads="1"/>
              </p:cNvSpPr>
              <p:nvPr/>
            </p:nvSpPr>
            <p:spPr bwMode="auto">
              <a:xfrm>
                <a:off x="3706" y="2676"/>
                <a:ext cx="228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14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09" name="Rectangle 37"/>
              <p:cNvSpPr>
                <a:spLocks noChangeArrowheads="1"/>
              </p:cNvSpPr>
              <p:nvPr/>
            </p:nvSpPr>
            <p:spPr bwMode="auto">
              <a:xfrm>
                <a:off x="3942" y="2676"/>
                <a:ext cx="226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15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10" name="Rectangle 38"/>
              <p:cNvSpPr>
                <a:spLocks noChangeArrowheads="1"/>
              </p:cNvSpPr>
              <p:nvPr/>
            </p:nvSpPr>
            <p:spPr bwMode="auto">
              <a:xfrm>
                <a:off x="4176" y="2676"/>
                <a:ext cx="224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16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11" name="Rectangle 39"/>
              <p:cNvSpPr>
                <a:spLocks noChangeArrowheads="1"/>
              </p:cNvSpPr>
              <p:nvPr/>
            </p:nvSpPr>
            <p:spPr bwMode="auto">
              <a:xfrm>
                <a:off x="4408" y="2676"/>
                <a:ext cx="230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17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12" name="Rectangle 40"/>
              <p:cNvSpPr>
                <a:spLocks noChangeArrowheads="1"/>
              </p:cNvSpPr>
              <p:nvPr/>
            </p:nvSpPr>
            <p:spPr bwMode="auto">
              <a:xfrm>
                <a:off x="4646" y="2676"/>
                <a:ext cx="226" cy="1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18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13" name="Rectangle 41"/>
              <p:cNvSpPr>
                <a:spLocks noChangeArrowheads="1"/>
              </p:cNvSpPr>
              <p:nvPr/>
            </p:nvSpPr>
            <p:spPr bwMode="auto">
              <a:xfrm>
                <a:off x="4880" y="2676"/>
                <a:ext cx="229" cy="14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19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14" name="Rectangle 42"/>
              <p:cNvSpPr>
                <a:spLocks noChangeArrowheads="1"/>
              </p:cNvSpPr>
              <p:nvPr/>
            </p:nvSpPr>
            <p:spPr bwMode="auto">
              <a:xfrm>
                <a:off x="5117" y="2676"/>
                <a:ext cx="232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20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15" name="Line 43"/>
              <p:cNvSpPr>
                <a:spLocks noChangeShapeType="1"/>
              </p:cNvSpPr>
              <p:nvPr/>
            </p:nvSpPr>
            <p:spPr bwMode="auto">
              <a:xfrm>
                <a:off x="3231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16" name="Line 44"/>
              <p:cNvSpPr>
                <a:spLocks noChangeShapeType="1"/>
              </p:cNvSpPr>
              <p:nvPr/>
            </p:nvSpPr>
            <p:spPr bwMode="auto">
              <a:xfrm>
                <a:off x="3467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17" name="Line 45"/>
              <p:cNvSpPr>
                <a:spLocks noChangeShapeType="1"/>
              </p:cNvSpPr>
              <p:nvPr/>
            </p:nvSpPr>
            <p:spPr bwMode="auto">
              <a:xfrm>
                <a:off x="3702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18" name="Line 46"/>
              <p:cNvSpPr>
                <a:spLocks noChangeShapeType="1"/>
              </p:cNvSpPr>
              <p:nvPr/>
            </p:nvSpPr>
            <p:spPr bwMode="auto">
              <a:xfrm>
                <a:off x="3938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19" name="Line 47"/>
              <p:cNvSpPr>
                <a:spLocks noChangeShapeType="1"/>
              </p:cNvSpPr>
              <p:nvPr/>
            </p:nvSpPr>
            <p:spPr bwMode="auto">
              <a:xfrm>
                <a:off x="4172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0" name="Line 48"/>
              <p:cNvSpPr>
                <a:spLocks noChangeShapeType="1"/>
              </p:cNvSpPr>
              <p:nvPr/>
            </p:nvSpPr>
            <p:spPr bwMode="auto">
              <a:xfrm>
                <a:off x="4404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1" name="Line 49"/>
              <p:cNvSpPr>
                <a:spLocks noChangeShapeType="1"/>
              </p:cNvSpPr>
              <p:nvPr/>
            </p:nvSpPr>
            <p:spPr bwMode="auto">
              <a:xfrm>
                <a:off x="4642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2" name="Line 50"/>
              <p:cNvSpPr>
                <a:spLocks noChangeShapeType="1"/>
              </p:cNvSpPr>
              <p:nvPr/>
            </p:nvSpPr>
            <p:spPr bwMode="auto">
              <a:xfrm>
                <a:off x="4876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3" name="Line 51"/>
              <p:cNvSpPr>
                <a:spLocks noChangeShapeType="1"/>
              </p:cNvSpPr>
              <p:nvPr/>
            </p:nvSpPr>
            <p:spPr bwMode="auto">
              <a:xfrm>
                <a:off x="5113" y="2820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4" name="Line 52"/>
              <p:cNvSpPr>
                <a:spLocks noChangeShapeType="1"/>
              </p:cNvSpPr>
              <p:nvPr/>
            </p:nvSpPr>
            <p:spPr bwMode="auto">
              <a:xfrm>
                <a:off x="5349" y="2841"/>
                <a:ext cx="0" cy="9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5" name="Rectangle 53"/>
              <p:cNvSpPr>
                <a:spLocks noChangeArrowheads="1"/>
              </p:cNvSpPr>
              <p:nvPr/>
            </p:nvSpPr>
            <p:spPr bwMode="auto">
              <a:xfrm>
                <a:off x="5356" y="2678"/>
                <a:ext cx="195" cy="14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21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26" name="Rectangle 54"/>
              <p:cNvSpPr>
                <a:spLocks noChangeArrowheads="1"/>
              </p:cNvSpPr>
              <p:nvPr/>
            </p:nvSpPr>
            <p:spPr bwMode="auto">
              <a:xfrm>
                <a:off x="5559" y="2678"/>
                <a:ext cx="194" cy="14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22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27" name="Rectangle 55"/>
              <p:cNvSpPr>
                <a:spLocks noChangeArrowheads="1"/>
              </p:cNvSpPr>
              <p:nvPr/>
            </p:nvSpPr>
            <p:spPr bwMode="auto">
              <a:xfrm>
                <a:off x="5761" y="2678"/>
                <a:ext cx="197" cy="142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 anchorCtr="1"/>
              <a:lstStyle/>
              <a:p>
                <a:pPr algn="ctr" defTabSz="1279525" eaLnBrk="0" hangingPunct="0"/>
                <a:r>
                  <a:rPr lang="en-US" sz="1000" b="1">
                    <a:solidFill>
                      <a:srgbClr val="000000"/>
                    </a:solidFill>
                  </a:rPr>
                  <a:t>23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28" name="Line 56"/>
              <p:cNvSpPr>
                <a:spLocks noChangeShapeType="1"/>
              </p:cNvSpPr>
              <p:nvPr/>
            </p:nvSpPr>
            <p:spPr bwMode="auto">
              <a:xfrm>
                <a:off x="5555" y="2824"/>
                <a:ext cx="0" cy="10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29" name="Line 57"/>
              <p:cNvSpPr>
                <a:spLocks noChangeShapeType="1"/>
              </p:cNvSpPr>
              <p:nvPr/>
            </p:nvSpPr>
            <p:spPr bwMode="auto">
              <a:xfrm>
                <a:off x="5757" y="2824"/>
                <a:ext cx="0" cy="10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30" name="Line 58"/>
              <p:cNvSpPr>
                <a:spLocks noChangeShapeType="1"/>
              </p:cNvSpPr>
              <p:nvPr/>
            </p:nvSpPr>
            <p:spPr bwMode="auto">
              <a:xfrm>
                <a:off x="5962" y="2824"/>
                <a:ext cx="0" cy="10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61531" name="Group 59"/>
            <p:cNvGrpSpPr>
              <a:grpSpLocks/>
            </p:cNvGrpSpPr>
            <p:nvPr/>
          </p:nvGrpSpPr>
          <p:grpSpPr bwMode="auto">
            <a:xfrm>
              <a:off x="846" y="1710"/>
              <a:ext cx="854" cy="283"/>
              <a:chOff x="741" y="1740"/>
              <a:chExt cx="926" cy="325"/>
            </a:xfrm>
          </p:grpSpPr>
          <p:sp>
            <p:nvSpPr>
              <p:cNvPr id="361532" name="Rectangle 60"/>
              <p:cNvSpPr>
                <a:spLocks noChangeArrowheads="1"/>
              </p:cNvSpPr>
              <p:nvPr/>
            </p:nvSpPr>
            <p:spPr bwMode="auto">
              <a:xfrm>
                <a:off x="741" y="1740"/>
                <a:ext cx="926" cy="31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000" b="1" dirty="0">
                    <a:solidFill>
                      <a:srgbClr val="000000"/>
                    </a:solidFill>
                  </a:rPr>
                  <a:t>Megírás</a:t>
                </a:r>
                <a:endParaRPr lang="en-US" sz="1000" b="1" dirty="0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33" name="Rectangle 61"/>
              <p:cNvSpPr>
                <a:spLocks noChangeArrowheads="1"/>
              </p:cNvSpPr>
              <p:nvPr/>
            </p:nvSpPr>
            <p:spPr bwMode="auto">
              <a:xfrm>
                <a:off x="741" y="1977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34" name="Rectangle 62"/>
              <p:cNvSpPr>
                <a:spLocks noChangeArrowheads="1"/>
              </p:cNvSpPr>
              <p:nvPr/>
            </p:nvSpPr>
            <p:spPr bwMode="auto">
              <a:xfrm>
                <a:off x="1052" y="1977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35" name="Rectangle 63"/>
              <p:cNvSpPr>
                <a:spLocks noChangeArrowheads="1"/>
              </p:cNvSpPr>
              <p:nvPr/>
            </p:nvSpPr>
            <p:spPr bwMode="auto">
              <a:xfrm>
                <a:off x="1364" y="1977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5/1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36" name="Rectangle 64"/>
              <p:cNvSpPr>
                <a:spLocks noChangeArrowheads="1"/>
              </p:cNvSpPr>
              <p:nvPr/>
            </p:nvSpPr>
            <p:spPr bwMode="auto">
              <a:xfrm>
                <a:off x="741" y="1740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37" name="Rectangle 65"/>
              <p:cNvSpPr>
                <a:spLocks noChangeArrowheads="1"/>
              </p:cNvSpPr>
              <p:nvPr/>
            </p:nvSpPr>
            <p:spPr bwMode="auto">
              <a:xfrm>
                <a:off x="1052" y="1740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38" name="Rectangle 66"/>
              <p:cNvSpPr>
                <a:spLocks noChangeArrowheads="1"/>
              </p:cNvSpPr>
              <p:nvPr/>
            </p:nvSpPr>
            <p:spPr bwMode="auto">
              <a:xfrm>
                <a:off x="1364" y="1740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5/1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grpSp>
          <p:nvGrpSpPr>
            <p:cNvPr id="361539" name="Group 67"/>
            <p:cNvGrpSpPr>
              <a:grpSpLocks/>
            </p:cNvGrpSpPr>
            <p:nvPr/>
          </p:nvGrpSpPr>
          <p:grpSpPr bwMode="auto">
            <a:xfrm>
              <a:off x="2139" y="1710"/>
              <a:ext cx="854" cy="283"/>
              <a:chOff x="2142" y="1740"/>
              <a:chExt cx="926" cy="325"/>
            </a:xfrm>
          </p:grpSpPr>
          <p:sp>
            <p:nvSpPr>
              <p:cNvPr id="361540" name="Rectangle 68"/>
              <p:cNvSpPr>
                <a:spLocks noChangeArrowheads="1"/>
              </p:cNvSpPr>
              <p:nvPr/>
            </p:nvSpPr>
            <p:spPr bwMode="auto">
              <a:xfrm>
                <a:off x="2142" y="1740"/>
                <a:ext cx="926" cy="31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000" b="1">
                    <a:solidFill>
                      <a:srgbClr val="000000"/>
                    </a:solidFill>
                  </a:rPr>
                  <a:t>Szerkesztés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1" name="Rectangle 69"/>
              <p:cNvSpPr>
                <a:spLocks noChangeArrowheads="1"/>
              </p:cNvSpPr>
              <p:nvPr/>
            </p:nvSpPr>
            <p:spPr bwMode="auto">
              <a:xfrm>
                <a:off x="2142" y="1977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11/1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2" name="Rectangle 70"/>
              <p:cNvSpPr>
                <a:spLocks noChangeArrowheads="1"/>
              </p:cNvSpPr>
              <p:nvPr/>
            </p:nvSpPr>
            <p:spPr bwMode="auto">
              <a:xfrm>
                <a:off x="2454" y="1977"/>
                <a:ext cx="302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3" name="Rectangle 71"/>
              <p:cNvSpPr>
                <a:spLocks noChangeArrowheads="1"/>
              </p:cNvSpPr>
              <p:nvPr/>
            </p:nvSpPr>
            <p:spPr bwMode="auto">
              <a:xfrm>
                <a:off x="2764" y="1977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15/1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4" name="Rectangle 72"/>
              <p:cNvSpPr>
                <a:spLocks noChangeArrowheads="1"/>
              </p:cNvSpPr>
              <p:nvPr/>
            </p:nvSpPr>
            <p:spPr bwMode="auto">
              <a:xfrm>
                <a:off x="2142" y="1740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6/1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5" name="Rectangle 73"/>
              <p:cNvSpPr>
                <a:spLocks noChangeArrowheads="1"/>
              </p:cNvSpPr>
              <p:nvPr/>
            </p:nvSpPr>
            <p:spPr bwMode="auto">
              <a:xfrm>
                <a:off x="2454" y="1740"/>
                <a:ext cx="302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6" name="Rectangle 74"/>
              <p:cNvSpPr>
                <a:spLocks noChangeArrowheads="1"/>
              </p:cNvSpPr>
              <p:nvPr/>
            </p:nvSpPr>
            <p:spPr bwMode="auto">
              <a:xfrm>
                <a:off x="2764" y="1740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10/1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grpSp>
          <p:nvGrpSpPr>
            <p:cNvPr id="361547" name="Group 75"/>
            <p:cNvGrpSpPr>
              <a:grpSpLocks/>
            </p:cNvGrpSpPr>
            <p:nvPr/>
          </p:nvGrpSpPr>
          <p:grpSpPr bwMode="auto">
            <a:xfrm>
              <a:off x="3528" y="1710"/>
              <a:ext cx="854" cy="283"/>
              <a:chOff x="3647" y="1740"/>
              <a:chExt cx="926" cy="325"/>
            </a:xfrm>
          </p:grpSpPr>
          <p:sp>
            <p:nvSpPr>
              <p:cNvPr id="361548" name="Rectangle 76"/>
              <p:cNvSpPr>
                <a:spLocks noChangeArrowheads="1"/>
              </p:cNvSpPr>
              <p:nvPr/>
            </p:nvSpPr>
            <p:spPr bwMode="auto">
              <a:xfrm>
                <a:off x="3647" y="1740"/>
                <a:ext cx="926" cy="31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000" b="1">
                    <a:solidFill>
                      <a:srgbClr val="000000"/>
                    </a:solidFill>
                  </a:rPr>
                  <a:t>Korrektúra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49" name="Rectangle 77"/>
              <p:cNvSpPr>
                <a:spLocks noChangeArrowheads="1"/>
              </p:cNvSpPr>
              <p:nvPr/>
            </p:nvSpPr>
            <p:spPr bwMode="auto">
              <a:xfrm>
                <a:off x="3647" y="1977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16/1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0" name="Rectangle 78"/>
              <p:cNvSpPr>
                <a:spLocks noChangeArrowheads="1"/>
              </p:cNvSpPr>
              <p:nvPr/>
            </p:nvSpPr>
            <p:spPr bwMode="auto">
              <a:xfrm>
                <a:off x="3959" y="1977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1" name="Rectangle 79"/>
              <p:cNvSpPr>
                <a:spLocks noChangeArrowheads="1"/>
              </p:cNvSpPr>
              <p:nvPr/>
            </p:nvSpPr>
            <p:spPr bwMode="auto">
              <a:xfrm>
                <a:off x="4270" y="1977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20/1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2" name="Rectangle 80"/>
              <p:cNvSpPr>
                <a:spLocks noChangeArrowheads="1"/>
              </p:cNvSpPr>
              <p:nvPr/>
            </p:nvSpPr>
            <p:spPr bwMode="auto">
              <a:xfrm>
                <a:off x="3647" y="1740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16/1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3" name="Rectangle 81"/>
              <p:cNvSpPr>
                <a:spLocks noChangeArrowheads="1"/>
              </p:cNvSpPr>
              <p:nvPr/>
            </p:nvSpPr>
            <p:spPr bwMode="auto">
              <a:xfrm>
                <a:off x="3959" y="1740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4" name="Rectangle 82"/>
              <p:cNvSpPr>
                <a:spLocks noChangeArrowheads="1"/>
              </p:cNvSpPr>
              <p:nvPr/>
            </p:nvSpPr>
            <p:spPr bwMode="auto">
              <a:xfrm>
                <a:off x="4270" y="1740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20/1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grpSp>
          <p:nvGrpSpPr>
            <p:cNvPr id="361555" name="Group 83"/>
            <p:cNvGrpSpPr>
              <a:grpSpLocks/>
            </p:cNvGrpSpPr>
            <p:nvPr/>
          </p:nvGrpSpPr>
          <p:grpSpPr bwMode="auto">
            <a:xfrm>
              <a:off x="4773" y="1710"/>
              <a:ext cx="855" cy="283"/>
              <a:chOff x="4997" y="1740"/>
              <a:chExt cx="926" cy="325"/>
            </a:xfrm>
          </p:grpSpPr>
          <p:sp>
            <p:nvSpPr>
              <p:cNvPr id="361556" name="Rectangle 84"/>
              <p:cNvSpPr>
                <a:spLocks noChangeArrowheads="1"/>
              </p:cNvSpPr>
              <p:nvPr/>
            </p:nvSpPr>
            <p:spPr bwMode="auto">
              <a:xfrm>
                <a:off x="4997" y="1740"/>
                <a:ext cx="926" cy="31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Nyomtatás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7" name="Rectangle 85"/>
              <p:cNvSpPr>
                <a:spLocks noChangeArrowheads="1"/>
              </p:cNvSpPr>
              <p:nvPr/>
            </p:nvSpPr>
            <p:spPr bwMode="auto">
              <a:xfrm>
                <a:off x="4997" y="1977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21/1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8" name="Rectangle 86"/>
              <p:cNvSpPr>
                <a:spLocks noChangeArrowheads="1"/>
              </p:cNvSpPr>
              <p:nvPr/>
            </p:nvSpPr>
            <p:spPr bwMode="auto">
              <a:xfrm>
                <a:off x="5308" y="1977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59" name="Rectangle 87"/>
              <p:cNvSpPr>
                <a:spLocks noChangeArrowheads="1"/>
              </p:cNvSpPr>
              <p:nvPr/>
            </p:nvSpPr>
            <p:spPr bwMode="auto">
              <a:xfrm>
                <a:off x="5620" y="1977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23/1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0" name="Rectangle 88"/>
              <p:cNvSpPr>
                <a:spLocks noChangeArrowheads="1"/>
              </p:cNvSpPr>
              <p:nvPr/>
            </p:nvSpPr>
            <p:spPr bwMode="auto">
              <a:xfrm>
                <a:off x="4997" y="1740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21/1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1" name="Rectangle 89"/>
              <p:cNvSpPr>
                <a:spLocks noChangeArrowheads="1"/>
              </p:cNvSpPr>
              <p:nvPr/>
            </p:nvSpPr>
            <p:spPr bwMode="auto">
              <a:xfrm>
                <a:off x="5308" y="1740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2" name="Rectangle 90"/>
              <p:cNvSpPr>
                <a:spLocks noChangeArrowheads="1"/>
              </p:cNvSpPr>
              <p:nvPr/>
            </p:nvSpPr>
            <p:spPr bwMode="auto">
              <a:xfrm>
                <a:off x="5620" y="1740"/>
                <a:ext cx="303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23/1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grpSp>
          <p:nvGrpSpPr>
            <p:cNvPr id="361563" name="Group 91"/>
            <p:cNvGrpSpPr>
              <a:grpSpLocks/>
            </p:cNvGrpSpPr>
            <p:nvPr/>
          </p:nvGrpSpPr>
          <p:grpSpPr bwMode="auto">
            <a:xfrm>
              <a:off x="2139" y="2124"/>
              <a:ext cx="854" cy="283"/>
              <a:chOff x="2142" y="2216"/>
              <a:chExt cx="926" cy="325"/>
            </a:xfrm>
          </p:grpSpPr>
          <p:sp>
            <p:nvSpPr>
              <p:cNvPr id="361564" name="Rectangle 92"/>
              <p:cNvSpPr>
                <a:spLocks noChangeArrowheads="1"/>
              </p:cNvSpPr>
              <p:nvPr/>
            </p:nvSpPr>
            <p:spPr bwMode="auto">
              <a:xfrm>
                <a:off x="2142" y="2216"/>
                <a:ext cx="926" cy="31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000" b="1">
                    <a:solidFill>
                      <a:srgbClr val="000000"/>
                    </a:solidFill>
                  </a:rPr>
                  <a:t>Fedőlapterv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5" name="Rectangle 93"/>
              <p:cNvSpPr>
                <a:spLocks noChangeArrowheads="1"/>
              </p:cNvSpPr>
              <p:nvPr/>
            </p:nvSpPr>
            <p:spPr bwMode="auto">
              <a:xfrm>
                <a:off x="2142" y="2453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6/1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6" name="Rectangle 94"/>
              <p:cNvSpPr>
                <a:spLocks noChangeArrowheads="1"/>
              </p:cNvSpPr>
              <p:nvPr/>
            </p:nvSpPr>
            <p:spPr bwMode="auto">
              <a:xfrm>
                <a:off x="2454" y="2453"/>
                <a:ext cx="302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7" name="Rectangle 95"/>
              <p:cNvSpPr>
                <a:spLocks noChangeArrowheads="1"/>
              </p:cNvSpPr>
              <p:nvPr/>
            </p:nvSpPr>
            <p:spPr bwMode="auto">
              <a:xfrm>
                <a:off x="2764" y="2453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15/1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8" name="Rectangle 96"/>
              <p:cNvSpPr>
                <a:spLocks noChangeArrowheads="1"/>
              </p:cNvSpPr>
              <p:nvPr/>
            </p:nvSpPr>
            <p:spPr bwMode="auto">
              <a:xfrm>
                <a:off x="2142" y="2216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6/1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69" name="Rectangle 97"/>
              <p:cNvSpPr>
                <a:spLocks noChangeArrowheads="1"/>
              </p:cNvSpPr>
              <p:nvPr/>
            </p:nvSpPr>
            <p:spPr bwMode="auto">
              <a:xfrm>
                <a:off x="2454" y="2216"/>
                <a:ext cx="302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10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0" name="Rectangle 98"/>
              <p:cNvSpPr>
                <a:spLocks noChangeArrowheads="1"/>
              </p:cNvSpPr>
              <p:nvPr/>
            </p:nvSpPr>
            <p:spPr bwMode="auto">
              <a:xfrm>
                <a:off x="2764" y="2216"/>
                <a:ext cx="304" cy="88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15/1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grpSp>
          <p:nvGrpSpPr>
            <p:cNvPr id="361571" name="Group 99"/>
            <p:cNvGrpSpPr>
              <a:grpSpLocks/>
            </p:cNvGrpSpPr>
            <p:nvPr/>
          </p:nvGrpSpPr>
          <p:grpSpPr bwMode="auto">
            <a:xfrm>
              <a:off x="2139" y="1296"/>
              <a:ext cx="854" cy="283"/>
              <a:chOff x="2142" y="1264"/>
              <a:chExt cx="926" cy="325"/>
            </a:xfrm>
          </p:grpSpPr>
          <p:sp>
            <p:nvSpPr>
              <p:cNvPr id="361572" name="Rectangle 100"/>
              <p:cNvSpPr>
                <a:spLocks noChangeArrowheads="1"/>
              </p:cNvSpPr>
              <p:nvPr/>
            </p:nvSpPr>
            <p:spPr bwMode="auto">
              <a:xfrm>
                <a:off x="2142" y="1264"/>
                <a:ext cx="926" cy="31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hu-HU" sz="1000" b="1">
                    <a:solidFill>
                      <a:srgbClr val="000000"/>
                    </a:solidFill>
                  </a:rPr>
                  <a:t>Ábrák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3" name="Rectangle 101"/>
              <p:cNvSpPr>
                <a:spLocks noChangeArrowheads="1"/>
              </p:cNvSpPr>
              <p:nvPr/>
            </p:nvSpPr>
            <p:spPr bwMode="auto">
              <a:xfrm>
                <a:off x="2142" y="1501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9/1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4" name="Rectangle 102"/>
              <p:cNvSpPr>
                <a:spLocks noChangeArrowheads="1"/>
              </p:cNvSpPr>
              <p:nvPr/>
            </p:nvSpPr>
            <p:spPr bwMode="auto">
              <a:xfrm>
                <a:off x="2454" y="1501"/>
                <a:ext cx="302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5" name="Rectangle 103"/>
              <p:cNvSpPr>
                <a:spLocks noChangeArrowheads="1"/>
              </p:cNvSpPr>
              <p:nvPr/>
            </p:nvSpPr>
            <p:spPr bwMode="auto">
              <a:xfrm>
                <a:off x="2764" y="1501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15/1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6" name="Rectangle 104"/>
              <p:cNvSpPr>
                <a:spLocks noChangeArrowheads="1"/>
              </p:cNvSpPr>
              <p:nvPr/>
            </p:nvSpPr>
            <p:spPr bwMode="auto">
              <a:xfrm>
                <a:off x="2142" y="1264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6/1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7" name="Rectangle 105"/>
              <p:cNvSpPr>
                <a:spLocks noChangeArrowheads="1"/>
              </p:cNvSpPr>
              <p:nvPr/>
            </p:nvSpPr>
            <p:spPr bwMode="auto">
              <a:xfrm>
                <a:off x="2454" y="1264"/>
                <a:ext cx="302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361578" name="Rectangle 106"/>
              <p:cNvSpPr>
                <a:spLocks noChangeArrowheads="1"/>
              </p:cNvSpPr>
              <p:nvPr/>
            </p:nvSpPr>
            <p:spPr bwMode="auto">
              <a:xfrm>
                <a:off x="2764" y="1264"/>
                <a:ext cx="304" cy="8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solidFill>
                      <a:srgbClr val="000000"/>
                    </a:solidFill>
                  </a:rPr>
                  <a:t>12/1</a:t>
                </a:r>
                <a:endParaRPr lang="en-US" sz="1000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</p:grpSp>
        <p:sp>
          <p:nvSpPr>
            <p:cNvPr id="361579" name="Line 107"/>
            <p:cNvSpPr>
              <a:spLocks noChangeShapeType="1"/>
            </p:cNvSpPr>
            <p:nvPr/>
          </p:nvSpPr>
          <p:spPr bwMode="auto">
            <a:xfrm>
              <a:off x="1704" y="1851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80" name="Line 108"/>
            <p:cNvSpPr>
              <a:spLocks noChangeShapeType="1"/>
            </p:cNvSpPr>
            <p:nvPr/>
          </p:nvSpPr>
          <p:spPr bwMode="auto">
            <a:xfrm>
              <a:off x="2997" y="1851"/>
              <a:ext cx="5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81" name="Line 109"/>
            <p:cNvSpPr>
              <a:spLocks noChangeShapeType="1"/>
            </p:cNvSpPr>
            <p:nvPr/>
          </p:nvSpPr>
          <p:spPr bwMode="auto">
            <a:xfrm>
              <a:off x="4386" y="1851"/>
              <a:ext cx="43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hu-HU"/>
            </a:p>
          </p:txBody>
        </p:sp>
        <p:grpSp>
          <p:nvGrpSpPr>
            <p:cNvPr id="361582" name="Group 110"/>
            <p:cNvGrpSpPr>
              <a:grpSpLocks/>
            </p:cNvGrpSpPr>
            <p:nvPr/>
          </p:nvGrpSpPr>
          <p:grpSpPr bwMode="auto">
            <a:xfrm>
              <a:off x="1704" y="1883"/>
              <a:ext cx="431" cy="373"/>
              <a:chOff x="1671" y="1939"/>
              <a:chExt cx="467" cy="428"/>
            </a:xfrm>
          </p:grpSpPr>
          <p:sp>
            <p:nvSpPr>
              <p:cNvPr id="361583" name="Line 111"/>
              <p:cNvSpPr>
                <a:spLocks noChangeShapeType="1"/>
              </p:cNvSpPr>
              <p:nvPr/>
            </p:nvSpPr>
            <p:spPr bwMode="auto">
              <a:xfrm>
                <a:off x="1671" y="1939"/>
                <a:ext cx="15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84" name="Line 112"/>
              <p:cNvSpPr>
                <a:spLocks noChangeShapeType="1"/>
              </p:cNvSpPr>
              <p:nvPr/>
            </p:nvSpPr>
            <p:spPr bwMode="auto">
              <a:xfrm>
                <a:off x="1827" y="1939"/>
                <a:ext cx="0" cy="4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85" name="Line 113"/>
              <p:cNvSpPr>
                <a:spLocks noChangeShapeType="1"/>
              </p:cNvSpPr>
              <p:nvPr/>
            </p:nvSpPr>
            <p:spPr bwMode="auto">
              <a:xfrm>
                <a:off x="1826" y="2367"/>
                <a:ext cx="31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361586" name="Group 114"/>
            <p:cNvGrpSpPr>
              <a:grpSpLocks/>
            </p:cNvGrpSpPr>
            <p:nvPr/>
          </p:nvGrpSpPr>
          <p:grpSpPr bwMode="auto">
            <a:xfrm>
              <a:off x="1704" y="1447"/>
              <a:ext cx="431" cy="395"/>
              <a:chOff x="1671" y="1438"/>
              <a:chExt cx="467" cy="453"/>
            </a:xfrm>
          </p:grpSpPr>
          <p:sp>
            <p:nvSpPr>
              <p:cNvPr id="361587" name="Line 115"/>
              <p:cNvSpPr>
                <a:spLocks noChangeShapeType="1"/>
              </p:cNvSpPr>
              <p:nvPr/>
            </p:nvSpPr>
            <p:spPr bwMode="auto">
              <a:xfrm>
                <a:off x="1671" y="1891"/>
                <a:ext cx="1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88" name="Line 116"/>
              <p:cNvSpPr>
                <a:spLocks noChangeShapeType="1"/>
              </p:cNvSpPr>
              <p:nvPr/>
            </p:nvSpPr>
            <p:spPr bwMode="auto">
              <a:xfrm flipV="1">
                <a:off x="1826" y="1438"/>
                <a:ext cx="0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61589" name="Line 117"/>
              <p:cNvSpPr>
                <a:spLocks noChangeShapeType="1"/>
              </p:cNvSpPr>
              <p:nvPr/>
            </p:nvSpPr>
            <p:spPr bwMode="auto">
              <a:xfrm>
                <a:off x="1826" y="1438"/>
                <a:ext cx="3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61590" name="Line 118"/>
            <p:cNvSpPr>
              <a:spLocks noChangeShapeType="1"/>
            </p:cNvSpPr>
            <p:nvPr/>
          </p:nvSpPr>
          <p:spPr bwMode="auto">
            <a:xfrm flipH="1">
              <a:off x="3286" y="1903"/>
              <a:ext cx="23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91" name="Line 119"/>
            <p:cNvSpPr>
              <a:spLocks noChangeShapeType="1"/>
            </p:cNvSpPr>
            <p:nvPr/>
          </p:nvSpPr>
          <p:spPr bwMode="auto">
            <a:xfrm>
              <a:off x="3286" y="1903"/>
              <a:ext cx="0" cy="37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92" name="Line 120"/>
            <p:cNvSpPr>
              <a:spLocks noChangeShapeType="1"/>
            </p:cNvSpPr>
            <p:nvPr/>
          </p:nvSpPr>
          <p:spPr bwMode="auto">
            <a:xfrm flipH="1">
              <a:off x="2997" y="2276"/>
              <a:ext cx="28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93" name="Line 121"/>
            <p:cNvSpPr>
              <a:spLocks noChangeShapeType="1"/>
            </p:cNvSpPr>
            <p:nvPr/>
          </p:nvSpPr>
          <p:spPr bwMode="auto">
            <a:xfrm flipH="1">
              <a:off x="3286" y="1820"/>
              <a:ext cx="2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94" name="Line 122"/>
            <p:cNvSpPr>
              <a:spLocks noChangeShapeType="1"/>
            </p:cNvSpPr>
            <p:nvPr/>
          </p:nvSpPr>
          <p:spPr bwMode="auto">
            <a:xfrm flipV="1">
              <a:off x="3286" y="1427"/>
              <a:ext cx="0" cy="3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95" name="Line 123"/>
            <p:cNvSpPr>
              <a:spLocks noChangeShapeType="1"/>
            </p:cNvSpPr>
            <p:nvPr/>
          </p:nvSpPr>
          <p:spPr bwMode="auto">
            <a:xfrm flipH="1">
              <a:off x="2997" y="1427"/>
              <a:ext cx="2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1596" name="AutoShape 124"/>
            <p:cNvSpPr>
              <a:spLocks noChangeArrowheads="1"/>
            </p:cNvSpPr>
            <p:nvPr/>
          </p:nvSpPr>
          <p:spPr bwMode="auto">
            <a:xfrm>
              <a:off x="797" y="2728"/>
              <a:ext cx="1035" cy="67"/>
            </a:xfrm>
            <a:prstGeom prst="cube">
              <a:avLst>
                <a:gd name="adj" fmla="val 24995"/>
              </a:avLst>
            </a:prstGeom>
            <a:solidFill>
              <a:srgbClr val="FC0128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597" name="AutoShape 125"/>
            <p:cNvSpPr>
              <a:spLocks noChangeArrowheads="1"/>
            </p:cNvSpPr>
            <p:nvPr/>
          </p:nvSpPr>
          <p:spPr bwMode="auto">
            <a:xfrm>
              <a:off x="1840" y="2830"/>
              <a:ext cx="1520" cy="76"/>
            </a:xfrm>
            <a:prstGeom prst="cube">
              <a:avLst>
                <a:gd name="adj" fmla="val 24995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598" name="AutoShape 126"/>
            <p:cNvSpPr>
              <a:spLocks noChangeArrowheads="1"/>
            </p:cNvSpPr>
            <p:nvPr/>
          </p:nvSpPr>
          <p:spPr bwMode="auto">
            <a:xfrm>
              <a:off x="1840" y="2977"/>
              <a:ext cx="1120" cy="77"/>
            </a:xfrm>
            <a:prstGeom prst="cube">
              <a:avLst>
                <a:gd name="adj" fmla="val 24995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599" name="AutoShape 127"/>
            <p:cNvSpPr>
              <a:spLocks noChangeArrowheads="1"/>
            </p:cNvSpPr>
            <p:nvPr/>
          </p:nvSpPr>
          <p:spPr bwMode="auto">
            <a:xfrm>
              <a:off x="1840" y="3107"/>
              <a:ext cx="2164" cy="67"/>
            </a:xfrm>
            <a:prstGeom prst="cube">
              <a:avLst>
                <a:gd name="adj" fmla="val 24995"/>
              </a:avLst>
            </a:prstGeom>
            <a:solidFill>
              <a:srgbClr val="FC0128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600" name="AutoShape 128"/>
            <p:cNvSpPr>
              <a:spLocks noChangeArrowheads="1"/>
            </p:cNvSpPr>
            <p:nvPr/>
          </p:nvSpPr>
          <p:spPr bwMode="auto">
            <a:xfrm>
              <a:off x="4034" y="3237"/>
              <a:ext cx="1049" cy="75"/>
            </a:xfrm>
            <a:prstGeom prst="cube">
              <a:avLst>
                <a:gd name="adj" fmla="val 24995"/>
              </a:avLst>
            </a:prstGeom>
            <a:solidFill>
              <a:srgbClr val="FC0128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601" name="AutoShape 129"/>
            <p:cNvSpPr>
              <a:spLocks noChangeArrowheads="1"/>
            </p:cNvSpPr>
            <p:nvPr/>
          </p:nvSpPr>
          <p:spPr bwMode="auto">
            <a:xfrm>
              <a:off x="5102" y="3385"/>
              <a:ext cx="550" cy="75"/>
            </a:xfrm>
            <a:prstGeom prst="cube">
              <a:avLst>
                <a:gd name="adj" fmla="val 24995"/>
              </a:avLst>
            </a:prstGeom>
            <a:solidFill>
              <a:srgbClr val="FC0128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602" name="AutoShape 130"/>
            <p:cNvSpPr>
              <a:spLocks noChangeArrowheads="1"/>
            </p:cNvSpPr>
            <p:nvPr/>
          </p:nvSpPr>
          <p:spPr bwMode="auto">
            <a:xfrm>
              <a:off x="3380" y="2830"/>
              <a:ext cx="647" cy="76"/>
            </a:xfrm>
            <a:prstGeom prst="cube">
              <a:avLst>
                <a:gd name="adj" fmla="val 24995"/>
              </a:avLst>
            </a:prstGeom>
            <a:solidFill>
              <a:srgbClr val="7FFF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603" name="AutoShape 131"/>
            <p:cNvSpPr>
              <a:spLocks noChangeArrowheads="1"/>
            </p:cNvSpPr>
            <p:nvPr/>
          </p:nvSpPr>
          <p:spPr bwMode="auto">
            <a:xfrm>
              <a:off x="2967" y="2977"/>
              <a:ext cx="1048" cy="77"/>
            </a:xfrm>
            <a:prstGeom prst="cube">
              <a:avLst>
                <a:gd name="adj" fmla="val 24995"/>
              </a:avLst>
            </a:prstGeom>
            <a:solidFill>
              <a:srgbClr val="7FFF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1604" name="Rectangle 132"/>
            <p:cNvSpPr>
              <a:spLocks noChangeArrowheads="1"/>
            </p:cNvSpPr>
            <p:nvPr/>
          </p:nvSpPr>
          <p:spPr bwMode="auto">
            <a:xfrm>
              <a:off x="48" y="2692"/>
              <a:ext cx="768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hu-HU" sz="1400" b="1" dirty="0"/>
                <a:t>Megírás</a:t>
              </a:r>
              <a:endParaRPr lang="en-US" sz="1400" b="1" dirty="0"/>
            </a:p>
            <a:p>
              <a:pPr eaLnBrk="0" hangingPunct="0">
                <a:lnSpc>
                  <a:spcPct val="90000"/>
                </a:lnSpc>
              </a:pPr>
              <a:r>
                <a:rPr lang="hu-HU" sz="1400" b="1" dirty="0"/>
                <a:t>Ábrák</a:t>
              </a:r>
              <a:endParaRPr lang="en-US" sz="1400" b="1" dirty="0"/>
            </a:p>
            <a:p>
              <a:pPr eaLnBrk="0" hangingPunct="0">
                <a:lnSpc>
                  <a:spcPct val="90000"/>
                </a:lnSpc>
              </a:pPr>
              <a:r>
                <a:rPr lang="hu-HU" sz="1400" b="1" dirty="0"/>
                <a:t>Szerkesztés</a:t>
              </a:r>
              <a:endParaRPr lang="en-US" sz="1400" b="1" dirty="0"/>
            </a:p>
            <a:p>
              <a:pPr eaLnBrk="0" hangingPunct="0">
                <a:lnSpc>
                  <a:spcPct val="90000"/>
                </a:lnSpc>
              </a:pPr>
              <a:r>
                <a:rPr lang="hu-HU" sz="1400" b="1" dirty="0"/>
                <a:t>Fedőlap</a:t>
              </a:r>
              <a:endParaRPr lang="en-US" sz="1400" b="1" dirty="0"/>
            </a:p>
            <a:p>
              <a:pPr eaLnBrk="0" hangingPunct="0">
                <a:lnSpc>
                  <a:spcPct val="90000"/>
                </a:lnSpc>
              </a:pPr>
              <a:r>
                <a:rPr lang="hu-HU" sz="1400" b="1" dirty="0"/>
                <a:t>Korrektúra</a:t>
              </a:r>
              <a:endParaRPr lang="en-US" sz="1400" b="1" dirty="0"/>
            </a:p>
            <a:p>
              <a:pPr eaLnBrk="0" hangingPunct="0">
                <a:lnSpc>
                  <a:spcPct val="90000"/>
                </a:lnSpc>
              </a:pPr>
              <a:r>
                <a:rPr lang="hu-HU" sz="1400" b="1" dirty="0"/>
                <a:t>Nyomtatás</a:t>
              </a:r>
              <a:endParaRPr lang="en-US" sz="1400" b="1" dirty="0">
                <a:latin typeface="Arial CE" charset="-18"/>
              </a:endParaRPr>
            </a:p>
          </p:txBody>
        </p:sp>
      </p:grpSp>
      <p:sp>
        <p:nvSpPr>
          <p:cNvPr id="2" name="Téglalap 1"/>
          <p:cNvSpPr/>
          <p:nvPr/>
        </p:nvSpPr>
        <p:spPr>
          <a:xfrm>
            <a:off x="1246415" y="5731172"/>
            <a:ext cx="914400" cy="85288"/>
          </a:xfrm>
          <a:prstGeom prst="rect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Téglalap 136"/>
          <p:cNvSpPr/>
          <p:nvPr/>
        </p:nvSpPr>
        <p:spPr>
          <a:xfrm>
            <a:off x="6019800" y="5756849"/>
            <a:ext cx="914400" cy="85288"/>
          </a:xfrm>
          <a:prstGeom prst="rect">
            <a:avLst/>
          </a:prstGeom>
          <a:solidFill>
            <a:srgbClr val="24FC29"/>
          </a:solidFill>
          <a:ln>
            <a:solidFill>
              <a:srgbClr val="24F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Téglalap 137"/>
          <p:cNvSpPr/>
          <p:nvPr/>
        </p:nvSpPr>
        <p:spPr>
          <a:xfrm>
            <a:off x="3352800" y="5753691"/>
            <a:ext cx="914400" cy="85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209800" y="563880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Kritikus út</a:t>
            </a:r>
          </a:p>
        </p:txBody>
      </p:sp>
      <p:sp>
        <p:nvSpPr>
          <p:cNvPr id="139" name="Szövegdoboz 138"/>
          <p:cNvSpPr txBox="1"/>
          <p:nvPr/>
        </p:nvSpPr>
        <p:spPr>
          <a:xfrm>
            <a:off x="4345714" y="56388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Nem kritikus út</a:t>
            </a:r>
          </a:p>
        </p:txBody>
      </p:sp>
      <p:sp>
        <p:nvSpPr>
          <p:cNvPr id="140" name="Szövegdoboz 139"/>
          <p:cNvSpPr txBox="1"/>
          <p:nvPr/>
        </p:nvSpPr>
        <p:spPr>
          <a:xfrm>
            <a:off x="6934200" y="5638800"/>
            <a:ext cx="11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Tartalékidő</a:t>
            </a:r>
          </a:p>
        </p:txBody>
      </p:sp>
      <p:pic>
        <p:nvPicPr>
          <p:cNvPr id="141" name="Kép 1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17313"/>
            <a:ext cx="1371600" cy="110642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851-1509-4472-8D93-C255072EF50D}" type="slidenum">
              <a:rPr lang="en-US"/>
              <a:pPr/>
              <a:t>68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37609"/>
            <a:ext cx="7696200" cy="838200"/>
          </a:xfrm>
        </p:spPr>
        <p:txBody>
          <a:bodyPr/>
          <a:lstStyle/>
          <a:p>
            <a:r>
              <a:rPr lang="hu-HU" dirty="0"/>
              <a:t>További hálótervi elemek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Mérföldkő (</a:t>
            </a:r>
            <a:r>
              <a:rPr lang="hu-HU">
                <a:sym typeface="Wingdings" pitchFamily="2" charset="2"/>
              </a:rPr>
              <a:t></a:t>
            </a:r>
            <a:r>
              <a:rPr lang="hu-HU"/>
              <a:t> )</a:t>
            </a:r>
          </a:p>
          <a:p>
            <a:r>
              <a:rPr lang="hu-HU"/>
              <a:t>Összefoglaló tevékenység</a:t>
            </a:r>
          </a:p>
          <a:p>
            <a:pPr>
              <a:buFont typeface="Wingdings" pitchFamily="2" charset="2"/>
              <a:buNone/>
            </a:pPr>
            <a:endParaRPr lang="hu-HU"/>
          </a:p>
        </p:txBody>
      </p:sp>
      <p:sp>
        <p:nvSpPr>
          <p:cNvPr id="423940" name="Line 4"/>
          <p:cNvSpPr>
            <a:spLocks noChangeShapeType="1"/>
          </p:cNvSpPr>
          <p:nvPr/>
        </p:nvSpPr>
        <p:spPr bwMode="auto">
          <a:xfrm>
            <a:off x="2362200" y="350520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23942" name="Line 6"/>
          <p:cNvSpPr>
            <a:spLocks noChangeShapeType="1"/>
          </p:cNvSpPr>
          <p:nvPr/>
        </p:nvSpPr>
        <p:spPr bwMode="auto">
          <a:xfrm>
            <a:off x="2438400" y="3505200"/>
            <a:ext cx="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23943" name="Line 7"/>
          <p:cNvSpPr>
            <a:spLocks noChangeShapeType="1"/>
          </p:cNvSpPr>
          <p:nvPr/>
        </p:nvSpPr>
        <p:spPr bwMode="auto">
          <a:xfrm>
            <a:off x="5410200" y="3505200"/>
            <a:ext cx="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E88D-AA85-47FC-950F-DA19530EB8F9}" type="slidenum">
              <a:rPr lang="en-US"/>
              <a:pPr/>
              <a:t>69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346" y="909836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Sávdiagram mérföldkővel és </a:t>
            </a:r>
            <a:br>
              <a:rPr lang="hu-HU" sz="2900" dirty="0"/>
            </a:br>
            <a:r>
              <a:rPr lang="hu-HU" sz="2900" dirty="0"/>
              <a:t>összefoglaló tevékenységgel</a:t>
            </a:r>
            <a:endParaRPr lang="en-US" sz="2900" dirty="0"/>
          </a:p>
        </p:txBody>
      </p:sp>
      <p:grpSp>
        <p:nvGrpSpPr>
          <p:cNvPr id="424965" name="Group 5"/>
          <p:cNvGrpSpPr>
            <a:grpSpLocks noChangeAspect="1"/>
          </p:cNvGrpSpPr>
          <p:nvPr/>
        </p:nvGrpSpPr>
        <p:grpSpPr bwMode="auto">
          <a:xfrm>
            <a:off x="1979613" y="1918493"/>
            <a:ext cx="6992937" cy="2468563"/>
            <a:chOff x="658" y="2559"/>
            <a:chExt cx="5304" cy="1278"/>
          </a:xfrm>
        </p:grpSpPr>
        <p:grpSp>
          <p:nvGrpSpPr>
            <p:cNvPr id="424966" name="Group 6"/>
            <p:cNvGrpSpPr>
              <a:grpSpLocks noChangeAspect="1"/>
            </p:cNvGrpSpPr>
            <p:nvPr/>
          </p:nvGrpSpPr>
          <p:grpSpPr bwMode="auto">
            <a:xfrm>
              <a:off x="662" y="2559"/>
              <a:ext cx="5300" cy="1273"/>
              <a:chOff x="662" y="2559"/>
              <a:chExt cx="5300" cy="1273"/>
            </a:xfrm>
          </p:grpSpPr>
          <p:sp>
            <p:nvSpPr>
              <p:cNvPr id="424967" name="Rectangle 7"/>
              <p:cNvSpPr>
                <a:spLocks noChangeAspect="1" noChangeArrowheads="1"/>
              </p:cNvSpPr>
              <p:nvPr/>
            </p:nvSpPr>
            <p:spPr bwMode="auto">
              <a:xfrm>
                <a:off x="662" y="2559"/>
                <a:ext cx="5300" cy="127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24968" name="Rectangle 8"/>
              <p:cNvSpPr>
                <a:spLocks noChangeAspect="1" noChangeArrowheads="1"/>
              </p:cNvSpPr>
              <p:nvPr/>
            </p:nvSpPr>
            <p:spPr bwMode="auto">
              <a:xfrm>
                <a:off x="662" y="2559"/>
                <a:ext cx="5300" cy="139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24969" name="Rectangle 9"/>
              <p:cNvSpPr>
                <a:spLocks noChangeAspect="1" noChangeArrowheads="1"/>
              </p:cNvSpPr>
              <p:nvPr/>
            </p:nvSpPr>
            <p:spPr bwMode="auto">
              <a:xfrm>
                <a:off x="826" y="2598"/>
                <a:ext cx="49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b="1">
                    <a:solidFill>
                      <a:srgbClr val="000000"/>
                    </a:solidFill>
                  </a:rPr>
                  <a:t>JAN</a:t>
                </a:r>
                <a:endParaRPr lang="en-US" b="1">
                  <a:solidFill>
                    <a:srgbClr val="000000"/>
                  </a:solidFill>
                  <a:latin typeface="Arial CE" charset="-18"/>
                </a:endParaRPr>
              </a:p>
            </p:txBody>
          </p:sp>
          <p:sp>
            <p:nvSpPr>
              <p:cNvPr id="424970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260" y="2639"/>
                <a:ext cx="233" cy="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424971" name="Line 11"/>
            <p:cNvSpPr>
              <a:spLocks noChangeAspect="1" noChangeShapeType="1"/>
            </p:cNvSpPr>
            <p:nvPr/>
          </p:nvSpPr>
          <p:spPr bwMode="auto">
            <a:xfrm>
              <a:off x="658" y="2825"/>
              <a:ext cx="43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72" name="Rectangle 12"/>
            <p:cNvSpPr>
              <a:spLocks noChangeAspect="1" noChangeArrowheads="1"/>
            </p:cNvSpPr>
            <p:nvPr/>
          </p:nvSpPr>
          <p:spPr bwMode="auto">
            <a:xfrm>
              <a:off x="662" y="2676"/>
              <a:ext cx="225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3" name="Rectangle 13"/>
            <p:cNvSpPr>
              <a:spLocks noChangeAspect="1" noChangeArrowheads="1"/>
            </p:cNvSpPr>
            <p:nvPr/>
          </p:nvSpPr>
          <p:spPr bwMode="auto">
            <a:xfrm>
              <a:off x="895" y="2676"/>
              <a:ext cx="228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4" name="Rectangle 14"/>
            <p:cNvSpPr>
              <a:spLocks noChangeAspect="1" noChangeArrowheads="1"/>
            </p:cNvSpPr>
            <p:nvPr/>
          </p:nvSpPr>
          <p:spPr bwMode="auto">
            <a:xfrm>
              <a:off x="1131" y="2676"/>
              <a:ext cx="226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5" name="Rectangle 15"/>
            <p:cNvSpPr>
              <a:spLocks noChangeAspect="1" noChangeArrowheads="1"/>
            </p:cNvSpPr>
            <p:nvPr/>
          </p:nvSpPr>
          <p:spPr bwMode="auto">
            <a:xfrm>
              <a:off x="1365" y="2676"/>
              <a:ext cx="229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6" name="Rectangle 16"/>
            <p:cNvSpPr>
              <a:spLocks noChangeAspect="1" noChangeArrowheads="1"/>
            </p:cNvSpPr>
            <p:nvPr/>
          </p:nvSpPr>
          <p:spPr bwMode="auto">
            <a:xfrm>
              <a:off x="1602" y="2676"/>
              <a:ext cx="225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7" name="Rectangle 17"/>
            <p:cNvSpPr>
              <a:spLocks noChangeAspect="1" noChangeArrowheads="1"/>
            </p:cNvSpPr>
            <p:nvPr/>
          </p:nvSpPr>
          <p:spPr bwMode="auto">
            <a:xfrm>
              <a:off x="1835" y="2676"/>
              <a:ext cx="227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8" name="Rectangle 18"/>
            <p:cNvSpPr>
              <a:spLocks noChangeAspect="1" noChangeArrowheads="1"/>
            </p:cNvSpPr>
            <p:nvPr/>
          </p:nvSpPr>
          <p:spPr bwMode="auto">
            <a:xfrm>
              <a:off x="2070" y="2676"/>
              <a:ext cx="226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79" name="Rectangle 19"/>
            <p:cNvSpPr>
              <a:spLocks noChangeAspect="1" noChangeArrowheads="1"/>
            </p:cNvSpPr>
            <p:nvPr/>
          </p:nvSpPr>
          <p:spPr bwMode="auto">
            <a:xfrm>
              <a:off x="2304" y="2676"/>
              <a:ext cx="227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80" name="Rectangle 20"/>
            <p:cNvSpPr>
              <a:spLocks noChangeAspect="1" noChangeArrowheads="1"/>
            </p:cNvSpPr>
            <p:nvPr/>
          </p:nvSpPr>
          <p:spPr bwMode="auto">
            <a:xfrm>
              <a:off x="2539" y="2676"/>
              <a:ext cx="229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81" name="Rectangle 21"/>
            <p:cNvSpPr>
              <a:spLocks noChangeAspect="1" noChangeArrowheads="1"/>
            </p:cNvSpPr>
            <p:nvPr/>
          </p:nvSpPr>
          <p:spPr bwMode="auto">
            <a:xfrm>
              <a:off x="2776" y="2676"/>
              <a:ext cx="225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10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82" name="Line 22"/>
            <p:cNvSpPr>
              <a:spLocks noChangeAspect="1" noChangeShapeType="1"/>
            </p:cNvSpPr>
            <p:nvPr/>
          </p:nvSpPr>
          <p:spPr bwMode="auto">
            <a:xfrm>
              <a:off x="891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3" name="Line 23"/>
            <p:cNvSpPr>
              <a:spLocks noChangeAspect="1" noChangeShapeType="1"/>
            </p:cNvSpPr>
            <p:nvPr/>
          </p:nvSpPr>
          <p:spPr bwMode="auto">
            <a:xfrm>
              <a:off x="1127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4" name="Line 24"/>
            <p:cNvSpPr>
              <a:spLocks noChangeAspect="1" noChangeShapeType="1"/>
            </p:cNvSpPr>
            <p:nvPr/>
          </p:nvSpPr>
          <p:spPr bwMode="auto">
            <a:xfrm>
              <a:off x="1361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5" name="Line 25"/>
            <p:cNvSpPr>
              <a:spLocks noChangeAspect="1" noChangeShapeType="1"/>
            </p:cNvSpPr>
            <p:nvPr/>
          </p:nvSpPr>
          <p:spPr bwMode="auto">
            <a:xfrm>
              <a:off x="1598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6" name="Line 26"/>
            <p:cNvSpPr>
              <a:spLocks noChangeAspect="1" noChangeShapeType="1"/>
            </p:cNvSpPr>
            <p:nvPr/>
          </p:nvSpPr>
          <p:spPr bwMode="auto">
            <a:xfrm>
              <a:off x="1831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7" name="Line 27"/>
            <p:cNvSpPr>
              <a:spLocks noChangeAspect="1" noChangeShapeType="1"/>
            </p:cNvSpPr>
            <p:nvPr/>
          </p:nvSpPr>
          <p:spPr bwMode="auto">
            <a:xfrm>
              <a:off x="2066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8" name="Line 28"/>
            <p:cNvSpPr>
              <a:spLocks noChangeAspect="1" noChangeShapeType="1"/>
            </p:cNvSpPr>
            <p:nvPr/>
          </p:nvSpPr>
          <p:spPr bwMode="auto">
            <a:xfrm>
              <a:off x="2300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89" name="Line 29"/>
            <p:cNvSpPr>
              <a:spLocks noChangeAspect="1" noChangeShapeType="1"/>
            </p:cNvSpPr>
            <p:nvPr/>
          </p:nvSpPr>
          <p:spPr bwMode="auto">
            <a:xfrm>
              <a:off x="2535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90" name="Line 30"/>
            <p:cNvSpPr>
              <a:spLocks noChangeAspect="1" noChangeShapeType="1"/>
            </p:cNvSpPr>
            <p:nvPr/>
          </p:nvSpPr>
          <p:spPr bwMode="auto">
            <a:xfrm>
              <a:off x="2772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91" name="Line 31"/>
            <p:cNvSpPr>
              <a:spLocks noChangeAspect="1" noChangeShapeType="1"/>
            </p:cNvSpPr>
            <p:nvPr/>
          </p:nvSpPr>
          <p:spPr bwMode="auto">
            <a:xfrm>
              <a:off x="3010" y="2841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4992" name="Rectangle 32"/>
            <p:cNvSpPr>
              <a:spLocks noChangeAspect="1" noChangeArrowheads="1"/>
            </p:cNvSpPr>
            <p:nvPr/>
          </p:nvSpPr>
          <p:spPr bwMode="auto">
            <a:xfrm>
              <a:off x="3001" y="2676"/>
              <a:ext cx="226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11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3" name="Rectangle 33"/>
            <p:cNvSpPr>
              <a:spLocks noChangeAspect="1" noChangeArrowheads="1"/>
            </p:cNvSpPr>
            <p:nvPr/>
          </p:nvSpPr>
          <p:spPr bwMode="auto">
            <a:xfrm>
              <a:off x="3235" y="2676"/>
              <a:ext cx="228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12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4" name="Rectangle 34"/>
            <p:cNvSpPr>
              <a:spLocks noChangeAspect="1" noChangeArrowheads="1"/>
            </p:cNvSpPr>
            <p:nvPr/>
          </p:nvSpPr>
          <p:spPr bwMode="auto">
            <a:xfrm>
              <a:off x="3471" y="2676"/>
              <a:ext cx="227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13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5" name="Rectangle 35"/>
            <p:cNvSpPr>
              <a:spLocks noChangeAspect="1" noChangeArrowheads="1"/>
            </p:cNvSpPr>
            <p:nvPr/>
          </p:nvSpPr>
          <p:spPr bwMode="auto">
            <a:xfrm>
              <a:off x="3706" y="2676"/>
              <a:ext cx="228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14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6" name="Rectangle 36"/>
            <p:cNvSpPr>
              <a:spLocks noChangeAspect="1" noChangeArrowheads="1"/>
            </p:cNvSpPr>
            <p:nvPr/>
          </p:nvSpPr>
          <p:spPr bwMode="auto">
            <a:xfrm>
              <a:off x="3942" y="2676"/>
              <a:ext cx="226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15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7" name="Rectangle 37"/>
            <p:cNvSpPr>
              <a:spLocks noChangeAspect="1" noChangeArrowheads="1"/>
            </p:cNvSpPr>
            <p:nvPr/>
          </p:nvSpPr>
          <p:spPr bwMode="auto">
            <a:xfrm>
              <a:off x="4176" y="2676"/>
              <a:ext cx="224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16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8" name="Rectangle 38"/>
            <p:cNvSpPr>
              <a:spLocks noChangeAspect="1" noChangeArrowheads="1"/>
            </p:cNvSpPr>
            <p:nvPr/>
          </p:nvSpPr>
          <p:spPr bwMode="auto">
            <a:xfrm>
              <a:off x="4408" y="2676"/>
              <a:ext cx="230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17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4999" name="Rectangle 39"/>
            <p:cNvSpPr>
              <a:spLocks noChangeAspect="1" noChangeArrowheads="1"/>
            </p:cNvSpPr>
            <p:nvPr/>
          </p:nvSpPr>
          <p:spPr bwMode="auto">
            <a:xfrm>
              <a:off x="4646" y="2676"/>
              <a:ext cx="226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18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5000" name="Rectangle 40"/>
            <p:cNvSpPr>
              <a:spLocks noChangeAspect="1" noChangeArrowheads="1"/>
            </p:cNvSpPr>
            <p:nvPr/>
          </p:nvSpPr>
          <p:spPr bwMode="auto">
            <a:xfrm>
              <a:off x="4880" y="2676"/>
              <a:ext cx="229" cy="14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19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5001" name="Rectangle 41"/>
            <p:cNvSpPr>
              <a:spLocks noChangeAspect="1" noChangeArrowheads="1"/>
            </p:cNvSpPr>
            <p:nvPr/>
          </p:nvSpPr>
          <p:spPr bwMode="auto">
            <a:xfrm>
              <a:off x="5117" y="2676"/>
              <a:ext cx="232" cy="14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20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5002" name="Line 42"/>
            <p:cNvSpPr>
              <a:spLocks noChangeAspect="1" noChangeShapeType="1"/>
            </p:cNvSpPr>
            <p:nvPr/>
          </p:nvSpPr>
          <p:spPr bwMode="auto">
            <a:xfrm>
              <a:off x="3231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3" name="Line 43"/>
            <p:cNvSpPr>
              <a:spLocks noChangeAspect="1" noChangeShapeType="1"/>
            </p:cNvSpPr>
            <p:nvPr/>
          </p:nvSpPr>
          <p:spPr bwMode="auto">
            <a:xfrm>
              <a:off x="3467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4" name="Line 44"/>
            <p:cNvSpPr>
              <a:spLocks noChangeAspect="1" noChangeShapeType="1"/>
            </p:cNvSpPr>
            <p:nvPr/>
          </p:nvSpPr>
          <p:spPr bwMode="auto">
            <a:xfrm>
              <a:off x="3702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5" name="Line 45"/>
            <p:cNvSpPr>
              <a:spLocks noChangeAspect="1" noChangeShapeType="1"/>
            </p:cNvSpPr>
            <p:nvPr/>
          </p:nvSpPr>
          <p:spPr bwMode="auto">
            <a:xfrm>
              <a:off x="3938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6" name="Line 46"/>
            <p:cNvSpPr>
              <a:spLocks noChangeAspect="1" noChangeShapeType="1"/>
            </p:cNvSpPr>
            <p:nvPr/>
          </p:nvSpPr>
          <p:spPr bwMode="auto">
            <a:xfrm>
              <a:off x="4172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7" name="Line 47"/>
            <p:cNvSpPr>
              <a:spLocks noChangeAspect="1" noChangeShapeType="1"/>
            </p:cNvSpPr>
            <p:nvPr/>
          </p:nvSpPr>
          <p:spPr bwMode="auto">
            <a:xfrm>
              <a:off x="4404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8" name="Line 48"/>
            <p:cNvSpPr>
              <a:spLocks noChangeAspect="1" noChangeShapeType="1"/>
            </p:cNvSpPr>
            <p:nvPr/>
          </p:nvSpPr>
          <p:spPr bwMode="auto">
            <a:xfrm>
              <a:off x="4642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09" name="Line 49"/>
            <p:cNvSpPr>
              <a:spLocks noChangeAspect="1" noChangeShapeType="1"/>
            </p:cNvSpPr>
            <p:nvPr/>
          </p:nvSpPr>
          <p:spPr bwMode="auto">
            <a:xfrm>
              <a:off x="4876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10" name="Line 50"/>
            <p:cNvSpPr>
              <a:spLocks noChangeAspect="1" noChangeShapeType="1"/>
            </p:cNvSpPr>
            <p:nvPr/>
          </p:nvSpPr>
          <p:spPr bwMode="auto">
            <a:xfrm>
              <a:off x="5113" y="2820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11" name="Line 51"/>
            <p:cNvSpPr>
              <a:spLocks noChangeAspect="1" noChangeShapeType="1"/>
            </p:cNvSpPr>
            <p:nvPr/>
          </p:nvSpPr>
          <p:spPr bwMode="auto">
            <a:xfrm>
              <a:off x="5349" y="2841"/>
              <a:ext cx="0" cy="9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12" name="Rectangle 52"/>
            <p:cNvSpPr>
              <a:spLocks noChangeAspect="1" noChangeArrowheads="1"/>
            </p:cNvSpPr>
            <p:nvPr/>
          </p:nvSpPr>
          <p:spPr bwMode="auto">
            <a:xfrm>
              <a:off x="5356" y="2678"/>
              <a:ext cx="195" cy="14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21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5013" name="Rectangle 53"/>
            <p:cNvSpPr>
              <a:spLocks noChangeAspect="1" noChangeArrowheads="1"/>
            </p:cNvSpPr>
            <p:nvPr/>
          </p:nvSpPr>
          <p:spPr bwMode="auto">
            <a:xfrm>
              <a:off x="5559" y="2678"/>
              <a:ext cx="194" cy="14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22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5014" name="Rectangle 54"/>
            <p:cNvSpPr>
              <a:spLocks noChangeAspect="1" noChangeArrowheads="1"/>
            </p:cNvSpPr>
            <p:nvPr/>
          </p:nvSpPr>
          <p:spPr bwMode="auto">
            <a:xfrm>
              <a:off x="5761" y="2678"/>
              <a:ext cx="197" cy="14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 anchorCtr="1"/>
            <a:lstStyle/>
            <a:p>
              <a:pPr algn="ctr" defTabSz="1279525" eaLnBrk="0" hangingPunct="0"/>
              <a:r>
                <a:rPr lang="en-US" sz="1000" b="1">
                  <a:solidFill>
                    <a:srgbClr val="000000"/>
                  </a:solidFill>
                </a:rPr>
                <a:t>23</a:t>
              </a:r>
              <a:endParaRPr lang="en-US" sz="1000" b="1">
                <a:solidFill>
                  <a:srgbClr val="000000"/>
                </a:solidFill>
                <a:latin typeface="Arial CE" charset="-18"/>
              </a:endParaRPr>
            </a:p>
          </p:txBody>
        </p:sp>
        <p:sp>
          <p:nvSpPr>
            <p:cNvPr id="425015" name="Line 55"/>
            <p:cNvSpPr>
              <a:spLocks noChangeAspect="1" noChangeShapeType="1"/>
            </p:cNvSpPr>
            <p:nvPr/>
          </p:nvSpPr>
          <p:spPr bwMode="auto">
            <a:xfrm>
              <a:off x="5555" y="2824"/>
              <a:ext cx="0" cy="10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16" name="Line 56"/>
            <p:cNvSpPr>
              <a:spLocks noChangeAspect="1" noChangeShapeType="1"/>
            </p:cNvSpPr>
            <p:nvPr/>
          </p:nvSpPr>
          <p:spPr bwMode="auto">
            <a:xfrm>
              <a:off x="5757" y="2824"/>
              <a:ext cx="0" cy="10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425017" name="Line 57"/>
            <p:cNvSpPr>
              <a:spLocks noChangeAspect="1" noChangeShapeType="1"/>
            </p:cNvSpPr>
            <p:nvPr/>
          </p:nvSpPr>
          <p:spPr bwMode="auto">
            <a:xfrm>
              <a:off x="5962" y="2824"/>
              <a:ext cx="0" cy="10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25083" name="AutoShape 123"/>
          <p:cNvSpPr>
            <a:spLocks noChangeAspect="1" noChangeArrowheads="1"/>
          </p:cNvSpPr>
          <p:nvPr/>
        </p:nvSpPr>
        <p:spPr bwMode="auto">
          <a:xfrm>
            <a:off x="1979613" y="2522538"/>
            <a:ext cx="1477962" cy="95250"/>
          </a:xfrm>
          <a:prstGeom prst="cube">
            <a:avLst>
              <a:gd name="adj" fmla="val 24995"/>
            </a:avLst>
          </a:prstGeom>
          <a:solidFill>
            <a:srgbClr val="FC0128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84" name="AutoShape 124"/>
          <p:cNvSpPr>
            <a:spLocks noChangeAspect="1" noChangeArrowheads="1"/>
          </p:cNvSpPr>
          <p:nvPr/>
        </p:nvSpPr>
        <p:spPr bwMode="auto">
          <a:xfrm>
            <a:off x="3468688" y="2941638"/>
            <a:ext cx="2171700" cy="109537"/>
          </a:xfrm>
          <a:prstGeom prst="cube">
            <a:avLst>
              <a:gd name="adj" fmla="val 24995"/>
            </a:avLst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85" name="AutoShape 125"/>
          <p:cNvSpPr>
            <a:spLocks noChangeAspect="1" noChangeArrowheads="1"/>
          </p:cNvSpPr>
          <p:nvPr/>
        </p:nvSpPr>
        <p:spPr bwMode="auto">
          <a:xfrm>
            <a:off x="3468688" y="3152775"/>
            <a:ext cx="1600200" cy="109538"/>
          </a:xfrm>
          <a:prstGeom prst="cube">
            <a:avLst>
              <a:gd name="adj" fmla="val 24995"/>
            </a:avLst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86" name="AutoShape 126"/>
          <p:cNvSpPr>
            <a:spLocks noChangeAspect="1" noChangeArrowheads="1"/>
          </p:cNvSpPr>
          <p:nvPr/>
        </p:nvSpPr>
        <p:spPr bwMode="auto">
          <a:xfrm>
            <a:off x="3468688" y="3338513"/>
            <a:ext cx="3092450" cy="95250"/>
          </a:xfrm>
          <a:prstGeom prst="cube">
            <a:avLst>
              <a:gd name="adj" fmla="val 24995"/>
            </a:avLst>
          </a:prstGeom>
          <a:solidFill>
            <a:srgbClr val="FC0128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87" name="AutoShape 127"/>
          <p:cNvSpPr>
            <a:spLocks noChangeAspect="1" noChangeArrowheads="1"/>
          </p:cNvSpPr>
          <p:nvPr/>
        </p:nvSpPr>
        <p:spPr bwMode="auto">
          <a:xfrm>
            <a:off x="6604000" y="3524250"/>
            <a:ext cx="1498600" cy="106363"/>
          </a:xfrm>
          <a:prstGeom prst="cube">
            <a:avLst>
              <a:gd name="adj" fmla="val 24995"/>
            </a:avLst>
          </a:prstGeom>
          <a:solidFill>
            <a:srgbClr val="FC0128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88" name="AutoShape 128"/>
          <p:cNvSpPr>
            <a:spLocks noChangeAspect="1" noChangeArrowheads="1"/>
          </p:cNvSpPr>
          <p:nvPr/>
        </p:nvSpPr>
        <p:spPr bwMode="auto">
          <a:xfrm>
            <a:off x="8129588" y="3894138"/>
            <a:ext cx="785812" cy="106362"/>
          </a:xfrm>
          <a:prstGeom prst="cube">
            <a:avLst>
              <a:gd name="adj" fmla="val 24995"/>
            </a:avLst>
          </a:prstGeom>
          <a:solidFill>
            <a:srgbClr val="FC0128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89" name="AutoShape 129"/>
          <p:cNvSpPr>
            <a:spLocks noChangeAspect="1" noChangeArrowheads="1"/>
          </p:cNvSpPr>
          <p:nvPr/>
        </p:nvSpPr>
        <p:spPr bwMode="auto">
          <a:xfrm>
            <a:off x="5668963" y="2941638"/>
            <a:ext cx="925512" cy="109537"/>
          </a:xfrm>
          <a:prstGeom prst="cube">
            <a:avLst>
              <a:gd name="adj" fmla="val 24995"/>
            </a:avLst>
          </a:prstGeom>
          <a:solidFill>
            <a:srgbClr val="7FFF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90" name="AutoShape 130"/>
          <p:cNvSpPr>
            <a:spLocks noChangeAspect="1" noChangeArrowheads="1"/>
          </p:cNvSpPr>
          <p:nvPr/>
        </p:nvSpPr>
        <p:spPr bwMode="auto">
          <a:xfrm>
            <a:off x="5080000" y="3152775"/>
            <a:ext cx="1497013" cy="109538"/>
          </a:xfrm>
          <a:prstGeom prst="cube">
            <a:avLst>
              <a:gd name="adj" fmla="val 24995"/>
            </a:avLst>
          </a:prstGeom>
          <a:solidFill>
            <a:srgbClr val="7FFF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91" name="Rectangle 131"/>
          <p:cNvSpPr>
            <a:spLocks noChangeAspect="1" noChangeArrowheads="1"/>
          </p:cNvSpPr>
          <p:nvPr/>
        </p:nvSpPr>
        <p:spPr bwMode="auto">
          <a:xfrm>
            <a:off x="342900" y="2486025"/>
            <a:ext cx="1508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hu-HU" sz="1200" b="1"/>
              <a:t>Megírás</a:t>
            </a:r>
          </a:p>
          <a:p>
            <a:pPr eaLnBrk="0" hangingPunct="0"/>
            <a:r>
              <a:rPr lang="hu-HU" sz="1200" b="1"/>
              <a:t>Előkészítés</a:t>
            </a:r>
            <a:endParaRPr lang="en-US" sz="1200" b="1"/>
          </a:p>
          <a:p>
            <a:pPr eaLnBrk="0" hangingPunct="0"/>
            <a:r>
              <a:rPr lang="hu-HU" sz="1200" b="1"/>
              <a:t>  Ábrák</a:t>
            </a:r>
            <a:endParaRPr lang="en-US" sz="1200" b="1"/>
          </a:p>
          <a:p>
            <a:pPr eaLnBrk="0" hangingPunct="0"/>
            <a:r>
              <a:rPr lang="hu-HU" sz="1200" b="1"/>
              <a:t>  Szerkesztés</a:t>
            </a:r>
            <a:endParaRPr lang="en-US" sz="1200" b="1"/>
          </a:p>
          <a:p>
            <a:pPr eaLnBrk="0" hangingPunct="0"/>
            <a:r>
              <a:rPr lang="hu-HU" sz="1200" b="1"/>
              <a:t>  Fedőlap</a:t>
            </a:r>
            <a:endParaRPr lang="en-US" sz="1200" b="1"/>
          </a:p>
          <a:p>
            <a:pPr eaLnBrk="0" hangingPunct="0"/>
            <a:r>
              <a:rPr lang="hu-HU" sz="1200" b="1"/>
              <a:t>Korrektúra</a:t>
            </a:r>
          </a:p>
          <a:p>
            <a:pPr eaLnBrk="0" hangingPunct="0"/>
            <a:r>
              <a:rPr lang="hu-HU" sz="1200" b="1"/>
              <a:t>Nyomdába adás</a:t>
            </a:r>
            <a:endParaRPr lang="en-US" sz="1200" b="1"/>
          </a:p>
          <a:p>
            <a:pPr eaLnBrk="0" hangingPunct="0"/>
            <a:r>
              <a:rPr lang="hu-HU" sz="1200" b="1"/>
              <a:t>Nyomtatás</a:t>
            </a:r>
            <a:endParaRPr lang="en-US" sz="1200" b="1">
              <a:latin typeface="Arial CE" charset="-18"/>
            </a:endParaRPr>
          </a:p>
        </p:txBody>
      </p:sp>
      <p:sp>
        <p:nvSpPr>
          <p:cNvPr id="425092" name="AutoShape 132"/>
          <p:cNvSpPr>
            <a:spLocks noChangeAspect="1" noChangeArrowheads="1"/>
          </p:cNvSpPr>
          <p:nvPr/>
        </p:nvSpPr>
        <p:spPr bwMode="auto">
          <a:xfrm>
            <a:off x="3446463" y="2727325"/>
            <a:ext cx="3222625" cy="69850"/>
          </a:xfrm>
          <a:prstGeom prst="cube">
            <a:avLst>
              <a:gd name="adj" fmla="val 24995"/>
            </a:avLst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25093" name="Line 133"/>
          <p:cNvSpPr>
            <a:spLocks noChangeAspect="1" noChangeShapeType="1"/>
          </p:cNvSpPr>
          <p:nvPr/>
        </p:nvSpPr>
        <p:spPr bwMode="auto">
          <a:xfrm>
            <a:off x="3514725" y="2727325"/>
            <a:ext cx="0" cy="206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25094" name="Line 134"/>
          <p:cNvSpPr>
            <a:spLocks noChangeAspect="1" noChangeShapeType="1"/>
          </p:cNvSpPr>
          <p:nvPr/>
        </p:nvSpPr>
        <p:spPr bwMode="auto">
          <a:xfrm>
            <a:off x="6600825" y="2727325"/>
            <a:ext cx="0" cy="206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25095" name="Rectangle 135"/>
          <p:cNvSpPr>
            <a:spLocks noChangeAspect="1" noChangeArrowheads="1"/>
          </p:cNvSpPr>
          <p:nvPr/>
        </p:nvSpPr>
        <p:spPr bwMode="auto">
          <a:xfrm>
            <a:off x="7980363" y="3551238"/>
            <a:ext cx="373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>
                <a:sym typeface="Wingdings" pitchFamily="2" charset="2"/>
              </a:rPr>
              <a:t>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9CF4-7711-4660-AB78-14AD055419E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9" y="1524001"/>
            <a:ext cx="6746751" cy="438084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849" y="762000"/>
            <a:ext cx="7696200" cy="838200"/>
          </a:xfrm>
        </p:spPr>
        <p:txBody>
          <a:bodyPr/>
          <a:lstStyle/>
          <a:p>
            <a:r>
              <a:rPr lang="hu-HU" dirty="0"/>
              <a:t>A nagy projekt szervezet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0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3200" y="5193569"/>
            <a:ext cx="3352800" cy="955630"/>
          </a:xfrm>
          <a:solidFill>
            <a:schemeClr val="tx1">
              <a:alpha val="58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dirty="0" err="1">
                <a:solidFill>
                  <a:srgbClr val="FFFFFE"/>
                </a:solidFill>
              </a:rPr>
              <a:t>Jó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éjszakát</a:t>
            </a:r>
            <a:r>
              <a:rPr lang="en-US" dirty="0">
                <a:solidFill>
                  <a:srgbClr val="FFFFFE"/>
                </a:solidFill>
              </a:rPr>
              <a:t> …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96300" y="4922730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  <a:defRPr/>
              </a:pPr>
              <a:t>70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8385-A645-4413-A927-F2710D28C032}" type="slidenum">
              <a:rPr lang="en-US"/>
              <a:pPr/>
              <a:t>8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2900"/>
              <a:t>Miért érdemes alvállalkozókat alkalmazni?</a:t>
            </a:r>
            <a:endParaRPr lang="en-US" sz="290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2133600" cy="297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sz="20000" b="1" dirty="0"/>
              <a:t>?</a:t>
            </a:r>
            <a:endParaRPr lang="en-US" sz="20000" b="1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42" y="2057400"/>
            <a:ext cx="4686157" cy="3592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34F0-48A3-4973-9261-8AF891EBA49B}" type="slidenum">
              <a:rPr lang="en-US"/>
              <a:pPr/>
              <a:t>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51054"/>
            <a:ext cx="5410200" cy="838200"/>
          </a:xfrm>
        </p:spPr>
        <p:txBody>
          <a:bodyPr>
            <a:normAutofit fontScale="90000"/>
          </a:bodyPr>
          <a:lstStyle/>
          <a:p>
            <a:r>
              <a:rPr lang="hu-HU" sz="2900" dirty="0"/>
              <a:t>Miért érdemes </a:t>
            </a:r>
            <a:br>
              <a:rPr lang="hu-HU" sz="2900" dirty="0"/>
            </a:br>
            <a:r>
              <a:rPr lang="hu-HU" sz="2900" dirty="0"/>
              <a:t>alvállalkozókat alkalmazni?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685800"/>
          </a:xfrm>
        </p:spPr>
        <p:txBody>
          <a:bodyPr/>
          <a:lstStyle/>
          <a:p>
            <a:r>
              <a:rPr lang="hu-HU" dirty="0"/>
              <a:t>Erőforrás és/vagy képesség hiánya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44162"/>
            <a:ext cx="1490869" cy="1143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2503273"/>
            <a:ext cx="7696200" cy="62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Az alvállalkozó specialista egy területen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3124201"/>
            <a:ext cx="7696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Az ügyfél kívánságának kielégítése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3705997"/>
            <a:ext cx="7696200" cy="63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Kereskedelmi célszerűség (pl. olcsóbb)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4303239"/>
            <a:ext cx="7696200" cy="6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hu-HU" sz="1800" kern="0" dirty="0"/>
              <a:t>Üzlet és/vagy partnerpolitikai szempont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4" ma:contentTypeDescription="Create a new document." ma:contentTypeScope="" ma:versionID="2c02be64a5562b9fd91d2b4fd83b7148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dc4ba54571355f75e18fa95aa92ef96b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5DA6D2-7D6E-41B7-A06B-AD497EA139FC}"/>
</file>

<file path=customXml/itemProps2.xml><?xml version="1.0" encoding="utf-8"?>
<ds:datastoreItem xmlns:ds="http://schemas.openxmlformats.org/officeDocument/2006/customXml" ds:itemID="{32A22EA9-CD90-441D-AFE0-CE25036525FB}"/>
</file>

<file path=customXml/itemProps3.xml><?xml version="1.0" encoding="utf-8"?>
<ds:datastoreItem xmlns:ds="http://schemas.openxmlformats.org/officeDocument/2006/customXml" ds:itemID="{C26FD069-CF06-4EBC-857B-FCE500BCD3C6}"/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3392</Words>
  <Application>Microsoft Office PowerPoint</Application>
  <PresentationFormat>On-screen Show (4:3)</PresentationFormat>
  <Paragraphs>1647</Paragraphs>
  <Slides>70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Arial CE</vt:lpstr>
      <vt:lpstr>Calibri</vt:lpstr>
      <vt:lpstr>Century Gothic</vt:lpstr>
      <vt:lpstr>Times New Roman</vt:lpstr>
      <vt:lpstr>Wingdings</vt:lpstr>
      <vt:lpstr>Gallery</vt:lpstr>
      <vt:lpstr>Projektirányítás az informatikában </vt:lpstr>
      <vt:lpstr>A projekt szervezete</vt:lpstr>
      <vt:lpstr>A kis projekt szervezete</vt:lpstr>
      <vt:lpstr>A közepes projekt  szervezete</vt:lpstr>
      <vt:lpstr>Példa egy lehetséges projekt szerkezetre közepes projekt esetére </vt:lpstr>
      <vt:lpstr>A nagy projekt  szervezete</vt:lpstr>
      <vt:lpstr>A nagy projekt szervezet</vt:lpstr>
      <vt:lpstr>Miért érdemes alvállalkozókat alkalmazni?</vt:lpstr>
      <vt:lpstr>Miért érdemes  alvállalkozókat alkalmazni?</vt:lpstr>
      <vt:lpstr>Ráfordítás alapon  vagy fixárasan?</vt:lpstr>
      <vt:lpstr>Az alvállalkozó kiválasztása</vt:lpstr>
      <vt:lpstr>Projekt életútja</vt:lpstr>
      <vt:lpstr>I. A projekt előkészítése</vt:lpstr>
      <vt:lpstr>Projekt Definíciós Dokumentum (PDD)</vt:lpstr>
      <vt:lpstr>Projektcél</vt:lpstr>
      <vt:lpstr>Projekt Definíciós Dokumentum tartalma 1</vt:lpstr>
      <vt:lpstr>Projekt Definíciós Dokumentum tartalma 2</vt:lpstr>
      <vt:lpstr>II. Projektindító (“Kick-Off”) gyűlés</vt:lpstr>
      <vt:lpstr>Hogyan állnál neki egy projekt tervezésnek?</vt:lpstr>
      <vt:lpstr>A projekttervezés lépései 1</vt:lpstr>
      <vt:lpstr>A projekttervezés lépései 2</vt:lpstr>
      <vt:lpstr>PowerPoint Presentation</vt:lpstr>
      <vt:lpstr>Feladatlebontási struktúra</vt:lpstr>
      <vt:lpstr>Néhány lebontási szempont</vt:lpstr>
      <vt:lpstr>Szervezetlebontási struktúra</vt:lpstr>
      <vt:lpstr>Felelősségek hozzárendelése</vt:lpstr>
      <vt:lpstr>RACI mátrix</vt:lpstr>
      <vt:lpstr>RACI mátrix</vt:lpstr>
      <vt:lpstr>Példa feladat</vt:lpstr>
      <vt:lpstr>Háló példa </vt:lpstr>
      <vt:lpstr>Követési kapcsolatot mutató logikai összefüggések</vt:lpstr>
      <vt:lpstr>Követési kapcsolatot mutató logikai összefüggések - példák</vt:lpstr>
      <vt:lpstr>Késleltetések / siettetések jelölése </vt:lpstr>
      <vt:lpstr>Kemény és puha kapcsolatok</vt:lpstr>
      <vt:lpstr>Időre vonatkozó abszolút korlátok</vt:lpstr>
      <vt:lpstr>Hibákat okoznak a  háló logikájában</vt:lpstr>
      <vt:lpstr>Kritikus út</vt:lpstr>
      <vt:lpstr>Kritikus út módszer</vt:lpstr>
      <vt:lpstr>Háló példa </vt:lpstr>
      <vt:lpstr>Tevékenység ábrázolása (példa 1)</vt:lpstr>
      <vt:lpstr>Tevékenység ábrázolása (példa 2)</vt:lpstr>
      <vt:lpstr>Időelemzés - Időterv</vt:lpstr>
      <vt:lpstr>Egy kis szótár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</vt:lpstr>
      <vt:lpstr>Időelemzés példa – teljes időjáték</vt:lpstr>
      <vt:lpstr>Időelemzés példa – kritikus út</vt:lpstr>
      <vt:lpstr>PowerPoint Presentation</vt:lpstr>
      <vt:lpstr>PowerPoint Presentation</vt:lpstr>
      <vt:lpstr>Sávdiagramok – Gantt diagram</vt:lpstr>
      <vt:lpstr>Sávdiagramok</vt:lpstr>
      <vt:lpstr>Hálótól a sávdiagramig</vt:lpstr>
      <vt:lpstr>További hálótervi elemek</vt:lpstr>
      <vt:lpstr>Sávdiagram mérföldkővel és  összefoglaló tevékenységgel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 </dc:title>
  <dc:creator>Eniko Ilyes</dc:creator>
  <cp:lastModifiedBy>Eniko Ilyes</cp:lastModifiedBy>
  <cp:revision>5</cp:revision>
  <dcterms:created xsi:type="dcterms:W3CDTF">2020-09-30T16:48:10Z</dcterms:created>
  <dcterms:modified xsi:type="dcterms:W3CDTF">2021-09-29T16:14:10Z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