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32"/>
  </p:notesMasterIdLst>
  <p:handoutMasterIdLst>
    <p:handoutMasterId r:id="rId33"/>
  </p:handoutMasterIdLst>
  <p:sldIdLst>
    <p:sldId id="256" r:id="rId2"/>
    <p:sldId id="257" r:id="rId3"/>
    <p:sldId id="317" r:id="rId4"/>
    <p:sldId id="422" r:id="rId5"/>
    <p:sldId id="318" r:id="rId6"/>
    <p:sldId id="319" r:id="rId7"/>
    <p:sldId id="321" r:id="rId8"/>
    <p:sldId id="322" r:id="rId9"/>
    <p:sldId id="320" r:id="rId10"/>
    <p:sldId id="324" r:id="rId11"/>
    <p:sldId id="352" r:id="rId12"/>
    <p:sldId id="325" r:id="rId13"/>
    <p:sldId id="326" r:id="rId14"/>
    <p:sldId id="328" r:id="rId15"/>
    <p:sldId id="329" r:id="rId16"/>
    <p:sldId id="344" r:id="rId17"/>
    <p:sldId id="259" r:id="rId18"/>
    <p:sldId id="260" r:id="rId19"/>
    <p:sldId id="258" r:id="rId20"/>
    <p:sldId id="262" r:id="rId21"/>
    <p:sldId id="337" r:id="rId22"/>
    <p:sldId id="263" r:id="rId23"/>
    <p:sldId id="265" r:id="rId24"/>
    <p:sldId id="307" r:id="rId25"/>
    <p:sldId id="285" r:id="rId26"/>
    <p:sldId id="334" r:id="rId27"/>
    <p:sldId id="283" r:id="rId28"/>
    <p:sldId id="308" r:id="rId29"/>
    <p:sldId id="419" r:id="rId30"/>
    <p:sldId id="408" r:id="rId31"/>
  </p:sldIdLst>
  <p:sldSz cx="9144000" cy="6858000" type="screen4x3"/>
  <p:notesSz cx="6888163" cy="100187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56" userDrawn="1">
          <p15:clr>
            <a:srgbClr val="A4A3A4"/>
          </p15:clr>
        </p15:guide>
        <p15:guide id="2" pos="217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iko Ilyes" initials="EI" lastIdx="1" clrIdx="0">
    <p:extLst>
      <p:ext uri="{19B8F6BF-5375-455C-9EA6-DF929625EA0E}">
        <p15:presenceInfo xmlns:p15="http://schemas.microsoft.com/office/powerpoint/2012/main" userId="073219e8400ee5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482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591" autoAdjust="0"/>
  </p:normalViewPr>
  <p:slideViewPr>
    <p:cSldViewPr>
      <p:cViewPr varScale="1">
        <p:scale>
          <a:sx n="67" d="100"/>
          <a:sy n="67" d="100"/>
        </p:scale>
        <p:origin x="1276"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100" d="100"/>
          <a:sy n="100" d="100"/>
        </p:scale>
        <p:origin x="3115" y="-394"/>
      </p:cViewPr>
      <p:guideLst>
        <p:guide orient="horz" pos="3156"/>
        <p:guide pos="21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2" y="3"/>
            <a:ext cx="2985561" cy="500773"/>
          </a:xfrm>
          <a:prstGeom prst="rect">
            <a:avLst/>
          </a:prstGeom>
          <a:noFill/>
          <a:ln w="9525">
            <a:noFill/>
            <a:miter lim="800000"/>
            <a:headEnd/>
            <a:tailEnd/>
          </a:ln>
          <a:effectLst/>
        </p:spPr>
        <p:txBody>
          <a:bodyPr vert="horz" wrap="square" lIns="96585" tIns="48292" rIns="96585" bIns="48292" numCol="1" anchor="t" anchorCtr="0" compatLnSpc="1">
            <a:prstTxWarp prst="textNoShape">
              <a:avLst/>
            </a:prstTxWarp>
          </a:bodyPr>
          <a:lstStyle>
            <a:lvl1pPr defTabSz="965961">
              <a:defRPr sz="1300"/>
            </a:lvl1pPr>
          </a:lstStyle>
          <a:p>
            <a:pPr>
              <a:defRPr/>
            </a:pPr>
            <a:endParaRPr lang="en-US"/>
          </a:p>
        </p:txBody>
      </p:sp>
      <p:sp>
        <p:nvSpPr>
          <p:cNvPr id="150531" name="Rectangle 3"/>
          <p:cNvSpPr>
            <a:spLocks noGrp="1" noChangeArrowheads="1"/>
          </p:cNvSpPr>
          <p:nvPr>
            <p:ph type="dt" sz="quarter" idx="1"/>
          </p:nvPr>
        </p:nvSpPr>
        <p:spPr bwMode="auto">
          <a:xfrm>
            <a:off x="3901009" y="3"/>
            <a:ext cx="2985561" cy="500773"/>
          </a:xfrm>
          <a:prstGeom prst="rect">
            <a:avLst/>
          </a:prstGeom>
          <a:noFill/>
          <a:ln w="9525">
            <a:noFill/>
            <a:miter lim="800000"/>
            <a:headEnd/>
            <a:tailEnd/>
          </a:ln>
          <a:effectLst/>
        </p:spPr>
        <p:txBody>
          <a:bodyPr vert="horz" wrap="square" lIns="96585" tIns="48292" rIns="96585" bIns="48292" numCol="1" anchor="t" anchorCtr="0" compatLnSpc="1">
            <a:prstTxWarp prst="textNoShape">
              <a:avLst/>
            </a:prstTxWarp>
          </a:bodyPr>
          <a:lstStyle>
            <a:lvl1pPr algn="r" defTabSz="965961">
              <a:defRPr sz="1300"/>
            </a:lvl1pPr>
          </a:lstStyle>
          <a:p>
            <a:pPr>
              <a:defRPr/>
            </a:pPr>
            <a:endParaRPr lang="en-US"/>
          </a:p>
        </p:txBody>
      </p:sp>
      <p:sp>
        <p:nvSpPr>
          <p:cNvPr id="150532" name="Rectangle 4"/>
          <p:cNvSpPr>
            <a:spLocks noGrp="1" noChangeArrowheads="1"/>
          </p:cNvSpPr>
          <p:nvPr>
            <p:ph type="ftr" sz="quarter" idx="2"/>
          </p:nvPr>
        </p:nvSpPr>
        <p:spPr bwMode="auto">
          <a:xfrm>
            <a:off x="2" y="9516312"/>
            <a:ext cx="2985561" cy="500773"/>
          </a:xfrm>
          <a:prstGeom prst="rect">
            <a:avLst/>
          </a:prstGeom>
          <a:noFill/>
          <a:ln w="9525">
            <a:noFill/>
            <a:miter lim="800000"/>
            <a:headEnd/>
            <a:tailEnd/>
          </a:ln>
          <a:effectLst/>
        </p:spPr>
        <p:txBody>
          <a:bodyPr vert="horz" wrap="square" lIns="96585" tIns="48292" rIns="96585" bIns="48292" numCol="1" anchor="b" anchorCtr="0" compatLnSpc="1">
            <a:prstTxWarp prst="textNoShape">
              <a:avLst/>
            </a:prstTxWarp>
          </a:bodyPr>
          <a:lstStyle>
            <a:lvl1pPr defTabSz="965961">
              <a:defRPr sz="1300"/>
            </a:lvl1pPr>
          </a:lstStyle>
          <a:p>
            <a:pPr>
              <a:defRPr/>
            </a:pPr>
            <a:endParaRPr lang="en-US"/>
          </a:p>
        </p:txBody>
      </p:sp>
      <p:sp>
        <p:nvSpPr>
          <p:cNvPr id="150533" name="Rectangle 5"/>
          <p:cNvSpPr>
            <a:spLocks noGrp="1" noChangeArrowheads="1"/>
          </p:cNvSpPr>
          <p:nvPr>
            <p:ph type="sldNum" sz="quarter" idx="3"/>
          </p:nvPr>
        </p:nvSpPr>
        <p:spPr bwMode="auto">
          <a:xfrm>
            <a:off x="3901009" y="9516312"/>
            <a:ext cx="2985561" cy="500773"/>
          </a:xfrm>
          <a:prstGeom prst="rect">
            <a:avLst/>
          </a:prstGeom>
          <a:noFill/>
          <a:ln w="9525">
            <a:noFill/>
            <a:miter lim="800000"/>
            <a:headEnd/>
            <a:tailEnd/>
          </a:ln>
          <a:effectLst/>
        </p:spPr>
        <p:txBody>
          <a:bodyPr vert="horz" wrap="square" lIns="96585" tIns="48292" rIns="96585" bIns="48292" numCol="1" anchor="b" anchorCtr="0" compatLnSpc="1">
            <a:prstTxWarp prst="textNoShape">
              <a:avLst/>
            </a:prstTxWarp>
          </a:bodyPr>
          <a:lstStyle>
            <a:lvl1pPr algn="r" defTabSz="965961">
              <a:defRPr sz="1300"/>
            </a:lvl1pPr>
          </a:lstStyle>
          <a:p>
            <a:pPr>
              <a:defRPr/>
            </a:pPr>
            <a:fld id="{C5480E4B-253C-4CAC-8645-D1B61B51983A}" type="slidenum">
              <a:rPr lang="en-US"/>
              <a:pPr>
                <a:defRPr/>
              </a:pPr>
              <a:t>‹#›</a:t>
            </a:fld>
            <a:endParaRPr lang="en-US"/>
          </a:p>
        </p:txBody>
      </p:sp>
    </p:spTree>
    <p:extLst>
      <p:ext uri="{BB962C8B-B14F-4D97-AF65-F5344CB8AC3E}">
        <p14:creationId xmlns:p14="http://schemas.microsoft.com/office/powerpoint/2010/main" val="2960467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2" y="3"/>
            <a:ext cx="2985561" cy="500773"/>
          </a:xfrm>
          <a:prstGeom prst="rect">
            <a:avLst/>
          </a:prstGeom>
          <a:noFill/>
          <a:ln w="9525">
            <a:noFill/>
            <a:miter lim="800000"/>
            <a:headEnd/>
            <a:tailEnd/>
          </a:ln>
          <a:effectLst/>
        </p:spPr>
        <p:txBody>
          <a:bodyPr vert="horz" wrap="square" lIns="96585" tIns="48292" rIns="96585" bIns="48292" numCol="1" anchor="t" anchorCtr="0" compatLnSpc="1">
            <a:prstTxWarp prst="textNoShape">
              <a:avLst/>
            </a:prstTxWarp>
          </a:bodyPr>
          <a:lstStyle>
            <a:lvl1pPr defTabSz="965961">
              <a:defRPr sz="1300"/>
            </a:lvl1pPr>
          </a:lstStyle>
          <a:p>
            <a:pPr>
              <a:defRPr/>
            </a:pPr>
            <a:endParaRPr lang="en-US"/>
          </a:p>
        </p:txBody>
      </p:sp>
      <p:sp>
        <p:nvSpPr>
          <p:cNvPr id="66563" name="Rectangle 3"/>
          <p:cNvSpPr>
            <a:spLocks noGrp="1" noChangeArrowheads="1"/>
          </p:cNvSpPr>
          <p:nvPr>
            <p:ph type="dt" idx="1"/>
          </p:nvPr>
        </p:nvSpPr>
        <p:spPr bwMode="auto">
          <a:xfrm>
            <a:off x="3901009" y="3"/>
            <a:ext cx="2985561" cy="500773"/>
          </a:xfrm>
          <a:prstGeom prst="rect">
            <a:avLst/>
          </a:prstGeom>
          <a:noFill/>
          <a:ln w="9525">
            <a:noFill/>
            <a:miter lim="800000"/>
            <a:headEnd/>
            <a:tailEnd/>
          </a:ln>
          <a:effectLst/>
        </p:spPr>
        <p:txBody>
          <a:bodyPr vert="horz" wrap="square" lIns="96585" tIns="48292" rIns="96585" bIns="48292" numCol="1" anchor="t" anchorCtr="0" compatLnSpc="1">
            <a:prstTxWarp prst="textNoShape">
              <a:avLst/>
            </a:prstTxWarp>
          </a:bodyPr>
          <a:lstStyle>
            <a:lvl1pPr algn="r" defTabSz="965961">
              <a:defRPr sz="1300"/>
            </a:lvl1pPr>
          </a:lstStyle>
          <a:p>
            <a:pPr>
              <a:defRPr/>
            </a:pPr>
            <a:endParaRPr lang="en-US"/>
          </a:p>
        </p:txBody>
      </p:sp>
      <p:sp>
        <p:nvSpPr>
          <p:cNvPr id="68612" name="Rectangle 4"/>
          <p:cNvSpPr>
            <a:spLocks noGrp="1" noRot="1" noChangeAspect="1" noChangeArrowheads="1" noTextEdit="1"/>
          </p:cNvSpPr>
          <p:nvPr>
            <p:ph type="sldImg" idx="2"/>
          </p:nvPr>
        </p:nvSpPr>
        <p:spPr bwMode="auto">
          <a:xfrm>
            <a:off x="941388" y="752475"/>
            <a:ext cx="5005387" cy="3756025"/>
          </a:xfrm>
          <a:prstGeom prst="rect">
            <a:avLst/>
          </a:prstGeom>
          <a:noFill/>
          <a:ln w="9525">
            <a:solidFill>
              <a:srgbClr val="000000"/>
            </a:solidFill>
            <a:miter lim="800000"/>
            <a:headEnd/>
            <a:tailEnd/>
          </a:ln>
        </p:spPr>
      </p:sp>
      <p:sp>
        <p:nvSpPr>
          <p:cNvPr id="66565" name="Rectangle 5"/>
          <p:cNvSpPr>
            <a:spLocks noGrp="1" noChangeArrowheads="1"/>
          </p:cNvSpPr>
          <p:nvPr>
            <p:ph type="body" sz="quarter" idx="3"/>
          </p:nvPr>
        </p:nvSpPr>
        <p:spPr bwMode="auto">
          <a:xfrm>
            <a:off x="688977" y="4758157"/>
            <a:ext cx="5510211" cy="4508583"/>
          </a:xfrm>
          <a:prstGeom prst="rect">
            <a:avLst/>
          </a:prstGeom>
          <a:noFill/>
          <a:ln w="9525">
            <a:noFill/>
            <a:miter lim="800000"/>
            <a:headEnd/>
            <a:tailEnd/>
          </a:ln>
          <a:effectLst/>
        </p:spPr>
        <p:txBody>
          <a:bodyPr vert="horz" wrap="square" lIns="96585" tIns="48292" rIns="96585" bIns="4829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6566" name="Rectangle 6"/>
          <p:cNvSpPr>
            <a:spLocks noGrp="1" noChangeArrowheads="1"/>
          </p:cNvSpPr>
          <p:nvPr>
            <p:ph type="ftr" sz="quarter" idx="4"/>
          </p:nvPr>
        </p:nvSpPr>
        <p:spPr bwMode="auto">
          <a:xfrm>
            <a:off x="2" y="9516312"/>
            <a:ext cx="2985561" cy="500773"/>
          </a:xfrm>
          <a:prstGeom prst="rect">
            <a:avLst/>
          </a:prstGeom>
          <a:noFill/>
          <a:ln w="9525">
            <a:noFill/>
            <a:miter lim="800000"/>
            <a:headEnd/>
            <a:tailEnd/>
          </a:ln>
          <a:effectLst/>
        </p:spPr>
        <p:txBody>
          <a:bodyPr vert="horz" wrap="square" lIns="96585" tIns="48292" rIns="96585" bIns="48292" numCol="1" anchor="b" anchorCtr="0" compatLnSpc="1">
            <a:prstTxWarp prst="textNoShape">
              <a:avLst/>
            </a:prstTxWarp>
          </a:bodyPr>
          <a:lstStyle>
            <a:lvl1pPr defTabSz="965961">
              <a:defRPr sz="1300"/>
            </a:lvl1pPr>
          </a:lstStyle>
          <a:p>
            <a:pPr>
              <a:defRPr/>
            </a:pPr>
            <a:endParaRPr lang="en-US"/>
          </a:p>
        </p:txBody>
      </p:sp>
      <p:sp>
        <p:nvSpPr>
          <p:cNvPr id="66567" name="Rectangle 7"/>
          <p:cNvSpPr>
            <a:spLocks noGrp="1" noChangeArrowheads="1"/>
          </p:cNvSpPr>
          <p:nvPr>
            <p:ph type="sldNum" sz="quarter" idx="5"/>
          </p:nvPr>
        </p:nvSpPr>
        <p:spPr bwMode="auto">
          <a:xfrm>
            <a:off x="3901009" y="9516312"/>
            <a:ext cx="2985561" cy="500773"/>
          </a:xfrm>
          <a:prstGeom prst="rect">
            <a:avLst/>
          </a:prstGeom>
          <a:noFill/>
          <a:ln w="9525">
            <a:noFill/>
            <a:miter lim="800000"/>
            <a:headEnd/>
            <a:tailEnd/>
          </a:ln>
          <a:effectLst/>
        </p:spPr>
        <p:txBody>
          <a:bodyPr vert="horz" wrap="square" lIns="96585" tIns="48292" rIns="96585" bIns="48292" numCol="1" anchor="b" anchorCtr="0" compatLnSpc="1">
            <a:prstTxWarp prst="textNoShape">
              <a:avLst/>
            </a:prstTxWarp>
          </a:bodyPr>
          <a:lstStyle>
            <a:lvl1pPr algn="r" defTabSz="965961">
              <a:defRPr sz="1300"/>
            </a:lvl1pPr>
          </a:lstStyle>
          <a:p>
            <a:pPr>
              <a:defRPr/>
            </a:pPr>
            <a:fld id="{747A745F-031D-4129-9C3D-4CC2DEC5ABB8}" type="slidenum">
              <a:rPr lang="en-US"/>
              <a:pPr>
                <a:defRPr/>
              </a:pPr>
              <a:t>‹#›</a:t>
            </a:fld>
            <a:endParaRPr lang="en-US"/>
          </a:p>
        </p:txBody>
      </p:sp>
    </p:spTree>
    <p:extLst>
      <p:ext uri="{BB962C8B-B14F-4D97-AF65-F5344CB8AC3E}">
        <p14:creationId xmlns:p14="http://schemas.microsoft.com/office/powerpoint/2010/main" val="1844394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pPr defTabSz="964682"/>
            <a:fld id="{4C522B52-1AD6-4857-B50D-D2E2420124D7}" type="slidenum">
              <a:rPr lang="en-US" smtClean="0"/>
              <a:pPr defTabSz="964682"/>
              <a:t>1</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hu-HU"/>
          </a:p>
        </p:txBody>
      </p:sp>
    </p:spTree>
    <p:extLst>
      <p:ext uri="{BB962C8B-B14F-4D97-AF65-F5344CB8AC3E}">
        <p14:creationId xmlns:p14="http://schemas.microsoft.com/office/powerpoint/2010/main" val="3617985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D18E0E-991A-4103-B54F-10C9580BE0F4}" type="slidenum">
              <a:rPr lang="en-US"/>
              <a:pPr/>
              <a:t>14</a:t>
            </a:fld>
            <a:endParaRPr lang="en-US"/>
          </a:p>
        </p:txBody>
      </p:sp>
      <p:sp>
        <p:nvSpPr>
          <p:cNvPr id="389122" name="Rectangle 2"/>
          <p:cNvSpPr>
            <a:spLocks noGrp="1" noRot="1" noChangeAspect="1" noChangeArrowheads="1" noTextEdit="1"/>
          </p:cNvSpPr>
          <p:nvPr>
            <p:ph type="sldImg"/>
          </p:nvPr>
        </p:nvSpPr>
        <p:spPr>
          <a:xfrm>
            <a:off x="990600" y="852488"/>
            <a:ext cx="5118100" cy="3838575"/>
          </a:xfrm>
          <a:ln/>
        </p:spPr>
      </p:sp>
      <p:sp>
        <p:nvSpPr>
          <p:cNvPr id="389123" name="Rectangle 3"/>
          <p:cNvSpPr>
            <a:spLocks noGrp="1" noChangeArrowheads="1"/>
          </p:cNvSpPr>
          <p:nvPr>
            <p:ph type="body" idx="1"/>
          </p:nvPr>
        </p:nvSpPr>
        <p:spPr/>
        <p:txBody>
          <a:bodyPr/>
          <a:lstStyle/>
          <a:p>
            <a:r>
              <a:rPr lang="en-US"/>
              <a:t>Eliyahu Goldratt</a:t>
            </a:r>
            <a:r>
              <a:rPr lang="hu-HU"/>
              <a:t>: Critical Chain, a business novell, </a:t>
            </a:r>
            <a:r>
              <a:rPr lang="en-US"/>
              <a:t>North River Press; (April 1, 1997) </a:t>
            </a:r>
            <a:endParaRPr lang="hu-HU"/>
          </a:p>
          <a:p>
            <a:r>
              <a:rPr lang="hu-HU"/>
              <a:t>A projekt időzítés sokban hasonlít gyárhoz amennyiben a munka tevékenység soron megy keresztül hasonlóan a gyár gépsorához.</a:t>
            </a:r>
          </a:p>
          <a:p>
            <a:r>
              <a:rPr lang="hu-HU"/>
              <a:t>Minden szervezetben vannak szűk keresztmetszetek. Ilyenek a vállalat kulcs műszaki szakemberei.</a:t>
            </a:r>
          </a:p>
          <a:p>
            <a:r>
              <a:rPr lang="hu-HU"/>
              <a:t>A tevékenységek azon láncát, ahol ezen kritikus (kulcs) erőforrásokat kell használni nevezi kritikus láncnak. Nem baj, ha bizonyos más erőforrások valamennyit állnak, ha ezen kulcs erőforrások folyamatosan dolgoznak. (Hasonlóan a gyárhoz).</a:t>
            </a:r>
          </a:p>
          <a:p>
            <a:r>
              <a:rPr lang="hu-HU"/>
              <a:t>Tehát egy tevékenység kritikusnak minősülhet a kritikus út módszer vagy nehezen megkapható erőforrás miatt.</a:t>
            </a:r>
          </a:p>
          <a:p>
            <a:r>
              <a:rPr lang="hu-HU"/>
              <a:t>Fontos észrevenni, hogy a kritkus út és a kritikus lánc nem ugyanaz.  A kritikus út olyan leghosszabb út a hálóban, ahol csak a tevékenységek egymásutániságát tekintettük. A kritikus lánc  az a leghosszabb út a hálóban, ahol mind a tevékenységek egymásutániságát, mind az szükséges erőforrásokat figyelembe vettük.</a:t>
            </a:r>
            <a:endParaRPr lang="en-US"/>
          </a:p>
        </p:txBody>
      </p:sp>
    </p:spTree>
    <p:extLst>
      <p:ext uri="{BB962C8B-B14F-4D97-AF65-F5344CB8AC3E}">
        <p14:creationId xmlns:p14="http://schemas.microsoft.com/office/powerpoint/2010/main" val="2052806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A9DB54-5DDF-4C0F-BFB7-6EBBD6FDE1B1}" type="slidenum">
              <a:rPr lang="en-US"/>
              <a:pPr/>
              <a:t>15</a:t>
            </a:fld>
            <a:endParaRPr lang="en-US"/>
          </a:p>
        </p:txBody>
      </p:sp>
      <p:sp>
        <p:nvSpPr>
          <p:cNvPr id="392194" name="Rectangle 2"/>
          <p:cNvSpPr>
            <a:spLocks noGrp="1" noRot="1" noChangeAspect="1" noChangeArrowheads="1" noTextEdit="1"/>
          </p:cNvSpPr>
          <p:nvPr>
            <p:ph type="sldImg"/>
          </p:nvPr>
        </p:nvSpPr>
        <p:spPr>
          <a:xfrm>
            <a:off x="992188" y="768350"/>
            <a:ext cx="5114925" cy="3836988"/>
          </a:xfrm>
          <a:ln/>
        </p:spPr>
      </p:sp>
      <p:sp>
        <p:nvSpPr>
          <p:cNvPr id="392195" name="Rectangle 3"/>
          <p:cNvSpPr>
            <a:spLocks noGrp="1" noChangeArrowheads="1"/>
          </p:cNvSpPr>
          <p:nvPr>
            <p:ph type="body" idx="1"/>
          </p:nvPr>
        </p:nvSpPr>
        <p:spPr/>
        <p:txBody>
          <a:bodyPr/>
          <a:lstStyle/>
          <a:p>
            <a:r>
              <a:rPr lang="hu-HU"/>
              <a:t>A biztonsági pufferek a kritikus lánc tevékenységeinek a védelmére szolgálnak az ellen, hogy a megelőző tevékenységek belecsússzanak.</a:t>
            </a:r>
          </a:p>
          <a:p>
            <a:r>
              <a:rPr lang="hu-HU"/>
              <a:t>A biztonsági puffer méretezése fontos kérdés a kritikus lánc módszernél. Ökölszabály lehet, hogy annyi százaléka legyen az általa pufferelt tevékenységek idejének, amilyen valószínűséggel az azokra vonatkozó becslések nem teljesednek. A biztonsági pufferek a tervezés bizonytalanságát hivatottak kivédeni.</a:t>
            </a:r>
          </a:p>
          <a:p>
            <a:r>
              <a:rPr lang="hu-HU"/>
              <a:t>Sajnos egyenlőre a PM eszközök nem nagyon támogatják a bizonytalanság kezelését. Ezért ezeket a biztonsági puffereket explicit kell beszúrni.</a:t>
            </a:r>
          </a:p>
          <a:p>
            <a:endParaRPr lang="hu-HU"/>
          </a:p>
          <a:p>
            <a:r>
              <a:rPr lang="hu-HU"/>
              <a:t>A biztonsági pufferek jól használhatók a projektek követésénél is (lásd később).</a:t>
            </a:r>
            <a:endParaRPr lang="en-US"/>
          </a:p>
        </p:txBody>
      </p:sp>
    </p:spTree>
    <p:extLst>
      <p:ext uri="{BB962C8B-B14F-4D97-AF65-F5344CB8AC3E}">
        <p14:creationId xmlns:p14="http://schemas.microsoft.com/office/powerpoint/2010/main" val="1295949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718FDC-5FD3-4420-93C1-09B77C27E17F}" type="slidenum">
              <a:rPr lang="en-US"/>
              <a:pPr/>
              <a:t>19</a:t>
            </a:fld>
            <a:endParaRPr lang="en-US"/>
          </a:p>
        </p:txBody>
      </p:sp>
      <p:sp>
        <p:nvSpPr>
          <p:cNvPr id="250882" name="Rectangle 2"/>
          <p:cNvSpPr>
            <a:spLocks noGrp="1" noRot="1" noChangeAspect="1" noChangeArrowheads="1" noTextEdit="1"/>
          </p:cNvSpPr>
          <p:nvPr>
            <p:ph type="sldImg"/>
          </p:nvPr>
        </p:nvSpPr>
        <p:spPr>
          <a:xfrm>
            <a:off x="992188" y="768350"/>
            <a:ext cx="5114925" cy="3836988"/>
          </a:xfrm>
          <a:ln/>
        </p:spPr>
      </p:sp>
      <p:sp>
        <p:nvSpPr>
          <p:cNvPr id="250883" name="Rectangle 3"/>
          <p:cNvSpPr>
            <a:spLocks noGrp="1" noChangeArrowheads="1"/>
          </p:cNvSpPr>
          <p:nvPr>
            <p:ph type="body" idx="1"/>
          </p:nvPr>
        </p:nvSpPr>
        <p:spPr/>
        <p:txBody>
          <a:bodyPr/>
          <a:lstStyle/>
          <a:p>
            <a:pPr>
              <a:lnSpc>
                <a:spcPct val="90000"/>
              </a:lnSpc>
            </a:pPr>
            <a:r>
              <a:rPr lang="hu-HU"/>
              <a:t>Munkatársak nem szeretik kitölteni. De tudomásul kell venni fontosságát. E nélkül egy vállalata nem látja, hogy mire mennek el az erőforrásai (pénze), nem látja, hogy mely tevékenysége mibe kerül. Nem tud tervezni, nem tudja eldönteni, hogy mely tevékenysége volt veszteséges (és ezért abba érdemes hagyni), hol kell javítani. Nem tudja megmondani, hogy még mennyi munka van hátra egy projektből, hiszen nem tudja azt sem, hogy ami eddig elkészült az mibe került.</a:t>
            </a:r>
          </a:p>
          <a:p>
            <a:pPr>
              <a:lnSpc>
                <a:spcPct val="90000"/>
              </a:lnSpc>
            </a:pPr>
            <a:r>
              <a:rPr lang="hu-HU"/>
              <a:t>Egy vállalat két ok miatt lehet veszteséges ( vagy ezek kombinációja miatt):</a:t>
            </a:r>
          </a:p>
          <a:p>
            <a:pPr>
              <a:lnSpc>
                <a:spcPct val="90000"/>
              </a:lnSpc>
              <a:buFontTx/>
              <a:buChar char="•"/>
            </a:pPr>
            <a:r>
              <a:rPr lang="hu-HU"/>
              <a:t>A projektjei több erőforrást emésztettek fel, mint amennyit terveztek amikor a projekt árát meghatározták</a:t>
            </a:r>
          </a:p>
          <a:p>
            <a:pPr>
              <a:lnSpc>
                <a:spcPct val="90000"/>
              </a:lnSpc>
              <a:buFontTx/>
              <a:buChar char="•"/>
            </a:pPr>
            <a:r>
              <a:rPr lang="hu-HU"/>
              <a:t>Sok az állás idő, vagy a nem tervezett improduktív tevékenység a cégnél.</a:t>
            </a:r>
          </a:p>
          <a:p>
            <a:pPr>
              <a:lnSpc>
                <a:spcPct val="90000"/>
              </a:lnSpc>
            </a:pPr>
            <a:r>
              <a:rPr lang="hu-HU"/>
              <a:t>Tehát lehet, hogy egy vállalat minden projektje költséghatáron belül van (azaz nyereséges), de a vállalat veszteséges, mert sokat állnak a munkatársai (pl. mert nincs elég projekt).</a:t>
            </a:r>
          </a:p>
          <a:p>
            <a:pPr>
              <a:lnSpc>
                <a:spcPct val="90000"/>
              </a:lnSpc>
            </a:pPr>
            <a:r>
              <a:rPr lang="hu-HU"/>
              <a:t>De az is lehet, hogy minden munkatárs ideje teljesen ki van töltve projektmunkával, de a vállalat veszteséges, mert a projektek rendre több erőforrást használnak fel a ossz becslés, vagy a nem hatékony munkaszervezés miatt.</a:t>
            </a:r>
          </a:p>
          <a:p>
            <a:pPr>
              <a:lnSpc>
                <a:spcPct val="90000"/>
              </a:lnSpc>
            </a:pPr>
            <a:r>
              <a:rPr lang="hu-HU"/>
              <a:t>Az a vállalati kultúra része, hogy az óraelszámolásokat mennyire használják fel az egyének ellenőrzésére, vagy csak az erőforrás-gazdálkodás követésére. Az utóbbi esetben a munkatársak sokkal kooperatívabbak egy jó szellemű cégnél.</a:t>
            </a:r>
            <a:endParaRPr lang="en-US"/>
          </a:p>
        </p:txBody>
      </p:sp>
    </p:spTree>
    <p:extLst>
      <p:ext uri="{BB962C8B-B14F-4D97-AF65-F5344CB8AC3E}">
        <p14:creationId xmlns:p14="http://schemas.microsoft.com/office/powerpoint/2010/main" val="448541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CC5404-E071-4B02-8036-E11D45FF28CF}" type="slidenum">
              <a:rPr lang="en-US"/>
              <a:pPr/>
              <a:t>25</a:t>
            </a:fld>
            <a:endParaRPr lang="en-US"/>
          </a:p>
        </p:txBody>
      </p:sp>
      <p:sp>
        <p:nvSpPr>
          <p:cNvPr id="296962" name="Rectangle 2"/>
          <p:cNvSpPr>
            <a:spLocks noGrp="1" noRot="1" noChangeAspect="1" noChangeArrowheads="1" noTextEdit="1"/>
          </p:cNvSpPr>
          <p:nvPr>
            <p:ph type="sldImg"/>
          </p:nvPr>
        </p:nvSpPr>
        <p:spPr>
          <a:xfrm>
            <a:off x="992188" y="768350"/>
            <a:ext cx="5114925" cy="3836988"/>
          </a:xfrm>
          <a:ln/>
        </p:spPr>
      </p:sp>
      <p:sp>
        <p:nvSpPr>
          <p:cNvPr id="296963" name="Rectangle 3"/>
          <p:cNvSpPr>
            <a:spLocks noGrp="1" noChangeArrowheads="1"/>
          </p:cNvSpPr>
          <p:nvPr>
            <p:ph type="body" idx="1"/>
          </p:nvPr>
        </p:nvSpPr>
        <p:spPr/>
        <p:txBody>
          <a:bodyPr/>
          <a:lstStyle/>
          <a:p>
            <a:r>
              <a:rPr lang="hu-HU"/>
              <a:t>Politikai ok, hogy valamilyen érdekcsoport személyes érdeke ellenére van a projekt, és ez a csoport „felülkerekedik”.</a:t>
            </a:r>
            <a:endParaRPr lang="en-US"/>
          </a:p>
        </p:txBody>
      </p:sp>
    </p:spTree>
    <p:extLst>
      <p:ext uri="{BB962C8B-B14F-4D97-AF65-F5344CB8AC3E}">
        <p14:creationId xmlns:p14="http://schemas.microsoft.com/office/powerpoint/2010/main" val="3206669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06DCB0-0C8D-46C9-9FAE-B5D92B04B30C}" type="slidenum">
              <a:rPr lang="en-US"/>
              <a:pPr/>
              <a:t>27</a:t>
            </a:fld>
            <a:endParaRPr lang="en-US"/>
          </a:p>
        </p:txBody>
      </p:sp>
      <p:sp>
        <p:nvSpPr>
          <p:cNvPr id="311298" name="Rectangle 2"/>
          <p:cNvSpPr>
            <a:spLocks noGrp="1" noRot="1" noChangeAspect="1" noChangeArrowheads="1" noTextEdit="1"/>
          </p:cNvSpPr>
          <p:nvPr>
            <p:ph type="sldImg"/>
          </p:nvPr>
        </p:nvSpPr>
        <p:spPr>
          <a:xfrm>
            <a:off x="992188" y="768350"/>
            <a:ext cx="5114925" cy="3836988"/>
          </a:xfrm>
          <a:ln/>
        </p:spPr>
      </p:sp>
      <p:sp>
        <p:nvSpPr>
          <p:cNvPr id="311299" name="Rectangle 3"/>
          <p:cNvSpPr>
            <a:spLocks noGrp="1" noChangeArrowheads="1"/>
          </p:cNvSpPr>
          <p:nvPr>
            <p:ph type="body" idx="1"/>
          </p:nvPr>
        </p:nvSpPr>
        <p:spPr/>
        <p:txBody>
          <a:bodyPr/>
          <a:lstStyle/>
          <a:p>
            <a:endParaRPr lang="hu-HU"/>
          </a:p>
        </p:txBody>
      </p:sp>
    </p:spTree>
    <p:extLst>
      <p:ext uri="{BB962C8B-B14F-4D97-AF65-F5344CB8AC3E}">
        <p14:creationId xmlns:p14="http://schemas.microsoft.com/office/powerpoint/2010/main" val="363212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2A60FF-B013-4DEF-BC0E-3F7C0C3A0C70}" type="slidenum">
              <a:rPr lang="en-US"/>
              <a:pPr/>
              <a:t>29</a:t>
            </a:fld>
            <a:endParaRPr lang="en-US"/>
          </a:p>
        </p:txBody>
      </p:sp>
      <p:sp>
        <p:nvSpPr>
          <p:cNvPr id="374786" name="Rectangle 2"/>
          <p:cNvSpPr>
            <a:spLocks noGrp="1" noRot="1" noChangeAspect="1" noChangeArrowheads="1" noTextEdit="1"/>
          </p:cNvSpPr>
          <p:nvPr>
            <p:ph type="sldImg"/>
          </p:nvPr>
        </p:nvSpPr>
        <p:spPr>
          <a:xfrm>
            <a:off x="992188" y="768350"/>
            <a:ext cx="5114925" cy="3836988"/>
          </a:xfrm>
          <a:ln/>
        </p:spPr>
      </p:sp>
      <p:sp>
        <p:nvSpPr>
          <p:cNvPr id="374787" name="Rectangle 3"/>
          <p:cNvSpPr>
            <a:spLocks noGrp="1" noChangeArrowheads="1"/>
          </p:cNvSpPr>
          <p:nvPr>
            <p:ph type="body" idx="1"/>
          </p:nvPr>
        </p:nvSpPr>
        <p:spPr/>
        <p:txBody>
          <a:bodyPr/>
          <a:lstStyle/>
          <a:p>
            <a:r>
              <a:rPr lang="hu-HU"/>
              <a:t>Az üzemeltetés kívül esik tematikánkon. A garanciális hibajavítás, karbantartás, valamint a támogató ügyeleti és készenléti tevékenység egy tőről fakad csak az napi rendelkezésre állásban, illetve a megrendelő és a vállalkozó közötti elszámolás módjában különbözik. Mindegyik esetben arról van szó, hogy az ügyfél a rendszer működésében valamilyen rendellenességet észlel, és azt várja a vállalkozótól, hogy hárítsa el. A követés tekinthető egy fajta továbbfejlesztésnek</a:t>
            </a:r>
          </a:p>
        </p:txBody>
      </p:sp>
    </p:spTree>
    <p:extLst>
      <p:ext uri="{BB962C8B-B14F-4D97-AF65-F5344CB8AC3E}">
        <p14:creationId xmlns:p14="http://schemas.microsoft.com/office/powerpoint/2010/main" val="28264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D334D-EA72-46C3-B8BF-9C9CD98711CB}" type="slidenum">
              <a:rPr lang="en-US"/>
              <a:pPr/>
              <a:t>2</a:t>
            </a:fld>
            <a:endParaRPr lang="en-US"/>
          </a:p>
        </p:txBody>
      </p:sp>
      <p:sp>
        <p:nvSpPr>
          <p:cNvPr id="125954" name="Rectangle 2"/>
          <p:cNvSpPr>
            <a:spLocks noGrp="1" noRot="1" noChangeAspect="1" noChangeArrowheads="1" noTextEdit="1"/>
          </p:cNvSpPr>
          <p:nvPr>
            <p:ph type="sldImg"/>
          </p:nvPr>
        </p:nvSpPr>
        <p:spPr>
          <a:xfrm>
            <a:off x="992188" y="768350"/>
            <a:ext cx="5114925" cy="3836988"/>
          </a:xfrm>
          <a:ln/>
        </p:spPr>
      </p:sp>
      <p:sp>
        <p:nvSpPr>
          <p:cNvPr id="125955" name="Rectangle 3"/>
          <p:cNvSpPr>
            <a:spLocks noGrp="1" noChangeArrowheads="1"/>
          </p:cNvSpPr>
          <p:nvPr>
            <p:ph type="body" idx="1"/>
          </p:nvPr>
        </p:nvSpPr>
        <p:spPr/>
        <p:txBody>
          <a:bodyPr/>
          <a:lstStyle/>
          <a:p>
            <a:endParaRPr lang="hu-HU"/>
          </a:p>
        </p:txBody>
      </p:sp>
    </p:spTree>
    <p:extLst>
      <p:ext uri="{BB962C8B-B14F-4D97-AF65-F5344CB8AC3E}">
        <p14:creationId xmlns:p14="http://schemas.microsoft.com/office/powerpoint/2010/main" val="1351256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924A42-50DB-44D8-9FC1-CF26B6654073}" type="slidenum">
              <a:rPr lang="en-US"/>
              <a:pPr/>
              <a:t>3</a:t>
            </a:fld>
            <a:endParaRPr lang="en-US"/>
          </a:p>
        </p:txBody>
      </p:sp>
      <p:sp>
        <p:nvSpPr>
          <p:cNvPr id="364546" name="Rectangle 2"/>
          <p:cNvSpPr>
            <a:spLocks noGrp="1" noRot="1" noChangeAspect="1" noChangeArrowheads="1" noTextEdit="1"/>
          </p:cNvSpPr>
          <p:nvPr>
            <p:ph type="sldImg"/>
          </p:nvPr>
        </p:nvSpPr>
        <p:spPr>
          <a:xfrm>
            <a:off x="992188" y="768350"/>
            <a:ext cx="5114925" cy="3836988"/>
          </a:xfrm>
          <a:ln/>
        </p:spPr>
      </p:sp>
      <p:sp>
        <p:nvSpPr>
          <p:cNvPr id="364547" name="Rectangle 3"/>
          <p:cNvSpPr>
            <a:spLocks noGrp="1" noChangeArrowheads="1"/>
          </p:cNvSpPr>
          <p:nvPr>
            <p:ph type="body" idx="1"/>
          </p:nvPr>
        </p:nvSpPr>
        <p:spPr/>
        <p:txBody>
          <a:bodyPr/>
          <a:lstStyle/>
          <a:p>
            <a:r>
              <a:rPr lang="hu-HU"/>
              <a:t>Egy projekt elindulhat úgy, hogy a logikai és fizikai erőforrások egymáshozrendelése csak a projekt első szakaszára történt meg. A tervezési fázisban nem kell még feltétlenül tudni, hogy kik lesznek a fejlesztők. Így az erőforrás-ütemezés olyan tervezési lépés, amely végigkísérheti a projektet. </a:t>
            </a:r>
            <a:endParaRPr lang="en-US"/>
          </a:p>
        </p:txBody>
      </p:sp>
    </p:spTree>
    <p:extLst>
      <p:ext uri="{BB962C8B-B14F-4D97-AF65-F5344CB8AC3E}">
        <p14:creationId xmlns:p14="http://schemas.microsoft.com/office/powerpoint/2010/main" val="3970711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924A42-50DB-44D8-9FC1-CF26B6654073}" type="slidenum">
              <a:rPr lang="en-US"/>
              <a:pPr/>
              <a:t>4</a:t>
            </a:fld>
            <a:endParaRPr lang="en-US"/>
          </a:p>
        </p:txBody>
      </p:sp>
      <p:sp>
        <p:nvSpPr>
          <p:cNvPr id="364546" name="Rectangle 2"/>
          <p:cNvSpPr>
            <a:spLocks noGrp="1" noRot="1" noChangeAspect="1" noChangeArrowheads="1" noTextEdit="1"/>
          </p:cNvSpPr>
          <p:nvPr>
            <p:ph type="sldImg"/>
          </p:nvPr>
        </p:nvSpPr>
        <p:spPr>
          <a:xfrm>
            <a:off x="992188" y="768350"/>
            <a:ext cx="5114925" cy="3836988"/>
          </a:xfrm>
          <a:ln/>
        </p:spPr>
      </p:sp>
      <p:sp>
        <p:nvSpPr>
          <p:cNvPr id="364547" name="Rectangle 3"/>
          <p:cNvSpPr>
            <a:spLocks noGrp="1" noChangeArrowheads="1"/>
          </p:cNvSpPr>
          <p:nvPr>
            <p:ph type="body" idx="1"/>
          </p:nvPr>
        </p:nvSpPr>
        <p:spPr/>
        <p:txBody>
          <a:bodyPr/>
          <a:lstStyle/>
          <a:p>
            <a:r>
              <a:rPr lang="hu-HU"/>
              <a:t>Egy projekt elindulhat úgy, hogy a logikai és fizikai erőforrások egymáshozrendelése csak a projekt első szakaszára történt meg. A tervezési fázisban nem kell még feltétlenül tudni, hogy kik lesznek a fejlesztők. Így az erőforrás-ütemezés olyan tervezési lépés, amely végigkísérheti a projektet. </a:t>
            </a:r>
            <a:endParaRPr lang="en-US"/>
          </a:p>
        </p:txBody>
      </p:sp>
    </p:spTree>
    <p:extLst>
      <p:ext uri="{BB962C8B-B14F-4D97-AF65-F5344CB8AC3E}">
        <p14:creationId xmlns:p14="http://schemas.microsoft.com/office/powerpoint/2010/main" val="1715530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E8AF7B-73C9-4DF0-BB0F-2173CAF4C4AC}" type="slidenum">
              <a:rPr lang="en-US"/>
              <a:pPr/>
              <a:t>6</a:t>
            </a:fld>
            <a:endParaRPr lang="en-US"/>
          </a:p>
        </p:txBody>
      </p:sp>
      <p:sp>
        <p:nvSpPr>
          <p:cNvPr id="369666" name="Rectangle 2"/>
          <p:cNvSpPr>
            <a:spLocks noGrp="1" noRot="1" noChangeAspect="1" noChangeArrowheads="1" noTextEdit="1"/>
          </p:cNvSpPr>
          <p:nvPr>
            <p:ph type="sldImg"/>
          </p:nvPr>
        </p:nvSpPr>
        <p:spPr>
          <a:xfrm>
            <a:off x="992188" y="768350"/>
            <a:ext cx="5114925" cy="3836988"/>
          </a:xfrm>
          <a:ln/>
        </p:spPr>
      </p:sp>
      <p:sp>
        <p:nvSpPr>
          <p:cNvPr id="369667" name="Rectangle 3"/>
          <p:cNvSpPr>
            <a:spLocks noGrp="1" noChangeArrowheads="1"/>
          </p:cNvSpPr>
          <p:nvPr>
            <p:ph type="body" idx="1"/>
          </p:nvPr>
        </p:nvSpPr>
        <p:spPr/>
        <p:txBody>
          <a:bodyPr/>
          <a:lstStyle/>
          <a:p>
            <a:r>
              <a:rPr lang="hu-HU"/>
              <a:t>Ha kiosztottuk a logika vagy fizikai erőforrásokat, akkor egy ilyen helyzet alakulhat álatában alakul is) ki egy vagy több erőforrásra.</a:t>
            </a:r>
            <a:endParaRPr lang="en-US"/>
          </a:p>
        </p:txBody>
      </p:sp>
    </p:spTree>
    <p:extLst>
      <p:ext uri="{BB962C8B-B14F-4D97-AF65-F5344CB8AC3E}">
        <p14:creationId xmlns:p14="http://schemas.microsoft.com/office/powerpoint/2010/main" val="4113155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1E1E83-CB5D-4C20-88D4-F09D6171C55D}" type="slidenum">
              <a:rPr lang="en-US"/>
              <a:pPr/>
              <a:t>9</a:t>
            </a:fld>
            <a:endParaRPr lang="en-US"/>
          </a:p>
        </p:txBody>
      </p:sp>
      <p:sp>
        <p:nvSpPr>
          <p:cNvPr id="371714" name="Rectangle 2"/>
          <p:cNvSpPr>
            <a:spLocks noGrp="1" noRot="1" noChangeAspect="1" noChangeArrowheads="1" noTextEdit="1"/>
          </p:cNvSpPr>
          <p:nvPr>
            <p:ph type="sldImg"/>
          </p:nvPr>
        </p:nvSpPr>
        <p:spPr>
          <a:xfrm>
            <a:off x="992188" y="768350"/>
            <a:ext cx="5114925" cy="3836988"/>
          </a:xfrm>
          <a:ln/>
        </p:spPr>
      </p:sp>
      <p:sp>
        <p:nvSpPr>
          <p:cNvPr id="371715" name="Rectangle 3"/>
          <p:cNvSpPr>
            <a:spLocks noGrp="1" noChangeArrowheads="1"/>
          </p:cNvSpPr>
          <p:nvPr>
            <p:ph type="body" idx="1"/>
          </p:nvPr>
        </p:nvSpPr>
        <p:spPr/>
        <p:txBody>
          <a:bodyPr/>
          <a:lstStyle/>
          <a:p>
            <a:r>
              <a:rPr lang="hu-HU"/>
              <a:t>Ez a helyzet a projekt végrehajtása szempontjából nem problémás (hiszen mindig rendelkezésre áll a szükséges erőforrás), de eroforrásgazdálkodás szempontjából nem hatékony, hiszen nem biztos, hogy egy-egy napra vissza tudjuk adni a munkatársat, illetve a szabadon maradt töredékkapacitását ki tudjuk használni.</a:t>
            </a:r>
            <a:endParaRPr lang="en-US"/>
          </a:p>
        </p:txBody>
      </p:sp>
    </p:spTree>
    <p:extLst>
      <p:ext uri="{BB962C8B-B14F-4D97-AF65-F5344CB8AC3E}">
        <p14:creationId xmlns:p14="http://schemas.microsoft.com/office/powerpoint/2010/main" val="3175278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440FB0-CA16-47BE-A8CF-8881B40B8C95}" type="slidenum">
              <a:rPr lang="en-US"/>
              <a:pPr/>
              <a:t>10</a:t>
            </a:fld>
            <a:endParaRPr lang="en-US"/>
          </a:p>
        </p:txBody>
      </p:sp>
      <p:sp>
        <p:nvSpPr>
          <p:cNvPr id="382978" name="Rectangle 2"/>
          <p:cNvSpPr>
            <a:spLocks noGrp="1" noRot="1" noChangeAspect="1" noChangeArrowheads="1" noTextEdit="1"/>
          </p:cNvSpPr>
          <p:nvPr>
            <p:ph type="sldImg"/>
          </p:nvPr>
        </p:nvSpPr>
        <p:spPr>
          <a:xfrm>
            <a:off x="992188" y="768350"/>
            <a:ext cx="5114925" cy="3836988"/>
          </a:xfrm>
          <a:ln/>
        </p:spPr>
      </p:sp>
      <p:sp>
        <p:nvSpPr>
          <p:cNvPr id="382979" name="Rectangle 3"/>
          <p:cNvSpPr>
            <a:spLocks noGrp="1" noChangeArrowheads="1"/>
          </p:cNvSpPr>
          <p:nvPr>
            <p:ph type="body" idx="1"/>
          </p:nvPr>
        </p:nvSpPr>
        <p:spPr/>
        <p:txBody>
          <a:bodyPr/>
          <a:lstStyle/>
          <a:p>
            <a:endParaRPr lang="hu-HU"/>
          </a:p>
        </p:txBody>
      </p:sp>
    </p:spTree>
    <p:extLst>
      <p:ext uri="{BB962C8B-B14F-4D97-AF65-F5344CB8AC3E}">
        <p14:creationId xmlns:p14="http://schemas.microsoft.com/office/powerpoint/2010/main" val="242739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89AE08-9BA2-40E2-8FCA-24F324C8965F}" type="slidenum">
              <a:rPr lang="en-US"/>
              <a:pPr/>
              <a:t>12</a:t>
            </a:fld>
            <a:endParaRPr lang="en-US"/>
          </a:p>
        </p:txBody>
      </p:sp>
      <p:sp>
        <p:nvSpPr>
          <p:cNvPr id="381954" name="Rectangle 2"/>
          <p:cNvSpPr>
            <a:spLocks noGrp="1" noRot="1" noChangeAspect="1" noChangeArrowheads="1" noTextEdit="1"/>
          </p:cNvSpPr>
          <p:nvPr>
            <p:ph type="sldImg"/>
          </p:nvPr>
        </p:nvSpPr>
        <p:spPr>
          <a:xfrm>
            <a:off x="992188" y="768350"/>
            <a:ext cx="5114925" cy="3836988"/>
          </a:xfrm>
          <a:ln/>
        </p:spPr>
      </p:sp>
      <p:sp>
        <p:nvSpPr>
          <p:cNvPr id="381955" name="Rectangle 3"/>
          <p:cNvSpPr>
            <a:spLocks noGrp="1" noChangeArrowheads="1"/>
          </p:cNvSpPr>
          <p:nvPr>
            <p:ph type="body" idx="1"/>
          </p:nvPr>
        </p:nvSpPr>
        <p:spPr/>
        <p:txBody>
          <a:bodyPr/>
          <a:lstStyle/>
          <a:p>
            <a:r>
              <a:rPr lang="hu-HU"/>
              <a:t>Nem teljesen  jó elnevezés az élőmunka költség, hiszen az fixáras alvállalkozó költség is tartalmaz élőmunkát, de az számunkra átadott termékként jelentkezik.</a:t>
            </a:r>
          </a:p>
          <a:p>
            <a:r>
              <a:rPr lang="hu-HU"/>
              <a:t>Az, hogy az egyéb költségek közül mi terhelődik a projektre vállalati kalkulációs kérdés és bizonyos értelemben része a vállalati kultúrának. Az egyéb költségelemek java részét számolhatjuk vállalati általános (szervezeti) költségbe és így az embernap árat növelő tényezővé válik, illetve terhelhetjük közvetlenül a projektre.</a:t>
            </a:r>
          </a:p>
          <a:p>
            <a:r>
              <a:rPr lang="hu-HU"/>
              <a:t>Ha projektre terheljük annak előnye, hogy igazságosabb gazdálkodás, jobban ösztönöz takarékosságra és jobban látszanak a projekt valós költségei.</a:t>
            </a:r>
          </a:p>
          <a:p>
            <a:r>
              <a:rPr lang="hu-HU"/>
              <a:t>Hátránya, hogy több adminisztrációt igényel és esetleg olyan elemekkel kezd el takarékoskodni a projekt, ami ellentmond a vállalati kultúrának (pl az egy főre jutó irodai terület).</a:t>
            </a:r>
          </a:p>
          <a:p>
            <a:r>
              <a:rPr lang="hu-HU"/>
              <a:t>Szintén vállalati politika, hogy az oktatási költségek közül mi terhelődik a projektre, hiszen kevés olyan megszerzett tudás van, amely csak egy projektben használható fel.</a:t>
            </a:r>
            <a:endParaRPr lang="en-US"/>
          </a:p>
        </p:txBody>
      </p:sp>
    </p:spTree>
    <p:extLst>
      <p:ext uri="{BB962C8B-B14F-4D97-AF65-F5344CB8AC3E}">
        <p14:creationId xmlns:p14="http://schemas.microsoft.com/office/powerpoint/2010/main" val="347741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0AFEEC-7498-4337-996D-D0FE6FA571CF}" type="slidenum">
              <a:rPr lang="en-US"/>
              <a:pPr/>
              <a:t>13</a:t>
            </a:fld>
            <a:endParaRPr lang="en-US"/>
          </a:p>
        </p:txBody>
      </p:sp>
      <p:sp>
        <p:nvSpPr>
          <p:cNvPr id="385026" name="Rectangle 2"/>
          <p:cNvSpPr>
            <a:spLocks noGrp="1" noRot="1" noChangeAspect="1" noChangeArrowheads="1" noTextEdit="1"/>
          </p:cNvSpPr>
          <p:nvPr>
            <p:ph type="sldImg"/>
          </p:nvPr>
        </p:nvSpPr>
        <p:spPr>
          <a:xfrm>
            <a:off x="992188" y="768350"/>
            <a:ext cx="5114925" cy="3836988"/>
          </a:xfrm>
          <a:ln/>
        </p:spPr>
      </p:sp>
      <p:sp>
        <p:nvSpPr>
          <p:cNvPr id="385027" name="Rectangle 3"/>
          <p:cNvSpPr>
            <a:spLocks noGrp="1" noChangeArrowheads="1"/>
          </p:cNvSpPr>
          <p:nvPr>
            <p:ph type="body" idx="1"/>
          </p:nvPr>
        </p:nvSpPr>
        <p:spPr/>
        <p:txBody>
          <a:bodyPr/>
          <a:lstStyle/>
          <a:p>
            <a:r>
              <a:rPr lang="hu-HU"/>
              <a:t>Az, hogy az időegység költségszámításánál mely modellt választjuk szintén a vállalati politika és kultúra része. Minél pontosabb annál több adminisztrációt igényel, viszont annál jobban mutatja a tényleges költségeket.</a:t>
            </a:r>
            <a:endParaRPr lang="en-US"/>
          </a:p>
        </p:txBody>
      </p:sp>
    </p:spTree>
    <p:extLst>
      <p:ext uri="{BB962C8B-B14F-4D97-AF65-F5344CB8AC3E}">
        <p14:creationId xmlns:p14="http://schemas.microsoft.com/office/powerpoint/2010/main" val="33665317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1125459" y="329308"/>
            <a:ext cx="3392144" cy="309201"/>
          </a:xfrm>
        </p:spPr>
        <p:txBody>
          <a:bodyPr/>
          <a:lstStyle/>
          <a:p>
            <a:pPr>
              <a:defRPr/>
            </a:pPr>
            <a:endParaRPr lang="en-US"/>
          </a:p>
        </p:txBody>
      </p:sp>
      <p:sp>
        <p:nvSpPr>
          <p:cNvPr id="6" name="Slide Number Placeholder 5"/>
          <p:cNvSpPr>
            <a:spLocks noGrp="1"/>
          </p:cNvSpPr>
          <p:nvPr>
            <p:ph type="sldNum" sz="quarter" idx="12"/>
          </p:nvPr>
        </p:nvSpPr>
        <p:spPr>
          <a:xfrm>
            <a:off x="6886200" y="131730"/>
            <a:ext cx="802005" cy="503578"/>
          </a:xfrm>
        </p:spPr>
        <p:txBody>
          <a:bodyPr/>
          <a:lstStyle/>
          <a:p>
            <a:pPr>
              <a:defRPr/>
            </a:pPr>
            <a:fld id="{E8FCCD30-07D4-41FE-9D57-5014BFD2453D}" type="slidenum">
              <a:rPr lang="en-US" smtClean="0"/>
              <a:pPr>
                <a:defRPr/>
              </a:pPr>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3423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85213F2-8DD6-4C11-ADE4-B55F8C638963}" type="slidenum">
              <a:rPr lang="en-US" smtClean="0"/>
              <a:pPr>
                <a:defRPr/>
              </a:pPr>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471752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A4C950F-F20D-408C-9358-7E11B1877ADC}" type="slidenum">
              <a:rPr lang="en-US" smtClean="0"/>
              <a:pPr>
                <a:defRPr/>
              </a:pPr>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1403258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53B17E5-C457-4297-BDE7-E43B45805AC6}" type="slidenum">
              <a:rPr lang="en-US" smtClean="0"/>
              <a:pPr>
                <a:defRPr/>
              </a:pPr>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622465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F535314-2042-4B54-A736-61F6AD8671CC}" type="slidenum">
              <a:rPr lang="en-US" smtClean="0"/>
              <a:pPr>
                <a:defRPr/>
              </a:pPr>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08443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C1BEFDA-E99A-4D41-8333-0C32F9551E6B}" type="slidenum">
              <a:rPr lang="en-US" smtClean="0"/>
              <a:pPr>
                <a:defRPr/>
              </a:pPr>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9995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118131" y="2973815"/>
            <a:ext cx="3125766" cy="2491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563822" y="2971035"/>
            <a:ext cx="3125652" cy="24849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3F47641-861F-4814-8B79-B97FA695A939}" type="slidenum">
              <a:rPr lang="en-US" smtClean="0"/>
              <a:pPr>
                <a:defRPr/>
              </a:pPr>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14923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A47B3DD-CEDE-49DD-AB86-4B06F198296E}" type="slidenum">
              <a:rPr lang="en-US" smtClean="0"/>
              <a:pPr>
                <a:defRPr/>
              </a:pPr>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19995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EB872202-3281-44D3-98CF-738D941B0CEC}" type="slidenum">
              <a:rPr lang="en-US" smtClean="0"/>
              <a:pPr>
                <a:defRPr/>
              </a:pPr>
              <a:t>‹#›</a:t>
            </a:fld>
            <a:endParaRPr lang="en-US"/>
          </a:p>
        </p:txBody>
      </p:sp>
    </p:spTree>
    <p:extLst>
      <p:ext uri="{BB962C8B-B14F-4D97-AF65-F5344CB8AC3E}">
        <p14:creationId xmlns:p14="http://schemas.microsoft.com/office/powerpoint/2010/main" val="4184251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430A95A-CA8B-4B38-AB15-C91730F99A15}" type="slidenum">
              <a:rPr lang="en-US" smtClean="0"/>
              <a:pPr>
                <a:defRPr/>
              </a:pPr>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774627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1125459" y="318641"/>
            <a:ext cx="2601032" cy="320931"/>
          </a:xfrm>
        </p:spPr>
        <p:txBody>
          <a:bodyPr/>
          <a:lstStyle/>
          <a:p>
            <a:pPr>
              <a:defRPr/>
            </a:pPr>
            <a:endParaRPr lang="en-US"/>
          </a:p>
        </p:txBody>
      </p:sp>
      <p:sp>
        <p:nvSpPr>
          <p:cNvPr id="7" name="Slide Number Placeholder 6"/>
          <p:cNvSpPr>
            <a:spLocks noGrp="1"/>
          </p:cNvSpPr>
          <p:nvPr>
            <p:ph type="sldNum" sz="quarter" idx="12"/>
          </p:nvPr>
        </p:nvSpPr>
        <p:spPr>
          <a:xfrm>
            <a:off x="3726491" y="131730"/>
            <a:ext cx="795746" cy="503578"/>
          </a:xfrm>
        </p:spPr>
        <p:txBody>
          <a:bodyPr/>
          <a:lstStyle/>
          <a:p>
            <a:pPr>
              <a:defRPr/>
            </a:pPr>
            <a:fld id="{52DF02FD-BF36-43C3-AC94-7C918C2B66F4}" type="slidenum">
              <a:rPr lang="en-US" smtClean="0"/>
              <a:pPr>
                <a:defRPr/>
              </a:pPr>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337306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pPr>
              <a:defRPr/>
            </a:pPr>
            <a:fld id="{CC94613A-2D11-4185-B20E-220A3974BD01}" type="slidenum">
              <a:rPr lang="en-US" smtClean="0"/>
              <a:pPr>
                <a:defRPr/>
              </a:pPr>
              <a:t>‹#›</a:t>
            </a:fld>
            <a:endParaRPr lang="en-US"/>
          </a:p>
        </p:txBody>
      </p:sp>
    </p:spTree>
    <p:extLst>
      <p:ext uri="{BB962C8B-B14F-4D97-AF65-F5344CB8AC3E}">
        <p14:creationId xmlns:p14="http://schemas.microsoft.com/office/powerpoint/2010/main" val="367803977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hdr="0" ftr="0" dt="0"/>
  <p:txStyles>
    <p:title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7.wmf"/><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8"/>
          <p:cNvSpPr>
            <a:spLocks noGrp="1" noChangeArrowheads="1"/>
          </p:cNvSpPr>
          <p:nvPr>
            <p:ph type="ctrTitle"/>
          </p:nvPr>
        </p:nvSpPr>
        <p:spPr/>
        <p:txBody>
          <a:bodyPr>
            <a:normAutofit/>
          </a:bodyPr>
          <a:lstStyle/>
          <a:p>
            <a:pPr eaLnBrk="1" hangingPunct="1"/>
            <a:r>
              <a:rPr lang="hu-HU" dirty="0"/>
              <a:t>Projektirányítás az informatikában </a:t>
            </a:r>
          </a:p>
        </p:txBody>
      </p:sp>
      <p:sp>
        <p:nvSpPr>
          <p:cNvPr id="3076" name="Rectangle 9"/>
          <p:cNvSpPr>
            <a:spLocks noGrp="1" noChangeArrowheads="1"/>
          </p:cNvSpPr>
          <p:nvPr>
            <p:ph type="subTitle" idx="1"/>
          </p:nvPr>
        </p:nvSpPr>
        <p:spPr/>
        <p:txBody>
          <a:bodyPr/>
          <a:lstStyle/>
          <a:p>
            <a:pPr eaLnBrk="1" hangingPunct="1"/>
            <a:r>
              <a:rPr lang="hu-HU" dirty="0"/>
              <a:t>Ilyés Enikő - </a:t>
            </a:r>
            <a:r>
              <a:rPr lang="hu-HU" dirty="0" err="1"/>
              <a:t>Langer</a:t>
            </a:r>
            <a:r>
              <a:rPr lang="hu-HU" dirty="0"/>
              <a:t> Tamás nyomán</a:t>
            </a:r>
            <a:endParaRPr lang="en-US" dirty="0"/>
          </a:p>
        </p:txBody>
      </p:sp>
      <p:sp>
        <p:nvSpPr>
          <p:cNvPr id="3074" name="Rectangle 9"/>
          <p:cNvSpPr>
            <a:spLocks noGrp="1" noChangeArrowheads="1"/>
          </p:cNvSpPr>
          <p:nvPr>
            <p:ph type="sldNum" sz="quarter" idx="12"/>
          </p:nvPr>
        </p:nvSpPr>
        <p:spPr>
          <a:noFill/>
        </p:spPr>
        <p:txBody>
          <a:bodyPr/>
          <a:lstStyle/>
          <a:p>
            <a:fld id="{642B7E0F-FFD2-4C52-9B66-C735489FAC43}"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1924D1-4080-4CAD-A999-AEFD1E2BC20F}" type="slidenum">
              <a:rPr lang="en-US"/>
              <a:pPr/>
              <a:t>10</a:t>
            </a:fld>
            <a:endParaRPr lang="en-US"/>
          </a:p>
        </p:txBody>
      </p:sp>
      <p:sp>
        <p:nvSpPr>
          <p:cNvPr id="379906" name="Rectangle 2"/>
          <p:cNvSpPr>
            <a:spLocks noGrp="1" noChangeArrowheads="1"/>
          </p:cNvSpPr>
          <p:nvPr>
            <p:ph type="title"/>
          </p:nvPr>
        </p:nvSpPr>
        <p:spPr>
          <a:xfrm>
            <a:off x="1054100" y="853066"/>
            <a:ext cx="7493000" cy="838200"/>
          </a:xfrm>
        </p:spPr>
        <p:txBody>
          <a:bodyPr>
            <a:normAutofit/>
          </a:bodyPr>
          <a:lstStyle/>
          <a:p>
            <a:r>
              <a:rPr lang="hu-HU" dirty="0"/>
              <a:t>Az erőforrás-túlterhelés megoldásai </a:t>
            </a:r>
            <a:endParaRPr lang="en-US" dirty="0"/>
          </a:p>
        </p:txBody>
      </p:sp>
      <p:sp>
        <p:nvSpPr>
          <p:cNvPr id="379907" name="Rectangle 3"/>
          <p:cNvSpPr>
            <a:spLocks noGrp="1" noChangeArrowheads="1"/>
          </p:cNvSpPr>
          <p:nvPr>
            <p:ph type="body" idx="1"/>
          </p:nvPr>
        </p:nvSpPr>
        <p:spPr>
          <a:xfrm>
            <a:off x="762000" y="1510543"/>
            <a:ext cx="8077200" cy="1066800"/>
          </a:xfrm>
        </p:spPr>
        <p:txBody>
          <a:bodyPr>
            <a:normAutofit fontScale="85000" lnSpcReduction="10000"/>
          </a:bodyPr>
          <a:lstStyle/>
          <a:p>
            <a:r>
              <a:rPr lang="hu-HU" sz="2800" dirty="0"/>
              <a:t>a szabad vagy a teljes időjáték felhasználásával, a nem kritikus tevékenységek eltolásával</a:t>
            </a:r>
          </a:p>
        </p:txBody>
      </p:sp>
      <p:sp>
        <p:nvSpPr>
          <p:cNvPr id="9" name="Rectangle 3"/>
          <p:cNvSpPr txBox="1">
            <a:spLocks noChangeArrowheads="1"/>
          </p:cNvSpPr>
          <p:nvPr/>
        </p:nvSpPr>
        <p:spPr bwMode="auto">
          <a:xfrm>
            <a:off x="762000" y="2852382"/>
            <a:ext cx="7696200" cy="71631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r>
              <a:rPr lang="hu-HU" sz="2800" kern="0" dirty="0"/>
              <a:t>további erőforrások bevonásával</a:t>
            </a:r>
          </a:p>
        </p:txBody>
      </p:sp>
      <p:sp>
        <p:nvSpPr>
          <p:cNvPr id="10" name="Rectangle 3"/>
          <p:cNvSpPr txBox="1">
            <a:spLocks noChangeArrowheads="1"/>
          </p:cNvSpPr>
          <p:nvPr/>
        </p:nvSpPr>
        <p:spPr bwMode="auto">
          <a:xfrm>
            <a:off x="762000" y="3385782"/>
            <a:ext cx="8305800" cy="68444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r>
              <a:rPr lang="hu-HU" sz="2800" kern="0" dirty="0"/>
              <a:t>erőforrás átcsoportosítással</a:t>
            </a:r>
          </a:p>
        </p:txBody>
      </p:sp>
      <p:sp>
        <p:nvSpPr>
          <p:cNvPr id="11" name="Rectangle 3"/>
          <p:cNvSpPr txBox="1">
            <a:spLocks noChangeArrowheads="1"/>
          </p:cNvSpPr>
          <p:nvPr/>
        </p:nvSpPr>
        <p:spPr bwMode="auto">
          <a:xfrm>
            <a:off x="762263" y="3944232"/>
            <a:ext cx="7696200" cy="6332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r>
              <a:rPr lang="hu-HU" sz="2800" kern="0" dirty="0"/>
              <a:t>túlórával</a:t>
            </a:r>
          </a:p>
          <a:p>
            <a:pPr marL="0" indent="0">
              <a:buNone/>
            </a:pPr>
            <a:endParaRPr lang="en-US" sz="2800" kern="0" dirty="0"/>
          </a:p>
        </p:txBody>
      </p:sp>
      <p:sp>
        <p:nvSpPr>
          <p:cNvPr id="12" name="Rectangle 3"/>
          <p:cNvSpPr txBox="1">
            <a:spLocks noChangeArrowheads="1"/>
          </p:cNvSpPr>
          <p:nvPr/>
        </p:nvSpPr>
        <p:spPr bwMode="auto">
          <a:xfrm>
            <a:off x="762000" y="4463735"/>
            <a:ext cx="7696200" cy="6722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r>
              <a:rPr lang="hu-HU" sz="2800" kern="0" dirty="0"/>
              <a:t>határidő eltolással</a:t>
            </a:r>
          </a:p>
        </p:txBody>
      </p:sp>
      <p:sp>
        <p:nvSpPr>
          <p:cNvPr id="13" name="Rectangle 3"/>
          <p:cNvSpPr txBox="1">
            <a:spLocks noChangeArrowheads="1"/>
          </p:cNvSpPr>
          <p:nvPr/>
        </p:nvSpPr>
        <p:spPr bwMode="auto">
          <a:xfrm>
            <a:off x="763137" y="5234973"/>
            <a:ext cx="7696200" cy="106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buFont typeface="Wingdings" pitchFamily="2" charset="2"/>
              <a:buNone/>
            </a:pPr>
            <a:r>
              <a:rPr lang="hu-HU" sz="2000" b="1" kern="0" dirty="0">
                <a:solidFill>
                  <a:schemeClr val="accent1"/>
                </a:solidFill>
              </a:rPr>
              <a:t>Az nem megoldás, ha úgy teszünk, mintha nem lenne!!!!</a:t>
            </a:r>
            <a:endParaRPr lang="en-US" sz="2000" b="1" kern="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anim calcmode="lin" valueType="num">
                                      <p:cBhvr additive="base">
                                        <p:cTn id="7" dur="500" fill="hold"/>
                                        <p:tgtEl>
                                          <p:spTgt spid="3799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99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build="p"/>
      <p:bldP spid="9" grpId="0"/>
      <p:bldP spid="10" grpId="0"/>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8223"/>
            <a:ext cx="7696200" cy="838200"/>
          </a:xfrm>
        </p:spPr>
        <p:txBody>
          <a:bodyPr/>
          <a:lstStyle/>
          <a:p>
            <a:r>
              <a:rPr lang="hu-HU" dirty="0"/>
              <a:t>További erőforrások bevonása</a:t>
            </a:r>
          </a:p>
        </p:txBody>
      </p:sp>
      <p:sp>
        <p:nvSpPr>
          <p:cNvPr id="3" name="Content Placeholder 2"/>
          <p:cNvSpPr>
            <a:spLocks noGrp="1"/>
          </p:cNvSpPr>
          <p:nvPr>
            <p:ph idx="1"/>
          </p:nvPr>
        </p:nvSpPr>
        <p:spPr>
          <a:xfrm>
            <a:off x="762000" y="1676400"/>
            <a:ext cx="7696200" cy="4038600"/>
          </a:xfrm>
        </p:spPr>
        <p:txBody>
          <a:bodyPr/>
          <a:lstStyle/>
          <a:p>
            <a:r>
              <a:rPr lang="hu-HU" dirty="0"/>
              <a:t>Brooks (1974): egy késésben lévő projekthez további munkatársak adása további késést okoz.</a:t>
            </a:r>
          </a:p>
          <a:p>
            <a:endParaRPr lang="hu-HU" dirty="0"/>
          </a:p>
          <a:p>
            <a:pPr lvl="1"/>
            <a:r>
              <a:rPr lang="hu-HU" dirty="0"/>
              <a:t>Ez általánosságban igaz, de mindig mérlegelnünk kell:</a:t>
            </a:r>
          </a:p>
          <a:p>
            <a:pPr lvl="2"/>
            <a:r>
              <a:rPr lang="hu-HU" sz="2000" dirty="0"/>
              <a:t>A munkatársakon lévő nyomást</a:t>
            </a:r>
          </a:p>
          <a:p>
            <a:pPr lvl="2"/>
            <a:r>
              <a:rPr lang="hu-HU" sz="2000" dirty="0"/>
              <a:t>A túlórát: ha egy projektben állandó túlóra van, az management hiányosságra utal</a:t>
            </a:r>
          </a:p>
          <a:p>
            <a:pPr lvl="2"/>
            <a:r>
              <a:rPr lang="hu-HU" sz="2000" dirty="0"/>
              <a:t>A minőség romlását</a:t>
            </a:r>
          </a:p>
          <a:p>
            <a:pPr lvl="2"/>
            <a:r>
              <a:rPr lang="hu-HU" sz="2000" dirty="0"/>
              <a:t>A gyors munkaerő felvétel hátulütőit</a:t>
            </a:r>
          </a:p>
          <a:p>
            <a:endParaRPr lang="hu-HU" dirty="0"/>
          </a:p>
        </p:txBody>
      </p:sp>
      <p:sp>
        <p:nvSpPr>
          <p:cNvPr id="4" name="Slide Number Placeholder 3"/>
          <p:cNvSpPr>
            <a:spLocks noGrp="1"/>
          </p:cNvSpPr>
          <p:nvPr>
            <p:ph type="sldNum" sz="quarter" idx="12"/>
          </p:nvPr>
        </p:nvSpPr>
        <p:spPr/>
        <p:txBody>
          <a:bodyPr/>
          <a:lstStyle/>
          <a:p>
            <a:fld id="{4CC19871-A66A-41DE-AB28-634CCB6D7CA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98F2797-A882-4F3F-9414-456A42877D00}" type="slidenum">
              <a:rPr lang="en-US"/>
              <a:pPr/>
              <a:t>12</a:t>
            </a:fld>
            <a:endParaRPr lang="en-US"/>
          </a:p>
        </p:txBody>
      </p:sp>
      <p:sp>
        <p:nvSpPr>
          <p:cNvPr id="380930" name="Rectangle 2"/>
          <p:cNvSpPr>
            <a:spLocks noGrp="1" noChangeArrowheads="1"/>
          </p:cNvSpPr>
          <p:nvPr>
            <p:ph type="title"/>
          </p:nvPr>
        </p:nvSpPr>
        <p:spPr>
          <a:xfrm>
            <a:off x="1128684" y="982880"/>
            <a:ext cx="7696200" cy="838200"/>
          </a:xfrm>
        </p:spPr>
        <p:txBody>
          <a:bodyPr/>
          <a:lstStyle/>
          <a:p>
            <a:r>
              <a:rPr lang="hu-HU" dirty="0"/>
              <a:t>Költségvetés hozzárendelése</a:t>
            </a:r>
            <a:endParaRPr lang="en-US" dirty="0"/>
          </a:p>
        </p:txBody>
      </p:sp>
      <p:sp>
        <p:nvSpPr>
          <p:cNvPr id="380931" name="Rectangle 3"/>
          <p:cNvSpPr>
            <a:spLocks noGrp="1" noChangeArrowheads="1"/>
          </p:cNvSpPr>
          <p:nvPr>
            <p:ph type="body" idx="1"/>
          </p:nvPr>
        </p:nvSpPr>
        <p:spPr/>
        <p:txBody>
          <a:bodyPr>
            <a:normAutofit fontScale="92500" lnSpcReduction="20000"/>
          </a:bodyPr>
          <a:lstStyle/>
          <a:p>
            <a:pPr>
              <a:lnSpc>
                <a:spcPct val="80000"/>
              </a:lnSpc>
            </a:pPr>
            <a:r>
              <a:rPr lang="hu-HU" sz="2200" dirty="0"/>
              <a:t>Áru költség</a:t>
            </a:r>
          </a:p>
          <a:p>
            <a:pPr>
              <a:lnSpc>
                <a:spcPct val="80000"/>
              </a:lnSpc>
            </a:pPr>
            <a:r>
              <a:rPr lang="hu-HU" sz="2200" dirty="0"/>
              <a:t>(</a:t>
            </a:r>
            <a:r>
              <a:rPr lang="hu-HU" sz="2200" dirty="0" err="1"/>
              <a:t>Fixáras</a:t>
            </a:r>
            <a:r>
              <a:rPr lang="hu-HU" sz="2200" dirty="0"/>
              <a:t>) alvállalkozói költség</a:t>
            </a:r>
          </a:p>
          <a:p>
            <a:pPr>
              <a:lnSpc>
                <a:spcPct val="80000"/>
              </a:lnSpc>
            </a:pPr>
            <a:r>
              <a:rPr lang="hu-HU" sz="2200" dirty="0"/>
              <a:t>Élőmunka költség</a:t>
            </a:r>
          </a:p>
          <a:p>
            <a:pPr lvl="1">
              <a:lnSpc>
                <a:spcPct val="80000"/>
              </a:lnSpc>
            </a:pPr>
            <a:r>
              <a:rPr lang="hu-HU" sz="2000" dirty="0"/>
              <a:t>saját</a:t>
            </a:r>
          </a:p>
          <a:p>
            <a:pPr lvl="1">
              <a:lnSpc>
                <a:spcPct val="80000"/>
              </a:lnSpc>
            </a:pPr>
            <a:r>
              <a:rPr lang="hu-HU" sz="2000" dirty="0"/>
              <a:t>alvállalkozói </a:t>
            </a:r>
          </a:p>
          <a:p>
            <a:pPr>
              <a:lnSpc>
                <a:spcPct val="80000"/>
              </a:lnSpc>
            </a:pPr>
            <a:r>
              <a:rPr lang="hu-HU" sz="2200" dirty="0"/>
              <a:t>Egyéb (lehet vállalati döntéstől is függően):</a:t>
            </a:r>
          </a:p>
          <a:p>
            <a:pPr lvl="1">
              <a:lnSpc>
                <a:spcPct val="80000"/>
              </a:lnSpc>
            </a:pPr>
            <a:r>
              <a:rPr lang="hu-HU" sz="2000" dirty="0"/>
              <a:t>utazás</a:t>
            </a:r>
          </a:p>
          <a:p>
            <a:pPr lvl="1">
              <a:lnSpc>
                <a:spcPct val="80000"/>
              </a:lnSpc>
            </a:pPr>
            <a:r>
              <a:rPr lang="hu-HU" sz="2000" dirty="0"/>
              <a:t>oktatási költség (extra)</a:t>
            </a:r>
          </a:p>
          <a:p>
            <a:pPr lvl="1">
              <a:lnSpc>
                <a:spcPct val="80000"/>
              </a:lnSpc>
            </a:pPr>
            <a:r>
              <a:rPr lang="hu-HU" sz="2000" dirty="0"/>
              <a:t>helyiség bérlet</a:t>
            </a:r>
          </a:p>
          <a:p>
            <a:pPr lvl="1">
              <a:lnSpc>
                <a:spcPct val="80000"/>
              </a:lnSpc>
            </a:pPr>
            <a:r>
              <a:rPr lang="hu-HU" sz="2000" dirty="0"/>
              <a:t>kommunikációs költség</a:t>
            </a:r>
          </a:p>
          <a:p>
            <a:pPr lvl="1">
              <a:lnSpc>
                <a:spcPct val="80000"/>
              </a:lnSpc>
            </a:pPr>
            <a:r>
              <a:rPr lang="hu-HU" sz="2000" dirty="0"/>
              <a:t>reprezentáció</a:t>
            </a:r>
          </a:p>
          <a:p>
            <a:pPr lvl="1">
              <a:lnSpc>
                <a:spcPct val="80000"/>
              </a:lnSpc>
            </a:pPr>
            <a:r>
              <a:rPr lang="hu-HU" sz="2000" dirty="0"/>
              <a:t>stb.</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74AA768-E37E-404E-81EC-741CE811452F}" type="slidenum">
              <a:rPr lang="en-US"/>
              <a:pPr/>
              <a:t>13</a:t>
            </a:fld>
            <a:endParaRPr lang="en-US"/>
          </a:p>
        </p:txBody>
      </p:sp>
      <p:sp>
        <p:nvSpPr>
          <p:cNvPr id="384002" name="Rectangle 2"/>
          <p:cNvSpPr>
            <a:spLocks noGrp="1" noChangeArrowheads="1"/>
          </p:cNvSpPr>
          <p:nvPr>
            <p:ph type="title"/>
          </p:nvPr>
        </p:nvSpPr>
        <p:spPr>
          <a:xfrm>
            <a:off x="1066800" y="766360"/>
            <a:ext cx="7696200" cy="838200"/>
          </a:xfrm>
        </p:spPr>
        <p:txBody>
          <a:bodyPr/>
          <a:lstStyle/>
          <a:p>
            <a:r>
              <a:rPr lang="hu-HU" dirty="0"/>
              <a:t>Az élőmunka-költség meghatározása</a:t>
            </a:r>
            <a:endParaRPr lang="en-US" dirty="0"/>
          </a:p>
        </p:txBody>
      </p:sp>
      <p:sp>
        <p:nvSpPr>
          <p:cNvPr id="384003" name="Rectangle 3"/>
          <p:cNvSpPr>
            <a:spLocks noGrp="1" noChangeArrowheads="1"/>
          </p:cNvSpPr>
          <p:nvPr>
            <p:ph type="body" idx="1"/>
          </p:nvPr>
        </p:nvSpPr>
        <p:spPr>
          <a:xfrm>
            <a:off x="779060" y="1717785"/>
            <a:ext cx="7696200" cy="949215"/>
          </a:xfrm>
        </p:spPr>
        <p:txBody>
          <a:bodyPr>
            <a:normAutofit fontScale="92500"/>
          </a:bodyPr>
          <a:lstStyle/>
          <a:p>
            <a:pPr>
              <a:lnSpc>
                <a:spcPct val="90000"/>
              </a:lnSpc>
            </a:pPr>
            <a:r>
              <a:rPr lang="hu-HU" sz="2700" dirty="0"/>
              <a:t>Munkaerő egy időegységének költsége szorozva a felhasznált időegységek számával</a:t>
            </a:r>
          </a:p>
        </p:txBody>
      </p:sp>
      <p:sp>
        <p:nvSpPr>
          <p:cNvPr id="7" name="Rectangle 3"/>
          <p:cNvSpPr txBox="1">
            <a:spLocks noChangeArrowheads="1"/>
          </p:cNvSpPr>
          <p:nvPr/>
        </p:nvSpPr>
        <p:spPr bwMode="auto">
          <a:xfrm>
            <a:off x="779060" y="2656764"/>
            <a:ext cx="7696200" cy="16104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marL="0" indent="0">
              <a:lnSpc>
                <a:spcPct val="90000"/>
              </a:lnSpc>
              <a:buNone/>
            </a:pPr>
            <a:r>
              <a:rPr lang="hu-HU" sz="2500" dirty="0"/>
              <a:t>(A felhasznált időegység nem biztos, hogy a projekttervben szereplő felhasználási időtartam, mert nem biztos, hogy a rövid szabad időszakok kihasználhatók.)</a:t>
            </a:r>
          </a:p>
          <a:p>
            <a:pPr lvl="1">
              <a:lnSpc>
                <a:spcPct val="90000"/>
              </a:lnSpc>
            </a:pPr>
            <a:endParaRPr lang="en-US" sz="2200" kern="0" dirty="0"/>
          </a:p>
        </p:txBody>
      </p:sp>
      <p:sp>
        <p:nvSpPr>
          <p:cNvPr id="8" name="Rectangle 3"/>
          <p:cNvSpPr txBox="1">
            <a:spLocks noChangeArrowheads="1"/>
          </p:cNvSpPr>
          <p:nvPr/>
        </p:nvSpPr>
        <p:spPr bwMode="auto">
          <a:xfrm>
            <a:off x="787527" y="4267200"/>
            <a:ext cx="7696200" cy="17719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marL="0" indent="0">
              <a:lnSpc>
                <a:spcPct val="90000"/>
              </a:lnSpc>
              <a:buNone/>
            </a:pPr>
            <a:r>
              <a:rPr lang="hu-HU" sz="2700" kern="0" dirty="0"/>
              <a:t>Időegység költsége lehet:</a:t>
            </a:r>
          </a:p>
          <a:p>
            <a:pPr lvl="1">
              <a:lnSpc>
                <a:spcPct val="90000"/>
              </a:lnSpc>
            </a:pPr>
            <a:r>
              <a:rPr lang="hu-HU" sz="2200" kern="0" dirty="0"/>
              <a:t>Egyéni tényleges költség</a:t>
            </a:r>
          </a:p>
          <a:p>
            <a:pPr lvl="1">
              <a:lnSpc>
                <a:spcPct val="90000"/>
              </a:lnSpc>
            </a:pPr>
            <a:r>
              <a:rPr lang="hu-HU" sz="2200" kern="0" dirty="0"/>
              <a:t>Szakértői/szerepköri kategóriánkénti átalányköltség</a:t>
            </a:r>
          </a:p>
          <a:p>
            <a:pPr lvl="1">
              <a:lnSpc>
                <a:spcPct val="90000"/>
              </a:lnSpc>
            </a:pPr>
            <a:r>
              <a:rPr lang="hu-HU" sz="2200" kern="0" dirty="0"/>
              <a:t>Megkülönböztetés nélküli vállalati átalányköltség</a:t>
            </a:r>
          </a:p>
          <a:p>
            <a:pPr lvl="1">
              <a:lnSpc>
                <a:spcPct val="90000"/>
              </a:lnSpc>
            </a:pPr>
            <a:endParaRPr lang="en-US" sz="22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4003">
                                            <p:txEl>
                                              <p:pRg st="0" end="0"/>
                                            </p:txEl>
                                          </p:spTgt>
                                        </p:tgtEl>
                                        <p:attrNameLst>
                                          <p:attrName>style.visibility</p:attrName>
                                        </p:attrNameLst>
                                      </p:cBhvr>
                                      <p:to>
                                        <p:strVal val="visible"/>
                                      </p:to>
                                    </p:set>
                                    <p:anim calcmode="lin" valueType="num">
                                      <p:cBhvr additive="base">
                                        <p:cTn id="7" dur="500" fill="hold"/>
                                        <p:tgtEl>
                                          <p:spTgt spid="3840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40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3" grpId="0" build="p"/>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0EC1E9A-2620-498E-970D-DB5CA0612FF3}" type="slidenum">
              <a:rPr lang="en-US"/>
              <a:pPr/>
              <a:t>14</a:t>
            </a:fld>
            <a:endParaRPr lang="en-US"/>
          </a:p>
        </p:txBody>
      </p:sp>
      <p:sp>
        <p:nvSpPr>
          <p:cNvPr id="388098" name="Rectangle 2"/>
          <p:cNvSpPr>
            <a:spLocks noGrp="1" noChangeArrowheads="1"/>
          </p:cNvSpPr>
          <p:nvPr>
            <p:ph type="title"/>
          </p:nvPr>
        </p:nvSpPr>
        <p:spPr/>
        <p:txBody>
          <a:bodyPr/>
          <a:lstStyle/>
          <a:p>
            <a:r>
              <a:rPr lang="hu-HU" dirty="0"/>
              <a:t>Kritikus lánc módszer</a:t>
            </a:r>
            <a:endParaRPr lang="en-US" dirty="0"/>
          </a:p>
        </p:txBody>
      </p:sp>
      <p:sp>
        <p:nvSpPr>
          <p:cNvPr id="388099" name="Rectangle 3"/>
          <p:cNvSpPr>
            <a:spLocks noGrp="1" noChangeArrowheads="1"/>
          </p:cNvSpPr>
          <p:nvPr>
            <p:ph type="body" idx="1"/>
          </p:nvPr>
        </p:nvSpPr>
        <p:spPr/>
        <p:txBody>
          <a:bodyPr/>
          <a:lstStyle/>
          <a:p>
            <a:r>
              <a:rPr lang="hu-HU" dirty="0"/>
              <a:t>Dr. </a:t>
            </a:r>
            <a:r>
              <a:rPr lang="hu-HU" dirty="0" err="1"/>
              <a:t>Eliyahu</a:t>
            </a:r>
            <a:r>
              <a:rPr lang="hu-HU" dirty="0"/>
              <a:t> </a:t>
            </a:r>
            <a:r>
              <a:rPr lang="hu-HU" dirty="0" err="1"/>
              <a:t>Goldratt</a:t>
            </a:r>
            <a:endParaRPr lang="hu-HU" dirty="0"/>
          </a:p>
          <a:p>
            <a:r>
              <a:rPr lang="hu-HU" dirty="0"/>
              <a:t>Középpontban a </a:t>
            </a:r>
          </a:p>
          <a:p>
            <a:pPr lvl="1"/>
            <a:r>
              <a:rPr lang="hu-HU" dirty="0"/>
              <a:t>projektterv bizonytalanságai és a</a:t>
            </a:r>
          </a:p>
          <a:p>
            <a:pPr lvl="1"/>
            <a:r>
              <a:rPr lang="hu-HU" dirty="0"/>
              <a:t>nehezen megkapható erőforrások</a:t>
            </a:r>
          </a:p>
          <a:p>
            <a:pPr lvl="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4"/>
          <p:cNvSpPr>
            <a:spLocks noGrp="1"/>
          </p:cNvSpPr>
          <p:nvPr>
            <p:ph type="sldNum" sz="quarter" idx="12"/>
          </p:nvPr>
        </p:nvSpPr>
        <p:spPr/>
        <p:txBody>
          <a:bodyPr/>
          <a:lstStyle/>
          <a:p>
            <a:fld id="{93ABC85A-7D22-424A-944F-E6AAE46337E7}" type="slidenum">
              <a:rPr lang="en-US"/>
              <a:pPr/>
              <a:t>15</a:t>
            </a:fld>
            <a:endParaRPr lang="en-US"/>
          </a:p>
        </p:txBody>
      </p:sp>
      <p:sp>
        <p:nvSpPr>
          <p:cNvPr id="390148" name="Rectangle 4"/>
          <p:cNvSpPr>
            <a:spLocks noGrp="1" noChangeArrowheads="1"/>
          </p:cNvSpPr>
          <p:nvPr>
            <p:ph type="title"/>
          </p:nvPr>
        </p:nvSpPr>
        <p:spPr>
          <a:xfrm>
            <a:off x="1146175" y="783432"/>
            <a:ext cx="7696200" cy="838200"/>
          </a:xfrm>
        </p:spPr>
        <p:txBody>
          <a:bodyPr/>
          <a:lstStyle/>
          <a:p>
            <a:r>
              <a:rPr lang="hu-HU" dirty="0"/>
              <a:t>Kritikus lánc módszer (példa)</a:t>
            </a:r>
            <a:endParaRPr lang="en-US" dirty="0"/>
          </a:p>
        </p:txBody>
      </p:sp>
      <p:sp>
        <p:nvSpPr>
          <p:cNvPr id="390149" name="Rectangle 5"/>
          <p:cNvSpPr>
            <a:spLocks noChangeArrowheads="1"/>
          </p:cNvSpPr>
          <p:nvPr/>
        </p:nvSpPr>
        <p:spPr bwMode="auto">
          <a:xfrm>
            <a:off x="838200" y="2286000"/>
            <a:ext cx="685800" cy="381000"/>
          </a:xfrm>
          <a:prstGeom prst="rect">
            <a:avLst/>
          </a:prstGeom>
          <a:solidFill>
            <a:schemeClr val="accent1"/>
          </a:solidFill>
          <a:ln w="9525">
            <a:solidFill>
              <a:schemeClr val="tx1"/>
            </a:solidFill>
            <a:miter lim="800000"/>
            <a:headEnd/>
            <a:tailEnd/>
          </a:ln>
          <a:effectLst/>
        </p:spPr>
        <p:txBody>
          <a:bodyPr wrap="none" anchor="ctr"/>
          <a:lstStyle/>
          <a:p>
            <a:pPr algn="ctr"/>
            <a:r>
              <a:rPr lang="hu-HU"/>
              <a:t>1A</a:t>
            </a:r>
            <a:endParaRPr lang="en-US"/>
          </a:p>
        </p:txBody>
      </p:sp>
      <p:sp>
        <p:nvSpPr>
          <p:cNvPr id="390150" name="Rectangle 6"/>
          <p:cNvSpPr>
            <a:spLocks noChangeArrowheads="1"/>
          </p:cNvSpPr>
          <p:nvPr/>
        </p:nvSpPr>
        <p:spPr bwMode="auto">
          <a:xfrm>
            <a:off x="1828800" y="2286000"/>
            <a:ext cx="685800" cy="381000"/>
          </a:xfrm>
          <a:prstGeom prst="rect">
            <a:avLst/>
          </a:prstGeom>
          <a:solidFill>
            <a:schemeClr val="accent1"/>
          </a:solidFill>
          <a:ln w="9525">
            <a:solidFill>
              <a:schemeClr val="tx1"/>
            </a:solidFill>
            <a:miter lim="800000"/>
            <a:headEnd/>
            <a:tailEnd/>
          </a:ln>
          <a:effectLst/>
        </p:spPr>
        <p:txBody>
          <a:bodyPr wrap="none" anchor="ctr"/>
          <a:lstStyle/>
          <a:p>
            <a:pPr algn="ctr"/>
            <a:r>
              <a:rPr lang="hu-HU"/>
              <a:t>1B</a:t>
            </a:r>
            <a:endParaRPr lang="en-US"/>
          </a:p>
        </p:txBody>
      </p:sp>
      <p:sp>
        <p:nvSpPr>
          <p:cNvPr id="390151" name="Rectangle 7"/>
          <p:cNvSpPr>
            <a:spLocks noChangeArrowheads="1"/>
          </p:cNvSpPr>
          <p:nvPr/>
        </p:nvSpPr>
        <p:spPr bwMode="auto">
          <a:xfrm>
            <a:off x="2895600" y="2286000"/>
            <a:ext cx="685800" cy="381000"/>
          </a:xfrm>
          <a:prstGeom prst="rect">
            <a:avLst/>
          </a:prstGeom>
          <a:solidFill>
            <a:schemeClr val="accent1"/>
          </a:solidFill>
          <a:ln w="9525">
            <a:solidFill>
              <a:schemeClr val="tx1"/>
            </a:solidFill>
            <a:miter lim="800000"/>
            <a:headEnd/>
            <a:tailEnd/>
          </a:ln>
          <a:effectLst/>
        </p:spPr>
        <p:txBody>
          <a:bodyPr wrap="none" anchor="ctr"/>
          <a:lstStyle/>
          <a:p>
            <a:pPr algn="ctr"/>
            <a:r>
              <a:rPr lang="hu-HU"/>
              <a:t>1C</a:t>
            </a:r>
            <a:endParaRPr lang="en-US"/>
          </a:p>
        </p:txBody>
      </p:sp>
      <p:sp>
        <p:nvSpPr>
          <p:cNvPr id="390152" name="Rectangle 8"/>
          <p:cNvSpPr>
            <a:spLocks noChangeArrowheads="1"/>
          </p:cNvSpPr>
          <p:nvPr/>
        </p:nvSpPr>
        <p:spPr bwMode="auto">
          <a:xfrm>
            <a:off x="3962400" y="2286000"/>
            <a:ext cx="685800" cy="381000"/>
          </a:xfrm>
          <a:prstGeom prst="rect">
            <a:avLst/>
          </a:prstGeom>
          <a:solidFill>
            <a:srgbClr val="DAE381"/>
          </a:solidFill>
          <a:ln w="9525">
            <a:solidFill>
              <a:schemeClr val="tx1"/>
            </a:solidFill>
            <a:prstDash val="dash"/>
            <a:miter lim="800000"/>
            <a:headEnd/>
            <a:tailEnd/>
          </a:ln>
          <a:effectLst/>
        </p:spPr>
        <p:txBody>
          <a:bodyPr wrap="none" anchor="ctr"/>
          <a:lstStyle/>
          <a:p>
            <a:pPr algn="ctr"/>
            <a:r>
              <a:rPr lang="hu-HU" sz="1200"/>
              <a:t>Biztonsági</a:t>
            </a:r>
          </a:p>
          <a:p>
            <a:pPr algn="ctr"/>
            <a:r>
              <a:rPr lang="hu-HU" sz="1200"/>
              <a:t>puffer</a:t>
            </a:r>
            <a:endParaRPr lang="en-US" sz="1200"/>
          </a:p>
        </p:txBody>
      </p:sp>
      <p:sp>
        <p:nvSpPr>
          <p:cNvPr id="390153" name="Rectangle 9"/>
          <p:cNvSpPr>
            <a:spLocks noChangeArrowheads="1"/>
          </p:cNvSpPr>
          <p:nvPr/>
        </p:nvSpPr>
        <p:spPr bwMode="auto">
          <a:xfrm>
            <a:off x="5029200" y="2286000"/>
            <a:ext cx="685800" cy="381000"/>
          </a:xfrm>
          <a:prstGeom prst="rect">
            <a:avLst/>
          </a:prstGeom>
          <a:solidFill>
            <a:schemeClr val="accent1"/>
          </a:solidFill>
          <a:ln w="9525">
            <a:solidFill>
              <a:schemeClr val="tx1"/>
            </a:solidFill>
            <a:miter lim="800000"/>
            <a:headEnd/>
            <a:tailEnd/>
          </a:ln>
          <a:effectLst/>
        </p:spPr>
        <p:txBody>
          <a:bodyPr wrap="none" anchor="ctr"/>
          <a:lstStyle/>
          <a:p>
            <a:pPr algn="ctr"/>
            <a:r>
              <a:rPr lang="hu-HU"/>
              <a:t>1D</a:t>
            </a:r>
            <a:endParaRPr lang="en-US"/>
          </a:p>
        </p:txBody>
      </p:sp>
      <p:sp>
        <p:nvSpPr>
          <p:cNvPr id="390154" name="Rectangle 10"/>
          <p:cNvSpPr>
            <a:spLocks noChangeArrowheads="1"/>
          </p:cNvSpPr>
          <p:nvPr/>
        </p:nvSpPr>
        <p:spPr bwMode="auto">
          <a:xfrm>
            <a:off x="6096000" y="2286000"/>
            <a:ext cx="685800" cy="381000"/>
          </a:xfrm>
          <a:prstGeom prst="rect">
            <a:avLst/>
          </a:prstGeom>
          <a:solidFill>
            <a:schemeClr val="accent1"/>
          </a:solidFill>
          <a:ln w="9525">
            <a:solidFill>
              <a:schemeClr val="tx1"/>
            </a:solidFill>
            <a:miter lim="800000"/>
            <a:headEnd/>
            <a:tailEnd/>
          </a:ln>
          <a:effectLst/>
        </p:spPr>
        <p:txBody>
          <a:bodyPr wrap="none" anchor="ctr"/>
          <a:lstStyle/>
          <a:p>
            <a:pPr algn="ctr"/>
            <a:r>
              <a:rPr lang="hu-HU"/>
              <a:t>1E</a:t>
            </a:r>
            <a:endParaRPr lang="en-US"/>
          </a:p>
        </p:txBody>
      </p:sp>
      <p:sp>
        <p:nvSpPr>
          <p:cNvPr id="390155" name="Rectangle 11"/>
          <p:cNvSpPr>
            <a:spLocks noChangeArrowheads="1"/>
          </p:cNvSpPr>
          <p:nvPr/>
        </p:nvSpPr>
        <p:spPr bwMode="auto">
          <a:xfrm>
            <a:off x="6781800" y="2286000"/>
            <a:ext cx="914400" cy="685800"/>
          </a:xfrm>
          <a:prstGeom prst="rect">
            <a:avLst/>
          </a:prstGeom>
          <a:solidFill>
            <a:srgbClr val="FF9900"/>
          </a:solidFill>
          <a:ln w="9525">
            <a:solidFill>
              <a:schemeClr val="tx1"/>
            </a:solidFill>
            <a:prstDash val="dash"/>
            <a:miter lim="800000"/>
            <a:headEnd/>
            <a:tailEnd/>
          </a:ln>
          <a:effectLst/>
        </p:spPr>
        <p:txBody>
          <a:bodyPr wrap="none" anchor="ctr"/>
          <a:lstStyle/>
          <a:p>
            <a:pPr algn="ctr"/>
            <a:r>
              <a:rPr lang="hu-HU"/>
              <a:t>Projekt</a:t>
            </a:r>
          </a:p>
          <a:p>
            <a:pPr algn="ctr"/>
            <a:r>
              <a:rPr lang="hu-HU"/>
              <a:t>puffer</a:t>
            </a:r>
            <a:endParaRPr lang="en-US"/>
          </a:p>
        </p:txBody>
      </p:sp>
      <p:sp>
        <p:nvSpPr>
          <p:cNvPr id="390156" name="Rectangle 12"/>
          <p:cNvSpPr>
            <a:spLocks noChangeArrowheads="1"/>
          </p:cNvSpPr>
          <p:nvPr/>
        </p:nvSpPr>
        <p:spPr bwMode="auto">
          <a:xfrm>
            <a:off x="838200" y="3733800"/>
            <a:ext cx="685800" cy="381000"/>
          </a:xfrm>
          <a:prstGeom prst="rect">
            <a:avLst/>
          </a:prstGeom>
          <a:solidFill>
            <a:schemeClr val="accent1"/>
          </a:solidFill>
          <a:ln w="9525">
            <a:solidFill>
              <a:schemeClr val="tx1"/>
            </a:solidFill>
            <a:miter lim="800000"/>
            <a:headEnd/>
            <a:tailEnd/>
          </a:ln>
          <a:effectLst/>
        </p:spPr>
        <p:txBody>
          <a:bodyPr wrap="none" anchor="ctr"/>
          <a:lstStyle/>
          <a:p>
            <a:pPr algn="ctr"/>
            <a:r>
              <a:rPr lang="hu-HU"/>
              <a:t>2A</a:t>
            </a:r>
            <a:endParaRPr lang="en-US"/>
          </a:p>
        </p:txBody>
      </p:sp>
      <p:sp>
        <p:nvSpPr>
          <p:cNvPr id="390157" name="Rectangle 13"/>
          <p:cNvSpPr>
            <a:spLocks noChangeArrowheads="1"/>
          </p:cNvSpPr>
          <p:nvPr/>
        </p:nvSpPr>
        <p:spPr bwMode="auto">
          <a:xfrm>
            <a:off x="1828800" y="3733800"/>
            <a:ext cx="685800" cy="381000"/>
          </a:xfrm>
          <a:prstGeom prst="rect">
            <a:avLst/>
          </a:prstGeom>
          <a:solidFill>
            <a:srgbClr val="DAE381"/>
          </a:solidFill>
          <a:ln w="9525">
            <a:solidFill>
              <a:schemeClr val="tx1"/>
            </a:solidFill>
            <a:prstDash val="dash"/>
            <a:miter lim="800000"/>
            <a:headEnd/>
            <a:tailEnd/>
          </a:ln>
          <a:effectLst/>
        </p:spPr>
        <p:txBody>
          <a:bodyPr wrap="none" anchor="ctr"/>
          <a:lstStyle/>
          <a:p>
            <a:pPr algn="ctr"/>
            <a:endParaRPr lang="hu-HU" sz="1200"/>
          </a:p>
          <a:p>
            <a:pPr algn="ctr"/>
            <a:r>
              <a:rPr lang="hu-HU" sz="1200"/>
              <a:t>Biztonsági</a:t>
            </a:r>
          </a:p>
          <a:p>
            <a:pPr algn="ctr"/>
            <a:r>
              <a:rPr lang="hu-HU" sz="1200"/>
              <a:t>puffer</a:t>
            </a:r>
            <a:endParaRPr lang="en-US" sz="1200"/>
          </a:p>
          <a:p>
            <a:pPr algn="ctr"/>
            <a:endParaRPr lang="en-US" sz="1200"/>
          </a:p>
        </p:txBody>
      </p:sp>
      <p:sp>
        <p:nvSpPr>
          <p:cNvPr id="390158" name="Rectangle 14"/>
          <p:cNvSpPr>
            <a:spLocks noChangeArrowheads="1"/>
          </p:cNvSpPr>
          <p:nvPr/>
        </p:nvSpPr>
        <p:spPr bwMode="auto">
          <a:xfrm>
            <a:off x="2895600" y="3733800"/>
            <a:ext cx="685800" cy="381000"/>
          </a:xfrm>
          <a:prstGeom prst="rect">
            <a:avLst/>
          </a:prstGeom>
          <a:solidFill>
            <a:schemeClr val="accent1"/>
          </a:solidFill>
          <a:ln w="9525">
            <a:solidFill>
              <a:schemeClr val="tx1"/>
            </a:solidFill>
            <a:miter lim="800000"/>
            <a:headEnd/>
            <a:tailEnd/>
          </a:ln>
          <a:effectLst/>
        </p:spPr>
        <p:txBody>
          <a:bodyPr wrap="none" anchor="ctr"/>
          <a:lstStyle/>
          <a:p>
            <a:pPr algn="ctr"/>
            <a:r>
              <a:rPr lang="hu-HU"/>
              <a:t>2B</a:t>
            </a:r>
            <a:endParaRPr lang="en-US"/>
          </a:p>
        </p:txBody>
      </p:sp>
      <p:sp>
        <p:nvSpPr>
          <p:cNvPr id="390159" name="Rectangle 15"/>
          <p:cNvSpPr>
            <a:spLocks noChangeArrowheads="1"/>
          </p:cNvSpPr>
          <p:nvPr/>
        </p:nvSpPr>
        <p:spPr bwMode="auto">
          <a:xfrm>
            <a:off x="1905000" y="5105400"/>
            <a:ext cx="685800" cy="381000"/>
          </a:xfrm>
          <a:prstGeom prst="rect">
            <a:avLst/>
          </a:prstGeom>
          <a:solidFill>
            <a:schemeClr val="accent1"/>
          </a:solidFill>
          <a:ln w="9525">
            <a:solidFill>
              <a:schemeClr val="tx1"/>
            </a:solidFill>
            <a:miter lim="800000"/>
            <a:headEnd/>
            <a:tailEnd/>
          </a:ln>
          <a:effectLst/>
        </p:spPr>
        <p:txBody>
          <a:bodyPr wrap="none" anchor="ctr"/>
          <a:lstStyle/>
          <a:p>
            <a:pPr algn="ctr"/>
            <a:r>
              <a:rPr lang="hu-HU"/>
              <a:t>3A</a:t>
            </a:r>
            <a:endParaRPr lang="en-US"/>
          </a:p>
        </p:txBody>
      </p:sp>
      <p:sp>
        <p:nvSpPr>
          <p:cNvPr id="390160" name="Rectangle 16"/>
          <p:cNvSpPr>
            <a:spLocks noChangeArrowheads="1"/>
          </p:cNvSpPr>
          <p:nvPr/>
        </p:nvSpPr>
        <p:spPr bwMode="auto">
          <a:xfrm>
            <a:off x="2971800" y="5105400"/>
            <a:ext cx="685800" cy="381000"/>
          </a:xfrm>
          <a:prstGeom prst="rect">
            <a:avLst/>
          </a:prstGeom>
          <a:solidFill>
            <a:srgbClr val="DAE381"/>
          </a:solidFill>
          <a:ln w="9525">
            <a:solidFill>
              <a:schemeClr val="tx1"/>
            </a:solidFill>
            <a:prstDash val="dash"/>
            <a:miter lim="800000"/>
            <a:headEnd/>
            <a:tailEnd/>
          </a:ln>
          <a:effectLst/>
        </p:spPr>
        <p:txBody>
          <a:bodyPr wrap="none" anchor="ctr"/>
          <a:lstStyle/>
          <a:p>
            <a:pPr algn="ctr"/>
            <a:endParaRPr lang="hu-HU" sz="1200"/>
          </a:p>
          <a:p>
            <a:pPr algn="ctr"/>
            <a:r>
              <a:rPr lang="hu-HU" sz="1200"/>
              <a:t>Biztonsági</a:t>
            </a:r>
          </a:p>
          <a:p>
            <a:pPr algn="ctr"/>
            <a:r>
              <a:rPr lang="hu-HU" sz="1200"/>
              <a:t>puffer</a:t>
            </a:r>
            <a:endParaRPr lang="en-US" sz="1200"/>
          </a:p>
          <a:p>
            <a:pPr algn="ctr"/>
            <a:endParaRPr lang="en-US" sz="1200"/>
          </a:p>
        </p:txBody>
      </p:sp>
      <p:sp>
        <p:nvSpPr>
          <p:cNvPr id="390161" name="Rectangle 17"/>
          <p:cNvSpPr>
            <a:spLocks noChangeArrowheads="1"/>
          </p:cNvSpPr>
          <p:nvPr/>
        </p:nvSpPr>
        <p:spPr bwMode="auto">
          <a:xfrm>
            <a:off x="4038600" y="5105400"/>
            <a:ext cx="685800" cy="381000"/>
          </a:xfrm>
          <a:prstGeom prst="rect">
            <a:avLst/>
          </a:prstGeom>
          <a:solidFill>
            <a:schemeClr val="accent1"/>
          </a:solidFill>
          <a:ln w="9525">
            <a:solidFill>
              <a:schemeClr val="tx1"/>
            </a:solidFill>
            <a:miter lim="800000"/>
            <a:headEnd/>
            <a:tailEnd/>
          </a:ln>
          <a:effectLst/>
        </p:spPr>
        <p:txBody>
          <a:bodyPr wrap="none" anchor="ctr"/>
          <a:lstStyle/>
          <a:p>
            <a:pPr algn="ctr"/>
            <a:r>
              <a:rPr lang="hu-HU"/>
              <a:t>3B</a:t>
            </a:r>
            <a:endParaRPr lang="en-US"/>
          </a:p>
        </p:txBody>
      </p:sp>
      <p:pic>
        <p:nvPicPr>
          <p:cNvPr id="390162" name="Picture 18" descr="j0288980"/>
          <p:cNvPicPr>
            <a:picLocks noChangeAspect="1" noChangeArrowheads="1"/>
          </p:cNvPicPr>
          <p:nvPr/>
        </p:nvPicPr>
        <p:blipFill>
          <a:blip r:embed="rId3" cstate="print"/>
          <a:srcRect/>
          <a:stretch>
            <a:fillRect/>
          </a:stretch>
        </p:blipFill>
        <p:spPr bwMode="auto">
          <a:xfrm>
            <a:off x="914400" y="1535113"/>
            <a:ext cx="374650" cy="750887"/>
          </a:xfrm>
          <a:prstGeom prst="rect">
            <a:avLst/>
          </a:prstGeom>
          <a:noFill/>
        </p:spPr>
      </p:pic>
      <p:pic>
        <p:nvPicPr>
          <p:cNvPr id="390163" name="Picture 19" descr="j0078791"/>
          <p:cNvPicPr>
            <a:picLocks noChangeAspect="1" noChangeArrowheads="1"/>
          </p:cNvPicPr>
          <p:nvPr/>
        </p:nvPicPr>
        <p:blipFill>
          <a:blip r:embed="rId4" cstate="print"/>
          <a:srcRect/>
          <a:stretch>
            <a:fillRect/>
          </a:stretch>
        </p:blipFill>
        <p:spPr bwMode="auto">
          <a:xfrm>
            <a:off x="1981200" y="1600200"/>
            <a:ext cx="346075" cy="685800"/>
          </a:xfrm>
          <a:prstGeom prst="rect">
            <a:avLst/>
          </a:prstGeom>
          <a:noFill/>
        </p:spPr>
      </p:pic>
      <p:pic>
        <p:nvPicPr>
          <p:cNvPr id="390164" name="Picture 20" descr="j0078717"/>
          <p:cNvPicPr>
            <a:picLocks noChangeAspect="1" noChangeArrowheads="1"/>
          </p:cNvPicPr>
          <p:nvPr/>
        </p:nvPicPr>
        <p:blipFill>
          <a:blip r:embed="rId5" cstate="print"/>
          <a:srcRect/>
          <a:stretch>
            <a:fillRect/>
          </a:stretch>
        </p:blipFill>
        <p:spPr bwMode="auto">
          <a:xfrm>
            <a:off x="3048000" y="1541463"/>
            <a:ext cx="374650" cy="744537"/>
          </a:xfrm>
          <a:prstGeom prst="rect">
            <a:avLst/>
          </a:prstGeom>
          <a:noFill/>
        </p:spPr>
      </p:pic>
      <p:pic>
        <p:nvPicPr>
          <p:cNvPr id="390165" name="Picture 21" descr="j0078791"/>
          <p:cNvPicPr>
            <a:picLocks noChangeAspect="1" noChangeArrowheads="1"/>
          </p:cNvPicPr>
          <p:nvPr/>
        </p:nvPicPr>
        <p:blipFill>
          <a:blip r:embed="rId4" cstate="print"/>
          <a:srcRect/>
          <a:stretch>
            <a:fillRect/>
          </a:stretch>
        </p:blipFill>
        <p:spPr bwMode="auto">
          <a:xfrm>
            <a:off x="3048000" y="3048000"/>
            <a:ext cx="346075" cy="685800"/>
          </a:xfrm>
          <a:prstGeom prst="rect">
            <a:avLst/>
          </a:prstGeom>
          <a:noFill/>
        </p:spPr>
      </p:pic>
      <p:pic>
        <p:nvPicPr>
          <p:cNvPr id="390166" name="Picture 22" descr="j0078791"/>
          <p:cNvPicPr>
            <a:picLocks noChangeAspect="1" noChangeArrowheads="1"/>
          </p:cNvPicPr>
          <p:nvPr/>
        </p:nvPicPr>
        <p:blipFill>
          <a:blip r:embed="rId4" cstate="print"/>
          <a:srcRect/>
          <a:stretch>
            <a:fillRect/>
          </a:stretch>
        </p:blipFill>
        <p:spPr bwMode="auto">
          <a:xfrm>
            <a:off x="4149725" y="4419600"/>
            <a:ext cx="346075" cy="685800"/>
          </a:xfrm>
          <a:prstGeom prst="rect">
            <a:avLst/>
          </a:prstGeom>
          <a:noFill/>
        </p:spPr>
      </p:pic>
      <p:pic>
        <p:nvPicPr>
          <p:cNvPr id="390167" name="Picture 23" descr="j0288980"/>
          <p:cNvPicPr>
            <a:picLocks noChangeAspect="1" noChangeArrowheads="1"/>
          </p:cNvPicPr>
          <p:nvPr/>
        </p:nvPicPr>
        <p:blipFill>
          <a:blip r:embed="rId3" cstate="print"/>
          <a:srcRect/>
          <a:stretch>
            <a:fillRect/>
          </a:stretch>
        </p:blipFill>
        <p:spPr bwMode="auto">
          <a:xfrm>
            <a:off x="5187950" y="1535113"/>
            <a:ext cx="374650" cy="750887"/>
          </a:xfrm>
          <a:prstGeom prst="rect">
            <a:avLst/>
          </a:prstGeom>
          <a:noFill/>
        </p:spPr>
      </p:pic>
      <p:pic>
        <p:nvPicPr>
          <p:cNvPr id="390168" name="Picture 24" descr="j0078717"/>
          <p:cNvPicPr>
            <a:picLocks noChangeAspect="1" noChangeArrowheads="1"/>
          </p:cNvPicPr>
          <p:nvPr/>
        </p:nvPicPr>
        <p:blipFill>
          <a:blip r:embed="rId5" cstate="print"/>
          <a:srcRect/>
          <a:stretch>
            <a:fillRect/>
          </a:stretch>
        </p:blipFill>
        <p:spPr bwMode="auto">
          <a:xfrm>
            <a:off x="6254750" y="1541463"/>
            <a:ext cx="374650" cy="744537"/>
          </a:xfrm>
          <a:prstGeom prst="rect">
            <a:avLst/>
          </a:prstGeom>
          <a:noFill/>
        </p:spPr>
      </p:pic>
      <p:pic>
        <p:nvPicPr>
          <p:cNvPr id="390169" name="Picture 25" descr="j0078717"/>
          <p:cNvPicPr>
            <a:picLocks noChangeAspect="1" noChangeArrowheads="1"/>
          </p:cNvPicPr>
          <p:nvPr/>
        </p:nvPicPr>
        <p:blipFill>
          <a:blip r:embed="rId5" cstate="print"/>
          <a:srcRect/>
          <a:stretch>
            <a:fillRect/>
          </a:stretch>
        </p:blipFill>
        <p:spPr bwMode="auto">
          <a:xfrm>
            <a:off x="914400" y="2989263"/>
            <a:ext cx="374650" cy="744537"/>
          </a:xfrm>
          <a:prstGeom prst="rect">
            <a:avLst/>
          </a:prstGeom>
          <a:noFill/>
        </p:spPr>
      </p:pic>
      <p:pic>
        <p:nvPicPr>
          <p:cNvPr id="390170" name="Picture 26" descr="j0078717"/>
          <p:cNvPicPr>
            <a:picLocks noChangeAspect="1" noChangeArrowheads="1"/>
          </p:cNvPicPr>
          <p:nvPr/>
        </p:nvPicPr>
        <p:blipFill>
          <a:blip r:embed="rId5" cstate="print"/>
          <a:srcRect/>
          <a:stretch>
            <a:fillRect/>
          </a:stretch>
        </p:blipFill>
        <p:spPr bwMode="auto">
          <a:xfrm>
            <a:off x="2063750" y="4378325"/>
            <a:ext cx="374650" cy="744538"/>
          </a:xfrm>
          <a:prstGeom prst="rect">
            <a:avLst/>
          </a:prstGeom>
          <a:noFill/>
        </p:spPr>
      </p:pic>
      <p:sp>
        <p:nvSpPr>
          <p:cNvPr id="390171" name="Line 27"/>
          <p:cNvSpPr>
            <a:spLocks noChangeShapeType="1"/>
          </p:cNvSpPr>
          <p:nvPr/>
        </p:nvSpPr>
        <p:spPr bwMode="auto">
          <a:xfrm>
            <a:off x="1524000" y="2514600"/>
            <a:ext cx="304800" cy="0"/>
          </a:xfrm>
          <a:prstGeom prst="line">
            <a:avLst/>
          </a:prstGeom>
          <a:noFill/>
          <a:ln w="9525">
            <a:solidFill>
              <a:srgbClr val="FF3300"/>
            </a:solidFill>
            <a:round/>
            <a:headEnd/>
            <a:tailEnd type="triangle" w="med" len="med"/>
          </a:ln>
          <a:effectLst/>
        </p:spPr>
        <p:txBody>
          <a:bodyPr/>
          <a:lstStyle/>
          <a:p>
            <a:endParaRPr lang="hu-HU"/>
          </a:p>
        </p:txBody>
      </p:sp>
      <p:sp>
        <p:nvSpPr>
          <p:cNvPr id="390173" name="Line 29"/>
          <p:cNvSpPr>
            <a:spLocks noChangeShapeType="1"/>
          </p:cNvSpPr>
          <p:nvPr/>
        </p:nvSpPr>
        <p:spPr bwMode="auto">
          <a:xfrm>
            <a:off x="2514600" y="2514600"/>
            <a:ext cx="381000" cy="0"/>
          </a:xfrm>
          <a:prstGeom prst="line">
            <a:avLst/>
          </a:prstGeom>
          <a:noFill/>
          <a:ln w="9525">
            <a:solidFill>
              <a:srgbClr val="FF3300"/>
            </a:solidFill>
            <a:round/>
            <a:headEnd/>
            <a:tailEnd type="triangle" w="med" len="med"/>
          </a:ln>
          <a:effectLst/>
        </p:spPr>
        <p:txBody>
          <a:bodyPr/>
          <a:lstStyle/>
          <a:p>
            <a:endParaRPr lang="hu-HU"/>
          </a:p>
        </p:txBody>
      </p:sp>
      <p:sp>
        <p:nvSpPr>
          <p:cNvPr id="390174" name="Line 30"/>
          <p:cNvSpPr>
            <a:spLocks noChangeShapeType="1"/>
          </p:cNvSpPr>
          <p:nvPr/>
        </p:nvSpPr>
        <p:spPr bwMode="auto">
          <a:xfrm>
            <a:off x="3581400" y="2514600"/>
            <a:ext cx="381000" cy="0"/>
          </a:xfrm>
          <a:prstGeom prst="line">
            <a:avLst/>
          </a:prstGeom>
          <a:noFill/>
          <a:ln w="9525">
            <a:solidFill>
              <a:srgbClr val="FF3300"/>
            </a:solidFill>
            <a:round/>
            <a:headEnd/>
            <a:tailEnd type="triangle" w="med" len="med"/>
          </a:ln>
          <a:effectLst/>
        </p:spPr>
        <p:txBody>
          <a:bodyPr/>
          <a:lstStyle/>
          <a:p>
            <a:endParaRPr lang="hu-HU"/>
          </a:p>
        </p:txBody>
      </p:sp>
      <p:sp>
        <p:nvSpPr>
          <p:cNvPr id="390175" name="Line 31"/>
          <p:cNvSpPr>
            <a:spLocks noChangeShapeType="1"/>
          </p:cNvSpPr>
          <p:nvPr/>
        </p:nvSpPr>
        <p:spPr bwMode="auto">
          <a:xfrm>
            <a:off x="4648200" y="2514600"/>
            <a:ext cx="381000" cy="0"/>
          </a:xfrm>
          <a:prstGeom prst="line">
            <a:avLst/>
          </a:prstGeom>
          <a:noFill/>
          <a:ln w="9525">
            <a:solidFill>
              <a:srgbClr val="FF3300"/>
            </a:solidFill>
            <a:round/>
            <a:headEnd/>
            <a:tailEnd type="triangle" w="med" len="med"/>
          </a:ln>
          <a:effectLst/>
        </p:spPr>
        <p:txBody>
          <a:bodyPr/>
          <a:lstStyle/>
          <a:p>
            <a:endParaRPr lang="hu-HU"/>
          </a:p>
        </p:txBody>
      </p:sp>
      <p:sp>
        <p:nvSpPr>
          <p:cNvPr id="390176" name="Line 32"/>
          <p:cNvSpPr>
            <a:spLocks noChangeShapeType="1"/>
          </p:cNvSpPr>
          <p:nvPr/>
        </p:nvSpPr>
        <p:spPr bwMode="auto">
          <a:xfrm>
            <a:off x="5715000" y="2514600"/>
            <a:ext cx="381000" cy="0"/>
          </a:xfrm>
          <a:prstGeom prst="line">
            <a:avLst/>
          </a:prstGeom>
          <a:noFill/>
          <a:ln w="9525">
            <a:solidFill>
              <a:srgbClr val="FF3300"/>
            </a:solidFill>
            <a:round/>
            <a:headEnd/>
            <a:tailEnd type="triangle" w="med" len="med"/>
          </a:ln>
          <a:effectLst/>
        </p:spPr>
        <p:txBody>
          <a:bodyPr/>
          <a:lstStyle/>
          <a:p>
            <a:endParaRPr lang="hu-HU"/>
          </a:p>
        </p:txBody>
      </p:sp>
      <p:sp>
        <p:nvSpPr>
          <p:cNvPr id="390178" name="Line 34"/>
          <p:cNvSpPr>
            <a:spLocks noChangeShapeType="1"/>
          </p:cNvSpPr>
          <p:nvPr/>
        </p:nvSpPr>
        <p:spPr bwMode="auto">
          <a:xfrm>
            <a:off x="2514600" y="3962400"/>
            <a:ext cx="381000" cy="0"/>
          </a:xfrm>
          <a:prstGeom prst="line">
            <a:avLst/>
          </a:prstGeom>
          <a:noFill/>
          <a:ln w="9525">
            <a:solidFill>
              <a:schemeClr val="tx1"/>
            </a:solidFill>
            <a:round/>
            <a:headEnd/>
            <a:tailEnd type="triangle" w="med" len="med"/>
          </a:ln>
          <a:effectLst/>
        </p:spPr>
        <p:txBody>
          <a:bodyPr/>
          <a:lstStyle/>
          <a:p>
            <a:endParaRPr lang="hu-HU"/>
          </a:p>
        </p:txBody>
      </p:sp>
      <p:sp>
        <p:nvSpPr>
          <p:cNvPr id="390179" name="Line 35"/>
          <p:cNvSpPr>
            <a:spLocks noChangeShapeType="1"/>
          </p:cNvSpPr>
          <p:nvPr/>
        </p:nvSpPr>
        <p:spPr bwMode="auto">
          <a:xfrm>
            <a:off x="2590800" y="5334000"/>
            <a:ext cx="381000" cy="0"/>
          </a:xfrm>
          <a:prstGeom prst="line">
            <a:avLst/>
          </a:prstGeom>
          <a:noFill/>
          <a:ln w="9525">
            <a:solidFill>
              <a:schemeClr val="tx1"/>
            </a:solidFill>
            <a:round/>
            <a:headEnd/>
            <a:tailEnd type="triangle" w="med" len="med"/>
          </a:ln>
          <a:effectLst/>
        </p:spPr>
        <p:txBody>
          <a:bodyPr/>
          <a:lstStyle/>
          <a:p>
            <a:endParaRPr lang="hu-HU"/>
          </a:p>
        </p:txBody>
      </p:sp>
      <p:sp>
        <p:nvSpPr>
          <p:cNvPr id="390180" name="Line 36"/>
          <p:cNvSpPr>
            <a:spLocks noChangeShapeType="1"/>
          </p:cNvSpPr>
          <p:nvPr/>
        </p:nvSpPr>
        <p:spPr bwMode="auto">
          <a:xfrm>
            <a:off x="3657600" y="5334000"/>
            <a:ext cx="381000" cy="0"/>
          </a:xfrm>
          <a:prstGeom prst="line">
            <a:avLst/>
          </a:prstGeom>
          <a:noFill/>
          <a:ln w="9525">
            <a:solidFill>
              <a:schemeClr val="tx1"/>
            </a:solidFill>
            <a:round/>
            <a:headEnd/>
            <a:tailEnd type="triangle" w="med" len="med"/>
          </a:ln>
          <a:effectLst/>
        </p:spPr>
        <p:txBody>
          <a:bodyPr/>
          <a:lstStyle/>
          <a:p>
            <a:endParaRPr lang="hu-HU"/>
          </a:p>
        </p:txBody>
      </p:sp>
      <p:sp>
        <p:nvSpPr>
          <p:cNvPr id="390181" name="Line 37"/>
          <p:cNvSpPr>
            <a:spLocks noChangeShapeType="1"/>
          </p:cNvSpPr>
          <p:nvPr/>
        </p:nvSpPr>
        <p:spPr bwMode="auto">
          <a:xfrm>
            <a:off x="1524000" y="3962400"/>
            <a:ext cx="304800" cy="0"/>
          </a:xfrm>
          <a:prstGeom prst="line">
            <a:avLst/>
          </a:prstGeom>
          <a:noFill/>
          <a:ln w="9525">
            <a:solidFill>
              <a:schemeClr val="tx1"/>
            </a:solidFill>
            <a:round/>
            <a:headEnd/>
            <a:tailEnd type="triangle" w="med" len="med"/>
          </a:ln>
          <a:effectLst/>
        </p:spPr>
        <p:txBody>
          <a:bodyPr/>
          <a:lstStyle/>
          <a:p>
            <a:endParaRPr lang="hu-HU"/>
          </a:p>
        </p:txBody>
      </p:sp>
      <p:sp>
        <p:nvSpPr>
          <p:cNvPr id="390182" name="Line 38"/>
          <p:cNvSpPr>
            <a:spLocks noChangeShapeType="1"/>
          </p:cNvSpPr>
          <p:nvPr/>
        </p:nvSpPr>
        <p:spPr bwMode="auto">
          <a:xfrm>
            <a:off x="838200" y="2667000"/>
            <a:ext cx="1905000" cy="0"/>
          </a:xfrm>
          <a:prstGeom prst="line">
            <a:avLst/>
          </a:prstGeom>
          <a:noFill/>
          <a:ln w="57150">
            <a:solidFill>
              <a:srgbClr val="FF3300"/>
            </a:solidFill>
            <a:round/>
            <a:headEnd/>
            <a:tailEnd/>
          </a:ln>
          <a:effectLst/>
        </p:spPr>
        <p:txBody>
          <a:bodyPr/>
          <a:lstStyle/>
          <a:p>
            <a:endParaRPr lang="hu-HU"/>
          </a:p>
        </p:txBody>
      </p:sp>
      <p:sp>
        <p:nvSpPr>
          <p:cNvPr id="390183" name="Line 39"/>
          <p:cNvSpPr>
            <a:spLocks noChangeShapeType="1"/>
          </p:cNvSpPr>
          <p:nvPr/>
        </p:nvSpPr>
        <p:spPr bwMode="auto">
          <a:xfrm>
            <a:off x="2743200" y="2667000"/>
            <a:ext cx="0" cy="1447800"/>
          </a:xfrm>
          <a:prstGeom prst="line">
            <a:avLst/>
          </a:prstGeom>
          <a:noFill/>
          <a:ln w="57150">
            <a:solidFill>
              <a:srgbClr val="FF3300"/>
            </a:solidFill>
            <a:round/>
            <a:headEnd/>
            <a:tailEnd/>
          </a:ln>
          <a:effectLst/>
        </p:spPr>
        <p:txBody>
          <a:bodyPr/>
          <a:lstStyle/>
          <a:p>
            <a:endParaRPr lang="hu-HU"/>
          </a:p>
        </p:txBody>
      </p:sp>
      <p:sp>
        <p:nvSpPr>
          <p:cNvPr id="390184" name="Line 40"/>
          <p:cNvSpPr>
            <a:spLocks noChangeShapeType="1"/>
          </p:cNvSpPr>
          <p:nvPr/>
        </p:nvSpPr>
        <p:spPr bwMode="auto">
          <a:xfrm>
            <a:off x="2743200" y="4114800"/>
            <a:ext cx="1143000" cy="0"/>
          </a:xfrm>
          <a:prstGeom prst="line">
            <a:avLst/>
          </a:prstGeom>
          <a:noFill/>
          <a:ln w="57150">
            <a:solidFill>
              <a:srgbClr val="FF3300"/>
            </a:solidFill>
            <a:round/>
            <a:headEnd/>
            <a:tailEnd/>
          </a:ln>
          <a:effectLst/>
        </p:spPr>
        <p:txBody>
          <a:bodyPr/>
          <a:lstStyle/>
          <a:p>
            <a:endParaRPr lang="hu-HU"/>
          </a:p>
        </p:txBody>
      </p:sp>
      <p:sp>
        <p:nvSpPr>
          <p:cNvPr id="390185" name="Line 41"/>
          <p:cNvSpPr>
            <a:spLocks noChangeShapeType="1"/>
          </p:cNvSpPr>
          <p:nvPr/>
        </p:nvSpPr>
        <p:spPr bwMode="auto">
          <a:xfrm>
            <a:off x="3886200" y="4114800"/>
            <a:ext cx="0" cy="1371600"/>
          </a:xfrm>
          <a:prstGeom prst="line">
            <a:avLst/>
          </a:prstGeom>
          <a:noFill/>
          <a:ln w="57150">
            <a:solidFill>
              <a:srgbClr val="FF3300"/>
            </a:solidFill>
            <a:round/>
            <a:headEnd/>
            <a:tailEnd/>
          </a:ln>
          <a:effectLst/>
        </p:spPr>
        <p:txBody>
          <a:bodyPr/>
          <a:lstStyle/>
          <a:p>
            <a:endParaRPr lang="hu-HU"/>
          </a:p>
        </p:txBody>
      </p:sp>
      <p:sp>
        <p:nvSpPr>
          <p:cNvPr id="390186" name="Line 42"/>
          <p:cNvSpPr>
            <a:spLocks noChangeShapeType="1"/>
          </p:cNvSpPr>
          <p:nvPr/>
        </p:nvSpPr>
        <p:spPr bwMode="auto">
          <a:xfrm>
            <a:off x="3886200" y="5486400"/>
            <a:ext cx="1066800" cy="0"/>
          </a:xfrm>
          <a:prstGeom prst="line">
            <a:avLst/>
          </a:prstGeom>
          <a:noFill/>
          <a:ln w="57150">
            <a:solidFill>
              <a:srgbClr val="FF3300"/>
            </a:solidFill>
            <a:round/>
            <a:headEnd/>
            <a:tailEnd/>
          </a:ln>
          <a:effectLst/>
        </p:spPr>
        <p:txBody>
          <a:bodyPr/>
          <a:lstStyle/>
          <a:p>
            <a:endParaRPr lang="hu-HU"/>
          </a:p>
        </p:txBody>
      </p:sp>
      <p:sp>
        <p:nvSpPr>
          <p:cNvPr id="390187" name="Line 43"/>
          <p:cNvSpPr>
            <a:spLocks noChangeShapeType="1"/>
          </p:cNvSpPr>
          <p:nvPr/>
        </p:nvSpPr>
        <p:spPr bwMode="auto">
          <a:xfrm flipV="1">
            <a:off x="4953000" y="2667000"/>
            <a:ext cx="0" cy="2819400"/>
          </a:xfrm>
          <a:prstGeom prst="line">
            <a:avLst/>
          </a:prstGeom>
          <a:noFill/>
          <a:ln w="57150">
            <a:solidFill>
              <a:srgbClr val="FF3300"/>
            </a:solidFill>
            <a:round/>
            <a:headEnd/>
            <a:tailEnd/>
          </a:ln>
          <a:effectLst/>
        </p:spPr>
        <p:txBody>
          <a:bodyPr/>
          <a:lstStyle/>
          <a:p>
            <a:endParaRPr lang="hu-HU"/>
          </a:p>
        </p:txBody>
      </p:sp>
      <p:sp>
        <p:nvSpPr>
          <p:cNvPr id="390188" name="Line 44"/>
          <p:cNvSpPr>
            <a:spLocks noChangeShapeType="1"/>
          </p:cNvSpPr>
          <p:nvPr/>
        </p:nvSpPr>
        <p:spPr bwMode="auto">
          <a:xfrm>
            <a:off x="4953000" y="2667000"/>
            <a:ext cx="1828800" cy="0"/>
          </a:xfrm>
          <a:prstGeom prst="line">
            <a:avLst/>
          </a:prstGeom>
          <a:noFill/>
          <a:ln w="57150">
            <a:solidFill>
              <a:srgbClr val="FF3300"/>
            </a:solidFill>
            <a:round/>
            <a:headEnd/>
            <a:tailEnd/>
          </a:ln>
          <a:effectLst/>
        </p:spPr>
        <p:txBody>
          <a:bodyPr/>
          <a:lstStyle/>
          <a:p>
            <a:endParaRPr lang="hu-HU"/>
          </a:p>
        </p:txBody>
      </p:sp>
      <p:sp>
        <p:nvSpPr>
          <p:cNvPr id="390190" name="Line 46"/>
          <p:cNvSpPr>
            <a:spLocks noChangeShapeType="1"/>
          </p:cNvSpPr>
          <p:nvPr/>
        </p:nvSpPr>
        <p:spPr bwMode="auto">
          <a:xfrm>
            <a:off x="914400" y="5943600"/>
            <a:ext cx="7391400" cy="0"/>
          </a:xfrm>
          <a:prstGeom prst="line">
            <a:avLst/>
          </a:prstGeom>
          <a:noFill/>
          <a:ln w="12700">
            <a:solidFill>
              <a:schemeClr val="tx1"/>
            </a:solidFill>
            <a:round/>
            <a:headEnd/>
            <a:tailEnd type="triangle" w="med" len="med"/>
          </a:ln>
          <a:effectLst/>
        </p:spPr>
        <p:txBody>
          <a:bodyPr/>
          <a:lstStyle/>
          <a:p>
            <a:endParaRPr lang="hu-HU"/>
          </a:p>
        </p:txBody>
      </p:sp>
      <p:sp>
        <p:nvSpPr>
          <p:cNvPr id="390191" name="Line 47"/>
          <p:cNvSpPr>
            <a:spLocks noChangeShapeType="1"/>
          </p:cNvSpPr>
          <p:nvPr/>
        </p:nvSpPr>
        <p:spPr bwMode="auto">
          <a:xfrm>
            <a:off x="6781800" y="2286000"/>
            <a:ext cx="0" cy="3657600"/>
          </a:xfrm>
          <a:prstGeom prst="line">
            <a:avLst/>
          </a:prstGeom>
          <a:noFill/>
          <a:ln w="9525">
            <a:solidFill>
              <a:schemeClr val="tx1"/>
            </a:solidFill>
            <a:prstDash val="dash"/>
            <a:round/>
            <a:headEnd/>
            <a:tailEnd/>
          </a:ln>
          <a:effectLst/>
        </p:spPr>
        <p:txBody>
          <a:bodyPr/>
          <a:lstStyle/>
          <a:p>
            <a:endParaRPr lang="hu-HU"/>
          </a:p>
        </p:txBody>
      </p:sp>
      <p:sp>
        <p:nvSpPr>
          <p:cNvPr id="390192" name="Line 48"/>
          <p:cNvSpPr>
            <a:spLocks noChangeShapeType="1"/>
          </p:cNvSpPr>
          <p:nvPr/>
        </p:nvSpPr>
        <p:spPr bwMode="auto">
          <a:xfrm>
            <a:off x="7696200" y="2286000"/>
            <a:ext cx="0" cy="3657600"/>
          </a:xfrm>
          <a:prstGeom prst="line">
            <a:avLst/>
          </a:prstGeom>
          <a:noFill/>
          <a:ln w="9525">
            <a:solidFill>
              <a:schemeClr val="tx1"/>
            </a:solidFill>
            <a:round/>
            <a:headEnd/>
            <a:tailEnd/>
          </a:ln>
          <a:effectLst/>
        </p:spPr>
        <p:txBody>
          <a:bodyPr/>
          <a:lstStyle/>
          <a:p>
            <a:endParaRPr lang="hu-HU"/>
          </a:p>
        </p:txBody>
      </p:sp>
      <p:sp>
        <p:nvSpPr>
          <p:cNvPr id="390193" name="Text Box 49"/>
          <p:cNvSpPr txBox="1">
            <a:spLocks noChangeArrowheads="1"/>
          </p:cNvSpPr>
          <p:nvPr/>
        </p:nvSpPr>
        <p:spPr bwMode="auto">
          <a:xfrm>
            <a:off x="5013325" y="3465513"/>
            <a:ext cx="996950" cy="641350"/>
          </a:xfrm>
          <a:prstGeom prst="rect">
            <a:avLst/>
          </a:prstGeom>
          <a:noFill/>
          <a:ln w="9525">
            <a:noFill/>
            <a:miter lim="800000"/>
            <a:headEnd/>
            <a:tailEnd/>
          </a:ln>
          <a:effectLst/>
        </p:spPr>
        <p:txBody>
          <a:bodyPr wrap="none">
            <a:spAutoFit/>
          </a:bodyPr>
          <a:lstStyle/>
          <a:p>
            <a:pPr algn="ctr"/>
            <a:r>
              <a:rPr lang="hu-HU">
                <a:solidFill>
                  <a:srgbClr val="FF3300"/>
                </a:solidFill>
              </a:rPr>
              <a:t>Kritikus </a:t>
            </a:r>
          </a:p>
          <a:p>
            <a:pPr algn="ctr"/>
            <a:r>
              <a:rPr lang="hu-HU">
                <a:solidFill>
                  <a:srgbClr val="FF3300"/>
                </a:solidFill>
              </a:rPr>
              <a:t>lánc</a:t>
            </a:r>
            <a:endParaRPr lang="en-US">
              <a:solidFill>
                <a:srgbClr val="FF3300"/>
              </a:solidFill>
            </a:endParaRPr>
          </a:p>
        </p:txBody>
      </p:sp>
      <p:sp>
        <p:nvSpPr>
          <p:cNvPr id="390194" name="Line 50"/>
          <p:cNvSpPr>
            <a:spLocks noChangeShapeType="1"/>
          </p:cNvSpPr>
          <p:nvPr/>
        </p:nvSpPr>
        <p:spPr bwMode="auto">
          <a:xfrm flipH="1">
            <a:off x="5105400" y="4114800"/>
            <a:ext cx="304800" cy="304800"/>
          </a:xfrm>
          <a:prstGeom prst="line">
            <a:avLst/>
          </a:prstGeom>
          <a:noFill/>
          <a:ln w="9525">
            <a:solidFill>
              <a:schemeClr val="tx1"/>
            </a:solidFill>
            <a:round/>
            <a:headEnd/>
            <a:tailEnd type="triangle" w="med" len="med"/>
          </a:ln>
          <a:effectLst/>
        </p:spPr>
        <p:txBody>
          <a:bodyPr/>
          <a:lstStyle/>
          <a:p>
            <a:endParaRPr lang="hu-HU"/>
          </a:p>
        </p:txBody>
      </p:sp>
      <p:sp>
        <p:nvSpPr>
          <p:cNvPr id="390195" name="Text Box 51"/>
          <p:cNvSpPr txBox="1">
            <a:spLocks noChangeArrowheads="1"/>
          </p:cNvSpPr>
          <p:nvPr/>
        </p:nvSpPr>
        <p:spPr bwMode="auto">
          <a:xfrm>
            <a:off x="5410200" y="4532313"/>
            <a:ext cx="1314450" cy="641350"/>
          </a:xfrm>
          <a:prstGeom prst="rect">
            <a:avLst/>
          </a:prstGeom>
          <a:noFill/>
          <a:ln w="9525">
            <a:noFill/>
            <a:miter lim="800000"/>
            <a:headEnd/>
            <a:tailEnd/>
          </a:ln>
          <a:effectLst/>
        </p:spPr>
        <p:txBody>
          <a:bodyPr wrap="none">
            <a:spAutoFit/>
          </a:bodyPr>
          <a:lstStyle/>
          <a:p>
            <a:pPr algn="ctr"/>
            <a:r>
              <a:rPr lang="hu-HU"/>
              <a:t>Legkorábbi</a:t>
            </a:r>
          </a:p>
          <a:p>
            <a:pPr algn="ctr"/>
            <a:r>
              <a:rPr lang="hu-HU"/>
              <a:t>befejezés</a:t>
            </a:r>
            <a:endParaRPr lang="en-US"/>
          </a:p>
        </p:txBody>
      </p:sp>
      <p:sp>
        <p:nvSpPr>
          <p:cNvPr id="390196" name="Line 52"/>
          <p:cNvSpPr>
            <a:spLocks noChangeShapeType="1"/>
          </p:cNvSpPr>
          <p:nvPr/>
        </p:nvSpPr>
        <p:spPr bwMode="auto">
          <a:xfrm>
            <a:off x="6019800" y="5181600"/>
            <a:ext cx="609600" cy="152400"/>
          </a:xfrm>
          <a:prstGeom prst="line">
            <a:avLst/>
          </a:prstGeom>
          <a:noFill/>
          <a:ln w="9525">
            <a:solidFill>
              <a:schemeClr val="tx1"/>
            </a:solidFill>
            <a:round/>
            <a:headEnd/>
            <a:tailEnd type="triangle" w="med" len="med"/>
          </a:ln>
          <a:effectLst/>
        </p:spPr>
        <p:txBody>
          <a:bodyPr/>
          <a:lstStyle/>
          <a:p>
            <a:endParaRPr lang="hu-HU"/>
          </a:p>
        </p:txBody>
      </p:sp>
      <p:sp>
        <p:nvSpPr>
          <p:cNvPr id="390197" name="Text Box 53"/>
          <p:cNvSpPr txBox="1">
            <a:spLocks noChangeArrowheads="1"/>
          </p:cNvSpPr>
          <p:nvPr/>
        </p:nvSpPr>
        <p:spPr bwMode="auto">
          <a:xfrm>
            <a:off x="7832725" y="4075113"/>
            <a:ext cx="1009650" cy="641350"/>
          </a:xfrm>
          <a:prstGeom prst="rect">
            <a:avLst/>
          </a:prstGeom>
          <a:noFill/>
          <a:ln w="9525">
            <a:noFill/>
            <a:miter lim="800000"/>
            <a:headEnd/>
            <a:tailEnd/>
          </a:ln>
          <a:effectLst/>
        </p:spPr>
        <p:txBody>
          <a:bodyPr wrap="none">
            <a:spAutoFit/>
          </a:bodyPr>
          <a:lstStyle/>
          <a:p>
            <a:pPr algn="ctr"/>
            <a:r>
              <a:rPr lang="hu-HU"/>
              <a:t>Projekt</a:t>
            </a:r>
          </a:p>
          <a:p>
            <a:pPr algn="ctr"/>
            <a:r>
              <a:rPr lang="hu-HU"/>
              <a:t>határidő</a:t>
            </a:r>
            <a:endParaRPr lang="en-US"/>
          </a:p>
        </p:txBody>
      </p:sp>
      <p:sp>
        <p:nvSpPr>
          <p:cNvPr id="390198" name="Line 54"/>
          <p:cNvSpPr>
            <a:spLocks noChangeShapeType="1"/>
          </p:cNvSpPr>
          <p:nvPr/>
        </p:nvSpPr>
        <p:spPr bwMode="auto">
          <a:xfrm flipH="1">
            <a:off x="7924800" y="4724400"/>
            <a:ext cx="381000" cy="381000"/>
          </a:xfrm>
          <a:prstGeom prst="line">
            <a:avLst/>
          </a:prstGeom>
          <a:noFill/>
          <a:ln w="9525">
            <a:solidFill>
              <a:schemeClr val="tx1"/>
            </a:solidFill>
            <a:round/>
            <a:headEnd/>
            <a:tailEnd type="triangle" w="med" len="med"/>
          </a:ln>
          <a:effectLst/>
        </p:spPr>
        <p:txBody>
          <a:bodyPr/>
          <a:lstStyle/>
          <a:p>
            <a:endParaRPr lang="hu-HU"/>
          </a:p>
        </p:txBody>
      </p:sp>
      <p:sp>
        <p:nvSpPr>
          <p:cNvPr id="390199" name="Line 55"/>
          <p:cNvSpPr>
            <a:spLocks noChangeShapeType="1"/>
          </p:cNvSpPr>
          <p:nvPr/>
        </p:nvSpPr>
        <p:spPr bwMode="auto">
          <a:xfrm>
            <a:off x="4724400" y="5334000"/>
            <a:ext cx="76200" cy="0"/>
          </a:xfrm>
          <a:prstGeom prst="line">
            <a:avLst/>
          </a:prstGeom>
          <a:noFill/>
          <a:ln w="9525">
            <a:solidFill>
              <a:schemeClr val="tx1"/>
            </a:solidFill>
            <a:round/>
            <a:headEnd/>
            <a:tailEnd/>
          </a:ln>
          <a:effectLst/>
        </p:spPr>
        <p:txBody>
          <a:bodyPr/>
          <a:lstStyle/>
          <a:p>
            <a:endParaRPr lang="hu-HU"/>
          </a:p>
        </p:txBody>
      </p:sp>
      <p:sp>
        <p:nvSpPr>
          <p:cNvPr id="390200" name="Line 56"/>
          <p:cNvSpPr>
            <a:spLocks noChangeShapeType="1"/>
          </p:cNvSpPr>
          <p:nvPr/>
        </p:nvSpPr>
        <p:spPr bwMode="auto">
          <a:xfrm flipV="1">
            <a:off x="4800600" y="2514600"/>
            <a:ext cx="0" cy="2819400"/>
          </a:xfrm>
          <a:prstGeom prst="line">
            <a:avLst/>
          </a:prstGeom>
          <a:noFill/>
          <a:ln w="9525">
            <a:solidFill>
              <a:schemeClr val="tx1"/>
            </a:solidFill>
            <a:round/>
            <a:headEnd/>
            <a:tailEnd type="triangle" w="med" len="med"/>
          </a:ln>
          <a:effectLst/>
        </p:spPr>
        <p:txBody>
          <a:bodyPr/>
          <a:lstStyle/>
          <a:p>
            <a:endParaRPr lang="hu-HU"/>
          </a:p>
        </p:txBody>
      </p:sp>
      <p:sp>
        <p:nvSpPr>
          <p:cNvPr id="390201" name="Line 57"/>
          <p:cNvSpPr>
            <a:spLocks noChangeShapeType="1"/>
          </p:cNvSpPr>
          <p:nvPr/>
        </p:nvSpPr>
        <p:spPr bwMode="auto">
          <a:xfrm>
            <a:off x="3581400" y="3886200"/>
            <a:ext cx="1219200" cy="0"/>
          </a:xfrm>
          <a:prstGeom prst="line">
            <a:avLst/>
          </a:prstGeom>
          <a:noFill/>
          <a:ln w="9525">
            <a:solidFill>
              <a:schemeClr val="tx1"/>
            </a:solidFill>
            <a:round/>
            <a:headEnd/>
            <a:tailEnd type="triangle" w="med" len="med"/>
          </a:ln>
          <a:effectLst/>
        </p:spPr>
        <p:txBody>
          <a:bodyPr/>
          <a:lstStyle/>
          <a:p>
            <a:endParaRPr lang="hu-HU"/>
          </a:p>
        </p:txBody>
      </p:sp>
      <p:sp>
        <p:nvSpPr>
          <p:cNvPr id="390202" name="Text Box 58"/>
          <p:cNvSpPr txBox="1">
            <a:spLocks noChangeArrowheads="1"/>
          </p:cNvSpPr>
          <p:nvPr/>
        </p:nvSpPr>
        <p:spPr bwMode="auto">
          <a:xfrm>
            <a:off x="3908425" y="5760244"/>
            <a:ext cx="501650" cy="366712"/>
          </a:xfrm>
          <a:prstGeom prst="rect">
            <a:avLst/>
          </a:prstGeom>
          <a:noFill/>
          <a:ln w="9525">
            <a:noFill/>
            <a:miter lim="800000"/>
            <a:headEnd/>
            <a:tailEnd/>
          </a:ln>
          <a:effectLst/>
        </p:spPr>
        <p:txBody>
          <a:bodyPr wrap="none">
            <a:spAutoFit/>
          </a:bodyPr>
          <a:lstStyle/>
          <a:p>
            <a:r>
              <a:rPr lang="hu-HU"/>
              <a:t>Idő</a:t>
            </a:r>
            <a:endParaRPr lang="en-US"/>
          </a:p>
        </p:txBody>
      </p:sp>
      <p:sp>
        <p:nvSpPr>
          <p:cNvPr id="390203" name="Text Box 59"/>
          <p:cNvSpPr txBox="1">
            <a:spLocks noChangeArrowheads="1"/>
          </p:cNvSpPr>
          <p:nvPr/>
        </p:nvSpPr>
        <p:spPr bwMode="auto">
          <a:xfrm>
            <a:off x="3565525" y="1636713"/>
            <a:ext cx="1187450" cy="366712"/>
          </a:xfrm>
          <a:prstGeom prst="rect">
            <a:avLst/>
          </a:prstGeom>
          <a:noFill/>
          <a:ln w="9525">
            <a:noFill/>
            <a:miter lim="800000"/>
            <a:headEnd/>
            <a:tailEnd/>
          </a:ln>
          <a:effectLst/>
        </p:spPr>
        <p:txBody>
          <a:bodyPr wrap="none">
            <a:spAutoFit/>
          </a:bodyPr>
          <a:lstStyle/>
          <a:p>
            <a:r>
              <a:rPr lang="hu-HU">
                <a:solidFill>
                  <a:srgbClr val="FF3300"/>
                </a:solidFill>
              </a:rPr>
              <a:t>Kritikus út</a:t>
            </a:r>
            <a:endParaRPr lang="en-US">
              <a:solidFill>
                <a:srgbClr val="FF3300"/>
              </a:solidFill>
            </a:endParaRPr>
          </a:p>
        </p:txBody>
      </p:sp>
      <p:sp>
        <p:nvSpPr>
          <p:cNvPr id="390204" name="Line 60"/>
          <p:cNvSpPr>
            <a:spLocks noChangeShapeType="1"/>
          </p:cNvSpPr>
          <p:nvPr/>
        </p:nvSpPr>
        <p:spPr bwMode="auto">
          <a:xfrm flipH="1">
            <a:off x="3810000" y="1981200"/>
            <a:ext cx="304800" cy="304800"/>
          </a:xfrm>
          <a:prstGeom prst="line">
            <a:avLst/>
          </a:prstGeom>
          <a:noFill/>
          <a:ln w="9525">
            <a:solidFill>
              <a:schemeClr val="tx1"/>
            </a:solidFill>
            <a:round/>
            <a:headEnd/>
            <a:tailEnd type="triangle" w="med" len="med"/>
          </a:ln>
          <a:effectLst/>
        </p:spPr>
        <p:txBody>
          <a:bodyPr/>
          <a:lstStyle/>
          <a:p>
            <a:endParaRPr lang="hu-HU"/>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4"/>
          <p:cNvSpPr>
            <a:spLocks noGrp="1"/>
          </p:cNvSpPr>
          <p:nvPr>
            <p:ph type="sldNum" sz="quarter" idx="12"/>
          </p:nvPr>
        </p:nvSpPr>
        <p:spPr/>
        <p:txBody>
          <a:bodyPr/>
          <a:lstStyle/>
          <a:p>
            <a:fld id="{89CF85FD-1866-4B45-8117-737859C0AEE9}" type="slidenum">
              <a:rPr lang="en-US"/>
              <a:pPr/>
              <a:t>16</a:t>
            </a:fld>
            <a:endParaRPr lang="en-US"/>
          </a:p>
        </p:txBody>
      </p:sp>
      <p:sp>
        <p:nvSpPr>
          <p:cNvPr id="420866" name="Rectangle 2"/>
          <p:cNvSpPr>
            <a:spLocks noGrp="1" noChangeArrowheads="1"/>
          </p:cNvSpPr>
          <p:nvPr>
            <p:ph type="title"/>
          </p:nvPr>
        </p:nvSpPr>
        <p:spPr/>
        <p:txBody>
          <a:bodyPr/>
          <a:lstStyle/>
          <a:p>
            <a:r>
              <a:rPr lang="hu-HU" dirty="0"/>
              <a:t>A projekttervezés hálóterve</a:t>
            </a:r>
          </a:p>
        </p:txBody>
      </p:sp>
      <p:pic>
        <p:nvPicPr>
          <p:cNvPr id="4" name="Picture 3">
            <a:extLst>
              <a:ext uri="{FF2B5EF4-FFF2-40B4-BE49-F238E27FC236}">
                <a16:creationId xmlns:a16="http://schemas.microsoft.com/office/drawing/2014/main" id="{29CA3607-C904-4F2E-B34C-D46A8E8390BB}"/>
              </a:ext>
            </a:extLst>
          </p:cNvPr>
          <p:cNvPicPr>
            <a:picLocks noChangeAspect="1"/>
          </p:cNvPicPr>
          <p:nvPr/>
        </p:nvPicPr>
        <p:blipFill>
          <a:blip r:embed="rId2"/>
          <a:stretch>
            <a:fillRect/>
          </a:stretch>
        </p:blipFill>
        <p:spPr>
          <a:xfrm>
            <a:off x="1137151" y="1569143"/>
            <a:ext cx="6096000" cy="4298818"/>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4"/>
          <p:cNvSpPr>
            <a:spLocks noGrp="1"/>
          </p:cNvSpPr>
          <p:nvPr>
            <p:ph type="sldNum" sz="quarter" idx="12"/>
          </p:nvPr>
        </p:nvSpPr>
        <p:spPr/>
        <p:txBody>
          <a:bodyPr/>
          <a:lstStyle/>
          <a:p>
            <a:fld id="{7082CA7D-FB69-4BF3-89FD-CCA6031CD693}" type="slidenum">
              <a:rPr lang="en-US"/>
              <a:pPr/>
              <a:t>17</a:t>
            </a:fld>
            <a:endParaRPr lang="en-US"/>
          </a:p>
        </p:txBody>
      </p:sp>
      <p:sp>
        <p:nvSpPr>
          <p:cNvPr id="251906" name="Rectangle 2"/>
          <p:cNvSpPr>
            <a:spLocks noGrp="1" noChangeArrowheads="1"/>
          </p:cNvSpPr>
          <p:nvPr>
            <p:ph type="title"/>
          </p:nvPr>
        </p:nvSpPr>
        <p:spPr/>
        <p:txBody>
          <a:bodyPr/>
          <a:lstStyle/>
          <a:p>
            <a:r>
              <a:rPr lang="hu-HU"/>
              <a:t>Vezérlés = Követés + Cselekvés</a:t>
            </a:r>
          </a:p>
        </p:txBody>
      </p:sp>
      <p:sp>
        <p:nvSpPr>
          <p:cNvPr id="251908" name="Rectangle 4"/>
          <p:cNvSpPr>
            <a:spLocks noChangeArrowheads="1"/>
          </p:cNvSpPr>
          <p:nvPr/>
        </p:nvSpPr>
        <p:spPr bwMode="auto">
          <a:xfrm>
            <a:off x="766763" y="1838325"/>
            <a:ext cx="6521450" cy="1720850"/>
          </a:xfrm>
          <a:prstGeom prst="rect">
            <a:avLst/>
          </a:prstGeom>
          <a:solidFill>
            <a:schemeClr val="bg1"/>
          </a:solidFill>
          <a:ln w="25400">
            <a:solidFill>
              <a:schemeClr val="accent1"/>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251909" name="Rectangle 5"/>
          <p:cNvSpPr>
            <a:spLocks noChangeArrowheads="1"/>
          </p:cNvSpPr>
          <p:nvPr/>
        </p:nvSpPr>
        <p:spPr bwMode="auto">
          <a:xfrm>
            <a:off x="763587" y="3743325"/>
            <a:ext cx="6521450" cy="2127250"/>
          </a:xfrm>
          <a:prstGeom prst="rect">
            <a:avLst/>
          </a:prstGeom>
          <a:solidFill>
            <a:schemeClr val="bg1"/>
          </a:solidFill>
          <a:ln w="25400">
            <a:solidFill>
              <a:schemeClr val="accent1"/>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251910" name="Rectangle 6"/>
          <p:cNvSpPr>
            <a:spLocks noChangeArrowheads="1"/>
          </p:cNvSpPr>
          <p:nvPr/>
        </p:nvSpPr>
        <p:spPr bwMode="auto">
          <a:xfrm>
            <a:off x="1319213" y="2225675"/>
            <a:ext cx="2027237" cy="293688"/>
          </a:xfrm>
          <a:prstGeom prst="rect">
            <a:avLst/>
          </a:prstGeom>
          <a:solidFill>
            <a:srgbClr val="7FFF00"/>
          </a:solidFill>
          <a:ln w="25400">
            <a:solidFill>
              <a:srgbClr val="FF0000"/>
            </a:solidFill>
            <a:miter lim="800000"/>
            <a:headEnd/>
            <a:tailEnd/>
          </a:ln>
          <a:effectLst>
            <a:outerShdw dist="53882" dir="2700000" algn="ctr" rotWithShape="0">
              <a:srgbClr val="000000">
                <a:alpha val="50000"/>
              </a:srgbClr>
            </a:outerShdw>
          </a:effectLst>
        </p:spPr>
        <p:txBody>
          <a:bodyPr wrap="none" lIns="92075" tIns="46038" rIns="92075" bIns="46038" anchor="ctr"/>
          <a:lstStyle/>
          <a:p>
            <a:pPr algn="ctr" defTabSz="969963" eaLnBrk="0" hangingPunct="0">
              <a:lnSpc>
                <a:spcPct val="85000"/>
              </a:lnSpc>
              <a:spcAft>
                <a:spcPct val="10000"/>
              </a:spcAft>
              <a:tabLst>
                <a:tab pos="228600" algn="l"/>
              </a:tabLst>
            </a:pPr>
            <a:r>
              <a:rPr lang="hu-HU" sz="1600" b="1">
                <a:solidFill>
                  <a:srgbClr val="000000"/>
                </a:solidFill>
              </a:rPr>
              <a:t>Információgyűjtés</a:t>
            </a:r>
            <a:endParaRPr lang="hu-HU" sz="1600" b="1">
              <a:solidFill>
                <a:srgbClr val="000000"/>
              </a:solidFill>
              <a:latin typeface="Arial CE" charset="-18"/>
            </a:endParaRPr>
          </a:p>
        </p:txBody>
      </p:sp>
      <p:sp>
        <p:nvSpPr>
          <p:cNvPr id="251911" name="Rectangle 7"/>
          <p:cNvSpPr>
            <a:spLocks noChangeArrowheads="1"/>
          </p:cNvSpPr>
          <p:nvPr/>
        </p:nvSpPr>
        <p:spPr bwMode="auto">
          <a:xfrm>
            <a:off x="1319213" y="4621213"/>
            <a:ext cx="2082800" cy="347662"/>
          </a:xfrm>
          <a:prstGeom prst="rect">
            <a:avLst/>
          </a:prstGeom>
          <a:solidFill>
            <a:srgbClr val="7FFF00"/>
          </a:solidFill>
          <a:ln w="25400">
            <a:solidFill>
              <a:srgbClr val="FF0000"/>
            </a:solidFill>
            <a:miter lim="800000"/>
            <a:headEnd/>
            <a:tailEnd/>
          </a:ln>
          <a:effectLst>
            <a:outerShdw dist="53882" dir="2700000" algn="ctr" rotWithShape="0">
              <a:srgbClr val="000000">
                <a:alpha val="50000"/>
              </a:srgbClr>
            </a:outerShdw>
          </a:effectLst>
        </p:spPr>
        <p:txBody>
          <a:bodyPr wrap="none" lIns="92075" tIns="0" rIns="92075" bIns="0" anchor="ctr" anchorCtr="1"/>
          <a:lstStyle/>
          <a:p>
            <a:pPr defTabSz="969963" eaLnBrk="0" hangingPunct="0">
              <a:lnSpc>
                <a:spcPct val="85000"/>
              </a:lnSpc>
              <a:spcAft>
                <a:spcPct val="10000"/>
              </a:spcAft>
              <a:tabLst>
                <a:tab pos="228600" algn="l"/>
              </a:tabLst>
            </a:pPr>
            <a:br>
              <a:rPr lang="hu-HU" sz="1600" b="1">
                <a:solidFill>
                  <a:srgbClr val="000000"/>
                </a:solidFill>
              </a:rPr>
            </a:br>
            <a:r>
              <a:rPr lang="hu-HU" sz="1600" b="1">
                <a:solidFill>
                  <a:srgbClr val="000000"/>
                </a:solidFill>
              </a:rPr>
              <a:t>A terv módosítása</a:t>
            </a:r>
          </a:p>
          <a:p>
            <a:pPr defTabSz="969963" eaLnBrk="0" hangingPunct="0">
              <a:lnSpc>
                <a:spcPct val="85000"/>
              </a:lnSpc>
              <a:spcAft>
                <a:spcPct val="10000"/>
              </a:spcAft>
              <a:tabLst>
                <a:tab pos="228600" algn="l"/>
              </a:tabLst>
            </a:pPr>
            <a:endParaRPr lang="hu-HU" sz="1600" b="1">
              <a:solidFill>
                <a:srgbClr val="000000"/>
              </a:solidFill>
              <a:latin typeface="Arial CE" charset="-18"/>
            </a:endParaRPr>
          </a:p>
        </p:txBody>
      </p:sp>
      <p:sp>
        <p:nvSpPr>
          <p:cNvPr id="251912" name="Rectangle 8"/>
          <p:cNvSpPr>
            <a:spLocks noChangeArrowheads="1"/>
          </p:cNvSpPr>
          <p:nvPr/>
        </p:nvSpPr>
        <p:spPr bwMode="auto">
          <a:xfrm>
            <a:off x="1319213" y="3935413"/>
            <a:ext cx="2027237" cy="293687"/>
          </a:xfrm>
          <a:prstGeom prst="rect">
            <a:avLst/>
          </a:prstGeom>
          <a:solidFill>
            <a:srgbClr val="7FFF00"/>
          </a:solidFill>
          <a:ln w="25400">
            <a:solidFill>
              <a:srgbClr val="FF0000"/>
            </a:solidFill>
            <a:miter lim="800000"/>
            <a:headEnd/>
            <a:tailEnd/>
          </a:ln>
          <a:effectLst>
            <a:outerShdw dist="53882" dir="2700000" algn="ctr" rotWithShape="0">
              <a:srgbClr val="000000">
                <a:alpha val="50000"/>
              </a:srgbClr>
            </a:outerShdw>
          </a:effectLst>
        </p:spPr>
        <p:txBody>
          <a:bodyPr wrap="none" lIns="92075" tIns="0" rIns="92075" bIns="0" anchor="ctr" anchorCtr="1"/>
          <a:lstStyle/>
          <a:p>
            <a:pPr algn="ctr" defTabSz="969963" eaLnBrk="0" hangingPunct="0">
              <a:lnSpc>
                <a:spcPct val="85000"/>
              </a:lnSpc>
              <a:spcAft>
                <a:spcPct val="10000"/>
              </a:spcAft>
              <a:tabLst>
                <a:tab pos="228600" algn="l"/>
              </a:tabLst>
            </a:pPr>
            <a:r>
              <a:rPr lang="hu-HU" sz="1600" b="1">
                <a:solidFill>
                  <a:srgbClr val="000000"/>
                </a:solidFill>
              </a:rPr>
              <a:t>Döntés/Jóváhagyás</a:t>
            </a:r>
            <a:endParaRPr lang="hu-HU" sz="1600" b="1">
              <a:solidFill>
                <a:srgbClr val="000000"/>
              </a:solidFill>
              <a:latin typeface="Arial CE" charset="-18"/>
            </a:endParaRPr>
          </a:p>
        </p:txBody>
      </p:sp>
      <p:sp>
        <p:nvSpPr>
          <p:cNvPr id="251913" name="Rectangle 9"/>
          <p:cNvSpPr>
            <a:spLocks noChangeArrowheads="1"/>
          </p:cNvSpPr>
          <p:nvPr/>
        </p:nvSpPr>
        <p:spPr bwMode="auto">
          <a:xfrm>
            <a:off x="1319213" y="5291138"/>
            <a:ext cx="4776787" cy="271462"/>
          </a:xfrm>
          <a:prstGeom prst="rect">
            <a:avLst/>
          </a:prstGeom>
          <a:solidFill>
            <a:srgbClr val="7FFF00"/>
          </a:solidFill>
          <a:ln w="25400">
            <a:solidFill>
              <a:srgbClr val="FF0000"/>
            </a:solidFill>
            <a:miter lim="800000"/>
            <a:headEnd/>
            <a:tailEnd/>
          </a:ln>
          <a:effectLst>
            <a:outerShdw dist="53882" dir="2700000" algn="ctr" rotWithShape="0">
              <a:srgbClr val="000000">
                <a:alpha val="50000"/>
              </a:srgbClr>
            </a:outerShdw>
          </a:effectLst>
        </p:spPr>
        <p:txBody>
          <a:bodyPr wrap="none" lIns="92075" tIns="0" rIns="92075" bIns="0" anchor="ctr" anchorCtr="1"/>
          <a:lstStyle/>
          <a:p>
            <a:pPr algn="ctr" defTabSz="969963" eaLnBrk="0" hangingPunct="0">
              <a:lnSpc>
                <a:spcPct val="85000"/>
              </a:lnSpc>
              <a:spcAft>
                <a:spcPct val="10000"/>
              </a:spcAft>
              <a:tabLst>
                <a:tab pos="228600" algn="l"/>
              </a:tabLst>
            </a:pPr>
            <a:r>
              <a:rPr lang="hu-HU" sz="1600" b="1">
                <a:solidFill>
                  <a:srgbClr val="000000"/>
                </a:solidFill>
              </a:rPr>
              <a:t>A   módosított  terv közreadása/visszacsatolás</a:t>
            </a:r>
            <a:endParaRPr lang="hu-HU" sz="1600" b="1">
              <a:solidFill>
                <a:srgbClr val="000000"/>
              </a:solidFill>
              <a:latin typeface="Arial CE" charset="-18"/>
            </a:endParaRPr>
          </a:p>
        </p:txBody>
      </p:sp>
      <p:sp>
        <p:nvSpPr>
          <p:cNvPr id="251914" name="Line 10"/>
          <p:cNvSpPr>
            <a:spLocks noChangeShapeType="1"/>
          </p:cNvSpPr>
          <p:nvPr/>
        </p:nvSpPr>
        <p:spPr bwMode="auto">
          <a:xfrm>
            <a:off x="3375025" y="2301875"/>
            <a:ext cx="1260475" cy="1588"/>
          </a:xfrm>
          <a:prstGeom prst="line">
            <a:avLst/>
          </a:prstGeom>
          <a:noFill/>
          <a:ln w="50800">
            <a:solidFill>
              <a:schemeClr val="accent1"/>
            </a:solidFill>
            <a:round/>
            <a:headEnd type="none" w="sm" len="sm"/>
            <a:tailEnd type="stealth" w="med" len="lg"/>
          </a:ln>
          <a:effectLst>
            <a:outerShdw dist="53882" dir="2700000" algn="ctr" rotWithShape="0">
              <a:srgbClr val="000000">
                <a:alpha val="50000"/>
              </a:srgbClr>
            </a:outerShdw>
          </a:effectLst>
        </p:spPr>
        <p:txBody>
          <a:bodyPr/>
          <a:lstStyle/>
          <a:p>
            <a:endParaRPr lang="hu-HU"/>
          </a:p>
        </p:txBody>
      </p:sp>
      <p:sp>
        <p:nvSpPr>
          <p:cNvPr id="251915" name="Line 11"/>
          <p:cNvSpPr>
            <a:spLocks noChangeShapeType="1"/>
          </p:cNvSpPr>
          <p:nvPr/>
        </p:nvSpPr>
        <p:spPr bwMode="auto">
          <a:xfrm flipH="1">
            <a:off x="3357563" y="2478088"/>
            <a:ext cx="1296987" cy="1587"/>
          </a:xfrm>
          <a:prstGeom prst="line">
            <a:avLst/>
          </a:prstGeom>
          <a:noFill/>
          <a:ln w="50800">
            <a:solidFill>
              <a:schemeClr val="accent1"/>
            </a:solidFill>
            <a:round/>
            <a:headEnd type="none" w="sm" len="sm"/>
            <a:tailEnd type="stealth" w="med" len="lg"/>
          </a:ln>
          <a:effectLst>
            <a:outerShdw dist="53882" dir="2700000" algn="ctr" rotWithShape="0">
              <a:srgbClr val="000000">
                <a:alpha val="50000"/>
              </a:srgbClr>
            </a:outerShdw>
          </a:effectLst>
        </p:spPr>
        <p:txBody>
          <a:bodyPr/>
          <a:lstStyle/>
          <a:p>
            <a:endParaRPr lang="hu-HU"/>
          </a:p>
        </p:txBody>
      </p:sp>
      <p:sp>
        <p:nvSpPr>
          <p:cNvPr id="251916" name="Line 12"/>
          <p:cNvSpPr>
            <a:spLocks noChangeShapeType="1"/>
          </p:cNvSpPr>
          <p:nvPr/>
        </p:nvSpPr>
        <p:spPr bwMode="auto">
          <a:xfrm flipV="1">
            <a:off x="1858963" y="2530475"/>
            <a:ext cx="1587" cy="423863"/>
          </a:xfrm>
          <a:prstGeom prst="line">
            <a:avLst/>
          </a:prstGeom>
          <a:noFill/>
          <a:ln w="50800">
            <a:solidFill>
              <a:schemeClr val="accent1"/>
            </a:solidFill>
            <a:round/>
            <a:headEnd type="stealth" w="med" len="lg"/>
            <a:tailEnd type="none" w="sm" len="sm"/>
          </a:ln>
          <a:effectLst>
            <a:outerShdw dist="53882" dir="2700000" algn="ctr" rotWithShape="0">
              <a:srgbClr val="000000">
                <a:alpha val="50000"/>
              </a:srgbClr>
            </a:outerShdw>
          </a:effectLst>
        </p:spPr>
        <p:txBody>
          <a:bodyPr/>
          <a:lstStyle/>
          <a:p>
            <a:endParaRPr lang="hu-HU"/>
          </a:p>
        </p:txBody>
      </p:sp>
      <p:sp>
        <p:nvSpPr>
          <p:cNvPr id="251917" name="Line 13"/>
          <p:cNvSpPr>
            <a:spLocks noChangeShapeType="1"/>
          </p:cNvSpPr>
          <p:nvPr/>
        </p:nvSpPr>
        <p:spPr bwMode="auto">
          <a:xfrm>
            <a:off x="1858963" y="4240213"/>
            <a:ext cx="1587" cy="369887"/>
          </a:xfrm>
          <a:prstGeom prst="line">
            <a:avLst/>
          </a:prstGeom>
          <a:noFill/>
          <a:ln w="50800">
            <a:solidFill>
              <a:schemeClr val="accent1"/>
            </a:solidFill>
            <a:round/>
            <a:headEnd type="none" w="sm" len="sm"/>
            <a:tailEnd type="stealth" w="med" len="lg"/>
          </a:ln>
          <a:effectLst>
            <a:outerShdw dist="53882" dir="2700000" algn="ctr" rotWithShape="0">
              <a:srgbClr val="000000">
                <a:alpha val="50000"/>
              </a:srgbClr>
            </a:outerShdw>
          </a:effectLst>
        </p:spPr>
        <p:txBody>
          <a:bodyPr/>
          <a:lstStyle/>
          <a:p>
            <a:endParaRPr lang="hu-HU"/>
          </a:p>
        </p:txBody>
      </p:sp>
      <p:sp>
        <p:nvSpPr>
          <p:cNvPr id="251918" name="Line 14"/>
          <p:cNvSpPr>
            <a:spLocks noChangeShapeType="1"/>
          </p:cNvSpPr>
          <p:nvPr/>
        </p:nvSpPr>
        <p:spPr bwMode="auto">
          <a:xfrm>
            <a:off x="1858963" y="4875213"/>
            <a:ext cx="1587" cy="387350"/>
          </a:xfrm>
          <a:prstGeom prst="line">
            <a:avLst/>
          </a:prstGeom>
          <a:noFill/>
          <a:ln w="50800">
            <a:solidFill>
              <a:schemeClr val="accent1"/>
            </a:solidFill>
            <a:round/>
            <a:headEnd type="none" w="sm" len="sm"/>
            <a:tailEnd type="stealth" w="med" len="lg"/>
          </a:ln>
          <a:effectLst>
            <a:outerShdw dist="53882" dir="2700000" algn="ctr" rotWithShape="0">
              <a:srgbClr val="000000">
                <a:alpha val="50000"/>
              </a:srgbClr>
            </a:outerShdw>
          </a:effectLst>
        </p:spPr>
        <p:txBody>
          <a:bodyPr/>
          <a:lstStyle/>
          <a:p>
            <a:endParaRPr lang="hu-HU"/>
          </a:p>
        </p:txBody>
      </p:sp>
      <p:sp>
        <p:nvSpPr>
          <p:cNvPr id="251919" name="Line 15"/>
          <p:cNvSpPr>
            <a:spLocks noChangeShapeType="1"/>
          </p:cNvSpPr>
          <p:nvPr/>
        </p:nvSpPr>
        <p:spPr bwMode="auto">
          <a:xfrm>
            <a:off x="1858963" y="5526088"/>
            <a:ext cx="1587" cy="493712"/>
          </a:xfrm>
          <a:prstGeom prst="line">
            <a:avLst/>
          </a:prstGeom>
          <a:noFill/>
          <a:ln w="50800">
            <a:solidFill>
              <a:schemeClr val="accent1"/>
            </a:solidFill>
            <a:round/>
            <a:headEnd type="none" w="sm" len="sm"/>
            <a:tailEnd type="stealth" w="med" len="lg"/>
          </a:ln>
          <a:effectLst>
            <a:outerShdw dist="53882" dir="2700000" algn="ctr" rotWithShape="0">
              <a:srgbClr val="000000">
                <a:alpha val="50000"/>
              </a:srgbClr>
            </a:outerShdw>
          </a:effectLst>
        </p:spPr>
        <p:txBody>
          <a:bodyPr/>
          <a:lstStyle/>
          <a:p>
            <a:endParaRPr lang="hu-HU"/>
          </a:p>
        </p:txBody>
      </p:sp>
      <p:sp>
        <p:nvSpPr>
          <p:cNvPr id="251920" name="Line 16"/>
          <p:cNvSpPr>
            <a:spLocks noChangeShapeType="1"/>
          </p:cNvSpPr>
          <p:nvPr/>
        </p:nvSpPr>
        <p:spPr bwMode="auto">
          <a:xfrm>
            <a:off x="1858963" y="3271838"/>
            <a:ext cx="1587" cy="633412"/>
          </a:xfrm>
          <a:prstGeom prst="line">
            <a:avLst/>
          </a:prstGeom>
          <a:noFill/>
          <a:ln w="50800">
            <a:solidFill>
              <a:schemeClr val="accent1"/>
            </a:solidFill>
            <a:round/>
            <a:headEnd type="none" w="sm" len="sm"/>
            <a:tailEnd type="stealth" w="med" len="lg"/>
          </a:ln>
          <a:effectLst>
            <a:outerShdw dist="53882" dir="2700000" algn="ctr" rotWithShape="0">
              <a:srgbClr val="000000">
                <a:alpha val="50000"/>
              </a:srgbClr>
            </a:outerShdw>
          </a:effectLst>
        </p:spPr>
        <p:txBody>
          <a:bodyPr/>
          <a:lstStyle/>
          <a:p>
            <a:endParaRPr lang="hu-HU"/>
          </a:p>
        </p:txBody>
      </p:sp>
      <p:sp>
        <p:nvSpPr>
          <p:cNvPr id="251921" name="Line 17"/>
          <p:cNvSpPr>
            <a:spLocks noChangeShapeType="1"/>
          </p:cNvSpPr>
          <p:nvPr/>
        </p:nvSpPr>
        <p:spPr bwMode="auto">
          <a:xfrm>
            <a:off x="1912938" y="6019800"/>
            <a:ext cx="5859462" cy="1588"/>
          </a:xfrm>
          <a:prstGeom prst="line">
            <a:avLst/>
          </a:prstGeom>
          <a:noFill/>
          <a:ln w="50800">
            <a:solidFill>
              <a:schemeClr val="accent1"/>
            </a:solidFill>
            <a:round/>
            <a:headEnd type="none" w="sm" len="sm"/>
            <a:tailEnd type="none" w="sm" len="sm"/>
          </a:ln>
          <a:effectLst>
            <a:outerShdw dist="53882" dir="2700000" algn="ctr" rotWithShape="0">
              <a:srgbClr val="000000">
                <a:alpha val="50000"/>
              </a:srgbClr>
            </a:outerShdw>
          </a:effectLst>
        </p:spPr>
        <p:txBody>
          <a:bodyPr/>
          <a:lstStyle/>
          <a:p>
            <a:endParaRPr lang="hu-HU"/>
          </a:p>
        </p:txBody>
      </p:sp>
      <p:sp>
        <p:nvSpPr>
          <p:cNvPr id="251922" name="Line 18"/>
          <p:cNvSpPr>
            <a:spLocks noChangeShapeType="1"/>
          </p:cNvSpPr>
          <p:nvPr/>
        </p:nvSpPr>
        <p:spPr bwMode="auto">
          <a:xfrm flipH="1">
            <a:off x="1858963" y="1562100"/>
            <a:ext cx="5913437" cy="1588"/>
          </a:xfrm>
          <a:prstGeom prst="line">
            <a:avLst/>
          </a:prstGeom>
          <a:noFill/>
          <a:ln w="50800">
            <a:solidFill>
              <a:schemeClr val="accent1"/>
            </a:solidFill>
            <a:round/>
            <a:headEnd type="none" w="sm" len="sm"/>
            <a:tailEnd type="none" w="sm" len="sm"/>
          </a:ln>
          <a:effectLst>
            <a:outerShdw dist="53882" dir="2700000" algn="ctr" rotWithShape="0">
              <a:srgbClr val="000000">
                <a:alpha val="50000"/>
              </a:srgbClr>
            </a:outerShdw>
          </a:effectLst>
        </p:spPr>
        <p:txBody>
          <a:bodyPr/>
          <a:lstStyle/>
          <a:p>
            <a:endParaRPr lang="hu-HU"/>
          </a:p>
        </p:txBody>
      </p:sp>
      <p:sp>
        <p:nvSpPr>
          <p:cNvPr id="251923" name="Line 19"/>
          <p:cNvSpPr>
            <a:spLocks noChangeShapeType="1"/>
          </p:cNvSpPr>
          <p:nvPr/>
        </p:nvSpPr>
        <p:spPr bwMode="auto">
          <a:xfrm>
            <a:off x="1858963" y="1562100"/>
            <a:ext cx="1587" cy="652463"/>
          </a:xfrm>
          <a:prstGeom prst="line">
            <a:avLst/>
          </a:prstGeom>
          <a:noFill/>
          <a:ln w="50800">
            <a:solidFill>
              <a:schemeClr val="accent1"/>
            </a:solidFill>
            <a:round/>
            <a:headEnd type="none" w="sm" len="sm"/>
            <a:tailEnd type="stealth" w="med" len="lg"/>
          </a:ln>
          <a:effectLst>
            <a:outerShdw dist="53882" dir="2700000" algn="ctr" rotWithShape="0">
              <a:srgbClr val="000000">
                <a:alpha val="50000"/>
              </a:srgbClr>
            </a:outerShdw>
          </a:effectLst>
        </p:spPr>
        <p:txBody>
          <a:bodyPr/>
          <a:lstStyle/>
          <a:p>
            <a:endParaRPr lang="hu-HU"/>
          </a:p>
        </p:txBody>
      </p:sp>
      <p:sp>
        <p:nvSpPr>
          <p:cNvPr id="251924" name="Line 20"/>
          <p:cNvSpPr>
            <a:spLocks noChangeShapeType="1"/>
          </p:cNvSpPr>
          <p:nvPr/>
        </p:nvSpPr>
        <p:spPr bwMode="auto">
          <a:xfrm flipV="1">
            <a:off x="2725738" y="2495550"/>
            <a:ext cx="1587" cy="511175"/>
          </a:xfrm>
          <a:prstGeom prst="line">
            <a:avLst/>
          </a:prstGeom>
          <a:noFill/>
          <a:ln w="50800">
            <a:solidFill>
              <a:schemeClr val="accent1"/>
            </a:solidFill>
            <a:round/>
            <a:headEnd type="none" w="sm" len="sm"/>
            <a:tailEnd type="stealth" w="med" len="lg"/>
          </a:ln>
          <a:effectLst>
            <a:outerShdw dist="53882" dir="2700000" algn="ctr" rotWithShape="0">
              <a:srgbClr val="000000">
                <a:alpha val="50000"/>
              </a:srgbClr>
            </a:outerShdw>
          </a:effectLst>
        </p:spPr>
        <p:txBody>
          <a:bodyPr/>
          <a:lstStyle/>
          <a:p>
            <a:endParaRPr lang="hu-HU"/>
          </a:p>
        </p:txBody>
      </p:sp>
      <p:sp>
        <p:nvSpPr>
          <p:cNvPr id="251925" name="Rectangle 21"/>
          <p:cNvSpPr>
            <a:spLocks noChangeArrowheads="1"/>
          </p:cNvSpPr>
          <p:nvPr/>
        </p:nvSpPr>
        <p:spPr bwMode="auto">
          <a:xfrm>
            <a:off x="4735513" y="3013075"/>
            <a:ext cx="2030412" cy="1793875"/>
          </a:xfrm>
          <a:prstGeom prst="rect">
            <a:avLst/>
          </a:prstGeom>
          <a:noFill/>
          <a:ln w="9525">
            <a:noFill/>
            <a:miter lim="800000"/>
            <a:headEnd/>
            <a:tailEnd/>
          </a:ln>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400" b="1"/>
              <a:t>KÖVETÉS</a:t>
            </a:r>
          </a:p>
          <a:p>
            <a:pPr defTabSz="969963" eaLnBrk="0" hangingPunct="0">
              <a:lnSpc>
                <a:spcPct val="85000"/>
              </a:lnSpc>
              <a:spcAft>
                <a:spcPct val="10000"/>
              </a:spcAft>
              <a:tabLst>
                <a:tab pos="228600" algn="l"/>
              </a:tabLst>
            </a:pPr>
            <a:endParaRPr lang="hu-HU" sz="2400" b="1"/>
          </a:p>
          <a:p>
            <a:pPr defTabSz="969963" eaLnBrk="0" hangingPunct="0">
              <a:lnSpc>
                <a:spcPct val="85000"/>
              </a:lnSpc>
              <a:spcAft>
                <a:spcPct val="10000"/>
              </a:spcAft>
              <a:tabLst>
                <a:tab pos="228600" algn="l"/>
              </a:tabLst>
            </a:pPr>
            <a:endParaRPr lang="hu-HU" sz="2400" b="1"/>
          </a:p>
          <a:p>
            <a:pPr defTabSz="969963" eaLnBrk="0" hangingPunct="0">
              <a:lnSpc>
                <a:spcPct val="85000"/>
              </a:lnSpc>
              <a:spcAft>
                <a:spcPct val="10000"/>
              </a:spcAft>
              <a:tabLst>
                <a:tab pos="228600" algn="l"/>
              </a:tabLst>
            </a:pPr>
            <a:endParaRPr lang="hu-HU" sz="2400" b="1"/>
          </a:p>
          <a:p>
            <a:pPr defTabSz="969963" eaLnBrk="0" hangingPunct="0">
              <a:lnSpc>
                <a:spcPct val="85000"/>
              </a:lnSpc>
              <a:spcAft>
                <a:spcPct val="10000"/>
              </a:spcAft>
              <a:tabLst>
                <a:tab pos="228600" algn="l"/>
              </a:tabLst>
            </a:pPr>
            <a:r>
              <a:rPr lang="hu-HU" sz="2400" b="1"/>
              <a:t>CSELEKVÉS</a:t>
            </a:r>
            <a:endParaRPr lang="hu-HU" sz="2400" b="1">
              <a:latin typeface="Arial CE" charset="-18"/>
            </a:endParaRPr>
          </a:p>
        </p:txBody>
      </p:sp>
      <p:sp>
        <p:nvSpPr>
          <p:cNvPr id="251926" name="Line 22"/>
          <p:cNvSpPr>
            <a:spLocks noChangeShapeType="1"/>
          </p:cNvSpPr>
          <p:nvPr/>
        </p:nvSpPr>
        <p:spPr bwMode="auto">
          <a:xfrm flipV="1">
            <a:off x="7915803" y="1741488"/>
            <a:ext cx="1588" cy="4387850"/>
          </a:xfrm>
          <a:prstGeom prst="line">
            <a:avLst/>
          </a:prstGeom>
          <a:noFill/>
          <a:ln w="50800">
            <a:solidFill>
              <a:schemeClr val="accent1"/>
            </a:solidFill>
            <a:round/>
            <a:headEnd type="none" w="sm" len="sm"/>
            <a:tailEnd type="stealth" w="med" len="lg"/>
          </a:ln>
          <a:effectLst>
            <a:outerShdw dist="53882" dir="2700000" algn="ctr" rotWithShape="0">
              <a:srgbClr val="000000">
                <a:alpha val="50000"/>
              </a:srgbClr>
            </a:outerShdw>
          </a:effectLst>
        </p:spPr>
        <p:txBody>
          <a:bodyPr/>
          <a:lstStyle/>
          <a:p>
            <a:endParaRPr lang="hu-HU"/>
          </a:p>
        </p:txBody>
      </p:sp>
      <p:sp>
        <p:nvSpPr>
          <p:cNvPr id="251927" name="Rectangle 23"/>
          <p:cNvSpPr>
            <a:spLocks noChangeArrowheads="1"/>
          </p:cNvSpPr>
          <p:nvPr/>
        </p:nvSpPr>
        <p:spPr bwMode="auto">
          <a:xfrm>
            <a:off x="1319213" y="2965450"/>
            <a:ext cx="2657475" cy="293688"/>
          </a:xfrm>
          <a:prstGeom prst="rect">
            <a:avLst/>
          </a:prstGeom>
          <a:solidFill>
            <a:srgbClr val="7FFF00"/>
          </a:solidFill>
          <a:ln w="25400">
            <a:solidFill>
              <a:srgbClr val="FF0000"/>
            </a:solidFill>
            <a:miter lim="800000"/>
            <a:headEnd/>
            <a:tailEnd/>
          </a:ln>
          <a:effectLst>
            <a:outerShdw dist="53882" dir="2700000" algn="ctr" rotWithShape="0">
              <a:srgbClr val="000000">
                <a:alpha val="50000"/>
              </a:srgbClr>
            </a:outerShdw>
          </a:effectLst>
        </p:spPr>
        <p:txBody>
          <a:bodyPr wrap="none" lIns="92075" tIns="46038" rIns="92075" bIns="46038" anchor="ctr"/>
          <a:lstStyle/>
          <a:p>
            <a:pPr algn="ctr" defTabSz="969963" eaLnBrk="0" hangingPunct="0">
              <a:lnSpc>
                <a:spcPct val="85000"/>
              </a:lnSpc>
              <a:spcAft>
                <a:spcPct val="10000"/>
              </a:spcAft>
              <a:tabLst>
                <a:tab pos="228600" algn="l"/>
              </a:tabLst>
            </a:pPr>
            <a:r>
              <a:rPr lang="hu-HU" sz="1600" b="1">
                <a:solidFill>
                  <a:srgbClr val="000000"/>
                </a:solidFill>
              </a:rPr>
              <a:t>Elemzés és következtetés</a:t>
            </a:r>
            <a:endParaRPr lang="hu-HU" sz="1600" b="1">
              <a:solidFill>
                <a:srgbClr val="000000"/>
              </a:solidFill>
              <a:latin typeface="Arial CE" charset="-18"/>
            </a:endParaRPr>
          </a:p>
        </p:txBody>
      </p:sp>
      <p:sp>
        <p:nvSpPr>
          <p:cNvPr id="251928" name="Rectangle 24"/>
          <p:cNvSpPr>
            <a:spLocks noChangeArrowheads="1"/>
          </p:cNvSpPr>
          <p:nvPr/>
        </p:nvSpPr>
        <p:spPr bwMode="auto">
          <a:xfrm>
            <a:off x="4665663" y="2243138"/>
            <a:ext cx="1870075" cy="328612"/>
          </a:xfrm>
          <a:prstGeom prst="rect">
            <a:avLst/>
          </a:prstGeom>
          <a:solidFill>
            <a:srgbClr val="7FFF00"/>
          </a:solidFill>
          <a:ln w="25400">
            <a:solidFill>
              <a:srgbClr val="FF0000"/>
            </a:solidFill>
            <a:miter lim="800000"/>
            <a:headEnd/>
            <a:tailEnd/>
          </a:ln>
          <a:effectLst>
            <a:outerShdw dist="53882" dir="2700000" algn="ctr" rotWithShape="0">
              <a:srgbClr val="000000">
                <a:alpha val="50000"/>
              </a:srgbClr>
            </a:outerShdw>
          </a:effectLst>
        </p:spPr>
        <p:txBody>
          <a:bodyPr wrap="none" lIns="92075" tIns="46038" rIns="92075" bIns="46038" anchor="ctr"/>
          <a:lstStyle/>
          <a:p>
            <a:pPr algn="ctr" defTabSz="969963" eaLnBrk="0" hangingPunct="0">
              <a:lnSpc>
                <a:spcPct val="85000"/>
              </a:lnSpc>
              <a:spcAft>
                <a:spcPct val="10000"/>
              </a:spcAft>
              <a:tabLst>
                <a:tab pos="228600" algn="l"/>
              </a:tabLst>
            </a:pPr>
            <a:r>
              <a:rPr lang="hu-HU" sz="1600" b="1">
                <a:solidFill>
                  <a:srgbClr val="000000"/>
                </a:solidFill>
              </a:rPr>
              <a:t>Adatösszesítés</a:t>
            </a:r>
            <a:endParaRPr lang="hu-HU" sz="1600" b="1">
              <a:solidFill>
                <a:srgbClr val="000000"/>
              </a:solidFill>
              <a:latin typeface="Arial CE" charset="-1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80EA91B-81A4-4A87-A32D-5A55E87B5BC6}" type="slidenum">
              <a:rPr lang="en-US"/>
              <a:pPr/>
              <a:t>18</a:t>
            </a:fld>
            <a:endParaRPr lang="en-US"/>
          </a:p>
        </p:txBody>
      </p:sp>
      <p:sp>
        <p:nvSpPr>
          <p:cNvPr id="253954" name="Rectangle 2"/>
          <p:cNvSpPr>
            <a:spLocks noGrp="1" noChangeArrowheads="1"/>
          </p:cNvSpPr>
          <p:nvPr>
            <p:ph type="title"/>
          </p:nvPr>
        </p:nvSpPr>
        <p:spPr>
          <a:xfrm>
            <a:off x="4005929" y="911995"/>
            <a:ext cx="6571343" cy="1049235"/>
          </a:xfrm>
        </p:spPr>
        <p:txBody>
          <a:bodyPr/>
          <a:lstStyle/>
          <a:p>
            <a:r>
              <a:rPr lang="hu-HU" dirty="0"/>
              <a:t>Információgyűjtés</a:t>
            </a:r>
          </a:p>
        </p:txBody>
      </p:sp>
      <p:sp>
        <p:nvSpPr>
          <p:cNvPr id="253955" name="Rectangle 3"/>
          <p:cNvSpPr>
            <a:spLocks noGrp="1" noChangeArrowheads="1"/>
          </p:cNvSpPr>
          <p:nvPr>
            <p:ph type="body" idx="1"/>
          </p:nvPr>
        </p:nvSpPr>
        <p:spPr>
          <a:xfrm>
            <a:off x="381000" y="1562100"/>
            <a:ext cx="7696200" cy="571500"/>
          </a:xfrm>
        </p:spPr>
        <p:txBody>
          <a:bodyPr>
            <a:normAutofit/>
          </a:bodyPr>
          <a:lstStyle/>
          <a:p>
            <a:pPr>
              <a:buFont typeface="Courier New" panose="02070309020205020404" pitchFamily="49" charset="0"/>
              <a:buChar char="o"/>
            </a:pPr>
            <a:r>
              <a:rPr lang="hu-HU" sz="2400" kern="0" dirty="0"/>
              <a:t> Informális kommunikáció</a:t>
            </a:r>
          </a:p>
        </p:txBody>
      </p:sp>
      <p:sp>
        <p:nvSpPr>
          <p:cNvPr id="7" name="Rectangle 3"/>
          <p:cNvSpPr txBox="1">
            <a:spLocks noChangeArrowheads="1"/>
          </p:cNvSpPr>
          <p:nvPr/>
        </p:nvSpPr>
        <p:spPr bwMode="auto">
          <a:xfrm>
            <a:off x="381000" y="2133600"/>
            <a:ext cx="76962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r>
              <a:rPr lang="hu-HU" sz="2400" kern="0" dirty="0"/>
              <a:t>Űrlapok</a:t>
            </a:r>
          </a:p>
        </p:txBody>
      </p:sp>
      <p:sp>
        <p:nvSpPr>
          <p:cNvPr id="8" name="Rectangle 3"/>
          <p:cNvSpPr txBox="1">
            <a:spLocks noChangeArrowheads="1"/>
          </p:cNvSpPr>
          <p:nvPr/>
        </p:nvSpPr>
        <p:spPr bwMode="auto">
          <a:xfrm>
            <a:off x="381000" y="2705100"/>
            <a:ext cx="76962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r>
              <a:rPr lang="hu-HU" sz="2400" kern="0" dirty="0"/>
              <a:t>Számítógépes kimenet/terv frissítés</a:t>
            </a:r>
          </a:p>
        </p:txBody>
      </p:sp>
      <p:sp>
        <p:nvSpPr>
          <p:cNvPr id="9" name="Rectangle 3"/>
          <p:cNvSpPr txBox="1">
            <a:spLocks noChangeArrowheads="1"/>
          </p:cNvSpPr>
          <p:nvPr/>
        </p:nvSpPr>
        <p:spPr bwMode="auto">
          <a:xfrm>
            <a:off x="397042" y="3266372"/>
            <a:ext cx="7696200" cy="6198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r>
              <a:rPr lang="hu-HU" sz="2400" kern="0" dirty="0"/>
              <a:t>Idő, költség, munkaterhelés</a:t>
            </a:r>
          </a:p>
        </p:txBody>
      </p:sp>
      <p:sp>
        <p:nvSpPr>
          <p:cNvPr id="10" name="Rectangle 3"/>
          <p:cNvSpPr txBox="1">
            <a:spLocks noChangeArrowheads="1"/>
          </p:cNvSpPr>
          <p:nvPr/>
        </p:nvSpPr>
        <p:spPr bwMode="auto">
          <a:xfrm>
            <a:off x="413084" y="3785035"/>
            <a:ext cx="7696200" cy="624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r>
              <a:rPr lang="hu-HU" sz="2400" kern="0" dirty="0"/>
              <a:t>Jelentések</a:t>
            </a:r>
          </a:p>
        </p:txBody>
      </p:sp>
      <p:sp>
        <p:nvSpPr>
          <p:cNvPr id="11" name="Rectangle 3"/>
          <p:cNvSpPr txBox="1">
            <a:spLocks noChangeArrowheads="1"/>
          </p:cNvSpPr>
          <p:nvPr/>
        </p:nvSpPr>
        <p:spPr bwMode="auto">
          <a:xfrm>
            <a:off x="372533" y="4443112"/>
            <a:ext cx="7696200" cy="56257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r>
              <a:rPr lang="hu-HU" sz="2400" kern="0" dirty="0"/>
              <a:t>Gyűlések</a:t>
            </a:r>
          </a:p>
        </p:txBody>
      </p:sp>
      <p:sp>
        <p:nvSpPr>
          <p:cNvPr id="12" name="Rectangle 3"/>
          <p:cNvSpPr txBox="1">
            <a:spLocks noChangeArrowheads="1"/>
          </p:cNvSpPr>
          <p:nvPr/>
        </p:nvSpPr>
        <p:spPr bwMode="auto">
          <a:xfrm>
            <a:off x="413084" y="4911102"/>
            <a:ext cx="76962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r>
              <a:rPr lang="hu-HU" sz="2400" kern="0" dirty="0"/>
              <a:t>Szemlék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 calcmode="lin" valueType="num">
                                      <p:cBhvr additive="base">
                                        <p:cTn id="7" dur="500" fill="hold"/>
                                        <p:tgtEl>
                                          <p:spTgt spid="2539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39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 calcmode="lin" valueType="num">
                                      <p:cBhvr additive="base">
                                        <p:cTn id="3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P spid="7" grpId="0"/>
      <p:bldP spid="8"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37A96FB-B896-40C9-9FB5-480472F31958}" type="slidenum">
              <a:rPr lang="en-US"/>
              <a:pPr/>
              <a:t>19</a:t>
            </a:fld>
            <a:endParaRPr lang="en-US"/>
          </a:p>
        </p:txBody>
      </p:sp>
      <p:sp>
        <p:nvSpPr>
          <p:cNvPr id="249858" name="Rectangle 2"/>
          <p:cNvSpPr>
            <a:spLocks noGrp="1" noChangeArrowheads="1"/>
          </p:cNvSpPr>
          <p:nvPr>
            <p:ph type="title"/>
          </p:nvPr>
        </p:nvSpPr>
        <p:spPr/>
        <p:txBody>
          <a:bodyPr/>
          <a:lstStyle/>
          <a:p>
            <a:r>
              <a:rPr lang="hu-HU"/>
              <a:t>Miért van szükség óraelszámolásra?</a:t>
            </a:r>
          </a:p>
        </p:txBody>
      </p:sp>
      <p:sp>
        <p:nvSpPr>
          <p:cNvPr id="249859" name="Rectangle 3"/>
          <p:cNvSpPr>
            <a:spLocks noGrp="1" noChangeArrowheads="1"/>
          </p:cNvSpPr>
          <p:nvPr>
            <p:ph type="body" idx="1"/>
          </p:nvPr>
        </p:nvSpPr>
        <p:spPr>
          <a:xfrm>
            <a:off x="762000" y="2005406"/>
            <a:ext cx="7315200" cy="2033193"/>
          </a:xfrm>
        </p:spPr>
        <p:txBody>
          <a:bodyPr>
            <a:normAutofit lnSpcReduction="10000"/>
          </a:bodyPr>
          <a:lstStyle/>
          <a:p>
            <a:pPr marL="0" indent="0">
              <a:lnSpc>
                <a:spcPct val="80000"/>
              </a:lnSpc>
              <a:buNone/>
            </a:pPr>
            <a:r>
              <a:rPr lang="hu-HU" sz="2200" dirty="0"/>
              <a:t>Követi az emberi erőforrás felhasználását</a:t>
            </a:r>
          </a:p>
          <a:p>
            <a:pPr lvl="1">
              <a:lnSpc>
                <a:spcPct val="80000"/>
              </a:lnSpc>
            </a:pPr>
            <a:r>
              <a:rPr lang="hu-HU" sz="2000" dirty="0"/>
              <a:t> a projektre („fizetős” tevékenységre)</a:t>
            </a:r>
          </a:p>
          <a:p>
            <a:pPr lvl="1">
              <a:lnSpc>
                <a:spcPct val="80000"/>
              </a:lnSpc>
            </a:pPr>
            <a:r>
              <a:rPr lang="hu-HU" sz="2000" dirty="0"/>
              <a:t> nem-projektre </a:t>
            </a:r>
          </a:p>
          <a:p>
            <a:pPr lvl="2">
              <a:lnSpc>
                <a:spcPct val="80000"/>
              </a:lnSpc>
            </a:pPr>
            <a:r>
              <a:rPr lang="hu-HU" sz="1800" dirty="0"/>
              <a:t>Távollét (pl. betegség, szabi, tanulás)</a:t>
            </a:r>
          </a:p>
          <a:p>
            <a:pPr lvl="2">
              <a:lnSpc>
                <a:spcPct val="80000"/>
              </a:lnSpc>
            </a:pPr>
            <a:r>
              <a:rPr lang="hu-HU" sz="1800" dirty="0"/>
              <a:t>Improduktív (de hasznos tevékenység) pl. ajánlatadás, kereskedelem, marketingtámogatás</a:t>
            </a:r>
          </a:p>
          <a:p>
            <a:pPr lvl="2">
              <a:lnSpc>
                <a:spcPct val="80000"/>
              </a:lnSpc>
            </a:pPr>
            <a:r>
              <a:rPr lang="hu-HU" sz="1800" dirty="0"/>
              <a:t>Állásidő</a:t>
            </a:r>
          </a:p>
        </p:txBody>
      </p:sp>
      <p:sp>
        <p:nvSpPr>
          <p:cNvPr id="7" name="Rectangle 3"/>
          <p:cNvSpPr txBox="1">
            <a:spLocks noChangeArrowheads="1"/>
          </p:cNvSpPr>
          <p:nvPr/>
        </p:nvSpPr>
        <p:spPr bwMode="auto">
          <a:xfrm>
            <a:off x="381000" y="4038600"/>
            <a:ext cx="7696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lnSpc>
                <a:spcPct val="80000"/>
              </a:lnSpc>
            </a:pPr>
            <a:r>
              <a:rPr lang="hu-HU" sz="2200" kern="0" dirty="0"/>
              <a:t>Követheti a ledolgozott órákat, túlórákat (ha ez cél)</a:t>
            </a:r>
          </a:p>
        </p:txBody>
      </p:sp>
      <p:sp>
        <p:nvSpPr>
          <p:cNvPr id="8" name="Rectangle 3"/>
          <p:cNvSpPr txBox="1">
            <a:spLocks noChangeArrowheads="1"/>
          </p:cNvSpPr>
          <p:nvPr/>
        </p:nvSpPr>
        <p:spPr bwMode="auto">
          <a:xfrm>
            <a:off x="381000" y="4487779"/>
            <a:ext cx="7696200" cy="92242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lnSpc>
                <a:spcPct val="80000"/>
              </a:lnSpc>
            </a:pPr>
            <a:r>
              <a:rPr lang="hu-HU" sz="2200" kern="0" dirty="0"/>
              <a:t>Követheti az egyes projekt és nem-projekt tevékenységekre fordított órákat, a hátra levő órákat illetve a befejezéshez szükséges becsült órákat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 calcmode="lin" valueType="num">
                                      <p:cBhvr additive="base">
                                        <p:cTn id="7" dur="500" fill="hold"/>
                                        <p:tgtEl>
                                          <p:spTgt spid="249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98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9859">
                                            <p:txEl>
                                              <p:pRg st="1" end="1"/>
                                            </p:txEl>
                                          </p:spTgt>
                                        </p:tgtEl>
                                        <p:attrNameLst>
                                          <p:attrName>style.visibility</p:attrName>
                                        </p:attrNameLst>
                                      </p:cBhvr>
                                      <p:to>
                                        <p:strVal val="visible"/>
                                      </p:to>
                                    </p:set>
                                    <p:anim calcmode="lin" valueType="num">
                                      <p:cBhvr additive="base">
                                        <p:cTn id="11" dur="500" fill="hold"/>
                                        <p:tgtEl>
                                          <p:spTgt spid="2498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98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9859">
                                            <p:txEl>
                                              <p:pRg st="2" end="2"/>
                                            </p:txEl>
                                          </p:spTgt>
                                        </p:tgtEl>
                                        <p:attrNameLst>
                                          <p:attrName>style.visibility</p:attrName>
                                        </p:attrNameLst>
                                      </p:cBhvr>
                                      <p:to>
                                        <p:strVal val="visible"/>
                                      </p:to>
                                    </p:set>
                                    <p:anim calcmode="lin" valueType="num">
                                      <p:cBhvr additive="base">
                                        <p:cTn id="15" dur="500" fill="hold"/>
                                        <p:tgtEl>
                                          <p:spTgt spid="2498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98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49859">
                                            <p:txEl>
                                              <p:pRg st="3" end="3"/>
                                            </p:txEl>
                                          </p:spTgt>
                                        </p:tgtEl>
                                        <p:attrNameLst>
                                          <p:attrName>style.visibility</p:attrName>
                                        </p:attrNameLst>
                                      </p:cBhvr>
                                      <p:to>
                                        <p:strVal val="visible"/>
                                      </p:to>
                                    </p:set>
                                    <p:anim calcmode="lin" valueType="num">
                                      <p:cBhvr additive="base">
                                        <p:cTn id="19" dur="500" fill="hold"/>
                                        <p:tgtEl>
                                          <p:spTgt spid="2498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985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49859">
                                            <p:txEl>
                                              <p:pRg st="4" end="4"/>
                                            </p:txEl>
                                          </p:spTgt>
                                        </p:tgtEl>
                                        <p:attrNameLst>
                                          <p:attrName>style.visibility</p:attrName>
                                        </p:attrNameLst>
                                      </p:cBhvr>
                                      <p:to>
                                        <p:strVal val="visible"/>
                                      </p:to>
                                    </p:set>
                                    <p:anim calcmode="lin" valueType="num">
                                      <p:cBhvr additive="base">
                                        <p:cTn id="23" dur="500" fill="hold"/>
                                        <p:tgtEl>
                                          <p:spTgt spid="2498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985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49859">
                                            <p:txEl>
                                              <p:pRg st="5" end="5"/>
                                            </p:txEl>
                                          </p:spTgt>
                                        </p:tgtEl>
                                        <p:attrNameLst>
                                          <p:attrName>style.visibility</p:attrName>
                                        </p:attrNameLst>
                                      </p:cBhvr>
                                      <p:to>
                                        <p:strVal val="visible"/>
                                      </p:to>
                                    </p:set>
                                    <p:anim calcmode="lin" valueType="num">
                                      <p:cBhvr additive="base">
                                        <p:cTn id="27" dur="500" fill="hold"/>
                                        <p:tgtEl>
                                          <p:spTgt spid="24985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98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13C03AE-3698-4127-8756-5A05AED87AC8}" type="slidenum">
              <a:rPr lang="en-US"/>
              <a:pPr/>
              <a:t>2</a:t>
            </a:fld>
            <a:endParaRPr lang="en-US"/>
          </a:p>
        </p:txBody>
      </p:sp>
      <p:sp>
        <p:nvSpPr>
          <p:cNvPr id="120835" name="Rectangle 3"/>
          <p:cNvSpPr>
            <a:spLocks noGrp="1" noChangeArrowheads="1"/>
          </p:cNvSpPr>
          <p:nvPr>
            <p:ph type="body" idx="1"/>
          </p:nvPr>
        </p:nvSpPr>
        <p:spPr>
          <a:xfrm>
            <a:off x="914400" y="1499237"/>
            <a:ext cx="7924800" cy="3733800"/>
          </a:xfrm>
        </p:spPr>
        <p:txBody>
          <a:bodyPr>
            <a:noAutofit/>
          </a:bodyPr>
          <a:lstStyle/>
          <a:p>
            <a:pPr marL="0" indent="0" eaLnBrk="1" hangingPunct="1">
              <a:buNone/>
            </a:pPr>
            <a:r>
              <a:rPr lang="hu-HU" sz="1600" dirty="0"/>
              <a:t>	 </a:t>
            </a:r>
          </a:p>
          <a:p>
            <a:pPr>
              <a:defRPr/>
            </a:pPr>
            <a:r>
              <a:rPr lang="hu-HU" sz="1800" dirty="0"/>
              <a:t>Projekt tervezés (Folytatása)</a:t>
            </a:r>
          </a:p>
          <a:p>
            <a:pPr lvl="1">
              <a:defRPr/>
            </a:pPr>
            <a:r>
              <a:rPr lang="hu-HU" sz="1400" dirty="0"/>
              <a:t>Erőforrás-ütemezés	</a:t>
            </a:r>
          </a:p>
          <a:p>
            <a:pPr lvl="1">
              <a:defRPr/>
            </a:pPr>
            <a:r>
              <a:rPr lang="hu-HU" sz="1400" dirty="0"/>
              <a:t>Költségvetés hozzárendelése</a:t>
            </a:r>
          </a:p>
          <a:p>
            <a:pPr lvl="1">
              <a:defRPr/>
            </a:pPr>
            <a:r>
              <a:rPr lang="hu-HU" sz="1400" dirty="0"/>
              <a:t>Kritikus lánc módszer 	</a:t>
            </a:r>
          </a:p>
          <a:p>
            <a:pPr marL="457200" lvl="1" indent="0">
              <a:buNone/>
              <a:defRPr/>
            </a:pPr>
            <a:endParaRPr lang="hu-HU" sz="1400" dirty="0"/>
          </a:p>
          <a:p>
            <a:pPr lvl="1">
              <a:defRPr/>
            </a:pPr>
            <a:endParaRPr lang="hu-HU" sz="1800" dirty="0"/>
          </a:p>
          <a:p>
            <a:pPr>
              <a:defRPr/>
            </a:pPr>
            <a:r>
              <a:rPr lang="hu-HU" sz="1800" dirty="0"/>
              <a:t>Projektkövetés  </a:t>
            </a:r>
          </a:p>
          <a:p>
            <a:pPr>
              <a:defRPr/>
            </a:pPr>
            <a:r>
              <a:rPr lang="hu-HU" sz="1800" dirty="0"/>
              <a:t>Projektzárás	</a:t>
            </a:r>
          </a:p>
          <a:p>
            <a:pPr>
              <a:defRPr/>
            </a:pPr>
            <a:r>
              <a:rPr lang="hu-HU" sz="1800" dirty="0"/>
              <a:t>A projekt utóélete: garancia, karbantartás, követés, ügyfélszolgálat</a:t>
            </a:r>
          </a:p>
          <a:p>
            <a:pPr marL="0" indent="0">
              <a:buNone/>
              <a:defRPr/>
            </a:pPr>
            <a:r>
              <a:rPr lang="hu-HU" sz="1800" dirty="0"/>
              <a:t>	</a:t>
            </a:r>
          </a:p>
          <a:p>
            <a:pPr>
              <a:defRPr/>
            </a:pPr>
            <a:endParaRPr lang="hu-HU" sz="1800" dirty="0"/>
          </a:p>
          <a:p>
            <a:pPr marL="0" indent="0" eaLnBrk="1" hangingPunct="1">
              <a:buNone/>
            </a:pPr>
            <a:endParaRPr lang="hu-HU" sz="1600" dirty="0"/>
          </a:p>
          <a:p>
            <a:pPr eaLnBrk="1" hangingPunct="1">
              <a:buNone/>
            </a:pPr>
            <a:endParaRPr lang="hu-HU" sz="1600" dirty="0"/>
          </a:p>
          <a:p>
            <a:pPr>
              <a:buFont typeface="Wingdings" pitchFamily="2" charset="2"/>
              <a:buNone/>
            </a:pPr>
            <a:endParaRPr lang="hu-HU" sz="1600" dirty="0"/>
          </a:p>
          <a:p>
            <a:endParaRPr lang="hu-HU" sz="1600" dirty="0"/>
          </a:p>
        </p:txBody>
      </p:sp>
      <p:sp>
        <p:nvSpPr>
          <p:cNvPr id="17" name="Title 16">
            <a:extLst>
              <a:ext uri="{FF2B5EF4-FFF2-40B4-BE49-F238E27FC236}">
                <a16:creationId xmlns:a16="http://schemas.microsoft.com/office/drawing/2014/main" id="{C1132491-0C49-4D37-B9F2-4FC5763E8C6C}"/>
              </a:ext>
            </a:extLst>
          </p:cNvPr>
          <p:cNvSpPr>
            <a:spLocks noGrp="1"/>
          </p:cNvSpPr>
          <p:nvPr>
            <p:ph type="title"/>
          </p:nvPr>
        </p:nvSpPr>
        <p:spPr/>
        <p:txBody>
          <a:bodyPr/>
          <a:lstStyle/>
          <a:p>
            <a:r>
              <a:rPr lang="hu-HU" dirty="0"/>
              <a:t>5. előadás - Tartalomból</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51A1F20-12C4-44BE-BBA3-6811A9CBEFF7}" type="slidenum">
              <a:rPr lang="en-US"/>
              <a:pPr/>
              <a:t>20</a:t>
            </a:fld>
            <a:endParaRPr lang="en-US"/>
          </a:p>
        </p:txBody>
      </p:sp>
      <p:sp>
        <p:nvSpPr>
          <p:cNvPr id="256002" name="Rectangle 2"/>
          <p:cNvSpPr>
            <a:spLocks noGrp="1" noChangeArrowheads="1"/>
          </p:cNvSpPr>
          <p:nvPr>
            <p:ph type="title"/>
          </p:nvPr>
        </p:nvSpPr>
        <p:spPr/>
        <p:txBody>
          <a:bodyPr/>
          <a:lstStyle/>
          <a:p>
            <a:r>
              <a:rPr lang="hu-HU" dirty="0"/>
              <a:t>Állapotjelentés</a:t>
            </a:r>
            <a:endParaRPr lang="en-US" dirty="0"/>
          </a:p>
        </p:txBody>
      </p:sp>
      <p:sp>
        <p:nvSpPr>
          <p:cNvPr id="256003" name="Rectangle 3"/>
          <p:cNvSpPr>
            <a:spLocks noGrp="1" noChangeArrowheads="1"/>
          </p:cNvSpPr>
          <p:nvPr>
            <p:ph type="body" idx="1"/>
          </p:nvPr>
        </p:nvSpPr>
        <p:spPr>
          <a:xfrm>
            <a:off x="304800" y="1676400"/>
            <a:ext cx="8382000" cy="1600200"/>
          </a:xfrm>
        </p:spPr>
        <p:txBody>
          <a:bodyPr>
            <a:normAutofit/>
          </a:bodyPr>
          <a:lstStyle/>
          <a:p>
            <a:pPr>
              <a:lnSpc>
                <a:spcPct val="90000"/>
              </a:lnSpc>
            </a:pPr>
            <a:r>
              <a:rPr lang="hu-HU" sz="2200" kern="0" dirty="0"/>
              <a:t>A projektet felügyelő szervezet, a projekttulajdonos és az ügyfél tájékoztatása a projekt állapotáról.</a:t>
            </a:r>
          </a:p>
        </p:txBody>
      </p:sp>
      <p:sp>
        <p:nvSpPr>
          <p:cNvPr id="7" name="Rectangle 3"/>
          <p:cNvSpPr txBox="1">
            <a:spLocks noChangeArrowheads="1"/>
          </p:cNvSpPr>
          <p:nvPr/>
        </p:nvSpPr>
        <p:spPr bwMode="auto">
          <a:xfrm>
            <a:off x="280736" y="2538359"/>
            <a:ext cx="8406063"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lnSpc>
                <a:spcPct val="90000"/>
              </a:lnSpc>
            </a:pPr>
            <a:r>
              <a:rPr lang="hu-HU" sz="2200" kern="0" dirty="0"/>
              <a:t>Ajánlott a heti gyakoriság, de mindenképpen a PDD-ben meghatározott gyakorisággal.</a:t>
            </a:r>
          </a:p>
        </p:txBody>
      </p:sp>
      <p:sp>
        <p:nvSpPr>
          <p:cNvPr id="8" name="Rectangle 3"/>
          <p:cNvSpPr txBox="1">
            <a:spLocks noChangeArrowheads="1"/>
          </p:cNvSpPr>
          <p:nvPr/>
        </p:nvSpPr>
        <p:spPr bwMode="auto">
          <a:xfrm>
            <a:off x="237066" y="3312977"/>
            <a:ext cx="8626197" cy="139967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lnSpc>
                <a:spcPct val="90000"/>
              </a:lnSpc>
            </a:pPr>
            <a:r>
              <a:rPr lang="hu-HU" sz="2200" kern="0" dirty="0"/>
              <a:t>Az alapja (napirendje) a rendszeres projektvezetői megbeszéléseknek.</a:t>
            </a:r>
            <a:endParaRPr lang="en-US" sz="22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animEffect transition="in" filter="fade">
                                      <p:cBhvr>
                                        <p:cTn id="7" dur="1000"/>
                                        <p:tgtEl>
                                          <p:spTgt spid="256003">
                                            <p:txEl>
                                              <p:pRg st="0" end="0"/>
                                            </p:txEl>
                                          </p:spTgt>
                                        </p:tgtEl>
                                      </p:cBhvr>
                                    </p:animEffect>
                                    <p:anim calcmode="lin" valueType="num">
                                      <p:cBhvr>
                                        <p:cTn id="8" dur="1000" fill="hold"/>
                                        <p:tgtEl>
                                          <p:spTgt spid="2560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60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659" y="872622"/>
            <a:ext cx="7696200" cy="838200"/>
          </a:xfrm>
        </p:spPr>
        <p:txBody>
          <a:bodyPr/>
          <a:lstStyle/>
          <a:p>
            <a:r>
              <a:rPr lang="hu-HU" dirty="0"/>
              <a:t>Állapotjelentések gyakorisága</a:t>
            </a:r>
          </a:p>
        </p:txBody>
      </p:sp>
      <p:sp>
        <p:nvSpPr>
          <p:cNvPr id="4" name="Slide Number Placeholder 3"/>
          <p:cNvSpPr>
            <a:spLocks noGrp="1"/>
          </p:cNvSpPr>
          <p:nvPr>
            <p:ph type="sldNum" sz="quarter" idx="12"/>
          </p:nvPr>
        </p:nvSpPr>
        <p:spPr/>
        <p:txBody>
          <a:bodyPr/>
          <a:lstStyle/>
          <a:p>
            <a:fld id="{1A9C305E-2EA4-41E0-BA24-A7D5B8075668}" type="slidenum">
              <a:rPr lang="en-US" smtClean="0"/>
              <a:pPr/>
              <a:t>21</a:t>
            </a:fld>
            <a:endParaRPr lang="en-US"/>
          </a:p>
        </p:txBody>
      </p:sp>
      <p:graphicFrame>
        <p:nvGraphicFramePr>
          <p:cNvPr id="3" name="Táblázat 2"/>
          <p:cNvGraphicFramePr>
            <a:graphicFrameLocks noGrp="1"/>
          </p:cNvGraphicFramePr>
          <p:nvPr>
            <p:extLst>
              <p:ext uri="{D42A27DB-BD31-4B8C-83A1-F6EECF244321}">
                <p14:modId xmlns:p14="http://schemas.microsoft.com/office/powerpoint/2010/main" val="1891916312"/>
              </p:ext>
            </p:extLst>
          </p:nvPr>
        </p:nvGraphicFramePr>
        <p:xfrm>
          <a:off x="876300" y="1600200"/>
          <a:ext cx="7391400" cy="4075398"/>
        </p:xfrm>
        <a:graphic>
          <a:graphicData uri="http://schemas.openxmlformats.org/drawingml/2006/table">
            <a:tbl>
              <a:tblPr firstRow="1" bandRow="1">
                <a:tableStyleId>{5940675A-B579-460E-94D1-54222C63F5DA}</a:tableStyleId>
              </a:tblPr>
              <a:tblGrid>
                <a:gridCol w="2160563">
                  <a:extLst>
                    <a:ext uri="{9D8B030D-6E8A-4147-A177-3AD203B41FA5}">
                      <a16:colId xmlns:a16="http://schemas.microsoft.com/office/drawing/2014/main" val="20000"/>
                    </a:ext>
                  </a:extLst>
                </a:gridCol>
                <a:gridCol w="1819422">
                  <a:extLst>
                    <a:ext uri="{9D8B030D-6E8A-4147-A177-3AD203B41FA5}">
                      <a16:colId xmlns:a16="http://schemas.microsoft.com/office/drawing/2014/main" val="20001"/>
                    </a:ext>
                  </a:extLst>
                </a:gridCol>
                <a:gridCol w="1743612">
                  <a:extLst>
                    <a:ext uri="{9D8B030D-6E8A-4147-A177-3AD203B41FA5}">
                      <a16:colId xmlns:a16="http://schemas.microsoft.com/office/drawing/2014/main" val="20002"/>
                    </a:ext>
                  </a:extLst>
                </a:gridCol>
                <a:gridCol w="1667803">
                  <a:extLst>
                    <a:ext uri="{9D8B030D-6E8A-4147-A177-3AD203B41FA5}">
                      <a16:colId xmlns:a16="http://schemas.microsoft.com/office/drawing/2014/main" val="20003"/>
                    </a:ext>
                  </a:extLst>
                </a:gridCol>
              </a:tblGrid>
              <a:tr h="927547">
                <a:tc>
                  <a:txBody>
                    <a:bodyPr/>
                    <a:lstStyle/>
                    <a:p>
                      <a:endParaRPr lang="hu-HU" sz="1600" b="1" dirty="0"/>
                    </a:p>
                  </a:txBody>
                  <a:tcPr/>
                </a:tc>
                <a:tc>
                  <a:txBody>
                    <a:bodyPr/>
                    <a:lstStyle/>
                    <a:p>
                      <a:pPr algn="ctr"/>
                      <a:r>
                        <a:rPr lang="hu-HU" sz="1600" b="1" dirty="0"/>
                        <a:t>Alacsony kockázat</a:t>
                      </a:r>
                    </a:p>
                  </a:txBody>
                  <a:tcPr/>
                </a:tc>
                <a:tc>
                  <a:txBody>
                    <a:bodyPr/>
                    <a:lstStyle/>
                    <a:p>
                      <a:pPr algn="ctr"/>
                      <a:r>
                        <a:rPr lang="hu-HU" sz="1600" b="1" dirty="0"/>
                        <a:t>Közepes kockázat</a:t>
                      </a:r>
                    </a:p>
                  </a:txBody>
                  <a:tcPr/>
                </a:tc>
                <a:tc>
                  <a:txBody>
                    <a:bodyPr/>
                    <a:lstStyle/>
                    <a:p>
                      <a:pPr algn="ctr"/>
                      <a:r>
                        <a:rPr lang="hu-HU" sz="1600" b="1" dirty="0"/>
                        <a:t>Magas kockázat</a:t>
                      </a:r>
                    </a:p>
                  </a:txBody>
                  <a:tcPr/>
                </a:tc>
                <a:extLst>
                  <a:ext uri="{0D108BD9-81ED-4DB2-BD59-A6C34878D82A}">
                    <a16:rowId xmlns:a16="http://schemas.microsoft.com/office/drawing/2014/main" val="10000"/>
                  </a:ext>
                </a:extLst>
              </a:tr>
              <a:tr h="1106002">
                <a:tc>
                  <a:txBody>
                    <a:bodyPr/>
                    <a:lstStyle/>
                    <a:p>
                      <a:r>
                        <a:rPr lang="hu-HU" sz="1600" b="1" dirty="0"/>
                        <a:t>Kisebb</a:t>
                      </a:r>
                      <a:r>
                        <a:rPr lang="hu-HU" sz="1600" b="1" baseline="0" dirty="0"/>
                        <a:t> projekt</a:t>
                      </a:r>
                    </a:p>
                    <a:p>
                      <a:r>
                        <a:rPr lang="hu-HU" sz="1600" b="1" baseline="0" dirty="0"/>
                        <a:t>(&lt; 20 emberhónap)</a:t>
                      </a:r>
                      <a:endParaRPr lang="hu-HU" sz="1600" b="1" dirty="0"/>
                    </a:p>
                  </a:txBody>
                  <a:tcPr/>
                </a:tc>
                <a:tc>
                  <a:txBody>
                    <a:bodyPr/>
                    <a:lstStyle/>
                    <a:p>
                      <a:pPr algn="ctr"/>
                      <a:r>
                        <a:rPr lang="hu-HU" sz="1600" i="1" dirty="0"/>
                        <a:t>Havi</a:t>
                      </a:r>
                    </a:p>
                  </a:txBody>
                  <a:tcPr/>
                </a:tc>
                <a:tc>
                  <a:txBody>
                    <a:bodyPr/>
                    <a:lstStyle/>
                    <a:p>
                      <a:pPr algn="ctr"/>
                      <a:r>
                        <a:rPr lang="hu-HU" sz="1600" i="1" dirty="0"/>
                        <a:t>Havi</a:t>
                      </a:r>
                    </a:p>
                  </a:txBody>
                  <a:tcPr/>
                </a:tc>
                <a:tc>
                  <a:txBody>
                    <a:bodyPr/>
                    <a:lstStyle/>
                    <a:p>
                      <a:pPr algn="ctr"/>
                      <a:r>
                        <a:rPr lang="hu-HU" sz="1600" i="1" dirty="0"/>
                        <a:t>Kétheti</a:t>
                      </a:r>
                    </a:p>
                  </a:txBody>
                  <a:tcPr/>
                </a:tc>
                <a:extLst>
                  <a:ext uri="{0D108BD9-81ED-4DB2-BD59-A6C34878D82A}">
                    <a16:rowId xmlns:a16="http://schemas.microsoft.com/office/drawing/2014/main" val="10001"/>
                  </a:ext>
                </a:extLst>
              </a:tr>
              <a:tr h="1446310">
                <a:tc>
                  <a:txBody>
                    <a:bodyPr/>
                    <a:lstStyle/>
                    <a:p>
                      <a:r>
                        <a:rPr lang="hu-HU" sz="1600" b="1" dirty="0"/>
                        <a:t>Közepes projekt</a:t>
                      </a:r>
                    </a:p>
                    <a:p>
                      <a:r>
                        <a:rPr lang="hu-HU" sz="1600" b="1" dirty="0"/>
                        <a:t> (20 – 100 emberhónap)</a:t>
                      </a:r>
                    </a:p>
                  </a:txBody>
                  <a:tcPr/>
                </a:tc>
                <a:tc>
                  <a:txBody>
                    <a:bodyPr/>
                    <a:lstStyle/>
                    <a:p>
                      <a:pPr algn="ctr"/>
                      <a:r>
                        <a:rPr lang="hu-HU" sz="1600" i="1" dirty="0"/>
                        <a:t>Kétheti</a:t>
                      </a:r>
                    </a:p>
                  </a:txBody>
                  <a:tcPr/>
                </a:tc>
                <a:tc>
                  <a:txBody>
                    <a:bodyPr/>
                    <a:lstStyle/>
                    <a:p>
                      <a:pPr algn="ctr"/>
                      <a:r>
                        <a:rPr lang="hu-HU" sz="1600" i="1" dirty="0"/>
                        <a:t>Kétheti</a:t>
                      </a:r>
                    </a:p>
                  </a:txBody>
                  <a:tcPr/>
                </a:tc>
                <a:tc>
                  <a:txBody>
                    <a:bodyPr/>
                    <a:lstStyle/>
                    <a:p>
                      <a:pPr algn="ctr"/>
                      <a:r>
                        <a:rPr lang="hu-HU" sz="1600" i="1" dirty="0"/>
                        <a:t>Heti</a:t>
                      </a:r>
                    </a:p>
                  </a:txBody>
                  <a:tcPr/>
                </a:tc>
                <a:extLst>
                  <a:ext uri="{0D108BD9-81ED-4DB2-BD59-A6C34878D82A}">
                    <a16:rowId xmlns:a16="http://schemas.microsoft.com/office/drawing/2014/main" val="10002"/>
                  </a:ext>
                </a:extLst>
              </a:tr>
              <a:tr h="595539">
                <a:tc>
                  <a:txBody>
                    <a:bodyPr/>
                    <a:lstStyle/>
                    <a:p>
                      <a:r>
                        <a:rPr lang="hu-HU" sz="1600" b="1" dirty="0"/>
                        <a:t>Nagy projekt</a:t>
                      </a:r>
                    </a:p>
                  </a:txBody>
                  <a:tcPr/>
                </a:tc>
                <a:tc>
                  <a:txBody>
                    <a:bodyPr/>
                    <a:lstStyle/>
                    <a:p>
                      <a:pPr algn="ctr"/>
                      <a:r>
                        <a:rPr lang="hu-HU" sz="1600" i="1" dirty="0"/>
                        <a:t>Kétheti</a:t>
                      </a:r>
                    </a:p>
                  </a:txBody>
                  <a:tcPr/>
                </a:tc>
                <a:tc>
                  <a:txBody>
                    <a:bodyPr/>
                    <a:lstStyle/>
                    <a:p>
                      <a:pPr algn="ctr"/>
                      <a:r>
                        <a:rPr lang="hu-HU" sz="1600" i="1" dirty="0"/>
                        <a:t>Heti</a:t>
                      </a:r>
                    </a:p>
                  </a:txBody>
                  <a:tcPr/>
                </a:tc>
                <a:tc>
                  <a:txBody>
                    <a:bodyPr/>
                    <a:lstStyle/>
                    <a:p>
                      <a:pPr algn="ctr"/>
                      <a:r>
                        <a:rPr lang="hu-HU" sz="1600" i="1" dirty="0"/>
                        <a:t>Heti</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75433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C7E53FA7-DA2F-413B-A9E6-A7A85F72F6E8}" type="slidenum">
              <a:rPr lang="en-US"/>
              <a:pPr/>
              <a:t>22</a:t>
            </a:fld>
            <a:endParaRPr lang="en-US"/>
          </a:p>
        </p:txBody>
      </p:sp>
      <p:sp>
        <p:nvSpPr>
          <p:cNvPr id="257026" name="Rectangle 2"/>
          <p:cNvSpPr>
            <a:spLocks noGrp="1" noChangeArrowheads="1"/>
          </p:cNvSpPr>
          <p:nvPr>
            <p:ph type="title"/>
          </p:nvPr>
        </p:nvSpPr>
        <p:spPr>
          <a:xfrm>
            <a:off x="1143000" y="757546"/>
            <a:ext cx="7696200" cy="838200"/>
          </a:xfrm>
        </p:spPr>
        <p:txBody>
          <a:bodyPr/>
          <a:lstStyle/>
          <a:p>
            <a:r>
              <a:rPr lang="hu-HU" dirty="0"/>
              <a:t>Az állapotjelentés tartalma 1</a:t>
            </a:r>
          </a:p>
        </p:txBody>
      </p:sp>
      <p:sp>
        <p:nvSpPr>
          <p:cNvPr id="257027" name="Rectangle 3"/>
          <p:cNvSpPr>
            <a:spLocks noGrp="1" noChangeArrowheads="1"/>
          </p:cNvSpPr>
          <p:nvPr>
            <p:ph type="body" idx="1"/>
          </p:nvPr>
        </p:nvSpPr>
        <p:spPr>
          <a:xfrm>
            <a:off x="762000" y="1523999"/>
            <a:ext cx="8001000" cy="4648201"/>
          </a:xfrm>
        </p:spPr>
        <p:txBody>
          <a:bodyPr/>
          <a:lstStyle/>
          <a:p>
            <a:pPr>
              <a:lnSpc>
                <a:spcPct val="80000"/>
              </a:lnSpc>
            </a:pPr>
            <a:r>
              <a:rPr lang="hu-HU" sz="2400" dirty="0"/>
              <a:t>Azonosítás</a:t>
            </a:r>
          </a:p>
          <a:p>
            <a:pPr>
              <a:lnSpc>
                <a:spcPct val="80000"/>
              </a:lnSpc>
              <a:buFont typeface="Wingdings" pitchFamily="2" charset="2"/>
              <a:buNone/>
            </a:pPr>
            <a:endParaRPr lang="hu-HU" sz="2400" dirty="0"/>
          </a:p>
          <a:p>
            <a:pPr>
              <a:lnSpc>
                <a:spcPct val="80000"/>
              </a:lnSpc>
            </a:pPr>
            <a:endParaRPr lang="hu-HU" sz="2400" dirty="0"/>
          </a:p>
          <a:p>
            <a:pPr>
              <a:lnSpc>
                <a:spcPct val="80000"/>
              </a:lnSpc>
            </a:pPr>
            <a:endParaRPr lang="hu-HU" sz="2400" dirty="0"/>
          </a:p>
          <a:p>
            <a:pPr>
              <a:lnSpc>
                <a:spcPct val="80000"/>
              </a:lnSpc>
            </a:pPr>
            <a:r>
              <a:rPr lang="hu-HU" sz="2400" dirty="0"/>
              <a:t>Időszak általános összefoglalása</a:t>
            </a:r>
          </a:p>
          <a:p>
            <a:pPr>
              <a:lnSpc>
                <a:spcPct val="80000"/>
              </a:lnSpc>
            </a:pPr>
            <a:r>
              <a:rPr lang="hu-HU" sz="2400" dirty="0"/>
              <a:t>Időszak eseményei</a:t>
            </a:r>
          </a:p>
          <a:p>
            <a:pPr>
              <a:lnSpc>
                <a:spcPct val="80000"/>
              </a:lnSpc>
            </a:pPr>
            <a:endParaRPr lang="hu-HU" sz="2400" dirty="0"/>
          </a:p>
          <a:p>
            <a:pPr>
              <a:lnSpc>
                <a:spcPct val="80000"/>
              </a:lnSpc>
            </a:pPr>
            <a:r>
              <a:rPr lang="hu-HU" sz="2400" dirty="0"/>
              <a:t>Elvégzett feladatok, </a:t>
            </a:r>
            <a:r>
              <a:rPr lang="hu-HU" sz="2400" dirty="0" err="1"/>
              <a:t>feladatok</a:t>
            </a:r>
            <a:r>
              <a:rPr lang="hu-HU" sz="2400" dirty="0"/>
              <a:t> készültsége</a:t>
            </a:r>
          </a:p>
          <a:p>
            <a:pPr>
              <a:lnSpc>
                <a:spcPct val="80000"/>
              </a:lnSpc>
            </a:pPr>
            <a:endParaRPr lang="hu-HU" sz="2400" dirty="0"/>
          </a:p>
          <a:p>
            <a:pPr>
              <a:lnSpc>
                <a:spcPct val="80000"/>
              </a:lnSpc>
            </a:pPr>
            <a:r>
              <a:rPr lang="hu-HU" sz="2400" dirty="0"/>
              <a:t>Nyitott kérdések, problémák</a:t>
            </a:r>
          </a:p>
          <a:p>
            <a:pPr>
              <a:lnSpc>
                <a:spcPct val="80000"/>
              </a:lnSpc>
            </a:pPr>
            <a:endParaRPr lang="hu-HU" sz="2400" dirty="0"/>
          </a:p>
          <a:p>
            <a:pPr>
              <a:lnSpc>
                <a:spcPct val="80000"/>
              </a:lnSpc>
            </a:pPr>
            <a:endParaRPr lang="hu-HU" sz="2400" dirty="0"/>
          </a:p>
          <a:p>
            <a:pPr>
              <a:lnSpc>
                <a:spcPct val="80000"/>
              </a:lnSpc>
              <a:buFont typeface="Wingdings" pitchFamily="2" charset="2"/>
              <a:buNone/>
            </a:pPr>
            <a:endParaRPr lang="hu-HU" sz="2400" dirty="0"/>
          </a:p>
          <a:p>
            <a:pPr>
              <a:lnSpc>
                <a:spcPct val="80000"/>
              </a:lnSpc>
            </a:pPr>
            <a:endParaRPr lang="hu-HU" sz="2400" dirty="0"/>
          </a:p>
          <a:p>
            <a:pPr>
              <a:lnSpc>
                <a:spcPct val="80000"/>
              </a:lnSpc>
            </a:pPr>
            <a:endParaRPr lang="hu-HU" sz="2400" dirty="0"/>
          </a:p>
        </p:txBody>
      </p:sp>
      <p:pic>
        <p:nvPicPr>
          <p:cNvPr id="257029" name="Picture 5"/>
          <p:cNvPicPr>
            <a:picLocks noChangeAspect="1" noChangeArrowheads="1"/>
          </p:cNvPicPr>
          <p:nvPr/>
        </p:nvPicPr>
        <p:blipFill>
          <a:blip r:embed="rId2" cstate="print"/>
          <a:srcRect/>
          <a:stretch>
            <a:fillRect/>
          </a:stretch>
        </p:blipFill>
        <p:spPr bwMode="auto">
          <a:xfrm>
            <a:off x="1219200" y="1916113"/>
            <a:ext cx="5876925" cy="1284287"/>
          </a:xfrm>
          <a:prstGeom prst="rect">
            <a:avLst/>
          </a:prstGeom>
          <a:noFill/>
          <a:ln w="25400">
            <a:noFill/>
            <a:miter lim="800000"/>
            <a:headEnd type="none" w="sm" len="sm"/>
            <a:tailEnd type="none" w="sm" len="sm"/>
          </a:ln>
          <a:effectLst/>
        </p:spPr>
      </p:pic>
      <p:pic>
        <p:nvPicPr>
          <p:cNvPr id="257030" name="Picture 6"/>
          <p:cNvPicPr>
            <a:picLocks noChangeAspect="1" noChangeArrowheads="1"/>
          </p:cNvPicPr>
          <p:nvPr/>
        </p:nvPicPr>
        <p:blipFill>
          <a:blip r:embed="rId3" cstate="print"/>
          <a:srcRect/>
          <a:stretch>
            <a:fillRect/>
          </a:stretch>
        </p:blipFill>
        <p:spPr bwMode="auto">
          <a:xfrm>
            <a:off x="1066800" y="4013993"/>
            <a:ext cx="5926138" cy="496888"/>
          </a:xfrm>
          <a:prstGeom prst="rect">
            <a:avLst/>
          </a:prstGeom>
          <a:noFill/>
          <a:ln w="9525">
            <a:noFill/>
            <a:miter lim="800000"/>
            <a:headEnd/>
            <a:tailEnd/>
          </a:ln>
          <a:effectLst/>
        </p:spPr>
      </p:pic>
      <p:pic>
        <p:nvPicPr>
          <p:cNvPr id="257031" name="Picture 7"/>
          <p:cNvPicPr>
            <a:picLocks noChangeAspect="1" noChangeArrowheads="1"/>
          </p:cNvPicPr>
          <p:nvPr/>
        </p:nvPicPr>
        <p:blipFill>
          <a:blip r:embed="rId4" cstate="print"/>
          <a:srcRect/>
          <a:stretch>
            <a:fillRect/>
          </a:stretch>
        </p:blipFill>
        <p:spPr bwMode="auto">
          <a:xfrm>
            <a:off x="1066800" y="4864101"/>
            <a:ext cx="5876925" cy="939800"/>
          </a:xfrm>
          <a:prstGeom prst="rect">
            <a:avLst/>
          </a:prstGeom>
          <a:noFill/>
          <a:ln w="9525">
            <a:noFill/>
            <a:miter lim="800000"/>
            <a:headEnd/>
            <a:tailEnd/>
          </a:ln>
          <a:effectLst/>
        </p:spPr>
      </p:pic>
      <p:pic>
        <p:nvPicPr>
          <p:cNvPr id="257032" name="Picture 8"/>
          <p:cNvPicPr>
            <a:picLocks noChangeAspect="1" noChangeArrowheads="1"/>
          </p:cNvPicPr>
          <p:nvPr/>
        </p:nvPicPr>
        <p:blipFill>
          <a:blip r:embed="rId5" cstate="print"/>
          <a:srcRect/>
          <a:stretch>
            <a:fillRect/>
          </a:stretch>
        </p:blipFill>
        <p:spPr bwMode="auto">
          <a:xfrm>
            <a:off x="1091406" y="5739069"/>
            <a:ext cx="6705600" cy="538162"/>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6A414AFB-2309-4452-9600-2FE94890798B}" type="slidenum">
              <a:rPr lang="en-US"/>
              <a:pPr/>
              <a:t>23</a:t>
            </a:fld>
            <a:endParaRPr lang="en-US"/>
          </a:p>
        </p:txBody>
      </p:sp>
      <p:sp>
        <p:nvSpPr>
          <p:cNvPr id="259074" name="Rectangle 2"/>
          <p:cNvSpPr>
            <a:spLocks noGrp="1" noChangeArrowheads="1"/>
          </p:cNvSpPr>
          <p:nvPr>
            <p:ph type="title"/>
          </p:nvPr>
        </p:nvSpPr>
        <p:spPr>
          <a:xfrm>
            <a:off x="1066800" y="764389"/>
            <a:ext cx="7696200" cy="838200"/>
          </a:xfrm>
        </p:spPr>
        <p:txBody>
          <a:bodyPr/>
          <a:lstStyle/>
          <a:p>
            <a:r>
              <a:rPr lang="hu-HU" dirty="0"/>
              <a:t>Az állapotjelentés tartalma 2</a:t>
            </a:r>
            <a:endParaRPr lang="en-US" dirty="0"/>
          </a:p>
        </p:txBody>
      </p:sp>
      <p:sp>
        <p:nvSpPr>
          <p:cNvPr id="259075" name="Rectangle 3"/>
          <p:cNvSpPr>
            <a:spLocks noGrp="1" noChangeArrowheads="1"/>
          </p:cNvSpPr>
          <p:nvPr>
            <p:ph type="body" idx="1"/>
          </p:nvPr>
        </p:nvSpPr>
        <p:spPr>
          <a:xfrm>
            <a:off x="762000" y="1676400"/>
            <a:ext cx="7696200" cy="4038600"/>
          </a:xfrm>
        </p:spPr>
        <p:txBody>
          <a:bodyPr>
            <a:normAutofit fontScale="92500" lnSpcReduction="10000"/>
          </a:bodyPr>
          <a:lstStyle/>
          <a:p>
            <a:pPr>
              <a:lnSpc>
                <a:spcPct val="90000"/>
              </a:lnSpc>
            </a:pPr>
            <a:r>
              <a:rPr lang="hu-HU" sz="2400" dirty="0"/>
              <a:t>Következő időszak feladatai, eseményei</a:t>
            </a:r>
          </a:p>
          <a:p>
            <a:pPr>
              <a:lnSpc>
                <a:spcPct val="90000"/>
              </a:lnSpc>
              <a:buFont typeface="Wingdings" pitchFamily="2" charset="2"/>
              <a:buNone/>
            </a:pPr>
            <a:endParaRPr lang="hu-HU" sz="2400" dirty="0"/>
          </a:p>
          <a:p>
            <a:pPr>
              <a:lnSpc>
                <a:spcPct val="90000"/>
              </a:lnSpc>
            </a:pPr>
            <a:r>
              <a:rPr lang="hu-HU" sz="2400" dirty="0"/>
              <a:t>Szerződés szerinti ütemezés és egyeztetett eltérések</a:t>
            </a:r>
          </a:p>
          <a:p>
            <a:pPr>
              <a:lnSpc>
                <a:spcPct val="90000"/>
              </a:lnSpc>
              <a:buFont typeface="Wingdings" pitchFamily="2" charset="2"/>
              <a:buNone/>
            </a:pPr>
            <a:endParaRPr lang="hu-HU" sz="2400" dirty="0"/>
          </a:p>
          <a:p>
            <a:pPr>
              <a:lnSpc>
                <a:spcPct val="90000"/>
              </a:lnSpc>
            </a:pPr>
            <a:r>
              <a:rPr lang="hu-HU" sz="2400" dirty="0"/>
              <a:t>Azonosított kockázatok és azok változása</a:t>
            </a:r>
          </a:p>
          <a:p>
            <a:pPr>
              <a:lnSpc>
                <a:spcPct val="90000"/>
              </a:lnSpc>
            </a:pPr>
            <a:endParaRPr lang="hu-HU" sz="2400" dirty="0"/>
          </a:p>
          <a:p>
            <a:pPr>
              <a:lnSpc>
                <a:spcPct val="90000"/>
              </a:lnSpc>
            </a:pPr>
            <a:r>
              <a:rPr lang="hu-HU" sz="2400" dirty="0"/>
              <a:t>Változási kérelmek és azok állapota</a:t>
            </a:r>
          </a:p>
          <a:p>
            <a:pPr>
              <a:lnSpc>
                <a:spcPct val="90000"/>
              </a:lnSpc>
            </a:pPr>
            <a:endParaRPr lang="hu-HU" sz="2400" dirty="0"/>
          </a:p>
          <a:p>
            <a:pPr>
              <a:lnSpc>
                <a:spcPct val="90000"/>
              </a:lnSpc>
            </a:pPr>
            <a:r>
              <a:rPr lang="hu-HU" sz="2400" dirty="0"/>
              <a:t>Egyéb</a:t>
            </a:r>
          </a:p>
          <a:p>
            <a:pPr>
              <a:lnSpc>
                <a:spcPct val="90000"/>
              </a:lnSpc>
            </a:pPr>
            <a:r>
              <a:rPr lang="hu-HU" sz="2400" dirty="0"/>
              <a:t>A következő állapotjelentés időpontja</a:t>
            </a:r>
            <a:endParaRPr lang="en-US" sz="2400" dirty="0"/>
          </a:p>
        </p:txBody>
      </p:sp>
      <p:pic>
        <p:nvPicPr>
          <p:cNvPr id="259077" name="Picture 5"/>
          <p:cNvPicPr>
            <a:picLocks noChangeAspect="1" noChangeArrowheads="1"/>
          </p:cNvPicPr>
          <p:nvPr/>
        </p:nvPicPr>
        <p:blipFill>
          <a:blip r:embed="rId2" cstate="print"/>
          <a:srcRect/>
          <a:stretch>
            <a:fillRect/>
          </a:stretch>
        </p:blipFill>
        <p:spPr bwMode="auto">
          <a:xfrm>
            <a:off x="1066800" y="2029133"/>
            <a:ext cx="6705600" cy="536575"/>
          </a:xfrm>
          <a:prstGeom prst="rect">
            <a:avLst/>
          </a:prstGeom>
          <a:noFill/>
          <a:ln w="9525">
            <a:noFill/>
            <a:miter lim="800000"/>
            <a:headEnd/>
            <a:tailEnd/>
          </a:ln>
          <a:effectLst/>
        </p:spPr>
      </p:pic>
      <p:pic>
        <p:nvPicPr>
          <p:cNvPr id="259078" name="Picture 6"/>
          <p:cNvPicPr>
            <a:picLocks noChangeAspect="1" noChangeArrowheads="1"/>
          </p:cNvPicPr>
          <p:nvPr/>
        </p:nvPicPr>
        <p:blipFill>
          <a:blip r:embed="rId3" cstate="print"/>
          <a:srcRect/>
          <a:stretch>
            <a:fillRect/>
          </a:stretch>
        </p:blipFill>
        <p:spPr bwMode="auto">
          <a:xfrm>
            <a:off x="1143000" y="2836452"/>
            <a:ext cx="6781800" cy="596900"/>
          </a:xfrm>
          <a:prstGeom prst="rect">
            <a:avLst/>
          </a:prstGeom>
          <a:noFill/>
          <a:ln w="9525">
            <a:noFill/>
            <a:miter lim="800000"/>
            <a:headEnd/>
            <a:tailEnd/>
          </a:ln>
          <a:effectLst/>
        </p:spPr>
      </p:pic>
      <p:pic>
        <p:nvPicPr>
          <p:cNvPr id="259080" name="Picture 8"/>
          <p:cNvPicPr>
            <a:picLocks noChangeAspect="1" noChangeArrowheads="1"/>
          </p:cNvPicPr>
          <p:nvPr/>
        </p:nvPicPr>
        <p:blipFill>
          <a:blip r:embed="rId4" cstate="print"/>
          <a:srcRect/>
          <a:stretch>
            <a:fillRect/>
          </a:stretch>
        </p:blipFill>
        <p:spPr bwMode="auto">
          <a:xfrm>
            <a:off x="1143000" y="3549157"/>
            <a:ext cx="6638925" cy="774700"/>
          </a:xfrm>
          <a:prstGeom prst="rect">
            <a:avLst/>
          </a:prstGeom>
          <a:noFill/>
          <a:ln w="9525">
            <a:noFill/>
            <a:miter lim="800000"/>
            <a:headEnd/>
            <a:tailEnd/>
          </a:ln>
          <a:effectLst/>
        </p:spPr>
      </p:pic>
      <p:pic>
        <p:nvPicPr>
          <p:cNvPr id="259081" name="Picture 9"/>
          <p:cNvPicPr>
            <a:picLocks noChangeAspect="1" noChangeArrowheads="1"/>
          </p:cNvPicPr>
          <p:nvPr/>
        </p:nvPicPr>
        <p:blipFill>
          <a:blip r:embed="rId5" cstate="print"/>
          <a:srcRect/>
          <a:stretch>
            <a:fillRect/>
          </a:stretch>
        </p:blipFill>
        <p:spPr bwMode="auto">
          <a:xfrm>
            <a:off x="1143000" y="4439662"/>
            <a:ext cx="8821737" cy="506412"/>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E267A93A-321C-44CA-ADB6-D085B2281973}" type="slidenum">
              <a:rPr lang="en-US"/>
              <a:pPr/>
              <a:t>24</a:t>
            </a:fld>
            <a:endParaRPr lang="en-US"/>
          </a:p>
        </p:txBody>
      </p:sp>
      <p:sp>
        <p:nvSpPr>
          <p:cNvPr id="348162" name="Rectangle 2"/>
          <p:cNvSpPr>
            <a:spLocks noGrp="1" noChangeArrowheads="1"/>
          </p:cNvSpPr>
          <p:nvPr>
            <p:ph type="title"/>
          </p:nvPr>
        </p:nvSpPr>
        <p:spPr/>
        <p:txBody>
          <a:bodyPr/>
          <a:lstStyle/>
          <a:p>
            <a:r>
              <a:rPr lang="hu-HU"/>
              <a:t>Mikor fejeződik be a projekt?</a:t>
            </a:r>
            <a:endParaRPr lang="en-US"/>
          </a:p>
        </p:txBody>
      </p:sp>
      <p:sp>
        <p:nvSpPr>
          <p:cNvPr id="348164" name="Text Box 4"/>
          <p:cNvSpPr txBox="1">
            <a:spLocks noChangeArrowheads="1"/>
          </p:cNvSpPr>
          <p:nvPr/>
        </p:nvSpPr>
        <p:spPr bwMode="auto">
          <a:xfrm>
            <a:off x="3984625" y="2438400"/>
            <a:ext cx="1425575" cy="2530475"/>
          </a:xfrm>
          <a:prstGeom prst="rect">
            <a:avLst/>
          </a:prstGeom>
          <a:noFill/>
          <a:ln w="9525">
            <a:noFill/>
            <a:miter lim="800000"/>
            <a:headEnd/>
            <a:tailEnd/>
          </a:ln>
          <a:effectLst/>
        </p:spPr>
        <p:txBody>
          <a:bodyPr wrap="none">
            <a:spAutoFit/>
          </a:bodyPr>
          <a:lstStyle/>
          <a:p>
            <a:r>
              <a:rPr lang="hu-HU" sz="16000" b="1"/>
              <a:t>?</a:t>
            </a:r>
            <a:endParaRPr lang="en-US" sz="16000" b="1"/>
          </a:p>
        </p:txBody>
      </p:sp>
      <p:pic>
        <p:nvPicPr>
          <p:cNvPr id="2" name="Kép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828800"/>
            <a:ext cx="3048000" cy="23907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A9C0199-1836-45EE-A593-A392CA8868C9}" type="slidenum">
              <a:rPr lang="en-US"/>
              <a:pPr/>
              <a:t>25</a:t>
            </a:fld>
            <a:endParaRPr lang="en-US"/>
          </a:p>
        </p:txBody>
      </p:sp>
      <p:sp>
        <p:nvSpPr>
          <p:cNvPr id="295938" name="Rectangle 2"/>
          <p:cNvSpPr>
            <a:spLocks noGrp="1" noChangeArrowheads="1"/>
          </p:cNvSpPr>
          <p:nvPr>
            <p:ph type="title"/>
          </p:nvPr>
        </p:nvSpPr>
        <p:spPr/>
        <p:txBody>
          <a:bodyPr/>
          <a:lstStyle/>
          <a:p>
            <a:r>
              <a:rPr lang="hu-HU"/>
              <a:t>Projekt lezárás</a:t>
            </a:r>
            <a:endParaRPr lang="en-US"/>
          </a:p>
        </p:txBody>
      </p:sp>
      <p:sp>
        <p:nvSpPr>
          <p:cNvPr id="295939" name="Rectangle 3"/>
          <p:cNvSpPr>
            <a:spLocks noGrp="1" noChangeArrowheads="1"/>
          </p:cNvSpPr>
          <p:nvPr>
            <p:ph type="body" idx="1"/>
          </p:nvPr>
        </p:nvSpPr>
        <p:spPr>
          <a:xfrm>
            <a:off x="762000" y="1600200"/>
            <a:ext cx="7696200" cy="914400"/>
          </a:xfrm>
        </p:spPr>
        <p:txBody>
          <a:bodyPr/>
          <a:lstStyle/>
          <a:p>
            <a:pPr>
              <a:lnSpc>
                <a:spcPct val="90000"/>
              </a:lnSpc>
              <a:buFont typeface="Wingdings" pitchFamily="2" charset="2"/>
              <a:buNone/>
            </a:pPr>
            <a:r>
              <a:rPr lang="hu-HU" sz="2400" dirty="0"/>
              <a:t>Befejeződhet egy projekt, mert</a:t>
            </a:r>
          </a:p>
          <a:p>
            <a:pPr>
              <a:lnSpc>
                <a:spcPct val="90000"/>
              </a:lnSpc>
            </a:pPr>
            <a:r>
              <a:rPr lang="hu-HU" sz="2400" dirty="0"/>
              <a:t>teljesült a projekt cél</a:t>
            </a:r>
            <a:endParaRPr lang="hu-HU" sz="2000" dirty="0"/>
          </a:p>
          <a:p>
            <a:pPr lvl="1">
              <a:lnSpc>
                <a:spcPct val="90000"/>
              </a:lnSpc>
            </a:pPr>
            <a:endParaRPr lang="hu-HU" sz="2000" dirty="0"/>
          </a:p>
          <a:p>
            <a:pPr lvl="1">
              <a:lnSpc>
                <a:spcPct val="90000"/>
              </a:lnSpc>
            </a:pPr>
            <a:endParaRPr lang="hu-HU" sz="2000" dirty="0"/>
          </a:p>
          <a:p>
            <a:pPr lvl="1">
              <a:lnSpc>
                <a:spcPct val="90000"/>
              </a:lnSpc>
            </a:pPr>
            <a:endParaRPr lang="hu-HU" sz="2000" dirty="0"/>
          </a:p>
          <a:p>
            <a:pPr lvl="1">
              <a:lnSpc>
                <a:spcPct val="90000"/>
              </a:lnSpc>
            </a:pPr>
            <a:endParaRPr lang="hu-HU" sz="2000" dirty="0"/>
          </a:p>
          <a:p>
            <a:pPr>
              <a:lnSpc>
                <a:spcPct val="90000"/>
              </a:lnSpc>
            </a:pPr>
            <a:endParaRPr lang="en-US" sz="2400" dirty="0"/>
          </a:p>
        </p:txBody>
      </p:sp>
      <p:sp>
        <p:nvSpPr>
          <p:cNvPr id="5" name="Rectangle 3"/>
          <p:cNvSpPr txBox="1">
            <a:spLocks noChangeArrowheads="1"/>
          </p:cNvSpPr>
          <p:nvPr/>
        </p:nvSpPr>
        <p:spPr bwMode="auto">
          <a:xfrm>
            <a:off x="762000" y="2514600"/>
            <a:ext cx="7696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lnSpc>
                <a:spcPct val="90000"/>
              </a:lnSpc>
              <a:buFont typeface="Wingdings" pitchFamily="2" charset="2"/>
              <a:buNone/>
            </a:pPr>
            <a:r>
              <a:rPr lang="hu-HU" sz="2800" b="1" kern="0" dirty="0"/>
              <a:t>								vagy</a:t>
            </a:r>
            <a:endParaRPr lang="hu-HU" sz="2000" kern="0" dirty="0"/>
          </a:p>
          <a:p>
            <a:pPr lvl="1">
              <a:lnSpc>
                <a:spcPct val="90000"/>
              </a:lnSpc>
              <a:buFontTx/>
              <a:buNone/>
            </a:pPr>
            <a:endParaRPr lang="hu-HU" sz="2000" kern="0" dirty="0"/>
          </a:p>
          <a:p>
            <a:pPr lvl="1">
              <a:lnSpc>
                <a:spcPct val="90000"/>
              </a:lnSpc>
            </a:pPr>
            <a:endParaRPr lang="hu-HU" sz="2000" kern="0" dirty="0"/>
          </a:p>
          <a:p>
            <a:pPr lvl="1">
              <a:lnSpc>
                <a:spcPct val="90000"/>
              </a:lnSpc>
            </a:pPr>
            <a:endParaRPr lang="hu-HU" sz="2000" kern="0" dirty="0"/>
          </a:p>
          <a:p>
            <a:pPr lvl="1">
              <a:lnSpc>
                <a:spcPct val="90000"/>
              </a:lnSpc>
            </a:pPr>
            <a:endParaRPr lang="hu-HU" sz="2000" kern="0" dirty="0"/>
          </a:p>
          <a:p>
            <a:pPr lvl="1">
              <a:lnSpc>
                <a:spcPct val="90000"/>
              </a:lnSpc>
            </a:pPr>
            <a:endParaRPr lang="hu-HU" sz="2000" kern="0" dirty="0"/>
          </a:p>
          <a:p>
            <a:pPr>
              <a:lnSpc>
                <a:spcPct val="90000"/>
              </a:lnSpc>
            </a:pPr>
            <a:endParaRPr lang="en-US" sz="2400" kern="0" dirty="0"/>
          </a:p>
        </p:txBody>
      </p:sp>
      <p:sp>
        <p:nvSpPr>
          <p:cNvPr id="7" name="Rectangle 3"/>
          <p:cNvSpPr txBox="1">
            <a:spLocks noChangeArrowheads="1"/>
          </p:cNvSpPr>
          <p:nvPr/>
        </p:nvSpPr>
        <p:spPr bwMode="auto">
          <a:xfrm>
            <a:off x="838200" y="3006228"/>
            <a:ext cx="74676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lnSpc>
                <a:spcPct val="90000"/>
              </a:lnSpc>
            </a:pPr>
            <a:r>
              <a:rPr lang="hu-HU" sz="2400" kern="0" dirty="0"/>
              <a:t>a cél elérése előtt</a:t>
            </a:r>
          </a:p>
          <a:p>
            <a:pPr lvl="1">
              <a:lnSpc>
                <a:spcPct val="90000"/>
              </a:lnSpc>
            </a:pPr>
            <a:r>
              <a:rPr lang="hu-HU" sz="2000" kern="0" dirty="0"/>
              <a:t>üzleti okokból</a:t>
            </a:r>
          </a:p>
          <a:p>
            <a:pPr lvl="1">
              <a:lnSpc>
                <a:spcPct val="90000"/>
              </a:lnSpc>
            </a:pPr>
            <a:r>
              <a:rPr lang="hu-HU" sz="2000" kern="0" dirty="0"/>
              <a:t>műszaki okokból</a:t>
            </a:r>
          </a:p>
          <a:p>
            <a:pPr lvl="1">
              <a:lnSpc>
                <a:spcPct val="90000"/>
              </a:lnSpc>
            </a:pPr>
            <a:r>
              <a:rPr lang="hu-HU" sz="2000" kern="0" dirty="0"/>
              <a:t>a terjedelmének jelentős megváltozása miatt</a:t>
            </a:r>
          </a:p>
          <a:p>
            <a:pPr lvl="1">
              <a:lnSpc>
                <a:spcPct val="90000"/>
              </a:lnSpc>
            </a:pPr>
            <a:r>
              <a:rPr lang="hu-HU" sz="2000" kern="0" dirty="0"/>
              <a:t>időzítési okokból</a:t>
            </a:r>
          </a:p>
          <a:p>
            <a:pPr lvl="1">
              <a:lnSpc>
                <a:spcPct val="90000"/>
              </a:lnSpc>
            </a:pPr>
            <a:r>
              <a:rPr lang="hu-HU" sz="2000" kern="0" dirty="0"/>
              <a:t>költségvetési okokból</a:t>
            </a:r>
          </a:p>
          <a:p>
            <a:pPr lvl="1">
              <a:lnSpc>
                <a:spcPct val="90000"/>
              </a:lnSpc>
            </a:pPr>
            <a:r>
              <a:rPr lang="hu-HU" sz="2000" kern="0" dirty="0"/>
              <a:t>minőségi okokból</a:t>
            </a:r>
          </a:p>
          <a:p>
            <a:pPr lvl="1">
              <a:lnSpc>
                <a:spcPct val="90000"/>
              </a:lnSpc>
            </a:pPr>
            <a:r>
              <a:rPr lang="hu-HU" sz="2000" kern="0" dirty="0"/>
              <a:t>politikai okokból</a:t>
            </a:r>
          </a:p>
          <a:p>
            <a:pPr lvl="1">
              <a:lnSpc>
                <a:spcPct val="90000"/>
              </a:lnSpc>
            </a:pPr>
            <a:r>
              <a:rPr lang="hu-HU" sz="2000" kern="0" dirty="0"/>
              <a:t>emberi okokból</a:t>
            </a:r>
          </a:p>
          <a:p>
            <a:pPr lvl="1">
              <a:lnSpc>
                <a:spcPct val="90000"/>
              </a:lnSpc>
            </a:pPr>
            <a:endParaRPr lang="hu-HU" sz="2000" kern="0" dirty="0"/>
          </a:p>
          <a:p>
            <a:pPr lvl="1">
              <a:lnSpc>
                <a:spcPct val="90000"/>
              </a:lnSpc>
              <a:buFontTx/>
              <a:buNone/>
            </a:pPr>
            <a:endParaRPr lang="hu-HU" sz="2000" kern="0" dirty="0"/>
          </a:p>
          <a:p>
            <a:pPr lvl="1">
              <a:lnSpc>
                <a:spcPct val="90000"/>
              </a:lnSpc>
            </a:pPr>
            <a:endParaRPr lang="hu-HU" sz="2000" kern="0" dirty="0"/>
          </a:p>
          <a:p>
            <a:pPr lvl="1">
              <a:lnSpc>
                <a:spcPct val="90000"/>
              </a:lnSpc>
            </a:pPr>
            <a:endParaRPr lang="hu-HU" sz="2000" kern="0" dirty="0"/>
          </a:p>
          <a:p>
            <a:pPr lvl="1">
              <a:lnSpc>
                <a:spcPct val="90000"/>
              </a:lnSpc>
            </a:pPr>
            <a:endParaRPr lang="hu-HU" sz="2000" kern="0" dirty="0"/>
          </a:p>
          <a:p>
            <a:pPr lvl="1">
              <a:lnSpc>
                <a:spcPct val="90000"/>
              </a:lnSpc>
            </a:pPr>
            <a:endParaRPr lang="hu-HU" sz="2000" kern="0" dirty="0"/>
          </a:p>
          <a:p>
            <a:pPr>
              <a:lnSpc>
                <a:spcPct val="90000"/>
              </a:lnSpc>
            </a:pPr>
            <a:endParaRPr 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 calcmode="lin" valueType="num">
                                      <p:cBhvr additive="base">
                                        <p:cTn id="7" dur="500" fill="hold"/>
                                        <p:tgtEl>
                                          <p:spTgt spid="295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5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5939">
                                            <p:txEl>
                                              <p:pRg st="1" end="1"/>
                                            </p:txEl>
                                          </p:spTgt>
                                        </p:tgtEl>
                                        <p:attrNameLst>
                                          <p:attrName>style.visibility</p:attrName>
                                        </p:attrNameLst>
                                      </p:cBhvr>
                                      <p:to>
                                        <p:strVal val="visible"/>
                                      </p:to>
                                    </p:set>
                                    <p:anim calcmode="lin" valueType="num">
                                      <p:cBhvr additive="base">
                                        <p:cTn id="13" dur="500" fill="hold"/>
                                        <p:tgtEl>
                                          <p:spTgt spid="295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5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P spid="5"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A projekt leállítása</a:t>
            </a:r>
          </a:p>
        </p:txBody>
      </p:sp>
      <p:sp>
        <p:nvSpPr>
          <p:cNvPr id="3" name="Content Placeholder 2"/>
          <p:cNvSpPr>
            <a:spLocks noGrp="1"/>
          </p:cNvSpPr>
          <p:nvPr>
            <p:ph idx="1"/>
          </p:nvPr>
        </p:nvSpPr>
        <p:spPr>
          <a:xfrm>
            <a:off x="990600" y="1905000"/>
            <a:ext cx="7467600" cy="2590800"/>
          </a:xfrm>
        </p:spPr>
        <p:txBody>
          <a:bodyPr>
            <a:normAutofit fontScale="85000" lnSpcReduction="10000"/>
          </a:bodyPr>
          <a:lstStyle/>
          <a:p>
            <a:r>
              <a:rPr lang="hu-HU" sz="2800" dirty="0"/>
              <a:t>Ha kell, állítsuk le a projektet. Nem menthető meg a projekt, ha</a:t>
            </a:r>
          </a:p>
          <a:p>
            <a:pPr lvl="1"/>
            <a:r>
              <a:rPr lang="hu-HU" sz="2000" dirty="0"/>
              <a:t>A szponzor már nem támogatja</a:t>
            </a:r>
          </a:p>
          <a:p>
            <a:pPr lvl="1"/>
            <a:r>
              <a:rPr lang="hu-HU" sz="2000" dirty="0"/>
              <a:t>A projekt által kielégített üzleti elvárások már nem érvényesek</a:t>
            </a:r>
          </a:p>
          <a:p>
            <a:pPr lvl="1"/>
            <a:r>
              <a:rPr lang="hu-HU" sz="2000" dirty="0"/>
              <a:t>A technológiai változás már túlhaladottá tette a leszállítandót</a:t>
            </a:r>
          </a:p>
          <a:p>
            <a:pPr lvl="1"/>
            <a:r>
              <a:rPr lang="hu-HU" sz="2000" dirty="0"/>
              <a:t>Az üzleti modell már nem állja meg a helyét</a:t>
            </a:r>
            <a:endParaRPr lang="hu-HU" dirty="0"/>
          </a:p>
        </p:txBody>
      </p:sp>
      <p:sp>
        <p:nvSpPr>
          <p:cNvPr id="4" name="Slide Number Placeholder 3"/>
          <p:cNvSpPr>
            <a:spLocks noGrp="1"/>
          </p:cNvSpPr>
          <p:nvPr>
            <p:ph type="sldNum" sz="quarter" idx="12"/>
          </p:nvPr>
        </p:nvSpPr>
        <p:spPr/>
        <p:txBody>
          <a:bodyPr/>
          <a:lstStyle/>
          <a:p>
            <a:fld id="{1A9C305E-2EA4-41E0-BA24-A7D5B8075668}" type="slidenum">
              <a:rPr lang="en-US" smtClean="0"/>
              <a:pPr/>
              <a:t>26</a:t>
            </a:fld>
            <a:endParaRPr lang="en-US"/>
          </a:p>
        </p:txBody>
      </p:sp>
      <p:sp>
        <p:nvSpPr>
          <p:cNvPr id="5" name="Content Placeholder 2"/>
          <p:cNvSpPr txBox="1">
            <a:spLocks/>
          </p:cNvSpPr>
          <p:nvPr/>
        </p:nvSpPr>
        <p:spPr bwMode="auto">
          <a:xfrm>
            <a:off x="723900" y="4322865"/>
            <a:ext cx="7696200" cy="175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r>
              <a:rPr lang="hu-HU" sz="2400" dirty="0"/>
              <a:t>De vannak helyzetek, amikor egyszerűen nem állíthatjuk meg a projektet.</a:t>
            </a:r>
          </a:p>
          <a:p>
            <a:pPr lvl="1"/>
            <a:r>
              <a:rPr lang="hu-HU" sz="2000" kern="0" dirty="0"/>
              <a:t>Pl. Új törvényi szabályozásnak való megfelelési kényszer</a:t>
            </a:r>
          </a:p>
          <a:p>
            <a:endParaRPr lang="hu-HU"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2"/>
          </p:nvPr>
        </p:nvSpPr>
        <p:spPr/>
        <p:txBody>
          <a:bodyPr/>
          <a:lstStyle/>
          <a:p>
            <a:fld id="{4CC18BB9-C59B-4DC3-8DF4-9233945E1B10}" type="slidenum">
              <a:rPr lang="en-US"/>
              <a:pPr/>
              <a:t>27</a:t>
            </a:fld>
            <a:endParaRPr lang="en-US"/>
          </a:p>
        </p:txBody>
      </p:sp>
      <p:sp>
        <p:nvSpPr>
          <p:cNvPr id="291842" name="Rectangle 2"/>
          <p:cNvSpPr>
            <a:spLocks noGrp="1" noChangeArrowheads="1"/>
          </p:cNvSpPr>
          <p:nvPr>
            <p:ph type="title"/>
          </p:nvPr>
        </p:nvSpPr>
        <p:spPr/>
        <p:txBody>
          <a:bodyPr/>
          <a:lstStyle/>
          <a:p>
            <a:r>
              <a:rPr lang="hu-HU"/>
              <a:t>Mikor fejeződik be a projekt?</a:t>
            </a:r>
          </a:p>
        </p:txBody>
      </p:sp>
      <p:sp>
        <p:nvSpPr>
          <p:cNvPr id="291844" name="Rectangle 4"/>
          <p:cNvSpPr>
            <a:spLocks noChangeArrowheads="1"/>
          </p:cNvSpPr>
          <p:nvPr/>
        </p:nvSpPr>
        <p:spPr bwMode="auto">
          <a:xfrm>
            <a:off x="762000" y="5003800"/>
            <a:ext cx="3779838" cy="406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endParaRPr lang="hu-HU"/>
          </a:p>
        </p:txBody>
      </p:sp>
      <p:sp>
        <p:nvSpPr>
          <p:cNvPr id="291845" name="Rectangle 5"/>
          <p:cNvSpPr>
            <a:spLocks noChangeArrowheads="1"/>
          </p:cNvSpPr>
          <p:nvPr/>
        </p:nvSpPr>
        <p:spPr bwMode="auto">
          <a:xfrm>
            <a:off x="4513263" y="5003800"/>
            <a:ext cx="950912" cy="406400"/>
          </a:xfrm>
          <a:prstGeom prst="rect">
            <a:avLst/>
          </a:prstGeom>
          <a:solidFill>
            <a:schemeClr val="accent1">
              <a:lumMod val="60000"/>
              <a:lumOff val="40000"/>
            </a:schemeClr>
          </a:solidFill>
          <a:ln w="12700">
            <a:solidFill>
              <a:schemeClr val="tx1"/>
            </a:solidFill>
            <a:miter lim="800000"/>
            <a:headEnd/>
            <a:tailEnd/>
          </a:ln>
          <a:effectLst/>
        </p:spPr>
        <p:txBody>
          <a:bodyPr wrap="none" anchor="ctr"/>
          <a:lstStyle/>
          <a:p>
            <a:endParaRPr lang="hu-HU">
              <a:solidFill>
                <a:schemeClr val="accent1">
                  <a:lumMod val="20000"/>
                  <a:lumOff val="80000"/>
                </a:schemeClr>
              </a:solidFill>
            </a:endParaRPr>
          </a:p>
        </p:txBody>
      </p:sp>
      <p:sp>
        <p:nvSpPr>
          <p:cNvPr id="291846" name="Rectangle 6"/>
          <p:cNvSpPr>
            <a:spLocks noChangeArrowheads="1"/>
          </p:cNvSpPr>
          <p:nvPr/>
        </p:nvSpPr>
        <p:spPr bwMode="auto">
          <a:xfrm>
            <a:off x="5478463" y="5003800"/>
            <a:ext cx="969962" cy="406400"/>
          </a:xfrm>
          <a:prstGeom prst="rect">
            <a:avLst/>
          </a:prstGeom>
          <a:solidFill>
            <a:schemeClr val="accent1">
              <a:lumMod val="75000"/>
            </a:schemeClr>
          </a:solidFill>
          <a:ln w="12700">
            <a:solidFill>
              <a:schemeClr val="tx1"/>
            </a:solidFill>
            <a:miter lim="800000"/>
            <a:headEnd/>
            <a:tailEnd/>
          </a:ln>
          <a:effectLst/>
        </p:spPr>
        <p:txBody>
          <a:bodyPr wrap="none" anchor="ctr"/>
          <a:lstStyle/>
          <a:p>
            <a:endParaRPr lang="hu-HU"/>
          </a:p>
        </p:txBody>
      </p:sp>
      <p:sp>
        <p:nvSpPr>
          <p:cNvPr id="291847" name="Rectangle 7"/>
          <p:cNvSpPr>
            <a:spLocks noChangeArrowheads="1"/>
          </p:cNvSpPr>
          <p:nvPr/>
        </p:nvSpPr>
        <p:spPr bwMode="auto">
          <a:xfrm>
            <a:off x="6459538" y="5003800"/>
            <a:ext cx="912812" cy="406400"/>
          </a:xfrm>
          <a:prstGeom prst="rect">
            <a:avLst/>
          </a:prstGeom>
          <a:solidFill>
            <a:schemeClr val="accent1">
              <a:lumMod val="50000"/>
            </a:schemeClr>
          </a:solidFill>
          <a:ln w="12700">
            <a:solidFill>
              <a:schemeClr val="tx1"/>
            </a:solidFill>
            <a:miter lim="800000"/>
            <a:headEnd/>
            <a:tailEnd/>
          </a:ln>
          <a:effectLst/>
        </p:spPr>
        <p:txBody>
          <a:bodyPr wrap="none" anchor="ctr"/>
          <a:lstStyle/>
          <a:p>
            <a:endParaRPr lang="hu-HU"/>
          </a:p>
        </p:txBody>
      </p:sp>
      <p:sp>
        <p:nvSpPr>
          <p:cNvPr id="291848" name="Rectangle 8"/>
          <p:cNvSpPr>
            <a:spLocks noChangeArrowheads="1"/>
          </p:cNvSpPr>
          <p:nvPr/>
        </p:nvSpPr>
        <p:spPr bwMode="auto">
          <a:xfrm>
            <a:off x="7385050" y="5003800"/>
            <a:ext cx="969963" cy="406400"/>
          </a:xfrm>
          <a:prstGeom prst="rect">
            <a:avLst/>
          </a:prstGeom>
          <a:solidFill>
            <a:schemeClr val="tx1"/>
          </a:solidFill>
          <a:ln w="12700">
            <a:solidFill>
              <a:schemeClr val="tx1"/>
            </a:solidFill>
            <a:miter lim="800000"/>
            <a:headEnd/>
            <a:tailEnd/>
          </a:ln>
          <a:effectLst/>
        </p:spPr>
        <p:txBody>
          <a:bodyPr wrap="none" anchor="ctr"/>
          <a:lstStyle/>
          <a:p>
            <a:endParaRPr lang="hu-HU"/>
          </a:p>
        </p:txBody>
      </p:sp>
      <p:sp>
        <p:nvSpPr>
          <p:cNvPr id="291849" name="Rectangle 9"/>
          <p:cNvSpPr>
            <a:spLocks noChangeArrowheads="1"/>
          </p:cNvSpPr>
          <p:nvPr/>
        </p:nvSpPr>
        <p:spPr bwMode="auto">
          <a:xfrm>
            <a:off x="1385888" y="2047875"/>
            <a:ext cx="6145212" cy="2794000"/>
          </a:xfrm>
          <a:prstGeom prst="rect">
            <a:avLst/>
          </a:prstGeom>
          <a:noFill/>
          <a:ln w="9525">
            <a:noFill/>
            <a:miter lim="800000"/>
            <a:headEnd/>
            <a:tailEnd/>
          </a:ln>
          <a:effectLst/>
        </p:spPr>
        <p:txBody>
          <a:bodyPr lIns="92075" tIns="46038" rIns="92075" bIns="46038">
            <a:spAutoFit/>
          </a:bodyPr>
          <a:lstStyle/>
          <a:p>
            <a:pPr defTabSz="969963" eaLnBrk="0" hangingPunct="0">
              <a:spcBef>
                <a:spcPct val="50000"/>
              </a:spcBef>
              <a:spcAft>
                <a:spcPct val="10000"/>
              </a:spcAft>
              <a:tabLst>
                <a:tab pos="228600" algn="l"/>
              </a:tabLst>
            </a:pPr>
            <a:r>
              <a:rPr lang="hu-HU" sz="2400" b="1" i="1"/>
              <a:t>MEGVALÓSÍTÁS</a:t>
            </a:r>
          </a:p>
          <a:p>
            <a:pPr defTabSz="969963" eaLnBrk="0" hangingPunct="0">
              <a:spcBef>
                <a:spcPct val="50000"/>
              </a:spcBef>
              <a:spcAft>
                <a:spcPct val="10000"/>
              </a:spcAft>
              <a:tabLst>
                <a:tab pos="228600" algn="l"/>
              </a:tabLst>
            </a:pPr>
            <a:r>
              <a:rPr lang="hu-HU" sz="2400" b="1" i="1"/>
              <a:t>ÁTADÁS</a:t>
            </a:r>
          </a:p>
          <a:p>
            <a:pPr defTabSz="969963" eaLnBrk="0" hangingPunct="0">
              <a:spcBef>
                <a:spcPct val="50000"/>
              </a:spcBef>
              <a:spcAft>
                <a:spcPct val="10000"/>
              </a:spcAft>
              <a:tabLst>
                <a:tab pos="228600" algn="l"/>
              </a:tabLst>
            </a:pPr>
            <a:r>
              <a:rPr lang="hu-HU" sz="2400" b="1" i="1"/>
              <a:t>ELFOGADÁS</a:t>
            </a:r>
          </a:p>
          <a:p>
            <a:pPr defTabSz="969963" eaLnBrk="0" hangingPunct="0">
              <a:spcBef>
                <a:spcPct val="50000"/>
              </a:spcBef>
              <a:spcAft>
                <a:spcPct val="10000"/>
              </a:spcAft>
              <a:tabLst>
                <a:tab pos="228600" algn="l"/>
              </a:tabLst>
            </a:pPr>
            <a:r>
              <a:rPr lang="hu-HU" sz="2400" b="1" i="1"/>
              <a:t>GARANCIÁLIS IDŐSZAK</a:t>
            </a:r>
          </a:p>
          <a:p>
            <a:pPr defTabSz="969963" eaLnBrk="0" hangingPunct="0">
              <a:spcBef>
                <a:spcPct val="50000"/>
              </a:spcBef>
              <a:spcAft>
                <a:spcPct val="10000"/>
              </a:spcAft>
              <a:tabLst>
                <a:tab pos="228600" algn="l"/>
              </a:tabLst>
            </a:pPr>
            <a:endParaRPr lang="hu-HU" sz="2400" b="1" i="1">
              <a:latin typeface="Arial CE" charset="-18"/>
            </a:endParaRPr>
          </a:p>
        </p:txBody>
      </p:sp>
      <p:sp>
        <p:nvSpPr>
          <p:cNvPr id="291850" name="Line 10"/>
          <p:cNvSpPr>
            <a:spLocks noChangeShapeType="1"/>
          </p:cNvSpPr>
          <p:nvPr/>
        </p:nvSpPr>
        <p:spPr bwMode="auto">
          <a:xfrm>
            <a:off x="3998913" y="4387850"/>
            <a:ext cx="4337050" cy="0"/>
          </a:xfrm>
          <a:prstGeom prst="line">
            <a:avLst/>
          </a:prstGeom>
          <a:noFill/>
          <a:ln w="50800">
            <a:solidFill>
              <a:schemeClr val="accent1"/>
            </a:solidFill>
            <a:round/>
            <a:headEnd type="none" w="sm" len="sm"/>
            <a:tailEnd type="none" w="sm" len="sm"/>
          </a:ln>
          <a:effectLst/>
        </p:spPr>
        <p:txBody>
          <a:bodyPr/>
          <a:lstStyle/>
          <a:p>
            <a:endParaRPr lang="hu-HU"/>
          </a:p>
        </p:txBody>
      </p:sp>
      <p:sp>
        <p:nvSpPr>
          <p:cNvPr id="291851" name="Line 11"/>
          <p:cNvSpPr>
            <a:spLocks noChangeShapeType="1"/>
          </p:cNvSpPr>
          <p:nvPr/>
        </p:nvSpPr>
        <p:spPr bwMode="auto">
          <a:xfrm>
            <a:off x="8337550" y="4387850"/>
            <a:ext cx="0" cy="533400"/>
          </a:xfrm>
          <a:prstGeom prst="line">
            <a:avLst/>
          </a:prstGeom>
          <a:noFill/>
          <a:ln w="50800">
            <a:solidFill>
              <a:schemeClr val="accent1"/>
            </a:solidFill>
            <a:round/>
            <a:headEnd type="none" w="sm" len="sm"/>
            <a:tailEnd type="stealth" w="med" len="lg"/>
          </a:ln>
          <a:effectLst/>
        </p:spPr>
        <p:txBody>
          <a:bodyPr/>
          <a:lstStyle/>
          <a:p>
            <a:endParaRPr lang="hu-HU"/>
          </a:p>
        </p:txBody>
      </p:sp>
      <p:sp>
        <p:nvSpPr>
          <p:cNvPr id="291852" name="Line 12"/>
          <p:cNvSpPr>
            <a:spLocks noChangeShapeType="1"/>
          </p:cNvSpPr>
          <p:nvPr/>
        </p:nvSpPr>
        <p:spPr bwMode="auto">
          <a:xfrm>
            <a:off x="3957638" y="3797300"/>
            <a:ext cx="3416300" cy="0"/>
          </a:xfrm>
          <a:prstGeom prst="line">
            <a:avLst/>
          </a:prstGeom>
          <a:noFill/>
          <a:ln w="50800">
            <a:solidFill>
              <a:schemeClr val="accent1"/>
            </a:solidFill>
            <a:round/>
            <a:headEnd type="none" w="sm" len="sm"/>
            <a:tailEnd type="none" w="sm" len="sm"/>
          </a:ln>
          <a:effectLst/>
        </p:spPr>
        <p:txBody>
          <a:bodyPr/>
          <a:lstStyle/>
          <a:p>
            <a:endParaRPr lang="hu-HU"/>
          </a:p>
        </p:txBody>
      </p:sp>
      <p:sp>
        <p:nvSpPr>
          <p:cNvPr id="291853" name="Line 13"/>
          <p:cNvSpPr>
            <a:spLocks noChangeShapeType="1"/>
          </p:cNvSpPr>
          <p:nvPr/>
        </p:nvSpPr>
        <p:spPr bwMode="auto">
          <a:xfrm>
            <a:off x="7373938" y="3797300"/>
            <a:ext cx="0" cy="1104900"/>
          </a:xfrm>
          <a:prstGeom prst="line">
            <a:avLst/>
          </a:prstGeom>
          <a:noFill/>
          <a:ln w="50800">
            <a:solidFill>
              <a:schemeClr val="accent1"/>
            </a:solidFill>
            <a:round/>
            <a:headEnd type="none" w="sm" len="sm"/>
            <a:tailEnd type="stealth" w="med" len="lg"/>
          </a:ln>
          <a:effectLst/>
        </p:spPr>
        <p:txBody>
          <a:bodyPr/>
          <a:lstStyle/>
          <a:p>
            <a:endParaRPr lang="hu-HU"/>
          </a:p>
        </p:txBody>
      </p:sp>
      <p:sp>
        <p:nvSpPr>
          <p:cNvPr id="291854" name="Line 14"/>
          <p:cNvSpPr>
            <a:spLocks noChangeShapeType="1"/>
          </p:cNvSpPr>
          <p:nvPr/>
        </p:nvSpPr>
        <p:spPr bwMode="auto">
          <a:xfrm>
            <a:off x="3916363" y="3187700"/>
            <a:ext cx="2554287" cy="0"/>
          </a:xfrm>
          <a:prstGeom prst="line">
            <a:avLst/>
          </a:prstGeom>
          <a:noFill/>
          <a:ln w="50800">
            <a:solidFill>
              <a:schemeClr val="accent1"/>
            </a:solidFill>
            <a:round/>
            <a:headEnd type="none" w="sm" len="sm"/>
            <a:tailEnd type="none" w="sm" len="sm"/>
          </a:ln>
          <a:effectLst/>
        </p:spPr>
        <p:txBody>
          <a:bodyPr/>
          <a:lstStyle/>
          <a:p>
            <a:endParaRPr lang="hu-HU"/>
          </a:p>
        </p:txBody>
      </p:sp>
      <p:sp>
        <p:nvSpPr>
          <p:cNvPr id="291855" name="Line 15"/>
          <p:cNvSpPr>
            <a:spLocks noChangeShapeType="1"/>
          </p:cNvSpPr>
          <p:nvPr/>
        </p:nvSpPr>
        <p:spPr bwMode="auto">
          <a:xfrm>
            <a:off x="6472238" y="3187700"/>
            <a:ext cx="0" cy="1733550"/>
          </a:xfrm>
          <a:prstGeom prst="line">
            <a:avLst/>
          </a:prstGeom>
          <a:noFill/>
          <a:ln w="50800">
            <a:solidFill>
              <a:schemeClr val="accent1"/>
            </a:solidFill>
            <a:round/>
            <a:headEnd type="none" w="sm" len="sm"/>
            <a:tailEnd type="stealth" w="med" len="lg"/>
          </a:ln>
          <a:effectLst/>
        </p:spPr>
        <p:txBody>
          <a:bodyPr/>
          <a:lstStyle/>
          <a:p>
            <a:endParaRPr lang="hu-HU"/>
          </a:p>
        </p:txBody>
      </p:sp>
      <p:sp>
        <p:nvSpPr>
          <p:cNvPr id="291856" name="Line 16"/>
          <p:cNvSpPr>
            <a:spLocks noChangeShapeType="1"/>
          </p:cNvSpPr>
          <p:nvPr/>
        </p:nvSpPr>
        <p:spPr bwMode="auto">
          <a:xfrm>
            <a:off x="3957638" y="2616200"/>
            <a:ext cx="1487487" cy="0"/>
          </a:xfrm>
          <a:prstGeom prst="line">
            <a:avLst/>
          </a:prstGeom>
          <a:noFill/>
          <a:ln w="50800">
            <a:solidFill>
              <a:schemeClr val="accent1"/>
            </a:solidFill>
            <a:round/>
            <a:headEnd type="none" w="sm" len="sm"/>
            <a:tailEnd type="none" w="sm" len="sm"/>
          </a:ln>
          <a:effectLst/>
        </p:spPr>
        <p:txBody>
          <a:bodyPr/>
          <a:lstStyle/>
          <a:p>
            <a:endParaRPr lang="hu-HU"/>
          </a:p>
        </p:txBody>
      </p:sp>
      <p:sp>
        <p:nvSpPr>
          <p:cNvPr id="291857" name="Line 17"/>
          <p:cNvSpPr>
            <a:spLocks noChangeShapeType="1"/>
          </p:cNvSpPr>
          <p:nvPr/>
        </p:nvSpPr>
        <p:spPr bwMode="auto">
          <a:xfrm>
            <a:off x="5445125" y="2616200"/>
            <a:ext cx="0" cy="2286000"/>
          </a:xfrm>
          <a:prstGeom prst="line">
            <a:avLst/>
          </a:prstGeom>
          <a:noFill/>
          <a:ln w="50800">
            <a:solidFill>
              <a:schemeClr val="accent1"/>
            </a:solidFill>
            <a:round/>
            <a:headEnd type="none" w="sm" len="sm"/>
            <a:tailEnd type="stealth" w="med" len="lg"/>
          </a:ln>
          <a:effectLst/>
        </p:spPr>
        <p:txBody>
          <a:bodyPr/>
          <a:lstStyle/>
          <a:p>
            <a:endParaRPr lang="hu-HU"/>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71DF5CA-2D59-4E8E-B211-F30617B26CE0}" type="slidenum">
              <a:rPr lang="en-US"/>
              <a:pPr/>
              <a:t>28</a:t>
            </a:fld>
            <a:endParaRPr lang="en-US"/>
          </a:p>
        </p:txBody>
      </p:sp>
      <p:sp>
        <p:nvSpPr>
          <p:cNvPr id="350210" name="Rectangle 2"/>
          <p:cNvSpPr>
            <a:spLocks noGrp="1" noChangeArrowheads="1"/>
          </p:cNvSpPr>
          <p:nvPr>
            <p:ph type="title"/>
          </p:nvPr>
        </p:nvSpPr>
        <p:spPr/>
        <p:txBody>
          <a:bodyPr/>
          <a:lstStyle/>
          <a:p>
            <a:r>
              <a:rPr lang="hu-HU"/>
              <a:t>Projektzáró dokumentum tartalma</a:t>
            </a:r>
          </a:p>
        </p:txBody>
      </p:sp>
      <p:sp>
        <p:nvSpPr>
          <p:cNvPr id="350211" name="Rectangle 3"/>
          <p:cNvSpPr>
            <a:spLocks noGrp="1" noChangeArrowheads="1"/>
          </p:cNvSpPr>
          <p:nvPr>
            <p:ph type="body" idx="1"/>
          </p:nvPr>
        </p:nvSpPr>
        <p:spPr>
          <a:xfrm>
            <a:off x="990600" y="2005407"/>
            <a:ext cx="7848600" cy="4700193"/>
          </a:xfrm>
        </p:spPr>
        <p:txBody>
          <a:bodyPr>
            <a:normAutofit/>
          </a:bodyPr>
          <a:lstStyle/>
          <a:p>
            <a:pPr>
              <a:lnSpc>
                <a:spcPct val="80000"/>
              </a:lnSpc>
            </a:pPr>
            <a:r>
              <a:rPr lang="hu-HU" dirty="0"/>
              <a:t>A projekt adatai </a:t>
            </a:r>
          </a:p>
          <a:p>
            <a:pPr lvl="1">
              <a:lnSpc>
                <a:spcPct val="80000"/>
              </a:lnSpc>
              <a:buFontTx/>
              <a:buNone/>
            </a:pPr>
            <a:r>
              <a:rPr lang="hu-HU" sz="2000" dirty="0"/>
              <a:t> pl. projekt megnevezése, projekt azonosító, projekt kezdésének időpontja, projekttulajdonos, projektvezető, projekt tagok, tervezett és tényleges átfutási idő, teljes árbevétel, emberi erőforrás, költségek, egyéb anyagi ráfordítások (beszerzések), anyagmentes nettó árbevétel, tervezett és tényleges ráfordítás (költség), ráfordított ember - napok száma</a:t>
            </a:r>
          </a:p>
          <a:p>
            <a:pPr>
              <a:lnSpc>
                <a:spcPct val="80000"/>
              </a:lnSpc>
            </a:pPr>
            <a:r>
              <a:rPr lang="hu-HU" dirty="0"/>
              <a:t>A projekt lezárását követő teendők</a:t>
            </a:r>
          </a:p>
          <a:p>
            <a:pPr>
              <a:lnSpc>
                <a:spcPct val="80000"/>
              </a:lnSpc>
            </a:pPr>
            <a:r>
              <a:rPr lang="hu-HU" dirty="0"/>
              <a:t>A minőségügyi rendszerre vonatkozó tapasztalatok</a:t>
            </a:r>
          </a:p>
          <a:p>
            <a:pPr>
              <a:lnSpc>
                <a:spcPct val="80000"/>
              </a:lnSpc>
            </a:pPr>
            <a:r>
              <a:rPr lang="hu-HU" dirty="0"/>
              <a:t>A vevő elégedettségére vonatkozó adatok</a:t>
            </a:r>
          </a:p>
          <a:p>
            <a:pPr>
              <a:lnSpc>
                <a:spcPct val="80000"/>
              </a:lnSpc>
            </a:pPr>
            <a:r>
              <a:rPr lang="hu-HU" dirty="0"/>
              <a:t>A projekt értékelése </a:t>
            </a:r>
          </a:p>
          <a:p>
            <a:pPr>
              <a:lnSpc>
                <a:spcPct val="80000"/>
              </a:lnSpc>
            </a:pPr>
            <a:r>
              <a:rPr lang="hu-HU" dirty="0"/>
              <a:t>Egyéb megjegyzések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0BAC376-0078-41A3-9243-8C62C51C5FC5}" type="slidenum">
              <a:rPr lang="en-US"/>
              <a:pPr/>
              <a:t>29</a:t>
            </a:fld>
            <a:endParaRPr lang="en-US"/>
          </a:p>
        </p:txBody>
      </p:sp>
      <p:sp>
        <p:nvSpPr>
          <p:cNvPr id="373762" name="Rectangle 2"/>
          <p:cNvSpPr>
            <a:spLocks noGrp="1" noChangeArrowheads="1"/>
          </p:cNvSpPr>
          <p:nvPr>
            <p:ph type="title"/>
          </p:nvPr>
        </p:nvSpPr>
        <p:spPr>
          <a:xfrm>
            <a:off x="1128684" y="956172"/>
            <a:ext cx="8091516" cy="1049235"/>
          </a:xfrm>
        </p:spPr>
        <p:txBody>
          <a:bodyPr/>
          <a:lstStyle/>
          <a:p>
            <a:r>
              <a:rPr lang="hu-HU" dirty="0"/>
              <a:t>Mi történik a projekt lezárása után</a:t>
            </a:r>
          </a:p>
        </p:txBody>
      </p:sp>
      <p:sp>
        <p:nvSpPr>
          <p:cNvPr id="373763" name="Rectangle 3"/>
          <p:cNvSpPr>
            <a:spLocks noGrp="1" noChangeArrowheads="1"/>
          </p:cNvSpPr>
          <p:nvPr>
            <p:ph type="body" idx="1"/>
          </p:nvPr>
        </p:nvSpPr>
        <p:spPr>
          <a:xfrm>
            <a:off x="741947" y="1676400"/>
            <a:ext cx="7696200" cy="609600"/>
          </a:xfrm>
        </p:spPr>
        <p:txBody>
          <a:bodyPr>
            <a:normAutofit fontScale="47500" lnSpcReduction="20000"/>
          </a:bodyPr>
          <a:lstStyle/>
          <a:p>
            <a:pPr marL="0" indent="0">
              <a:lnSpc>
                <a:spcPct val="90000"/>
              </a:lnSpc>
              <a:buNone/>
            </a:pPr>
            <a:endParaRPr lang="hu-HU" dirty="0"/>
          </a:p>
          <a:p>
            <a:pPr>
              <a:lnSpc>
                <a:spcPct val="90000"/>
              </a:lnSpc>
              <a:buClr>
                <a:schemeClr val="bg1">
                  <a:lumMod val="85000"/>
                </a:schemeClr>
              </a:buClr>
            </a:pPr>
            <a:r>
              <a:rPr lang="hu-HU" sz="3600" kern="0" dirty="0"/>
              <a:t> </a:t>
            </a:r>
            <a:r>
              <a:rPr lang="hu-HU" sz="5000" kern="0" dirty="0"/>
              <a:t>Üzemeltetés</a:t>
            </a:r>
          </a:p>
        </p:txBody>
      </p:sp>
      <p:sp>
        <p:nvSpPr>
          <p:cNvPr id="5" name="Rectangle 3"/>
          <p:cNvSpPr txBox="1">
            <a:spLocks noChangeArrowheads="1"/>
          </p:cNvSpPr>
          <p:nvPr/>
        </p:nvSpPr>
        <p:spPr bwMode="auto">
          <a:xfrm>
            <a:off x="736600" y="2286000"/>
            <a:ext cx="7696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lnSpc>
                <a:spcPct val="90000"/>
              </a:lnSpc>
            </a:pPr>
            <a:r>
              <a:rPr lang="hu-HU" sz="2400" kern="0" dirty="0"/>
              <a:t>Garanciális hibajavítás</a:t>
            </a:r>
          </a:p>
        </p:txBody>
      </p:sp>
      <p:sp>
        <p:nvSpPr>
          <p:cNvPr id="7" name="Rectangle 3"/>
          <p:cNvSpPr txBox="1">
            <a:spLocks noChangeArrowheads="1"/>
          </p:cNvSpPr>
          <p:nvPr/>
        </p:nvSpPr>
        <p:spPr bwMode="auto">
          <a:xfrm>
            <a:off x="770467" y="2965928"/>
            <a:ext cx="7696200" cy="6697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lnSpc>
                <a:spcPct val="90000"/>
              </a:lnSpc>
            </a:pPr>
            <a:r>
              <a:rPr lang="hu-HU" sz="2400" kern="0" dirty="0"/>
              <a:t>Karbantartás (a garanciális időn túl)</a:t>
            </a:r>
          </a:p>
        </p:txBody>
      </p:sp>
      <p:sp>
        <p:nvSpPr>
          <p:cNvPr id="8" name="Rectangle 3"/>
          <p:cNvSpPr txBox="1">
            <a:spLocks noChangeArrowheads="1"/>
          </p:cNvSpPr>
          <p:nvPr/>
        </p:nvSpPr>
        <p:spPr bwMode="auto">
          <a:xfrm>
            <a:off x="741947" y="3581400"/>
            <a:ext cx="76962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lnSpc>
                <a:spcPct val="90000"/>
              </a:lnSpc>
            </a:pPr>
            <a:r>
              <a:rPr lang="hu-HU" sz="2400" kern="0" dirty="0"/>
              <a:t>Támogató ügyeleti és készenléti tevékenység (5×8-tól 7×24-ig)</a:t>
            </a:r>
          </a:p>
        </p:txBody>
      </p:sp>
      <p:sp>
        <p:nvSpPr>
          <p:cNvPr id="9" name="Rectangle 3"/>
          <p:cNvSpPr txBox="1">
            <a:spLocks noChangeArrowheads="1"/>
          </p:cNvSpPr>
          <p:nvPr/>
        </p:nvSpPr>
        <p:spPr bwMode="auto">
          <a:xfrm>
            <a:off x="762000" y="4572000"/>
            <a:ext cx="76962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lnSpc>
                <a:spcPct val="90000"/>
              </a:lnSpc>
            </a:pPr>
            <a:r>
              <a:rPr lang="hu-HU" sz="2400" kern="0" dirty="0"/>
              <a:t>Követés (pl. törvényi előírások változásához, illetve megváltozott alap és kapcsolódó szoftverekhez illesztés)</a:t>
            </a:r>
          </a:p>
        </p:txBody>
      </p:sp>
      <p:sp>
        <p:nvSpPr>
          <p:cNvPr id="10" name="Rectangle 3"/>
          <p:cNvSpPr txBox="1">
            <a:spLocks noChangeArrowheads="1"/>
          </p:cNvSpPr>
          <p:nvPr/>
        </p:nvSpPr>
        <p:spPr bwMode="auto">
          <a:xfrm>
            <a:off x="723900" y="5225553"/>
            <a:ext cx="7696200" cy="68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lnSpc>
                <a:spcPct val="90000"/>
              </a:lnSpc>
            </a:pPr>
            <a:endParaRPr lang="hu-HU" sz="2400" kern="0" dirty="0"/>
          </a:p>
          <a:p>
            <a:pPr>
              <a:lnSpc>
                <a:spcPct val="90000"/>
              </a:lnSpc>
            </a:pPr>
            <a:r>
              <a:rPr lang="hu-HU" sz="2400" kern="0" dirty="0"/>
              <a:t>Továbbfejlesztés (új igények megvalósítása)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3763">
                                            <p:txEl>
                                              <p:pRg st="1" end="1"/>
                                            </p:txEl>
                                          </p:spTgt>
                                        </p:tgtEl>
                                        <p:attrNameLst>
                                          <p:attrName>style.visibility</p:attrName>
                                        </p:attrNameLst>
                                      </p:cBhvr>
                                      <p:to>
                                        <p:strVal val="visible"/>
                                      </p:to>
                                    </p:set>
                                    <p:anim calcmode="lin" valueType="num">
                                      <p:cBhvr additive="base">
                                        <p:cTn id="7" dur="500" fill="hold"/>
                                        <p:tgtEl>
                                          <p:spTgt spid="3737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37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p:bldP spid="5" grpId="0"/>
      <p:bldP spid="7" grpId="0"/>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62B885E-DEAE-442E-9A6F-07E8A5C059E2}" type="slidenum">
              <a:rPr lang="en-US"/>
              <a:pPr/>
              <a:t>3</a:t>
            </a:fld>
            <a:endParaRPr lang="en-US"/>
          </a:p>
        </p:txBody>
      </p:sp>
      <p:sp>
        <p:nvSpPr>
          <p:cNvPr id="363522" name="Rectangle 2"/>
          <p:cNvSpPr>
            <a:spLocks noGrp="1" noChangeArrowheads="1"/>
          </p:cNvSpPr>
          <p:nvPr>
            <p:ph type="title"/>
          </p:nvPr>
        </p:nvSpPr>
        <p:spPr/>
        <p:txBody>
          <a:bodyPr/>
          <a:lstStyle/>
          <a:p>
            <a:r>
              <a:rPr lang="hu-HU" dirty="0"/>
              <a:t>Erőforrás-ütemezés</a:t>
            </a:r>
            <a:endParaRPr lang="en-US" dirty="0"/>
          </a:p>
        </p:txBody>
      </p:sp>
      <p:sp>
        <p:nvSpPr>
          <p:cNvPr id="363523" name="Rectangle 3"/>
          <p:cNvSpPr>
            <a:spLocks noGrp="1" noChangeArrowheads="1"/>
          </p:cNvSpPr>
          <p:nvPr>
            <p:ph type="body" idx="1"/>
          </p:nvPr>
        </p:nvSpPr>
        <p:spPr>
          <a:xfrm>
            <a:off x="762000" y="1905000"/>
            <a:ext cx="7696200" cy="1447800"/>
          </a:xfrm>
        </p:spPr>
        <p:txBody>
          <a:bodyPr>
            <a:normAutofit/>
          </a:bodyPr>
          <a:lstStyle/>
          <a:p>
            <a:pPr>
              <a:lnSpc>
                <a:spcPct val="90000"/>
              </a:lnSpc>
            </a:pPr>
            <a:r>
              <a:rPr lang="hu-HU" sz="2400" dirty="0"/>
              <a:t>Időelemzéssel eljutottunk egy optimális, elméleti ütemezéshez … feltételezve, hogy a szükséges erőforrás úgy áll rendelkezésre, ahogy a projekt leghatékonyabb végrehajtásához szükséges.</a:t>
            </a:r>
          </a:p>
          <a:p>
            <a:pPr marL="0" indent="0">
              <a:lnSpc>
                <a:spcPct val="90000"/>
              </a:lnSpc>
              <a:buNone/>
            </a:pPr>
            <a:endParaRPr lang="hu-HU" sz="2400" dirty="0"/>
          </a:p>
        </p:txBody>
      </p:sp>
      <p:sp>
        <p:nvSpPr>
          <p:cNvPr id="5" name="Rectangle 3"/>
          <p:cNvSpPr txBox="1">
            <a:spLocks noChangeArrowheads="1"/>
          </p:cNvSpPr>
          <p:nvPr/>
        </p:nvSpPr>
        <p:spPr bwMode="auto">
          <a:xfrm>
            <a:off x="762000" y="4343400"/>
            <a:ext cx="7696200" cy="114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lnSpc>
                <a:spcPct val="90000"/>
              </a:lnSpc>
              <a:buFont typeface="Arial" panose="020B0604020202020204" pitchFamily="34" charset="0"/>
              <a:buChar char="•"/>
            </a:pPr>
            <a:r>
              <a:rPr lang="hu-HU" sz="2400" kern="0" dirty="0">
                <a:solidFill>
                  <a:schemeClr val="accent1"/>
                </a:solidFill>
              </a:rPr>
              <a:t>Következik az erőforrások hozzárendelése tevékenységekhez szakértelem és projektszerepek szerint.</a:t>
            </a:r>
          </a:p>
        </p:txBody>
      </p:sp>
      <p:sp>
        <p:nvSpPr>
          <p:cNvPr id="7" name="Rectangle 3"/>
          <p:cNvSpPr txBox="1">
            <a:spLocks noChangeArrowheads="1"/>
          </p:cNvSpPr>
          <p:nvPr/>
        </p:nvSpPr>
        <p:spPr bwMode="auto">
          <a:xfrm>
            <a:off x="762000" y="4800600"/>
            <a:ext cx="7696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lvl="1">
              <a:lnSpc>
                <a:spcPct val="90000"/>
              </a:lnSpc>
            </a:pPr>
            <a:endParaRPr lang="en-US" sz="20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anim calcmode="lin" valueType="num">
                                      <p:cBhvr additive="base">
                                        <p:cTn id="7" dur="500" fill="hold"/>
                                        <p:tgtEl>
                                          <p:spTgt spid="3635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35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p:bldP spid="5"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kepeslap.com/images/24245/lanchid2_origi.jpg">
            <a:extLst>
              <a:ext uri="{FF2B5EF4-FFF2-40B4-BE49-F238E27FC236}">
                <a16:creationId xmlns:a16="http://schemas.microsoft.com/office/drawing/2014/main" id="{7CC61933-3711-4090-8B76-403005D407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30" r="4971" b="-1"/>
          <a:stretch/>
        </p:blipFill>
        <p:spPr bwMode="auto">
          <a:xfrm>
            <a:off x="20" y="10"/>
            <a:ext cx="914375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Cím 1"/>
          <p:cNvSpPr>
            <a:spLocks noGrp="1"/>
          </p:cNvSpPr>
          <p:nvPr>
            <p:ph type="title"/>
          </p:nvPr>
        </p:nvSpPr>
        <p:spPr>
          <a:xfrm>
            <a:off x="2743200" y="5193569"/>
            <a:ext cx="3352800" cy="955630"/>
          </a:xfrm>
          <a:solidFill>
            <a:schemeClr val="tx1">
              <a:alpha val="58000"/>
            </a:schemeClr>
          </a:solidFill>
        </p:spPr>
        <p:txBody>
          <a:bodyPr vert="horz" lIns="91440" tIns="45720" rIns="91440" bIns="45720" rtlCol="0" anchor="b">
            <a:normAutofit/>
          </a:bodyPr>
          <a:lstStyle/>
          <a:p>
            <a:pPr defTabSz="914400"/>
            <a:r>
              <a:rPr lang="en-US" dirty="0" err="1">
                <a:solidFill>
                  <a:srgbClr val="FFFFFE"/>
                </a:solidFill>
              </a:rPr>
              <a:t>Jó</a:t>
            </a:r>
            <a:r>
              <a:rPr lang="en-US" dirty="0">
                <a:solidFill>
                  <a:srgbClr val="FFFFFE"/>
                </a:solidFill>
              </a:rPr>
              <a:t> </a:t>
            </a:r>
            <a:r>
              <a:rPr lang="en-US" dirty="0" err="1">
                <a:solidFill>
                  <a:srgbClr val="FFFFFE"/>
                </a:solidFill>
              </a:rPr>
              <a:t>éjszakát</a:t>
            </a:r>
            <a:r>
              <a:rPr lang="en-US" dirty="0">
                <a:solidFill>
                  <a:srgbClr val="FFFFFE"/>
                </a:solidFill>
              </a:rPr>
              <a:t> … </a:t>
            </a:r>
          </a:p>
        </p:txBody>
      </p:sp>
      <p:sp>
        <p:nvSpPr>
          <p:cNvPr id="4" name="Dia számának helye 3"/>
          <p:cNvSpPr>
            <a:spLocks noGrp="1"/>
          </p:cNvSpPr>
          <p:nvPr>
            <p:ph type="sldNum" sz="quarter" idx="12"/>
          </p:nvPr>
        </p:nvSpPr>
        <p:spPr>
          <a:xfrm>
            <a:off x="8296300" y="4922730"/>
            <a:ext cx="608264" cy="503578"/>
          </a:xfrm>
        </p:spPr>
        <p:txBody>
          <a:bodyPr vert="horz" lIns="91440" tIns="45720" rIns="91440" bIns="45720" rtlCol="0" anchor="t">
            <a:normAutofit/>
          </a:bodyPr>
          <a:lstStyle/>
          <a:p>
            <a:pPr algn="l">
              <a:lnSpc>
                <a:spcPct val="90000"/>
              </a:lnSpc>
              <a:spcAft>
                <a:spcPts val="600"/>
              </a:spcAft>
              <a:defRPr/>
            </a:pPr>
            <a:fld id="{753B17E5-C457-4297-BDE7-E43B45805AC6}" type="slidenum">
              <a:rPr lang="en-US">
                <a:solidFill>
                  <a:schemeClr val="accent1">
                    <a:lumMod val="60000"/>
                    <a:lumOff val="40000"/>
                  </a:schemeClr>
                </a:solidFill>
              </a:rPr>
              <a:pPr algn="l">
                <a:lnSpc>
                  <a:spcPct val="90000"/>
                </a:lnSpc>
                <a:spcAft>
                  <a:spcPts val="600"/>
                </a:spcAft>
                <a:defRPr/>
              </a:pPr>
              <a:t>30</a:t>
            </a:fld>
            <a:endParaRPr lang="en-US">
              <a:solidFill>
                <a:schemeClr val="accent1">
                  <a:lumMod val="60000"/>
                  <a:lumOff val="40000"/>
                </a:schemeClr>
              </a:solidFill>
            </a:endParaRPr>
          </a:p>
        </p:txBody>
      </p:sp>
    </p:spTree>
    <p:extLst>
      <p:ext uri="{BB962C8B-B14F-4D97-AF65-F5344CB8AC3E}">
        <p14:creationId xmlns:p14="http://schemas.microsoft.com/office/powerpoint/2010/main" val="2109718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62B885E-DEAE-442E-9A6F-07E8A5C059E2}" type="slidenum">
              <a:rPr lang="en-US"/>
              <a:pPr/>
              <a:t>4</a:t>
            </a:fld>
            <a:endParaRPr lang="en-US"/>
          </a:p>
        </p:txBody>
      </p:sp>
      <p:sp>
        <p:nvSpPr>
          <p:cNvPr id="7" name="Rectangle 3"/>
          <p:cNvSpPr txBox="1">
            <a:spLocks noChangeArrowheads="1"/>
          </p:cNvSpPr>
          <p:nvPr/>
        </p:nvSpPr>
        <p:spPr bwMode="auto">
          <a:xfrm>
            <a:off x="762000" y="4800600"/>
            <a:ext cx="7696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fontAlgn="base">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fontAlgn="base">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lvl="1">
              <a:lnSpc>
                <a:spcPct val="90000"/>
              </a:lnSpc>
            </a:pPr>
            <a:endParaRPr lang="en-US" sz="2000" kern="0" dirty="0"/>
          </a:p>
        </p:txBody>
      </p:sp>
      <p:pic>
        <p:nvPicPr>
          <p:cNvPr id="9" name="Picture 8">
            <a:extLst>
              <a:ext uri="{FF2B5EF4-FFF2-40B4-BE49-F238E27FC236}">
                <a16:creationId xmlns:a16="http://schemas.microsoft.com/office/drawing/2014/main" id="{A3153D0B-2F9F-4CC3-9FA9-4EADFACA5616}"/>
              </a:ext>
            </a:extLst>
          </p:cNvPr>
          <p:cNvPicPr>
            <a:picLocks noChangeAspect="1"/>
          </p:cNvPicPr>
          <p:nvPr/>
        </p:nvPicPr>
        <p:blipFill>
          <a:blip r:embed="rId3"/>
          <a:stretch>
            <a:fillRect/>
          </a:stretch>
        </p:blipFill>
        <p:spPr>
          <a:xfrm>
            <a:off x="1044987" y="1828800"/>
            <a:ext cx="7293668" cy="4128902"/>
          </a:xfrm>
          <a:prstGeom prst="rect">
            <a:avLst/>
          </a:prstGeom>
        </p:spPr>
      </p:pic>
      <p:sp>
        <p:nvSpPr>
          <p:cNvPr id="11" name="Title 10">
            <a:extLst>
              <a:ext uri="{FF2B5EF4-FFF2-40B4-BE49-F238E27FC236}">
                <a16:creationId xmlns:a16="http://schemas.microsoft.com/office/drawing/2014/main" id="{BE3C1013-7E5B-4328-9311-21F460D99013}"/>
              </a:ext>
            </a:extLst>
          </p:cNvPr>
          <p:cNvSpPr>
            <a:spLocks noGrp="1"/>
          </p:cNvSpPr>
          <p:nvPr>
            <p:ph type="title"/>
          </p:nvPr>
        </p:nvSpPr>
        <p:spPr/>
        <p:txBody>
          <a:bodyPr>
            <a:normAutofit fontScale="90000"/>
          </a:bodyPr>
          <a:lstStyle/>
          <a:p>
            <a:r>
              <a:rPr lang="hu-HU" dirty="0"/>
              <a:t>Projekt átfutási idő és a végrehajtók száma üzleti szempontból</a:t>
            </a:r>
            <a:endParaRPr lang="en-US" dirty="0"/>
          </a:p>
        </p:txBody>
      </p:sp>
    </p:spTree>
    <p:extLst>
      <p:ext uri="{BB962C8B-B14F-4D97-AF65-F5344CB8AC3E}">
        <p14:creationId xmlns:p14="http://schemas.microsoft.com/office/powerpoint/2010/main" val="394359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2B31C0DA-80EC-4121-8F9C-9C02E03261E9}" type="slidenum">
              <a:rPr lang="en-US"/>
              <a:pPr/>
              <a:t>5</a:t>
            </a:fld>
            <a:endParaRPr lang="en-US"/>
          </a:p>
        </p:txBody>
      </p:sp>
      <p:sp>
        <p:nvSpPr>
          <p:cNvPr id="365572" name="Rectangle 4"/>
          <p:cNvSpPr>
            <a:spLocks noGrp="1" noChangeArrowheads="1"/>
          </p:cNvSpPr>
          <p:nvPr>
            <p:ph type="title"/>
          </p:nvPr>
        </p:nvSpPr>
        <p:spPr/>
        <p:txBody>
          <a:bodyPr/>
          <a:lstStyle/>
          <a:p>
            <a:r>
              <a:rPr lang="hu-HU"/>
              <a:t>Erőforrás-ütemezés</a:t>
            </a:r>
            <a:endParaRPr lang="en-US"/>
          </a:p>
        </p:txBody>
      </p:sp>
      <p:sp>
        <p:nvSpPr>
          <p:cNvPr id="365573" name="Rectangle 5"/>
          <p:cNvSpPr>
            <a:spLocks noChangeArrowheads="1"/>
          </p:cNvSpPr>
          <p:nvPr/>
        </p:nvSpPr>
        <p:spPr bwMode="auto">
          <a:xfrm>
            <a:off x="1179513" y="1930400"/>
            <a:ext cx="6745287" cy="4197350"/>
          </a:xfrm>
          <a:prstGeom prst="rect">
            <a:avLst/>
          </a:prstGeom>
          <a:solidFill>
            <a:schemeClr val="accent2"/>
          </a:solidFill>
          <a:ln w="12700">
            <a:solidFill>
              <a:schemeClr val="tx1"/>
            </a:solidFill>
            <a:miter lim="800000"/>
            <a:headEnd/>
            <a:tailEnd/>
          </a:ln>
          <a:effectLst/>
        </p:spPr>
        <p:txBody>
          <a:bodyPr wrap="none" anchor="ctr"/>
          <a:lstStyle/>
          <a:p>
            <a:endParaRPr lang="hu-HU"/>
          </a:p>
        </p:txBody>
      </p:sp>
      <p:graphicFrame>
        <p:nvGraphicFramePr>
          <p:cNvPr id="365574" name="Object 6"/>
          <p:cNvGraphicFramePr>
            <a:graphicFrameLocks/>
          </p:cNvGraphicFramePr>
          <p:nvPr/>
        </p:nvGraphicFramePr>
        <p:xfrm>
          <a:off x="1973263" y="2028825"/>
          <a:ext cx="5056187" cy="3800475"/>
        </p:xfrm>
        <a:graphic>
          <a:graphicData uri="http://schemas.openxmlformats.org/presentationml/2006/ole">
            <mc:AlternateContent xmlns:mc="http://schemas.openxmlformats.org/markup-compatibility/2006">
              <mc:Choice xmlns:v="urn:schemas-microsoft-com:vml" Requires="v">
                <p:oleObj spid="_x0000_s9228" name="Document" r:id="rId3" imgW="1782720" imgH="1425240" progId="Word.Document.8">
                  <p:embed/>
                </p:oleObj>
              </mc:Choice>
              <mc:Fallback>
                <p:oleObj name="Document" r:id="rId3" imgW="1782720" imgH="1425240" progId="Word.Document.8">
                  <p:embed/>
                  <p:pic>
                    <p:nvPicPr>
                      <p:cNvPr id="365574"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263" y="2028825"/>
                        <a:ext cx="5056187" cy="38004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5575" name="Rectangle 7"/>
          <p:cNvSpPr>
            <a:spLocks noChangeArrowheads="1"/>
          </p:cNvSpPr>
          <p:nvPr/>
        </p:nvSpPr>
        <p:spPr bwMode="auto">
          <a:xfrm>
            <a:off x="4945063" y="3486150"/>
            <a:ext cx="1928812" cy="339725"/>
          </a:xfrm>
          <a:prstGeom prst="rect">
            <a:avLst/>
          </a:prstGeom>
          <a:solidFill>
            <a:schemeClr val="accent2"/>
          </a:solidFill>
          <a:ln w="9525">
            <a:noFill/>
            <a:miter lim="800000"/>
            <a:headEnd/>
            <a:tailEnd/>
          </a:ln>
          <a:effectLst/>
        </p:spPr>
        <p:txBody>
          <a:bodyPr lIns="92075" tIns="46038" rIns="92075" bIns="46038">
            <a:spAutoFit/>
          </a:bodyPr>
          <a:lstStyle/>
          <a:p>
            <a:pPr algn="ctr" eaLnBrk="0" hangingPunct="0">
              <a:lnSpc>
                <a:spcPct val="90000"/>
              </a:lnSpc>
            </a:pPr>
            <a:r>
              <a:rPr lang="en-US" b="1">
                <a:solidFill>
                  <a:srgbClr val="000000"/>
                </a:solidFill>
              </a:rPr>
              <a:t>szükséges</a:t>
            </a:r>
            <a:endParaRPr lang="en-US" b="1">
              <a:solidFill>
                <a:srgbClr val="000000"/>
              </a:solidFill>
              <a:latin typeface="Arial CE" charset="-18"/>
            </a:endParaRPr>
          </a:p>
        </p:txBody>
      </p:sp>
      <p:sp>
        <p:nvSpPr>
          <p:cNvPr id="365576" name="Rectangle 8"/>
          <p:cNvSpPr>
            <a:spLocks noChangeArrowheads="1"/>
          </p:cNvSpPr>
          <p:nvPr/>
        </p:nvSpPr>
        <p:spPr bwMode="auto">
          <a:xfrm>
            <a:off x="2449513" y="3505200"/>
            <a:ext cx="1531937" cy="339725"/>
          </a:xfrm>
          <a:prstGeom prst="rect">
            <a:avLst/>
          </a:prstGeom>
          <a:solidFill>
            <a:schemeClr val="accent2"/>
          </a:solidFill>
          <a:ln w="9525">
            <a:noFill/>
            <a:miter lim="800000"/>
            <a:headEnd/>
            <a:tailEnd/>
          </a:ln>
          <a:effectLst/>
        </p:spPr>
        <p:txBody>
          <a:bodyPr lIns="92075" tIns="46038" rIns="92075" bIns="46038">
            <a:spAutoFit/>
          </a:bodyPr>
          <a:lstStyle/>
          <a:p>
            <a:pPr algn="ctr" eaLnBrk="0" hangingPunct="0">
              <a:lnSpc>
                <a:spcPct val="90000"/>
              </a:lnSpc>
            </a:pPr>
            <a:r>
              <a:rPr lang="en-US" b="1">
                <a:solidFill>
                  <a:srgbClr val="000000"/>
                </a:solidFill>
              </a:rPr>
              <a:t>elérhető</a:t>
            </a:r>
            <a:endParaRPr lang="en-US" b="1">
              <a:solidFill>
                <a:srgbClr val="000000"/>
              </a:solidFill>
              <a:latin typeface="Arial CE" charset="-1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
          <p:cNvSpPr>
            <a:spLocks noGrp="1"/>
          </p:cNvSpPr>
          <p:nvPr>
            <p:ph type="sldNum" sz="quarter" idx="12"/>
          </p:nvPr>
        </p:nvSpPr>
        <p:spPr/>
        <p:txBody>
          <a:bodyPr/>
          <a:lstStyle/>
          <a:p>
            <a:fld id="{9FCEC8B5-7AB3-47E1-9CB9-F6F1D83E4B12}" type="slidenum">
              <a:rPr lang="en-US"/>
              <a:pPr/>
              <a:t>6</a:t>
            </a:fld>
            <a:endParaRPr lang="en-US"/>
          </a:p>
        </p:txBody>
      </p:sp>
      <p:sp>
        <p:nvSpPr>
          <p:cNvPr id="367620" name="Rectangle 4"/>
          <p:cNvSpPr>
            <a:spLocks noGrp="1" noChangeArrowheads="1"/>
          </p:cNvSpPr>
          <p:nvPr>
            <p:ph type="title"/>
          </p:nvPr>
        </p:nvSpPr>
        <p:spPr>
          <a:xfrm>
            <a:off x="1044575" y="828675"/>
            <a:ext cx="7696200" cy="838200"/>
          </a:xfrm>
        </p:spPr>
        <p:txBody>
          <a:bodyPr/>
          <a:lstStyle/>
          <a:p>
            <a:r>
              <a:rPr lang="hu-HU" dirty="0"/>
              <a:t>Erőforrás-ütemezés - előtt </a:t>
            </a:r>
          </a:p>
        </p:txBody>
      </p:sp>
      <p:sp>
        <p:nvSpPr>
          <p:cNvPr id="367621" name="Rectangle 5"/>
          <p:cNvSpPr>
            <a:spLocks noChangeArrowheads="1"/>
          </p:cNvSpPr>
          <p:nvPr/>
        </p:nvSpPr>
        <p:spPr bwMode="auto">
          <a:xfrm>
            <a:off x="174625" y="1765300"/>
            <a:ext cx="8523288" cy="1498600"/>
          </a:xfrm>
          <a:prstGeom prst="rect">
            <a:avLst/>
          </a:prstGeom>
          <a:solidFill>
            <a:schemeClr val="bg1"/>
          </a:solidFill>
          <a:ln w="25400">
            <a:solidFill>
              <a:schemeClr val="bg1"/>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22" name="Line 6"/>
          <p:cNvSpPr>
            <a:spLocks noChangeShapeType="1"/>
          </p:cNvSpPr>
          <p:nvPr/>
        </p:nvSpPr>
        <p:spPr bwMode="auto">
          <a:xfrm>
            <a:off x="1920875" y="1771650"/>
            <a:ext cx="0" cy="1485900"/>
          </a:xfrm>
          <a:prstGeom prst="line">
            <a:avLst/>
          </a:prstGeom>
          <a:noFill/>
          <a:ln w="50800">
            <a:solidFill>
              <a:schemeClr val="accent1"/>
            </a:solidFill>
            <a:round/>
            <a:headEnd type="none" w="sm" len="sm"/>
            <a:tailEnd type="none" w="sm" len="sm"/>
          </a:ln>
          <a:effectLst>
            <a:outerShdw dist="53882" dir="2700000" algn="ctr" rotWithShape="0">
              <a:srgbClr val="000000">
                <a:alpha val="50000"/>
              </a:srgbClr>
            </a:outerShdw>
          </a:effectLst>
        </p:spPr>
        <p:txBody>
          <a:bodyPr/>
          <a:lstStyle/>
          <a:p>
            <a:endParaRPr lang="hu-HU"/>
          </a:p>
        </p:txBody>
      </p:sp>
      <p:sp>
        <p:nvSpPr>
          <p:cNvPr id="367623" name="Rectangle 7"/>
          <p:cNvSpPr>
            <a:spLocks noChangeArrowheads="1"/>
          </p:cNvSpPr>
          <p:nvPr/>
        </p:nvSpPr>
        <p:spPr bwMode="auto">
          <a:xfrm>
            <a:off x="1952625" y="1822450"/>
            <a:ext cx="2489200" cy="203200"/>
          </a:xfrm>
          <a:prstGeom prst="rect">
            <a:avLst/>
          </a:prstGeom>
          <a:solidFill>
            <a:schemeClr val="accent2"/>
          </a:solidFill>
          <a:ln w="25400">
            <a:solidFill>
              <a:schemeClr val="accent1"/>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24" name="Rectangle 8"/>
          <p:cNvSpPr>
            <a:spLocks noChangeArrowheads="1"/>
          </p:cNvSpPr>
          <p:nvPr/>
        </p:nvSpPr>
        <p:spPr bwMode="auto">
          <a:xfrm>
            <a:off x="2809875" y="2222500"/>
            <a:ext cx="2070100" cy="203200"/>
          </a:xfrm>
          <a:prstGeom prst="rect">
            <a:avLst/>
          </a:prstGeom>
          <a:solidFill>
            <a:schemeClr val="accent2"/>
          </a:solidFill>
          <a:ln w="25400">
            <a:solidFill>
              <a:schemeClr val="accent1"/>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25" name="Rectangle 9"/>
          <p:cNvSpPr>
            <a:spLocks noChangeArrowheads="1"/>
          </p:cNvSpPr>
          <p:nvPr/>
        </p:nvSpPr>
        <p:spPr bwMode="auto">
          <a:xfrm>
            <a:off x="2809875" y="2603500"/>
            <a:ext cx="2489200" cy="203200"/>
          </a:xfrm>
          <a:prstGeom prst="rect">
            <a:avLst/>
          </a:prstGeom>
          <a:solidFill>
            <a:schemeClr val="accent2"/>
          </a:solidFill>
          <a:ln w="25400">
            <a:solidFill>
              <a:schemeClr val="accent1"/>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26" name="Rectangle 10"/>
          <p:cNvSpPr>
            <a:spLocks noChangeArrowheads="1"/>
          </p:cNvSpPr>
          <p:nvPr/>
        </p:nvSpPr>
        <p:spPr bwMode="auto">
          <a:xfrm>
            <a:off x="3648075" y="2984500"/>
            <a:ext cx="2489200" cy="203200"/>
          </a:xfrm>
          <a:prstGeom prst="rect">
            <a:avLst/>
          </a:prstGeom>
          <a:solidFill>
            <a:schemeClr val="accent2"/>
          </a:solidFill>
          <a:ln w="25400">
            <a:solidFill>
              <a:schemeClr val="accent1"/>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27" name="Rectangle 11"/>
          <p:cNvSpPr>
            <a:spLocks noChangeArrowheads="1"/>
          </p:cNvSpPr>
          <p:nvPr/>
        </p:nvSpPr>
        <p:spPr bwMode="auto">
          <a:xfrm>
            <a:off x="3609975" y="4508500"/>
            <a:ext cx="393700" cy="355600"/>
          </a:xfrm>
          <a:prstGeom prst="rect">
            <a:avLst/>
          </a:prstGeom>
          <a:pattFill prst="pct10">
            <a:fgClr>
              <a:schemeClr val="tx1"/>
            </a:fgClr>
            <a:bgClr>
              <a:srgbClr val="FF0000"/>
            </a:bgClr>
          </a:pattFill>
          <a:ln w="25400">
            <a:solidFill>
              <a:srgbClr val="000000"/>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28" name="Rectangle 12"/>
          <p:cNvSpPr>
            <a:spLocks noChangeArrowheads="1"/>
          </p:cNvSpPr>
          <p:nvPr/>
        </p:nvSpPr>
        <p:spPr bwMode="auto">
          <a:xfrm>
            <a:off x="4029075" y="4508500"/>
            <a:ext cx="393700" cy="355600"/>
          </a:xfrm>
          <a:prstGeom prst="rect">
            <a:avLst/>
          </a:prstGeom>
          <a:pattFill prst="pct10">
            <a:fgClr>
              <a:schemeClr val="tx1"/>
            </a:fgClr>
            <a:bgClr>
              <a:srgbClr val="FF0000"/>
            </a:bgClr>
          </a:pattFill>
          <a:ln w="25400">
            <a:solidFill>
              <a:srgbClr val="000000"/>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29" name="Rectangle 13"/>
          <p:cNvSpPr>
            <a:spLocks noChangeArrowheads="1"/>
          </p:cNvSpPr>
          <p:nvPr/>
        </p:nvSpPr>
        <p:spPr bwMode="auto">
          <a:xfrm>
            <a:off x="268288" y="1781175"/>
            <a:ext cx="1047750" cy="1446213"/>
          </a:xfrm>
          <a:prstGeom prst="rect">
            <a:avLst/>
          </a:prstGeom>
          <a:noFill/>
          <a:ln w="9525">
            <a:noFill/>
            <a:miter lim="800000"/>
            <a:headEnd/>
            <a:tailEnd/>
          </a:ln>
          <a:effectLst>
            <a:outerShdw dist="35921" dir="2700000" algn="ctr" rotWithShape="0">
              <a:srgbClr val="000000">
                <a:alpha val="50000"/>
              </a:srgbClr>
            </a:outerShdw>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400" b="1" i="1">
                <a:solidFill>
                  <a:schemeClr val="accent1"/>
                </a:solidFill>
              </a:rPr>
              <a:t>1. tev.</a:t>
            </a:r>
          </a:p>
          <a:p>
            <a:pPr defTabSz="969963" eaLnBrk="0" hangingPunct="0">
              <a:lnSpc>
                <a:spcPct val="85000"/>
              </a:lnSpc>
              <a:spcAft>
                <a:spcPct val="10000"/>
              </a:spcAft>
              <a:tabLst>
                <a:tab pos="228600" algn="l"/>
              </a:tabLst>
            </a:pPr>
            <a:r>
              <a:rPr lang="hu-HU" sz="2400" b="1" i="1">
                <a:solidFill>
                  <a:schemeClr val="accent1"/>
                </a:solidFill>
              </a:rPr>
              <a:t>2. tev.</a:t>
            </a:r>
          </a:p>
          <a:p>
            <a:pPr defTabSz="969963" eaLnBrk="0" hangingPunct="0">
              <a:lnSpc>
                <a:spcPct val="85000"/>
              </a:lnSpc>
              <a:spcAft>
                <a:spcPct val="10000"/>
              </a:spcAft>
              <a:tabLst>
                <a:tab pos="228600" algn="l"/>
              </a:tabLst>
            </a:pPr>
            <a:r>
              <a:rPr lang="hu-HU" sz="2400" b="1" i="1">
                <a:solidFill>
                  <a:schemeClr val="accent1"/>
                </a:solidFill>
              </a:rPr>
              <a:t>3. tev.</a:t>
            </a:r>
          </a:p>
          <a:p>
            <a:pPr defTabSz="969963" eaLnBrk="0" hangingPunct="0">
              <a:lnSpc>
                <a:spcPct val="85000"/>
              </a:lnSpc>
              <a:spcAft>
                <a:spcPct val="10000"/>
              </a:spcAft>
              <a:tabLst>
                <a:tab pos="228600" algn="l"/>
              </a:tabLst>
            </a:pPr>
            <a:r>
              <a:rPr lang="hu-HU" sz="2400" b="1" i="1">
                <a:solidFill>
                  <a:schemeClr val="accent1"/>
                </a:solidFill>
              </a:rPr>
              <a:t>4. tev</a:t>
            </a:r>
            <a:endParaRPr lang="hu-HU" sz="2400" b="1" i="1">
              <a:solidFill>
                <a:schemeClr val="accent1"/>
              </a:solidFill>
              <a:latin typeface="Arial CE" charset="-18"/>
            </a:endParaRPr>
          </a:p>
        </p:txBody>
      </p:sp>
      <p:sp>
        <p:nvSpPr>
          <p:cNvPr id="367630" name="Rectangle 14"/>
          <p:cNvSpPr>
            <a:spLocks noChangeArrowheads="1"/>
          </p:cNvSpPr>
          <p:nvPr/>
        </p:nvSpPr>
        <p:spPr bwMode="auto">
          <a:xfrm>
            <a:off x="5097463" y="3702050"/>
            <a:ext cx="1809750" cy="403225"/>
          </a:xfrm>
          <a:prstGeom prst="rect">
            <a:avLst/>
          </a:prstGeom>
          <a:noFill/>
          <a:ln w="9525">
            <a:noFill/>
            <a:miter lim="800000"/>
            <a:headEnd/>
            <a:tailEnd/>
          </a:ln>
          <a:effectLst>
            <a:outerShdw dist="45791" dir="3378596" algn="ctr" rotWithShape="0">
              <a:srgbClr val="000000">
                <a:alpha val="50000"/>
              </a:srgbClr>
            </a:outerShdw>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400" b="1" i="1">
                <a:solidFill>
                  <a:schemeClr val="accent1"/>
                </a:solidFill>
              </a:rPr>
              <a:t>Túlterhelés</a:t>
            </a:r>
            <a:endParaRPr lang="hu-HU" sz="2400" b="1" i="1">
              <a:solidFill>
                <a:schemeClr val="accent1"/>
              </a:solidFill>
              <a:latin typeface="Arial CE" charset="-18"/>
            </a:endParaRPr>
          </a:p>
        </p:txBody>
      </p:sp>
      <p:sp>
        <p:nvSpPr>
          <p:cNvPr id="367631" name="Line 15"/>
          <p:cNvSpPr>
            <a:spLocks noChangeShapeType="1"/>
          </p:cNvSpPr>
          <p:nvPr/>
        </p:nvSpPr>
        <p:spPr bwMode="auto">
          <a:xfrm flipH="1">
            <a:off x="4268788" y="3981450"/>
            <a:ext cx="765175" cy="438150"/>
          </a:xfrm>
          <a:prstGeom prst="line">
            <a:avLst/>
          </a:prstGeom>
          <a:noFill/>
          <a:ln w="50800">
            <a:solidFill>
              <a:schemeClr val="accent1"/>
            </a:solidFill>
            <a:round/>
            <a:headEnd type="none" w="sm" len="sm"/>
            <a:tailEnd type="stealth" w="med" len="lg"/>
          </a:ln>
          <a:effectLst>
            <a:outerShdw dist="53882" dir="2700000" algn="ctr" rotWithShape="0">
              <a:srgbClr val="000000">
                <a:alpha val="50000"/>
              </a:srgbClr>
            </a:outerShdw>
          </a:effectLst>
        </p:spPr>
        <p:txBody>
          <a:bodyPr/>
          <a:lstStyle/>
          <a:p>
            <a:endParaRPr lang="hu-HU"/>
          </a:p>
        </p:txBody>
      </p:sp>
      <p:sp>
        <p:nvSpPr>
          <p:cNvPr id="367632" name="Rectangle 16"/>
          <p:cNvSpPr>
            <a:spLocks noChangeArrowheads="1"/>
          </p:cNvSpPr>
          <p:nvPr/>
        </p:nvSpPr>
        <p:spPr bwMode="auto">
          <a:xfrm>
            <a:off x="6757988" y="5740400"/>
            <a:ext cx="641350" cy="403225"/>
          </a:xfrm>
          <a:prstGeom prst="rect">
            <a:avLst/>
          </a:prstGeom>
          <a:noFill/>
          <a:ln w="9525">
            <a:noFill/>
            <a:miter lim="800000"/>
            <a:headEnd/>
            <a:tailEnd/>
          </a:ln>
          <a:effectLst>
            <a:outerShdw dist="45791" dir="3378596" algn="ctr" rotWithShape="0">
              <a:srgbClr val="000000">
                <a:alpha val="50000"/>
              </a:srgbClr>
            </a:outerShdw>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400" b="1" i="1">
                <a:solidFill>
                  <a:schemeClr val="accent1"/>
                </a:solidFill>
              </a:rPr>
              <a:t>Idő</a:t>
            </a:r>
            <a:endParaRPr lang="hu-HU" sz="2400" b="1" i="1">
              <a:solidFill>
                <a:schemeClr val="accent1"/>
              </a:solidFill>
              <a:latin typeface="Arial CE" charset="-18"/>
            </a:endParaRPr>
          </a:p>
        </p:txBody>
      </p:sp>
      <p:sp>
        <p:nvSpPr>
          <p:cNvPr id="367633" name="Line 17"/>
          <p:cNvSpPr>
            <a:spLocks noChangeShapeType="1"/>
          </p:cNvSpPr>
          <p:nvPr/>
        </p:nvSpPr>
        <p:spPr bwMode="auto">
          <a:xfrm>
            <a:off x="7872413" y="5943600"/>
            <a:ext cx="1173162" cy="0"/>
          </a:xfrm>
          <a:prstGeom prst="line">
            <a:avLst/>
          </a:prstGeom>
          <a:noFill/>
          <a:ln w="50800">
            <a:solidFill>
              <a:schemeClr val="accent1"/>
            </a:solidFill>
            <a:round/>
            <a:headEnd type="none" w="sm" len="sm"/>
            <a:tailEnd type="stealth" w="med" len="lg"/>
          </a:ln>
          <a:effectLst>
            <a:outerShdw dist="53882" dir="2700000" algn="ctr" rotWithShape="0">
              <a:srgbClr val="000000">
                <a:alpha val="50000"/>
              </a:srgbClr>
            </a:outerShdw>
          </a:effectLst>
        </p:spPr>
        <p:txBody>
          <a:bodyPr/>
          <a:lstStyle/>
          <a:p>
            <a:endParaRPr lang="hu-HU"/>
          </a:p>
        </p:txBody>
      </p:sp>
      <p:sp>
        <p:nvSpPr>
          <p:cNvPr id="367634" name="Rectangle 18"/>
          <p:cNvSpPr>
            <a:spLocks noChangeArrowheads="1"/>
          </p:cNvSpPr>
          <p:nvPr/>
        </p:nvSpPr>
        <p:spPr bwMode="auto">
          <a:xfrm>
            <a:off x="196850" y="3606800"/>
            <a:ext cx="1860550" cy="714375"/>
          </a:xfrm>
          <a:prstGeom prst="rect">
            <a:avLst/>
          </a:prstGeom>
          <a:noFill/>
          <a:ln w="9525">
            <a:noFill/>
            <a:miter lim="800000"/>
            <a:headEnd/>
            <a:tailEnd/>
          </a:ln>
          <a:effectLst>
            <a:outerShdw dist="45791" dir="3378596" algn="ctr" rotWithShape="0">
              <a:srgbClr val="000000">
                <a:alpha val="50000"/>
              </a:srgbClr>
            </a:outerShdw>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400" b="1" i="1" dirty="0">
                <a:solidFill>
                  <a:schemeClr val="accent1"/>
                </a:solidFill>
              </a:rPr>
              <a:t>Erőforrás</a:t>
            </a:r>
            <a:br>
              <a:rPr lang="hu-HU" sz="2400" b="1" i="1" dirty="0">
                <a:solidFill>
                  <a:schemeClr val="accent1"/>
                </a:solidFill>
              </a:rPr>
            </a:br>
            <a:r>
              <a:rPr lang="hu-HU" sz="2400" b="1" i="1" dirty="0">
                <a:solidFill>
                  <a:schemeClr val="accent1"/>
                </a:solidFill>
              </a:rPr>
              <a:t>mennyiség </a:t>
            </a:r>
            <a:endParaRPr lang="hu-HU" sz="2400" b="1" i="1" dirty="0">
              <a:solidFill>
                <a:schemeClr val="accent1"/>
              </a:solidFill>
              <a:latin typeface="Arial CE" charset="-18"/>
            </a:endParaRPr>
          </a:p>
        </p:txBody>
      </p:sp>
      <p:sp>
        <p:nvSpPr>
          <p:cNvPr id="367635" name="Rectangle 19"/>
          <p:cNvSpPr>
            <a:spLocks noChangeArrowheads="1"/>
          </p:cNvSpPr>
          <p:nvPr/>
        </p:nvSpPr>
        <p:spPr bwMode="auto">
          <a:xfrm>
            <a:off x="6307138" y="4597400"/>
            <a:ext cx="2319337" cy="714375"/>
          </a:xfrm>
          <a:prstGeom prst="rect">
            <a:avLst/>
          </a:prstGeom>
          <a:noFill/>
          <a:ln w="9525">
            <a:noFill/>
            <a:miter lim="800000"/>
            <a:headEnd/>
            <a:tailEnd/>
          </a:ln>
          <a:effectLst>
            <a:outerShdw dist="45791" dir="3378596" algn="ctr" rotWithShape="0">
              <a:srgbClr val="000000">
                <a:alpha val="50000"/>
              </a:srgbClr>
            </a:outerShdw>
          </a:effectLst>
        </p:spPr>
        <p:txBody>
          <a:bodyPr wrap="none" lIns="92075" tIns="46038" rIns="92075" bIns="46038">
            <a:spAutoFit/>
          </a:bodyPr>
          <a:lstStyle/>
          <a:p>
            <a:pPr algn="ctr" defTabSz="969963" eaLnBrk="0" hangingPunct="0">
              <a:lnSpc>
                <a:spcPct val="85000"/>
              </a:lnSpc>
              <a:spcAft>
                <a:spcPct val="10000"/>
              </a:spcAft>
              <a:tabLst>
                <a:tab pos="228600" algn="l"/>
              </a:tabLst>
            </a:pPr>
            <a:r>
              <a:rPr lang="hu-HU" sz="2400" b="1" i="1" dirty="0">
                <a:solidFill>
                  <a:schemeClr val="accent1"/>
                </a:solidFill>
              </a:rPr>
              <a:t>Rendelkezésre</a:t>
            </a:r>
            <a:br>
              <a:rPr lang="hu-HU" sz="2400" b="1" i="1" dirty="0">
                <a:solidFill>
                  <a:schemeClr val="accent1"/>
                </a:solidFill>
              </a:rPr>
            </a:br>
            <a:r>
              <a:rPr lang="hu-HU" sz="2400" b="1" i="1" dirty="0">
                <a:solidFill>
                  <a:schemeClr val="accent1"/>
                </a:solidFill>
              </a:rPr>
              <a:t>állás</a:t>
            </a:r>
            <a:endParaRPr lang="hu-HU" sz="2400" b="1" i="1" dirty="0">
              <a:solidFill>
                <a:schemeClr val="accent1"/>
              </a:solidFill>
              <a:latin typeface="Arial CE" charset="-18"/>
            </a:endParaRPr>
          </a:p>
        </p:txBody>
      </p:sp>
      <p:sp>
        <p:nvSpPr>
          <p:cNvPr id="367636" name="Rectangle 20"/>
          <p:cNvSpPr>
            <a:spLocks noChangeArrowheads="1"/>
          </p:cNvSpPr>
          <p:nvPr/>
        </p:nvSpPr>
        <p:spPr bwMode="auto">
          <a:xfrm>
            <a:off x="2771775" y="4889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37" name="Rectangle 21"/>
          <p:cNvSpPr>
            <a:spLocks noChangeArrowheads="1"/>
          </p:cNvSpPr>
          <p:nvPr/>
        </p:nvSpPr>
        <p:spPr bwMode="auto">
          <a:xfrm>
            <a:off x="3190875" y="4889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38" name="Rectangle 22"/>
          <p:cNvSpPr>
            <a:spLocks noChangeArrowheads="1"/>
          </p:cNvSpPr>
          <p:nvPr/>
        </p:nvSpPr>
        <p:spPr bwMode="auto">
          <a:xfrm>
            <a:off x="3609975" y="4889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39" name="Rectangle 23"/>
          <p:cNvSpPr>
            <a:spLocks noChangeArrowheads="1"/>
          </p:cNvSpPr>
          <p:nvPr/>
        </p:nvSpPr>
        <p:spPr bwMode="auto">
          <a:xfrm>
            <a:off x="4029075" y="4889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40" name="Rectangle 24"/>
          <p:cNvSpPr>
            <a:spLocks noChangeArrowheads="1"/>
          </p:cNvSpPr>
          <p:nvPr/>
        </p:nvSpPr>
        <p:spPr bwMode="auto">
          <a:xfrm>
            <a:off x="4448175" y="4889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41" name="Rectangle 25"/>
          <p:cNvSpPr>
            <a:spLocks noChangeArrowheads="1"/>
          </p:cNvSpPr>
          <p:nvPr/>
        </p:nvSpPr>
        <p:spPr bwMode="auto">
          <a:xfrm>
            <a:off x="2771775" y="5270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42" name="Rectangle 26"/>
          <p:cNvSpPr>
            <a:spLocks noChangeArrowheads="1"/>
          </p:cNvSpPr>
          <p:nvPr/>
        </p:nvSpPr>
        <p:spPr bwMode="auto">
          <a:xfrm>
            <a:off x="3190875" y="5270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43" name="Rectangle 27"/>
          <p:cNvSpPr>
            <a:spLocks noChangeArrowheads="1"/>
          </p:cNvSpPr>
          <p:nvPr/>
        </p:nvSpPr>
        <p:spPr bwMode="auto">
          <a:xfrm>
            <a:off x="3609975" y="5270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44" name="Rectangle 28"/>
          <p:cNvSpPr>
            <a:spLocks noChangeArrowheads="1"/>
          </p:cNvSpPr>
          <p:nvPr/>
        </p:nvSpPr>
        <p:spPr bwMode="auto">
          <a:xfrm>
            <a:off x="4029075" y="5270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45" name="Rectangle 29"/>
          <p:cNvSpPr>
            <a:spLocks noChangeArrowheads="1"/>
          </p:cNvSpPr>
          <p:nvPr/>
        </p:nvSpPr>
        <p:spPr bwMode="auto">
          <a:xfrm>
            <a:off x="4448175" y="5270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46" name="Rectangle 30"/>
          <p:cNvSpPr>
            <a:spLocks noChangeArrowheads="1"/>
          </p:cNvSpPr>
          <p:nvPr/>
        </p:nvSpPr>
        <p:spPr bwMode="auto">
          <a:xfrm>
            <a:off x="4867275" y="5270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47" name="Rectangle 31"/>
          <p:cNvSpPr>
            <a:spLocks noChangeArrowheads="1"/>
          </p:cNvSpPr>
          <p:nvPr/>
        </p:nvSpPr>
        <p:spPr bwMode="auto">
          <a:xfrm>
            <a:off x="1933575" y="5651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48" name="Rectangle 32"/>
          <p:cNvSpPr>
            <a:spLocks noChangeArrowheads="1"/>
          </p:cNvSpPr>
          <p:nvPr/>
        </p:nvSpPr>
        <p:spPr bwMode="auto">
          <a:xfrm>
            <a:off x="2352675" y="5651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49" name="Rectangle 33"/>
          <p:cNvSpPr>
            <a:spLocks noChangeArrowheads="1"/>
          </p:cNvSpPr>
          <p:nvPr/>
        </p:nvSpPr>
        <p:spPr bwMode="auto">
          <a:xfrm>
            <a:off x="2771775" y="5651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50" name="Rectangle 34"/>
          <p:cNvSpPr>
            <a:spLocks noChangeArrowheads="1"/>
          </p:cNvSpPr>
          <p:nvPr/>
        </p:nvSpPr>
        <p:spPr bwMode="auto">
          <a:xfrm>
            <a:off x="3190875" y="5651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51" name="Rectangle 35"/>
          <p:cNvSpPr>
            <a:spLocks noChangeArrowheads="1"/>
          </p:cNvSpPr>
          <p:nvPr/>
        </p:nvSpPr>
        <p:spPr bwMode="auto">
          <a:xfrm>
            <a:off x="3609975" y="5651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52" name="Rectangle 36"/>
          <p:cNvSpPr>
            <a:spLocks noChangeArrowheads="1"/>
          </p:cNvSpPr>
          <p:nvPr/>
        </p:nvSpPr>
        <p:spPr bwMode="auto">
          <a:xfrm>
            <a:off x="4029075" y="5651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53" name="Rectangle 37"/>
          <p:cNvSpPr>
            <a:spLocks noChangeArrowheads="1"/>
          </p:cNvSpPr>
          <p:nvPr/>
        </p:nvSpPr>
        <p:spPr bwMode="auto">
          <a:xfrm>
            <a:off x="4448175" y="5651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54" name="Rectangle 38"/>
          <p:cNvSpPr>
            <a:spLocks noChangeArrowheads="1"/>
          </p:cNvSpPr>
          <p:nvPr/>
        </p:nvSpPr>
        <p:spPr bwMode="auto">
          <a:xfrm>
            <a:off x="4867275" y="5651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55" name="Rectangle 39"/>
          <p:cNvSpPr>
            <a:spLocks noChangeArrowheads="1"/>
          </p:cNvSpPr>
          <p:nvPr/>
        </p:nvSpPr>
        <p:spPr bwMode="auto">
          <a:xfrm>
            <a:off x="5286375" y="5651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56" name="Rectangle 40"/>
          <p:cNvSpPr>
            <a:spLocks noChangeArrowheads="1"/>
          </p:cNvSpPr>
          <p:nvPr/>
        </p:nvSpPr>
        <p:spPr bwMode="auto">
          <a:xfrm>
            <a:off x="5705475" y="5651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67657" name="Line 41"/>
          <p:cNvSpPr>
            <a:spLocks noChangeShapeType="1"/>
          </p:cNvSpPr>
          <p:nvPr/>
        </p:nvSpPr>
        <p:spPr bwMode="auto">
          <a:xfrm>
            <a:off x="1920875" y="3505200"/>
            <a:ext cx="0" cy="2514600"/>
          </a:xfrm>
          <a:prstGeom prst="line">
            <a:avLst/>
          </a:prstGeom>
          <a:noFill/>
          <a:ln w="50800">
            <a:solidFill>
              <a:schemeClr val="accent1"/>
            </a:solidFill>
            <a:round/>
            <a:headEnd type="none" w="sm" len="sm"/>
            <a:tailEnd type="none" w="sm" len="sm"/>
          </a:ln>
          <a:effectLst>
            <a:outerShdw dist="53882" dir="2700000" algn="ctr" rotWithShape="0">
              <a:srgbClr val="000000">
                <a:alpha val="50000"/>
              </a:srgbClr>
            </a:outerShdw>
          </a:effectLst>
        </p:spPr>
        <p:txBody>
          <a:bodyPr/>
          <a:lstStyle/>
          <a:p>
            <a:endParaRPr lang="hu-HU"/>
          </a:p>
        </p:txBody>
      </p:sp>
      <p:sp>
        <p:nvSpPr>
          <p:cNvPr id="367658" name="Line 42"/>
          <p:cNvSpPr>
            <a:spLocks noChangeShapeType="1"/>
          </p:cNvSpPr>
          <p:nvPr/>
        </p:nvSpPr>
        <p:spPr bwMode="auto">
          <a:xfrm>
            <a:off x="1920875" y="6019800"/>
            <a:ext cx="4694238" cy="0"/>
          </a:xfrm>
          <a:prstGeom prst="line">
            <a:avLst/>
          </a:prstGeom>
          <a:noFill/>
          <a:ln w="50800">
            <a:solidFill>
              <a:schemeClr val="accent1"/>
            </a:solidFill>
            <a:round/>
            <a:headEnd type="none" w="sm" len="sm"/>
            <a:tailEnd type="none" w="sm" len="sm"/>
          </a:ln>
          <a:effectLst>
            <a:outerShdw dist="53882" dir="2700000" algn="ctr" rotWithShape="0">
              <a:srgbClr val="000000">
                <a:alpha val="50000"/>
              </a:srgbClr>
            </a:outerShdw>
          </a:effectLst>
        </p:spPr>
        <p:txBody>
          <a:bodyPr/>
          <a:lstStyle/>
          <a:p>
            <a:endParaRPr lang="hu-HU"/>
          </a:p>
        </p:txBody>
      </p:sp>
      <p:sp>
        <p:nvSpPr>
          <p:cNvPr id="367659" name="Line 43"/>
          <p:cNvSpPr>
            <a:spLocks noChangeShapeType="1"/>
          </p:cNvSpPr>
          <p:nvPr/>
        </p:nvSpPr>
        <p:spPr bwMode="auto">
          <a:xfrm>
            <a:off x="1958975" y="4876800"/>
            <a:ext cx="4152900" cy="0"/>
          </a:xfrm>
          <a:prstGeom prst="line">
            <a:avLst/>
          </a:prstGeom>
          <a:noFill/>
          <a:ln w="25400">
            <a:solidFill>
              <a:schemeClr val="hlink"/>
            </a:solidFill>
            <a:round/>
            <a:headEnd type="none" w="sm" len="sm"/>
            <a:tailEnd type="none" w="sm" len="sm"/>
          </a:ln>
          <a:effectLst>
            <a:outerShdw dist="35921" dir="2700000" algn="ctr" rotWithShape="0">
              <a:srgbClr val="000000">
                <a:alpha val="50000"/>
              </a:srgbClr>
            </a:outerShdw>
          </a:effectLst>
        </p:spPr>
        <p:txBody>
          <a:bodyPr/>
          <a:lstStyle/>
          <a:p>
            <a:endParaRPr lang="hu-H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
          <p:cNvSpPr>
            <a:spLocks noGrp="1"/>
          </p:cNvSpPr>
          <p:nvPr>
            <p:ph type="sldNum" sz="quarter" idx="12"/>
          </p:nvPr>
        </p:nvSpPr>
        <p:spPr/>
        <p:txBody>
          <a:bodyPr/>
          <a:lstStyle/>
          <a:p>
            <a:fld id="{4D3BF996-93BC-4581-9319-149556ACB143}" type="slidenum">
              <a:rPr lang="en-US"/>
              <a:pPr/>
              <a:t>7</a:t>
            </a:fld>
            <a:endParaRPr lang="en-US"/>
          </a:p>
        </p:txBody>
      </p:sp>
      <p:sp>
        <p:nvSpPr>
          <p:cNvPr id="372738" name="Rectangle 2"/>
          <p:cNvSpPr>
            <a:spLocks noGrp="1" noChangeArrowheads="1"/>
          </p:cNvSpPr>
          <p:nvPr>
            <p:ph type="title"/>
          </p:nvPr>
        </p:nvSpPr>
        <p:spPr>
          <a:xfrm>
            <a:off x="1117600" y="889000"/>
            <a:ext cx="7696200" cy="838200"/>
          </a:xfrm>
        </p:spPr>
        <p:txBody>
          <a:bodyPr/>
          <a:lstStyle/>
          <a:p>
            <a:r>
              <a:rPr lang="hu-HU" dirty="0"/>
              <a:t>Erőforrás-ütemezés - után</a:t>
            </a:r>
          </a:p>
        </p:txBody>
      </p:sp>
      <p:sp>
        <p:nvSpPr>
          <p:cNvPr id="372740" name="Rectangle 4"/>
          <p:cNvSpPr>
            <a:spLocks noChangeArrowheads="1"/>
          </p:cNvSpPr>
          <p:nvPr/>
        </p:nvSpPr>
        <p:spPr bwMode="auto">
          <a:xfrm>
            <a:off x="2771775" y="4889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41" name="Rectangle 5"/>
          <p:cNvSpPr>
            <a:spLocks noChangeArrowheads="1"/>
          </p:cNvSpPr>
          <p:nvPr/>
        </p:nvSpPr>
        <p:spPr bwMode="auto">
          <a:xfrm>
            <a:off x="3190875" y="4889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42" name="Rectangle 6"/>
          <p:cNvSpPr>
            <a:spLocks noChangeArrowheads="1"/>
          </p:cNvSpPr>
          <p:nvPr/>
        </p:nvSpPr>
        <p:spPr bwMode="auto">
          <a:xfrm>
            <a:off x="3609975" y="4889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43" name="Rectangle 7"/>
          <p:cNvSpPr>
            <a:spLocks noChangeArrowheads="1"/>
          </p:cNvSpPr>
          <p:nvPr/>
        </p:nvSpPr>
        <p:spPr bwMode="auto">
          <a:xfrm>
            <a:off x="4029075" y="4889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44" name="Rectangle 8"/>
          <p:cNvSpPr>
            <a:spLocks noChangeArrowheads="1"/>
          </p:cNvSpPr>
          <p:nvPr/>
        </p:nvSpPr>
        <p:spPr bwMode="auto">
          <a:xfrm>
            <a:off x="4448175" y="4889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45" name="Rectangle 9"/>
          <p:cNvSpPr>
            <a:spLocks noChangeArrowheads="1"/>
          </p:cNvSpPr>
          <p:nvPr/>
        </p:nvSpPr>
        <p:spPr bwMode="auto">
          <a:xfrm>
            <a:off x="2771775" y="5270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46" name="Rectangle 10"/>
          <p:cNvSpPr>
            <a:spLocks noChangeArrowheads="1"/>
          </p:cNvSpPr>
          <p:nvPr/>
        </p:nvSpPr>
        <p:spPr bwMode="auto">
          <a:xfrm>
            <a:off x="3190875" y="5270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47" name="Rectangle 11"/>
          <p:cNvSpPr>
            <a:spLocks noChangeArrowheads="1"/>
          </p:cNvSpPr>
          <p:nvPr/>
        </p:nvSpPr>
        <p:spPr bwMode="auto">
          <a:xfrm>
            <a:off x="3609975" y="5270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48" name="Rectangle 12"/>
          <p:cNvSpPr>
            <a:spLocks noChangeArrowheads="1"/>
          </p:cNvSpPr>
          <p:nvPr/>
        </p:nvSpPr>
        <p:spPr bwMode="auto">
          <a:xfrm>
            <a:off x="4029075" y="5270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49" name="Rectangle 13"/>
          <p:cNvSpPr>
            <a:spLocks noChangeArrowheads="1"/>
          </p:cNvSpPr>
          <p:nvPr/>
        </p:nvSpPr>
        <p:spPr bwMode="auto">
          <a:xfrm>
            <a:off x="4448175" y="5270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50" name="Rectangle 14"/>
          <p:cNvSpPr>
            <a:spLocks noChangeArrowheads="1"/>
          </p:cNvSpPr>
          <p:nvPr/>
        </p:nvSpPr>
        <p:spPr bwMode="auto">
          <a:xfrm>
            <a:off x="4867275" y="5270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51" name="Rectangle 15"/>
          <p:cNvSpPr>
            <a:spLocks noChangeArrowheads="1"/>
          </p:cNvSpPr>
          <p:nvPr/>
        </p:nvSpPr>
        <p:spPr bwMode="auto">
          <a:xfrm>
            <a:off x="1933575" y="5651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52" name="Rectangle 16"/>
          <p:cNvSpPr>
            <a:spLocks noChangeArrowheads="1"/>
          </p:cNvSpPr>
          <p:nvPr/>
        </p:nvSpPr>
        <p:spPr bwMode="auto">
          <a:xfrm>
            <a:off x="2352675" y="5651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53" name="Rectangle 17"/>
          <p:cNvSpPr>
            <a:spLocks noChangeArrowheads="1"/>
          </p:cNvSpPr>
          <p:nvPr/>
        </p:nvSpPr>
        <p:spPr bwMode="auto">
          <a:xfrm>
            <a:off x="2771775" y="5651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54" name="Rectangle 18"/>
          <p:cNvSpPr>
            <a:spLocks noChangeArrowheads="1"/>
          </p:cNvSpPr>
          <p:nvPr/>
        </p:nvSpPr>
        <p:spPr bwMode="auto">
          <a:xfrm>
            <a:off x="3190875" y="5651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55" name="Rectangle 19"/>
          <p:cNvSpPr>
            <a:spLocks noChangeArrowheads="1"/>
          </p:cNvSpPr>
          <p:nvPr/>
        </p:nvSpPr>
        <p:spPr bwMode="auto">
          <a:xfrm>
            <a:off x="3609975" y="5651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56" name="Rectangle 20"/>
          <p:cNvSpPr>
            <a:spLocks noChangeArrowheads="1"/>
          </p:cNvSpPr>
          <p:nvPr/>
        </p:nvSpPr>
        <p:spPr bwMode="auto">
          <a:xfrm>
            <a:off x="4029075" y="5651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57" name="Rectangle 21"/>
          <p:cNvSpPr>
            <a:spLocks noChangeArrowheads="1"/>
          </p:cNvSpPr>
          <p:nvPr/>
        </p:nvSpPr>
        <p:spPr bwMode="auto">
          <a:xfrm>
            <a:off x="4448175" y="5651500"/>
            <a:ext cx="393700" cy="355600"/>
          </a:xfrm>
          <a:prstGeom prst="rect">
            <a:avLst/>
          </a:prstGeom>
          <a:pattFill prst="pct10">
            <a:fgClr>
              <a:schemeClr val="tx1"/>
            </a:fgClr>
            <a:bgClr>
              <a:srgbClr val="FF0000"/>
            </a:bgClr>
          </a:pattFill>
          <a:ln w="25400">
            <a:solidFill>
              <a:srgbClr val="000000"/>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58" name="Rectangle 22"/>
          <p:cNvSpPr>
            <a:spLocks noChangeArrowheads="1"/>
          </p:cNvSpPr>
          <p:nvPr/>
        </p:nvSpPr>
        <p:spPr bwMode="auto">
          <a:xfrm>
            <a:off x="4867275" y="5651500"/>
            <a:ext cx="393700" cy="355600"/>
          </a:xfrm>
          <a:prstGeom prst="rect">
            <a:avLst/>
          </a:prstGeom>
          <a:pattFill prst="pct10">
            <a:fgClr>
              <a:schemeClr val="tx1"/>
            </a:fgClr>
            <a:bgClr>
              <a:srgbClr val="FF0000"/>
            </a:bgClr>
          </a:pattFill>
          <a:ln w="25400">
            <a:solidFill>
              <a:srgbClr val="000000"/>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59" name="Rectangle 23"/>
          <p:cNvSpPr>
            <a:spLocks noChangeArrowheads="1"/>
          </p:cNvSpPr>
          <p:nvPr/>
        </p:nvSpPr>
        <p:spPr bwMode="auto">
          <a:xfrm>
            <a:off x="5286375" y="5651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60" name="Rectangle 24"/>
          <p:cNvSpPr>
            <a:spLocks noChangeArrowheads="1"/>
          </p:cNvSpPr>
          <p:nvPr/>
        </p:nvSpPr>
        <p:spPr bwMode="auto">
          <a:xfrm>
            <a:off x="5705475" y="5651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61" name="Rectangle 25"/>
          <p:cNvSpPr>
            <a:spLocks noChangeArrowheads="1"/>
          </p:cNvSpPr>
          <p:nvPr/>
        </p:nvSpPr>
        <p:spPr bwMode="auto">
          <a:xfrm>
            <a:off x="6124575" y="5651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62" name="Rectangle 26"/>
          <p:cNvSpPr>
            <a:spLocks noChangeArrowheads="1"/>
          </p:cNvSpPr>
          <p:nvPr/>
        </p:nvSpPr>
        <p:spPr bwMode="auto">
          <a:xfrm>
            <a:off x="6543675" y="5651500"/>
            <a:ext cx="393700" cy="355600"/>
          </a:xfrm>
          <a:prstGeom prst="rect">
            <a:avLst/>
          </a:prstGeom>
          <a:solidFill>
            <a:schemeClr val="accent2"/>
          </a:solidFill>
          <a:ln w="25400">
            <a:solidFill>
              <a:schemeClr val="accent2"/>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63" name="Rectangle 27"/>
          <p:cNvSpPr>
            <a:spLocks noChangeArrowheads="1"/>
          </p:cNvSpPr>
          <p:nvPr/>
        </p:nvSpPr>
        <p:spPr bwMode="auto">
          <a:xfrm>
            <a:off x="174625" y="1765300"/>
            <a:ext cx="8523288" cy="1498600"/>
          </a:xfrm>
          <a:prstGeom prst="rect">
            <a:avLst/>
          </a:prstGeom>
          <a:solidFill>
            <a:schemeClr val="bg1"/>
          </a:solidFill>
          <a:ln w="25400">
            <a:solidFill>
              <a:schemeClr val="accent1"/>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64" name="Line 28"/>
          <p:cNvSpPr>
            <a:spLocks noChangeShapeType="1"/>
          </p:cNvSpPr>
          <p:nvPr/>
        </p:nvSpPr>
        <p:spPr bwMode="auto">
          <a:xfrm>
            <a:off x="1920875" y="1771650"/>
            <a:ext cx="0" cy="1485900"/>
          </a:xfrm>
          <a:prstGeom prst="line">
            <a:avLst/>
          </a:prstGeom>
          <a:noFill/>
          <a:ln w="50800">
            <a:solidFill>
              <a:schemeClr val="accent1"/>
            </a:solidFill>
            <a:round/>
            <a:headEnd type="none" w="sm" len="sm"/>
            <a:tailEnd type="none" w="sm" len="sm"/>
          </a:ln>
          <a:effectLst>
            <a:outerShdw dist="53882" dir="2700000" algn="ctr" rotWithShape="0">
              <a:srgbClr val="000000">
                <a:alpha val="50000"/>
              </a:srgbClr>
            </a:outerShdw>
          </a:effectLst>
        </p:spPr>
        <p:txBody>
          <a:bodyPr/>
          <a:lstStyle/>
          <a:p>
            <a:endParaRPr lang="hu-HU"/>
          </a:p>
        </p:txBody>
      </p:sp>
      <p:sp>
        <p:nvSpPr>
          <p:cNvPr id="372765" name="Rectangle 29"/>
          <p:cNvSpPr>
            <a:spLocks noChangeArrowheads="1"/>
          </p:cNvSpPr>
          <p:nvPr/>
        </p:nvSpPr>
        <p:spPr bwMode="auto">
          <a:xfrm>
            <a:off x="1952625" y="1822450"/>
            <a:ext cx="2489200" cy="203200"/>
          </a:xfrm>
          <a:prstGeom prst="rect">
            <a:avLst/>
          </a:prstGeom>
          <a:solidFill>
            <a:schemeClr val="accent2"/>
          </a:solidFill>
          <a:ln w="25400">
            <a:solidFill>
              <a:schemeClr val="accent1"/>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66" name="Rectangle 30"/>
          <p:cNvSpPr>
            <a:spLocks noChangeArrowheads="1"/>
          </p:cNvSpPr>
          <p:nvPr/>
        </p:nvSpPr>
        <p:spPr bwMode="auto">
          <a:xfrm>
            <a:off x="2809875" y="2222500"/>
            <a:ext cx="2070100" cy="203200"/>
          </a:xfrm>
          <a:prstGeom prst="rect">
            <a:avLst/>
          </a:prstGeom>
          <a:solidFill>
            <a:schemeClr val="accent2"/>
          </a:solidFill>
          <a:ln w="25400">
            <a:solidFill>
              <a:schemeClr val="accent1"/>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67" name="Rectangle 31"/>
          <p:cNvSpPr>
            <a:spLocks noChangeArrowheads="1"/>
          </p:cNvSpPr>
          <p:nvPr/>
        </p:nvSpPr>
        <p:spPr bwMode="auto">
          <a:xfrm>
            <a:off x="2809875" y="2603500"/>
            <a:ext cx="2489200" cy="203200"/>
          </a:xfrm>
          <a:prstGeom prst="rect">
            <a:avLst/>
          </a:prstGeom>
          <a:solidFill>
            <a:schemeClr val="accent2"/>
          </a:solidFill>
          <a:ln w="25400">
            <a:solidFill>
              <a:schemeClr val="accent1"/>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68" name="Rectangle 32"/>
          <p:cNvSpPr>
            <a:spLocks noChangeArrowheads="1"/>
          </p:cNvSpPr>
          <p:nvPr/>
        </p:nvSpPr>
        <p:spPr bwMode="auto">
          <a:xfrm>
            <a:off x="4445000" y="2984500"/>
            <a:ext cx="2489200" cy="203200"/>
          </a:xfrm>
          <a:prstGeom prst="rect">
            <a:avLst/>
          </a:prstGeom>
          <a:solidFill>
            <a:schemeClr val="accent2"/>
          </a:solidFill>
          <a:ln w="25400">
            <a:solidFill>
              <a:schemeClr val="accent1"/>
            </a:solidFill>
            <a:miter lim="800000"/>
            <a:headEnd/>
            <a:tailEnd/>
          </a:ln>
          <a:effectLst>
            <a:outerShdw dist="53882" dir="2700000" algn="ctr" rotWithShape="0">
              <a:srgbClr val="000000">
                <a:alpha val="50000"/>
              </a:srgbClr>
            </a:outerShdw>
          </a:effectLst>
        </p:spPr>
        <p:txBody>
          <a:bodyPr wrap="none" anchor="ctr"/>
          <a:lstStyle/>
          <a:p>
            <a:endParaRPr lang="hu-HU"/>
          </a:p>
        </p:txBody>
      </p:sp>
      <p:sp>
        <p:nvSpPr>
          <p:cNvPr id="372769" name="Rectangle 33"/>
          <p:cNvSpPr>
            <a:spLocks noChangeArrowheads="1"/>
          </p:cNvSpPr>
          <p:nvPr/>
        </p:nvSpPr>
        <p:spPr bwMode="auto">
          <a:xfrm>
            <a:off x="7215188" y="5740400"/>
            <a:ext cx="641350" cy="403225"/>
          </a:xfrm>
          <a:prstGeom prst="rect">
            <a:avLst/>
          </a:prstGeom>
          <a:noFill/>
          <a:ln w="9525">
            <a:noFill/>
            <a:miter lim="800000"/>
            <a:headEnd/>
            <a:tailEnd/>
          </a:ln>
          <a:effectLst>
            <a:outerShdw dist="45791" dir="3378596" algn="ctr" rotWithShape="0">
              <a:srgbClr val="000000">
                <a:alpha val="50000"/>
              </a:srgbClr>
            </a:outerShdw>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400" b="1" i="1">
                <a:solidFill>
                  <a:schemeClr val="accent1"/>
                </a:solidFill>
              </a:rPr>
              <a:t>Idő</a:t>
            </a:r>
            <a:endParaRPr lang="hu-HU" sz="2400" b="1" i="1">
              <a:solidFill>
                <a:schemeClr val="accent1"/>
              </a:solidFill>
              <a:latin typeface="Arial CE" charset="-18"/>
            </a:endParaRPr>
          </a:p>
        </p:txBody>
      </p:sp>
      <p:sp>
        <p:nvSpPr>
          <p:cNvPr id="372770" name="Line 34"/>
          <p:cNvSpPr>
            <a:spLocks noChangeShapeType="1"/>
          </p:cNvSpPr>
          <p:nvPr/>
        </p:nvSpPr>
        <p:spPr bwMode="auto">
          <a:xfrm>
            <a:off x="8120063" y="5943600"/>
            <a:ext cx="925512" cy="0"/>
          </a:xfrm>
          <a:prstGeom prst="line">
            <a:avLst/>
          </a:prstGeom>
          <a:noFill/>
          <a:ln w="50800">
            <a:solidFill>
              <a:schemeClr val="accent1"/>
            </a:solidFill>
            <a:round/>
            <a:headEnd type="none" w="sm" len="sm"/>
            <a:tailEnd type="stealth" w="med" len="lg"/>
          </a:ln>
          <a:effectLst>
            <a:outerShdw dist="53882" dir="2700000" algn="ctr" rotWithShape="0">
              <a:srgbClr val="000000">
                <a:alpha val="50000"/>
              </a:srgbClr>
            </a:outerShdw>
          </a:effectLst>
        </p:spPr>
        <p:txBody>
          <a:bodyPr/>
          <a:lstStyle/>
          <a:p>
            <a:endParaRPr lang="hu-HU"/>
          </a:p>
        </p:txBody>
      </p:sp>
      <p:sp>
        <p:nvSpPr>
          <p:cNvPr id="372771" name="Line 35"/>
          <p:cNvSpPr>
            <a:spLocks noChangeShapeType="1"/>
          </p:cNvSpPr>
          <p:nvPr/>
        </p:nvSpPr>
        <p:spPr bwMode="auto">
          <a:xfrm>
            <a:off x="1920875" y="3505200"/>
            <a:ext cx="0" cy="2514600"/>
          </a:xfrm>
          <a:prstGeom prst="line">
            <a:avLst/>
          </a:prstGeom>
          <a:noFill/>
          <a:ln w="50800">
            <a:solidFill>
              <a:schemeClr val="accent1"/>
            </a:solidFill>
            <a:round/>
            <a:headEnd type="none" w="sm" len="sm"/>
            <a:tailEnd type="none" w="sm" len="sm"/>
          </a:ln>
          <a:effectLst>
            <a:outerShdw dist="53882" dir="2700000" algn="ctr" rotWithShape="0">
              <a:srgbClr val="000000">
                <a:alpha val="50000"/>
              </a:srgbClr>
            </a:outerShdw>
          </a:effectLst>
        </p:spPr>
        <p:txBody>
          <a:bodyPr/>
          <a:lstStyle/>
          <a:p>
            <a:endParaRPr lang="hu-HU"/>
          </a:p>
        </p:txBody>
      </p:sp>
      <p:sp>
        <p:nvSpPr>
          <p:cNvPr id="372772" name="Line 36"/>
          <p:cNvSpPr>
            <a:spLocks noChangeShapeType="1"/>
          </p:cNvSpPr>
          <p:nvPr/>
        </p:nvSpPr>
        <p:spPr bwMode="auto">
          <a:xfrm>
            <a:off x="1920875" y="6019800"/>
            <a:ext cx="5284788" cy="0"/>
          </a:xfrm>
          <a:prstGeom prst="line">
            <a:avLst/>
          </a:prstGeom>
          <a:noFill/>
          <a:ln w="50800">
            <a:solidFill>
              <a:schemeClr val="accent1"/>
            </a:solidFill>
            <a:round/>
            <a:headEnd type="none" w="sm" len="sm"/>
            <a:tailEnd type="none" w="sm" len="sm"/>
          </a:ln>
          <a:effectLst>
            <a:outerShdw dist="53882" dir="2700000" algn="ctr" rotWithShape="0">
              <a:srgbClr val="000000">
                <a:alpha val="50000"/>
              </a:srgbClr>
            </a:outerShdw>
          </a:effectLst>
        </p:spPr>
        <p:txBody>
          <a:bodyPr/>
          <a:lstStyle/>
          <a:p>
            <a:endParaRPr lang="hu-HU"/>
          </a:p>
        </p:txBody>
      </p:sp>
      <p:sp>
        <p:nvSpPr>
          <p:cNvPr id="372773" name="Line 37"/>
          <p:cNvSpPr>
            <a:spLocks noChangeShapeType="1"/>
          </p:cNvSpPr>
          <p:nvPr/>
        </p:nvSpPr>
        <p:spPr bwMode="auto">
          <a:xfrm>
            <a:off x="1958975" y="4876800"/>
            <a:ext cx="4365625" cy="0"/>
          </a:xfrm>
          <a:prstGeom prst="line">
            <a:avLst/>
          </a:prstGeom>
          <a:noFill/>
          <a:ln w="25400">
            <a:solidFill>
              <a:schemeClr val="hlink"/>
            </a:solidFill>
            <a:round/>
            <a:headEnd type="none" w="sm" len="sm"/>
            <a:tailEnd type="none" w="sm" len="sm"/>
          </a:ln>
          <a:effectLst>
            <a:outerShdw dist="35921" dir="2700000" algn="ctr" rotWithShape="0">
              <a:srgbClr val="000000">
                <a:alpha val="50000"/>
              </a:srgbClr>
            </a:outerShdw>
          </a:effectLst>
        </p:spPr>
        <p:txBody>
          <a:bodyPr/>
          <a:lstStyle/>
          <a:p>
            <a:endParaRPr lang="hu-HU"/>
          </a:p>
        </p:txBody>
      </p:sp>
      <p:sp>
        <p:nvSpPr>
          <p:cNvPr id="372774" name="Rectangle 38"/>
          <p:cNvSpPr>
            <a:spLocks noChangeArrowheads="1"/>
          </p:cNvSpPr>
          <p:nvPr/>
        </p:nvSpPr>
        <p:spPr bwMode="auto">
          <a:xfrm>
            <a:off x="268288" y="1781175"/>
            <a:ext cx="1047750" cy="1446213"/>
          </a:xfrm>
          <a:prstGeom prst="rect">
            <a:avLst/>
          </a:prstGeom>
          <a:noFill/>
          <a:ln w="9525">
            <a:noFill/>
            <a:miter lim="800000"/>
            <a:headEnd/>
            <a:tailEnd/>
          </a:ln>
          <a:effectLst>
            <a:outerShdw dist="35921" dir="2700000" algn="ctr" rotWithShape="0">
              <a:srgbClr val="000000">
                <a:alpha val="50000"/>
              </a:srgbClr>
            </a:outerShdw>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400" b="1" i="1">
                <a:solidFill>
                  <a:schemeClr val="accent1"/>
                </a:solidFill>
              </a:rPr>
              <a:t>1. tev.</a:t>
            </a:r>
          </a:p>
          <a:p>
            <a:pPr defTabSz="969963" eaLnBrk="0" hangingPunct="0">
              <a:lnSpc>
                <a:spcPct val="85000"/>
              </a:lnSpc>
              <a:spcAft>
                <a:spcPct val="10000"/>
              </a:spcAft>
              <a:tabLst>
                <a:tab pos="228600" algn="l"/>
              </a:tabLst>
            </a:pPr>
            <a:r>
              <a:rPr lang="hu-HU" sz="2400" b="1" i="1">
                <a:solidFill>
                  <a:schemeClr val="accent1"/>
                </a:solidFill>
              </a:rPr>
              <a:t>2. tev.</a:t>
            </a:r>
          </a:p>
          <a:p>
            <a:pPr defTabSz="969963" eaLnBrk="0" hangingPunct="0">
              <a:lnSpc>
                <a:spcPct val="85000"/>
              </a:lnSpc>
              <a:spcAft>
                <a:spcPct val="10000"/>
              </a:spcAft>
              <a:tabLst>
                <a:tab pos="228600" algn="l"/>
              </a:tabLst>
            </a:pPr>
            <a:r>
              <a:rPr lang="hu-HU" sz="2400" b="1" i="1">
                <a:solidFill>
                  <a:schemeClr val="accent1"/>
                </a:solidFill>
              </a:rPr>
              <a:t>3. tev.</a:t>
            </a:r>
          </a:p>
          <a:p>
            <a:pPr defTabSz="969963" eaLnBrk="0" hangingPunct="0">
              <a:lnSpc>
                <a:spcPct val="85000"/>
              </a:lnSpc>
              <a:spcAft>
                <a:spcPct val="10000"/>
              </a:spcAft>
              <a:tabLst>
                <a:tab pos="228600" algn="l"/>
              </a:tabLst>
            </a:pPr>
            <a:r>
              <a:rPr lang="hu-HU" sz="2400" b="1" i="1">
                <a:solidFill>
                  <a:schemeClr val="accent1"/>
                </a:solidFill>
              </a:rPr>
              <a:t>4. tev</a:t>
            </a:r>
            <a:endParaRPr lang="hu-HU" sz="2400" b="1" i="1">
              <a:solidFill>
                <a:schemeClr val="accent1"/>
              </a:solidFill>
              <a:latin typeface="Arial CE" charset="-18"/>
            </a:endParaRPr>
          </a:p>
        </p:txBody>
      </p:sp>
      <p:sp>
        <p:nvSpPr>
          <p:cNvPr id="372775" name="Rectangle 39"/>
          <p:cNvSpPr>
            <a:spLocks noChangeArrowheads="1"/>
          </p:cNvSpPr>
          <p:nvPr/>
        </p:nvSpPr>
        <p:spPr bwMode="auto">
          <a:xfrm>
            <a:off x="196850" y="3606800"/>
            <a:ext cx="1860550" cy="714375"/>
          </a:xfrm>
          <a:prstGeom prst="rect">
            <a:avLst/>
          </a:prstGeom>
          <a:noFill/>
          <a:ln w="9525">
            <a:noFill/>
            <a:miter lim="800000"/>
            <a:headEnd/>
            <a:tailEnd/>
          </a:ln>
          <a:effectLst>
            <a:outerShdw dist="45791" dir="3378596" algn="ctr" rotWithShape="0">
              <a:srgbClr val="000000">
                <a:alpha val="50000"/>
              </a:srgbClr>
            </a:outerShdw>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400" b="1" i="1">
                <a:solidFill>
                  <a:schemeClr val="accent1"/>
                </a:solidFill>
              </a:rPr>
              <a:t>Erőforrás</a:t>
            </a:r>
            <a:br>
              <a:rPr lang="hu-HU" sz="2400" b="1" i="1">
                <a:solidFill>
                  <a:schemeClr val="accent1"/>
                </a:solidFill>
              </a:rPr>
            </a:br>
            <a:r>
              <a:rPr lang="hu-HU" sz="2400" b="1" i="1">
                <a:solidFill>
                  <a:schemeClr val="accent1"/>
                </a:solidFill>
              </a:rPr>
              <a:t>mennyiség </a:t>
            </a:r>
            <a:endParaRPr lang="hu-HU" sz="2400" b="1" i="1">
              <a:solidFill>
                <a:schemeClr val="accent1"/>
              </a:solidFill>
              <a:latin typeface="Arial CE" charset="-18"/>
            </a:endParaRPr>
          </a:p>
        </p:txBody>
      </p:sp>
      <p:sp>
        <p:nvSpPr>
          <p:cNvPr id="372776" name="Rectangle 40"/>
          <p:cNvSpPr>
            <a:spLocks noChangeArrowheads="1"/>
          </p:cNvSpPr>
          <p:nvPr/>
        </p:nvSpPr>
        <p:spPr bwMode="auto">
          <a:xfrm>
            <a:off x="6307138" y="4597400"/>
            <a:ext cx="2319337" cy="714375"/>
          </a:xfrm>
          <a:prstGeom prst="rect">
            <a:avLst/>
          </a:prstGeom>
          <a:noFill/>
          <a:ln w="9525">
            <a:noFill/>
            <a:miter lim="800000"/>
            <a:headEnd/>
            <a:tailEnd/>
          </a:ln>
          <a:effectLst>
            <a:outerShdw dist="45791" dir="3378596" algn="ctr" rotWithShape="0">
              <a:srgbClr val="000000">
                <a:alpha val="50000"/>
              </a:srgbClr>
            </a:outerShdw>
          </a:effectLst>
        </p:spPr>
        <p:txBody>
          <a:bodyPr wrap="none" lIns="92075" tIns="46038" rIns="92075" bIns="46038">
            <a:spAutoFit/>
          </a:bodyPr>
          <a:lstStyle/>
          <a:p>
            <a:pPr algn="ctr" defTabSz="969963" eaLnBrk="0" hangingPunct="0">
              <a:lnSpc>
                <a:spcPct val="85000"/>
              </a:lnSpc>
              <a:spcAft>
                <a:spcPct val="10000"/>
              </a:spcAft>
              <a:tabLst>
                <a:tab pos="228600" algn="l"/>
              </a:tabLst>
            </a:pPr>
            <a:r>
              <a:rPr lang="hu-HU" sz="2400" b="1" i="1">
                <a:solidFill>
                  <a:schemeClr val="accent1"/>
                </a:solidFill>
              </a:rPr>
              <a:t>Rendelkezésre</a:t>
            </a:r>
            <a:br>
              <a:rPr lang="hu-HU" sz="2400" b="1" i="1">
                <a:solidFill>
                  <a:schemeClr val="accent1"/>
                </a:solidFill>
              </a:rPr>
            </a:br>
            <a:r>
              <a:rPr lang="hu-HU" sz="2400" b="1" i="1">
                <a:solidFill>
                  <a:schemeClr val="accent1"/>
                </a:solidFill>
              </a:rPr>
              <a:t>állás</a:t>
            </a:r>
            <a:endParaRPr lang="hu-HU" sz="2400" b="1" i="1">
              <a:solidFill>
                <a:schemeClr val="accent1"/>
              </a:solidFill>
              <a:latin typeface="Arial CE" charset="-1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lide Number Placeholder 4"/>
          <p:cNvSpPr>
            <a:spLocks noGrp="1"/>
          </p:cNvSpPr>
          <p:nvPr>
            <p:ph type="sldNum" sz="quarter" idx="12"/>
          </p:nvPr>
        </p:nvSpPr>
        <p:spPr/>
        <p:txBody>
          <a:bodyPr/>
          <a:lstStyle/>
          <a:p>
            <a:fld id="{BB013CBC-F390-4EBC-B754-64ED1F29D100}" type="slidenum">
              <a:rPr lang="en-US"/>
              <a:pPr/>
              <a:t>8</a:t>
            </a:fld>
            <a:endParaRPr lang="en-US"/>
          </a:p>
        </p:txBody>
      </p:sp>
      <p:sp>
        <p:nvSpPr>
          <p:cNvPr id="374786" name="Rectangle 2"/>
          <p:cNvSpPr>
            <a:spLocks noGrp="1" noChangeArrowheads="1"/>
          </p:cNvSpPr>
          <p:nvPr>
            <p:ph type="title"/>
          </p:nvPr>
        </p:nvSpPr>
        <p:spPr>
          <a:xfrm>
            <a:off x="1066800" y="813859"/>
            <a:ext cx="7696200" cy="838200"/>
          </a:xfrm>
        </p:spPr>
        <p:txBody>
          <a:bodyPr/>
          <a:lstStyle/>
          <a:p>
            <a:r>
              <a:rPr lang="hu-HU" dirty="0"/>
              <a:t>Az erőforrások kiegyenlítése</a:t>
            </a:r>
          </a:p>
        </p:txBody>
      </p:sp>
      <p:sp>
        <p:nvSpPr>
          <p:cNvPr id="374788" name="Rectangle 4"/>
          <p:cNvSpPr>
            <a:spLocks noChangeArrowheads="1"/>
          </p:cNvSpPr>
          <p:nvPr/>
        </p:nvSpPr>
        <p:spPr bwMode="auto">
          <a:xfrm>
            <a:off x="1066800" y="1676400"/>
            <a:ext cx="7007225" cy="4254500"/>
          </a:xfrm>
          <a:prstGeom prst="rect">
            <a:avLst/>
          </a:prstGeom>
          <a:solidFill>
            <a:schemeClr val="bg1"/>
          </a:solidFill>
          <a:ln w="12700">
            <a:solidFill>
              <a:schemeClr val="tx1"/>
            </a:solidFill>
            <a:miter lim="800000"/>
            <a:headEnd/>
            <a:tailEnd/>
          </a:ln>
          <a:effectLst/>
        </p:spPr>
        <p:txBody>
          <a:bodyPr wrap="none" anchor="ctr"/>
          <a:lstStyle/>
          <a:p>
            <a:endParaRPr lang="hu-HU"/>
          </a:p>
        </p:txBody>
      </p:sp>
      <p:sp>
        <p:nvSpPr>
          <p:cNvPr id="374789" name="Rectangle 5"/>
          <p:cNvSpPr>
            <a:spLocks noChangeArrowheads="1"/>
          </p:cNvSpPr>
          <p:nvPr/>
        </p:nvSpPr>
        <p:spPr bwMode="auto">
          <a:xfrm>
            <a:off x="1235075" y="1831975"/>
            <a:ext cx="242888"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1</a:t>
            </a:r>
            <a:endParaRPr lang="hu-HU" sz="1000">
              <a:solidFill>
                <a:srgbClr val="000000"/>
              </a:solidFill>
              <a:latin typeface="Arial CE" charset="-18"/>
            </a:endParaRPr>
          </a:p>
        </p:txBody>
      </p:sp>
      <p:sp>
        <p:nvSpPr>
          <p:cNvPr id="374790" name="Rectangle 6"/>
          <p:cNvSpPr>
            <a:spLocks noChangeArrowheads="1"/>
          </p:cNvSpPr>
          <p:nvPr/>
        </p:nvSpPr>
        <p:spPr bwMode="auto">
          <a:xfrm>
            <a:off x="1490663" y="1831975"/>
            <a:ext cx="241300"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2</a:t>
            </a:r>
            <a:endParaRPr lang="hu-HU" sz="1000">
              <a:solidFill>
                <a:srgbClr val="000000"/>
              </a:solidFill>
              <a:latin typeface="Arial CE" charset="-18"/>
            </a:endParaRPr>
          </a:p>
        </p:txBody>
      </p:sp>
      <p:sp>
        <p:nvSpPr>
          <p:cNvPr id="374791" name="Line 7"/>
          <p:cNvSpPr>
            <a:spLocks noChangeShapeType="1"/>
          </p:cNvSpPr>
          <p:nvPr/>
        </p:nvSpPr>
        <p:spPr bwMode="auto">
          <a:xfrm>
            <a:off x="1993900"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792" name="Rectangle 8"/>
          <p:cNvSpPr>
            <a:spLocks noChangeArrowheads="1"/>
          </p:cNvSpPr>
          <p:nvPr/>
        </p:nvSpPr>
        <p:spPr bwMode="auto">
          <a:xfrm>
            <a:off x="1744663" y="1831975"/>
            <a:ext cx="242887"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3</a:t>
            </a:r>
            <a:endParaRPr lang="hu-HU" sz="1000">
              <a:solidFill>
                <a:srgbClr val="000000"/>
              </a:solidFill>
              <a:latin typeface="Arial CE" charset="-18"/>
            </a:endParaRPr>
          </a:p>
        </p:txBody>
      </p:sp>
      <p:sp>
        <p:nvSpPr>
          <p:cNvPr id="374793" name="Line 9"/>
          <p:cNvSpPr>
            <a:spLocks noChangeShapeType="1"/>
          </p:cNvSpPr>
          <p:nvPr/>
        </p:nvSpPr>
        <p:spPr bwMode="auto">
          <a:xfrm>
            <a:off x="3011488"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794" name="Rectangle 10"/>
          <p:cNvSpPr>
            <a:spLocks noChangeArrowheads="1"/>
          </p:cNvSpPr>
          <p:nvPr/>
        </p:nvSpPr>
        <p:spPr bwMode="auto">
          <a:xfrm>
            <a:off x="2000250" y="1831975"/>
            <a:ext cx="239713"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4</a:t>
            </a:r>
            <a:endParaRPr lang="hu-HU" sz="1000">
              <a:solidFill>
                <a:srgbClr val="000000"/>
              </a:solidFill>
              <a:latin typeface="Arial CE" charset="-18"/>
            </a:endParaRPr>
          </a:p>
        </p:txBody>
      </p:sp>
      <p:sp>
        <p:nvSpPr>
          <p:cNvPr id="374795" name="Line 11"/>
          <p:cNvSpPr>
            <a:spLocks noChangeShapeType="1"/>
          </p:cNvSpPr>
          <p:nvPr/>
        </p:nvSpPr>
        <p:spPr bwMode="auto">
          <a:xfrm>
            <a:off x="1484313"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796" name="Rectangle 12"/>
          <p:cNvSpPr>
            <a:spLocks noChangeArrowheads="1"/>
          </p:cNvSpPr>
          <p:nvPr/>
        </p:nvSpPr>
        <p:spPr bwMode="auto">
          <a:xfrm>
            <a:off x="2252663" y="1831975"/>
            <a:ext cx="242887"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5</a:t>
            </a:r>
            <a:endParaRPr lang="hu-HU" sz="1000">
              <a:solidFill>
                <a:srgbClr val="000000"/>
              </a:solidFill>
              <a:latin typeface="Arial CE" charset="-18"/>
            </a:endParaRPr>
          </a:p>
        </p:txBody>
      </p:sp>
      <p:sp>
        <p:nvSpPr>
          <p:cNvPr id="374797" name="Line 13"/>
          <p:cNvSpPr>
            <a:spLocks noChangeShapeType="1"/>
          </p:cNvSpPr>
          <p:nvPr/>
        </p:nvSpPr>
        <p:spPr bwMode="auto">
          <a:xfrm>
            <a:off x="1738313"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798" name="Rectangle 14"/>
          <p:cNvSpPr>
            <a:spLocks noChangeArrowheads="1"/>
          </p:cNvSpPr>
          <p:nvPr/>
        </p:nvSpPr>
        <p:spPr bwMode="auto">
          <a:xfrm>
            <a:off x="2508250" y="1831975"/>
            <a:ext cx="241300"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6</a:t>
            </a:r>
            <a:endParaRPr lang="hu-HU" sz="1000">
              <a:solidFill>
                <a:srgbClr val="000000"/>
              </a:solidFill>
              <a:latin typeface="Arial CE" charset="-18"/>
            </a:endParaRPr>
          </a:p>
        </p:txBody>
      </p:sp>
      <p:sp>
        <p:nvSpPr>
          <p:cNvPr id="374799" name="Line 15"/>
          <p:cNvSpPr>
            <a:spLocks noChangeShapeType="1"/>
          </p:cNvSpPr>
          <p:nvPr/>
        </p:nvSpPr>
        <p:spPr bwMode="auto">
          <a:xfrm>
            <a:off x="2246313"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800" name="Rectangle 16"/>
          <p:cNvSpPr>
            <a:spLocks noChangeArrowheads="1"/>
          </p:cNvSpPr>
          <p:nvPr/>
        </p:nvSpPr>
        <p:spPr bwMode="auto">
          <a:xfrm>
            <a:off x="2762250" y="1831975"/>
            <a:ext cx="242888"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7</a:t>
            </a:r>
            <a:endParaRPr lang="hu-HU" sz="1000">
              <a:solidFill>
                <a:srgbClr val="000000"/>
              </a:solidFill>
              <a:latin typeface="Arial CE" charset="-18"/>
            </a:endParaRPr>
          </a:p>
        </p:txBody>
      </p:sp>
      <p:sp>
        <p:nvSpPr>
          <p:cNvPr id="374801" name="Line 17"/>
          <p:cNvSpPr>
            <a:spLocks noChangeShapeType="1"/>
          </p:cNvSpPr>
          <p:nvPr/>
        </p:nvSpPr>
        <p:spPr bwMode="auto">
          <a:xfrm>
            <a:off x="2501900"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802" name="Rectangle 18"/>
          <p:cNvSpPr>
            <a:spLocks noChangeArrowheads="1"/>
          </p:cNvSpPr>
          <p:nvPr/>
        </p:nvSpPr>
        <p:spPr bwMode="auto">
          <a:xfrm>
            <a:off x="3017838" y="1831975"/>
            <a:ext cx="242887"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8</a:t>
            </a:r>
            <a:endParaRPr lang="hu-HU" sz="1000">
              <a:solidFill>
                <a:srgbClr val="000000"/>
              </a:solidFill>
              <a:latin typeface="Arial CE" charset="-18"/>
            </a:endParaRPr>
          </a:p>
        </p:txBody>
      </p:sp>
      <p:sp>
        <p:nvSpPr>
          <p:cNvPr id="374803" name="Line 19"/>
          <p:cNvSpPr>
            <a:spLocks noChangeShapeType="1"/>
          </p:cNvSpPr>
          <p:nvPr/>
        </p:nvSpPr>
        <p:spPr bwMode="auto">
          <a:xfrm>
            <a:off x="2755900"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804" name="Rectangle 20"/>
          <p:cNvSpPr>
            <a:spLocks noChangeArrowheads="1"/>
          </p:cNvSpPr>
          <p:nvPr/>
        </p:nvSpPr>
        <p:spPr bwMode="auto">
          <a:xfrm>
            <a:off x="3273425" y="1831975"/>
            <a:ext cx="241300"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9</a:t>
            </a:r>
            <a:endParaRPr lang="hu-HU" sz="1000">
              <a:solidFill>
                <a:srgbClr val="000000"/>
              </a:solidFill>
              <a:latin typeface="Arial CE" charset="-18"/>
            </a:endParaRPr>
          </a:p>
        </p:txBody>
      </p:sp>
      <p:sp>
        <p:nvSpPr>
          <p:cNvPr id="374805" name="Line 21"/>
          <p:cNvSpPr>
            <a:spLocks noChangeShapeType="1"/>
          </p:cNvSpPr>
          <p:nvPr/>
        </p:nvSpPr>
        <p:spPr bwMode="auto">
          <a:xfrm>
            <a:off x="3267075"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806" name="Rectangle 22"/>
          <p:cNvSpPr>
            <a:spLocks noChangeArrowheads="1"/>
          </p:cNvSpPr>
          <p:nvPr/>
        </p:nvSpPr>
        <p:spPr bwMode="auto">
          <a:xfrm>
            <a:off x="3527425" y="1831975"/>
            <a:ext cx="241300"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10</a:t>
            </a:r>
            <a:endParaRPr lang="hu-HU" sz="1000">
              <a:solidFill>
                <a:srgbClr val="000000"/>
              </a:solidFill>
              <a:latin typeface="Arial CE" charset="-18"/>
            </a:endParaRPr>
          </a:p>
        </p:txBody>
      </p:sp>
      <p:sp>
        <p:nvSpPr>
          <p:cNvPr id="374807" name="Line 23"/>
          <p:cNvSpPr>
            <a:spLocks noChangeShapeType="1"/>
          </p:cNvSpPr>
          <p:nvPr/>
        </p:nvSpPr>
        <p:spPr bwMode="auto">
          <a:xfrm>
            <a:off x="3521075"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808" name="Rectangle 24"/>
          <p:cNvSpPr>
            <a:spLocks noChangeArrowheads="1"/>
          </p:cNvSpPr>
          <p:nvPr/>
        </p:nvSpPr>
        <p:spPr bwMode="auto">
          <a:xfrm>
            <a:off x="3781425" y="1831975"/>
            <a:ext cx="241300"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11</a:t>
            </a:r>
            <a:endParaRPr lang="hu-HU" sz="1000">
              <a:solidFill>
                <a:srgbClr val="000000"/>
              </a:solidFill>
              <a:latin typeface="Arial CE" charset="-18"/>
            </a:endParaRPr>
          </a:p>
        </p:txBody>
      </p:sp>
      <p:sp>
        <p:nvSpPr>
          <p:cNvPr id="374809" name="Line 25"/>
          <p:cNvSpPr>
            <a:spLocks noChangeShapeType="1"/>
          </p:cNvSpPr>
          <p:nvPr/>
        </p:nvSpPr>
        <p:spPr bwMode="auto">
          <a:xfrm>
            <a:off x="3775075"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810" name="Rectangle 26"/>
          <p:cNvSpPr>
            <a:spLocks noChangeArrowheads="1"/>
          </p:cNvSpPr>
          <p:nvPr/>
        </p:nvSpPr>
        <p:spPr bwMode="auto">
          <a:xfrm>
            <a:off x="4035425" y="1831975"/>
            <a:ext cx="242888"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12</a:t>
            </a:r>
            <a:endParaRPr lang="hu-HU" sz="1000">
              <a:solidFill>
                <a:srgbClr val="000000"/>
              </a:solidFill>
              <a:latin typeface="Arial CE" charset="-18"/>
            </a:endParaRPr>
          </a:p>
        </p:txBody>
      </p:sp>
      <p:sp>
        <p:nvSpPr>
          <p:cNvPr id="374811" name="Line 27"/>
          <p:cNvSpPr>
            <a:spLocks noChangeShapeType="1"/>
          </p:cNvSpPr>
          <p:nvPr/>
        </p:nvSpPr>
        <p:spPr bwMode="auto">
          <a:xfrm>
            <a:off x="4029075"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812" name="Rectangle 28"/>
          <p:cNvSpPr>
            <a:spLocks noChangeArrowheads="1"/>
          </p:cNvSpPr>
          <p:nvPr/>
        </p:nvSpPr>
        <p:spPr bwMode="auto">
          <a:xfrm>
            <a:off x="4291013" y="1831975"/>
            <a:ext cx="242887"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13</a:t>
            </a:r>
            <a:endParaRPr lang="hu-HU" sz="1000">
              <a:solidFill>
                <a:srgbClr val="000000"/>
              </a:solidFill>
              <a:latin typeface="Arial CE" charset="-18"/>
            </a:endParaRPr>
          </a:p>
        </p:txBody>
      </p:sp>
      <p:sp>
        <p:nvSpPr>
          <p:cNvPr id="374813" name="Line 29"/>
          <p:cNvSpPr>
            <a:spLocks noChangeShapeType="1"/>
          </p:cNvSpPr>
          <p:nvPr/>
        </p:nvSpPr>
        <p:spPr bwMode="auto">
          <a:xfrm>
            <a:off x="4284663"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814" name="Rectangle 30"/>
          <p:cNvSpPr>
            <a:spLocks noChangeArrowheads="1"/>
          </p:cNvSpPr>
          <p:nvPr/>
        </p:nvSpPr>
        <p:spPr bwMode="auto">
          <a:xfrm>
            <a:off x="4546600" y="1831975"/>
            <a:ext cx="241300"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14</a:t>
            </a:r>
            <a:endParaRPr lang="hu-HU" sz="1000">
              <a:solidFill>
                <a:srgbClr val="000000"/>
              </a:solidFill>
              <a:latin typeface="Arial CE" charset="-18"/>
            </a:endParaRPr>
          </a:p>
        </p:txBody>
      </p:sp>
      <p:sp>
        <p:nvSpPr>
          <p:cNvPr id="374815" name="Line 31"/>
          <p:cNvSpPr>
            <a:spLocks noChangeShapeType="1"/>
          </p:cNvSpPr>
          <p:nvPr/>
        </p:nvSpPr>
        <p:spPr bwMode="auto">
          <a:xfrm>
            <a:off x="4540250"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816" name="Rectangle 32"/>
          <p:cNvSpPr>
            <a:spLocks noChangeArrowheads="1"/>
          </p:cNvSpPr>
          <p:nvPr/>
        </p:nvSpPr>
        <p:spPr bwMode="auto">
          <a:xfrm>
            <a:off x="4800600" y="1831975"/>
            <a:ext cx="242888"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15</a:t>
            </a:r>
            <a:endParaRPr lang="hu-HU" sz="1000">
              <a:solidFill>
                <a:srgbClr val="000000"/>
              </a:solidFill>
              <a:latin typeface="Arial CE" charset="-18"/>
            </a:endParaRPr>
          </a:p>
        </p:txBody>
      </p:sp>
      <p:sp>
        <p:nvSpPr>
          <p:cNvPr id="374817" name="Line 33"/>
          <p:cNvSpPr>
            <a:spLocks noChangeShapeType="1"/>
          </p:cNvSpPr>
          <p:nvPr/>
        </p:nvSpPr>
        <p:spPr bwMode="auto">
          <a:xfrm>
            <a:off x="4794250"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818" name="Rectangle 34"/>
          <p:cNvSpPr>
            <a:spLocks noChangeArrowheads="1"/>
          </p:cNvSpPr>
          <p:nvPr/>
        </p:nvSpPr>
        <p:spPr bwMode="auto">
          <a:xfrm>
            <a:off x="5056188" y="1831975"/>
            <a:ext cx="241300"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16</a:t>
            </a:r>
            <a:endParaRPr lang="hu-HU" sz="1000">
              <a:solidFill>
                <a:srgbClr val="000000"/>
              </a:solidFill>
              <a:latin typeface="Arial CE" charset="-18"/>
            </a:endParaRPr>
          </a:p>
        </p:txBody>
      </p:sp>
      <p:sp>
        <p:nvSpPr>
          <p:cNvPr id="374819" name="Line 35"/>
          <p:cNvSpPr>
            <a:spLocks noChangeShapeType="1"/>
          </p:cNvSpPr>
          <p:nvPr/>
        </p:nvSpPr>
        <p:spPr bwMode="auto">
          <a:xfrm>
            <a:off x="7596188"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820" name="Rectangle 36"/>
          <p:cNvSpPr>
            <a:spLocks noChangeArrowheads="1"/>
          </p:cNvSpPr>
          <p:nvPr/>
        </p:nvSpPr>
        <p:spPr bwMode="auto">
          <a:xfrm>
            <a:off x="5310188" y="1831975"/>
            <a:ext cx="241300"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17</a:t>
            </a:r>
            <a:endParaRPr lang="hu-HU" sz="1000">
              <a:solidFill>
                <a:srgbClr val="000000"/>
              </a:solidFill>
              <a:latin typeface="Arial CE" charset="-18"/>
            </a:endParaRPr>
          </a:p>
        </p:txBody>
      </p:sp>
      <p:sp>
        <p:nvSpPr>
          <p:cNvPr id="374821" name="Line 37"/>
          <p:cNvSpPr>
            <a:spLocks noChangeShapeType="1"/>
          </p:cNvSpPr>
          <p:nvPr/>
        </p:nvSpPr>
        <p:spPr bwMode="auto">
          <a:xfrm>
            <a:off x="7340600"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822" name="Rectangle 38"/>
          <p:cNvSpPr>
            <a:spLocks noChangeArrowheads="1"/>
          </p:cNvSpPr>
          <p:nvPr/>
        </p:nvSpPr>
        <p:spPr bwMode="auto">
          <a:xfrm>
            <a:off x="5564188" y="1831975"/>
            <a:ext cx="242887"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18</a:t>
            </a:r>
            <a:endParaRPr lang="hu-HU" sz="1000">
              <a:solidFill>
                <a:srgbClr val="000000"/>
              </a:solidFill>
              <a:latin typeface="Arial CE" charset="-18"/>
            </a:endParaRPr>
          </a:p>
        </p:txBody>
      </p:sp>
      <p:sp>
        <p:nvSpPr>
          <p:cNvPr id="374823" name="Line 39"/>
          <p:cNvSpPr>
            <a:spLocks noChangeShapeType="1"/>
          </p:cNvSpPr>
          <p:nvPr/>
        </p:nvSpPr>
        <p:spPr bwMode="auto">
          <a:xfrm>
            <a:off x="5049838"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824" name="Rectangle 40"/>
          <p:cNvSpPr>
            <a:spLocks noChangeArrowheads="1"/>
          </p:cNvSpPr>
          <p:nvPr/>
        </p:nvSpPr>
        <p:spPr bwMode="auto">
          <a:xfrm>
            <a:off x="5819775" y="1831975"/>
            <a:ext cx="241300"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19</a:t>
            </a:r>
            <a:endParaRPr lang="hu-HU" sz="1000">
              <a:solidFill>
                <a:srgbClr val="000000"/>
              </a:solidFill>
              <a:latin typeface="Arial CE" charset="-18"/>
            </a:endParaRPr>
          </a:p>
        </p:txBody>
      </p:sp>
      <p:sp>
        <p:nvSpPr>
          <p:cNvPr id="374825" name="Line 41"/>
          <p:cNvSpPr>
            <a:spLocks noChangeShapeType="1"/>
          </p:cNvSpPr>
          <p:nvPr/>
        </p:nvSpPr>
        <p:spPr bwMode="auto">
          <a:xfrm>
            <a:off x="5303838"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826" name="Rectangle 42"/>
          <p:cNvSpPr>
            <a:spLocks noChangeArrowheads="1"/>
          </p:cNvSpPr>
          <p:nvPr/>
        </p:nvSpPr>
        <p:spPr bwMode="auto">
          <a:xfrm>
            <a:off x="6073775" y="1831975"/>
            <a:ext cx="242888"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20</a:t>
            </a:r>
            <a:endParaRPr lang="hu-HU" sz="1000">
              <a:solidFill>
                <a:srgbClr val="000000"/>
              </a:solidFill>
              <a:latin typeface="Arial CE" charset="-18"/>
            </a:endParaRPr>
          </a:p>
        </p:txBody>
      </p:sp>
      <p:sp>
        <p:nvSpPr>
          <p:cNvPr id="374827" name="Line 43"/>
          <p:cNvSpPr>
            <a:spLocks noChangeShapeType="1"/>
          </p:cNvSpPr>
          <p:nvPr/>
        </p:nvSpPr>
        <p:spPr bwMode="auto">
          <a:xfrm>
            <a:off x="5557838"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828" name="Rectangle 44"/>
          <p:cNvSpPr>
            <a:spLocks noChangeArrowheads="1"/>
          </p:cNvSpPr>
          <p:nvPr/>
        </p:nvSpPr>
        <p:spPr bwMode="auto">
          <a:xfrm>
            <a:off x="6329363" y="1831975"/>
            <a:ext cx="241300"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21</a:t>
            </a:r>
            <a:endParaRPr lang="hu-HU" sz="1000">
              <a:solidFill>
                <a:srgbClr val="000000"/>
              </a:solidFill>
              <a:latin typeface="Arial CE" charset="-18"/>
            </a:endParaRPr>
          </a:p>
        </p:txBody>
      </p:sp>
      <p:sp>
        <p:nvSpPr>
          <p:cNvPr id="374829" name="Line 45"/>
          <p:cNvSpPr>
            <a:spLocks noChangeShapeType="1"/>
          </p:cNvSpPr>
          <p:nvPr/>
        </p:nvSpPr>
        <p:spPr bwMode="auto">
          <a:xfrm>
            <a:off x="5813425"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830" name="Rectangle 46"/>
          <p:cNvSpPr>
            <a:spLocks noChangeArrowheads="1"/>
          </p:cNvSpPr>
          <p:nvPr/>
        </p:nvSpPr>
        <p:spPr bwMode="auto">
          <a:xfrm>
            <a:off x="6583363" y="1831975"/>
            <a:ext cx="242887"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22</a:t>
            </a:r>
            <a:endParaRPr lang="hu-HU" sz="1000">
              <a:solidFill>
                <a:srgbClr val="000000"/>
              </a:solidFill>
              <a:latin typeface="Arial CE" charset="-18"/>
            </a:endParaRPr>
          </a:p>
        </p:txBody>
      </p:sp>
      <p:sp>
        <p:nvSpPr>
          <p:cNvPr id="374831" name="Line 47"/>
          <p:cNvSpPr>
            <a:spLocks noChangeShapeType="1"/>
          </p:cNvSpPr>
          <p:nvPr/>
        </p:nvSpPr>
        <p:spPr bwMode="auto">
          <a:xfrm>
            <a:off x="6067425"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832" name="Rectangle 48"/>
          <p:cNvSpPr>
            <a:spLocks noChangeArrowheads="1"/>
          </p:cNvSpPr>
          <p:nvPr/>
        </p:nvSpPr>
        <p:spPr bwMode="auto">
          <a:xfrm>
            <a:off x="6838950" y="1831975"/>
            <a:ext cx="239713"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23</a:t>
            </a:r>
            <a:endParaRPr lang="hu-HU" sz="1000">
              <a:solidFill>
                <a:srgbClr val="000000"/>
              </a:solidFill>
              <a:latin typeface="Arial CE" charset="-18"/>
            </a:endParaRPr>
          </a:p>
        </p:txBody>
      </p:sp>
      <p:sp>
        <p:nvSpPr>
          <p:cNvPr id="374833" name="Line 49"/>
          <p:cNvSpPr>
            <a:spLocks noChangeShapeType="1"/>
          </p:cNvSpPr>
          <p:nvPr/>
        </p:nvSpPr>
        <p:spPr bwMode="auto">
          <a:xfrm>
            <a:off x="6323013"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834" name="Rectangle 50"/>
          <p:cNvSpPr>
            <a:spLocks noChangeArrowheads="1"/>
          </p:cNvSpPr>
          <p:nvPr/>
        </p:nvSpPr>
        <p:spPr bwMode="auto">
          <a:xfrm>
            <a:off x="7091363" y="1831975"/>
            <a:ext cx="242887"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24</a:t>
            </a:r>
            <a:endParaRPr lang="hu-HU" sz="1000">
              <a:solidFill>
                <a:srgbClr val="000000"/>
              </a:solidFill>
              <a:latin typeface="Arial CE" charset="-18"/>
            </a:endParaRPr>
          </a:p>
        </p:txBody>
      </p:sp>
      <p:sp>
        <p:nvSpPr>
          <p:cNvPr id="374835" name="Line 51"/>
          <p:cNvSpPr>
            <a:spLocks noChangeShapeType="1"/>
          </p:cNvSpPr>
          <p:nvPr/>
        </p:nvSpPr>
        <p:spPr bwMode="auto">
          <a:xfrm>
            <a:off x="6577013"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836" name="Rectangle 52"/>
          <p:cNvSpPr>
            <a:spLocks noChangeArrowheads="1"/>
          </p:cNvSpPr>
          <p:nvPr/>
        </p:nvSpPr>
        <p:spPr bwMode="auto">
          <a:xfrm>
            <a:off x="7346950" y="1831975"/>
            <a:ext cx="242888"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25</a:t>
            </a:r>
            <a:endParaRPr lang="hu-HU" sz="1000">
              <a:solidFill>
                <a:srgbClr val="000000"/>
              </a:solidFill>
              <a:latin typeface="Arial CE" charset="-18"/>
            </a:endParaRPr>
          </a:p>
        </p:txBody>
      </p:sp>
      <p:sp>
        <p:nvSpPr>
          <p:cNvPr id="374837" name="Line 53"/>
          <p:cNvSpPr>
            <a:spLocks noChangeShapeType="1"/>
          </p:cNvSpPr>
          <p:nvPr/>
        </p:nvSpPr>
        <p:spPr bwMode="auto">
          <a:xfrm>
            <a:off x="6832600"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838" name="Rectangle 54"/>
          <p:cNvSpPr>
            <a:spLocks noChangeArrowheads="1"/>
          </p:cNvSpPr>
          <p:nvPr/>
        </p:nvSpPr>
        <p:spPr bwMode="auto">
          <a:xfrm>
            <a:off x="7602538" y="1831975"/>
            <a:ext cx="241300" cy="111125"/>
          </a:xfrm>
          <a:prstGeom prst="rect">
            <a:avLst/>
          </a:prstGeom>
          <a:noFill/>
          <a:ln w="12700">
            <a:solidFill>
              <a:srgbClr val="000000"/>
            </a:solidFill>
            <a:miter lim="800000"/>
            <a:headEnd/>
            <a:tailEnd/>
          </a:ln>
          <a:effectLst/>
        </p:spPr>
        <p:txBody>
          <a:bodyPr wrap="none" lIns="92075" tIns="46038" rIns="92075" bIns="46038" anchor="ctr"/>
          <a:lstStyle/>
          <a:p>
            <a:pPr algn="ctr" eaLnBrk="0" hangingPunct="0"/>
            <a:r>
              <a:rPr lang="hu-HU" sz="1000">
                <a:solidFill>
                  <a:srgbClr val="000000"/>
                </a:solidFill>
              </a:rPr>
              <a:t>26</a:t>
            </a:r>
            <a:endParaRPr lang="hu-HU" sz="1000">
              <a:solidFill>
                <a:srgbClr val="000000"/>
              </a:solidFill>
              <a:latin typeface="Arial CE" charset="-18"/>
            </a:endParaRPr>
          </a:p>
        </p:txBody>
      </p:sp>
      <p:sp>
        <p:nvSpPr>
          <p:cNvPr id="374839" name="Line 55"/>
          <p:cNvSpPr>
            <a:spLocks noChangeShapeType="1"/>
          </p:cNvSpPr>
          <p:nvPr/>
        </p:nvSpPr>
        <p:spPr bwMode="auto">
          <a:xfrm>
            <a:off x="7085013" y="1949450"/>
            <a:ext cx="0" cy="3873500"/>
          </a:xfrm>
          <a:prstGeom prst="line">
            <a:avLst/>
          </a:prstGeom>
          <a:noFill/>
          <a:ln w="12700">
            <a:solidFill>
              <a:schemeClr val="folHlink"/>
            </a:solidFill>
            <a:round/>
            <a:headEnd type="none" w="sm" len="sm"/>
            <a:tailEnd type="none" w="sm" len="sm"/>
          </a:ln>
          <a:effectLst/>
        </p:spPr>
        <p:txBody>
          <a:bodyPr/>
          <a:lstStyle/>
          <a:p>
            <a:endParaRPr lang="hu-HU"/>
          </a:p>
        </p:txBody>
      </p:sp>
      <p:sp>
        <p:nvSpPr>
          <p:cNvPr id="374840" name="Rectangle 56"/>
          <p:cNvSpPr>
            <a:spLocks noChangeArrowheads="1"/>
          </p:cNvSpPr>
          <p:nvPr/>
        </p:nvSpPr>
        <p:spPr bwMode="auto">
          <a:xfrm>
            <a:off x="5507038" y="2155825"/>
            <a:ext cx="1560512" cy="250825"/>
          </a:xfrm>
          <a:prstGeom prst="rect">
            <a:avLst/>
          </a:prstGeom>
          <a:noFill/>
          <a:ln w="9525">
            <a:noFill/>
            <a:miter lim="800000"/>
            <a:headEnd/>
            <a:tailEnd/>
          </a:ln>
          <a:effectLst/>
        </p:spPr>
        <p:txBody>
          <a:bodyPr wrap="none" lIns="47625" tIns="19050" rIns="47625" bIns="19050">
            <a:spAutoFit/>
          </a:bodyPr>
          <a:lstStyle/>
          <a:p>
            <a:pPr eaLnBrk="0" hangingPunct="0"/>
            <a:r>
              <a:rPr lang="hu-HU" sz="1400" b="1">
                <a:solidFill>
                  <a:srgbClr val="000000"/>
                </a:solidFill>
              </a:rPr>
              <a:t>Kiegyenlítés előtt</a:t>
            </a:r>
            <a:endParaRPr lang="hu-HU" sz="1400" b="1">
              <a:solidFill>
                <a:srgbClr val="000000"/>
              </a:solidFill>
              <a:latin typeface="Arial CE" charset="-18"/>
            </a:endParaRPr>
          </a:p>
        </p:txBody>
      </p:sp>
      <p:sp>
        <p:nvSpPr>
          <p:cNvPr id="374841" name="Rectangle 57"/>
          <p:cNvSpPr>
            <a:spLocks noChangeArrowheads="1"/>
          </p:cNvSpPr>
          <p:nvPr/>
        </p:nvSpPr>
        <p:spPr bwMode="auto">
          <a:xfrm>
            <a:off x="1689100" y="5351463"/>
            <a:ext cx="1560513" cy="250825"/>
          </a:xfrm>
          <a:prstGeom prst="rect">
            <a:avLst/>
          </a:prstGeom>
          <a:noFill/>
          <a:ln w="9525">
            <a:noFill/>
            <a:miter lim="800000"/>
            <a:headEnd/>
            <a:tailEnd/>
          </a:ln>
          <a:effectLst/>
        </p:spPr>
        <p:txBody>
          <a:bodyPr wrap="none" lIns="47625" tIns="19050" rIns="47625" bIns="19050">
            <a:spAutoFit/>
          </a:bodyPr>
          <a:lstStyle/>
          <a:p>
            <a:pPr eaLnBrk="0" hangingPunct="0"/>
            <a:r>
              <a:rPr lang="hu-HU" sz="1400" b="1">
                <a:solidFill>
                  <a:srgbClr val="000000"/>
                </a:solidFill>
              </a:rPr>
              <a:t>Kiegyenlítés után</a:t>
            </a:r>
            <a:endParaRPr lang="hu-HU" sz="1400" b="1">
              <a:solidFill>
                <a:srgbClr val="000000"/>
              </a:solidFill>
              <a:latin typeface="Arial CE" charset="-18"/>
            </a:endParaRPr>
          </a:p>
        </p:txBody>
      </p:sp>
      <p:sp>
        <p:nvSpPr>
          <p:cNvPr id="374842" name="Rectangle 58"/>
          <p:cNvSpPr>
            <a:spLocks noChangeArrowheads="1"/>
          </p:cNvSpPr>
          <p:nvPr/>
        </p:nvSpPr>
        <p:spPr bwMode="auto">
          <a:xfrm>
            <a:off x="1235075" y="2079625"/>
            <a:ext cx="1514475" cy="109538"/>
          </a:xfrm>
          <a:prstGeom prst="rect">
            <a:avLst/>
          </a:prstGeom>
          <a:solidFill>
            <a:srgbClr val="FF82D1"/>
          </a:solidFill>
          <a:ln w="12700">
            <a:solidFill>
              <a:schemeClr val="tx1"/>
            </a:solidFill>
            <a:miter lim="800000"/>
            <a:headEnd/>
            <a:tailEnd/>
          </a:ln>
          <a:effectLst>
            <a:outerShdw dist="71842" dir="2700000" algn="ctr" rotWithShape="0">
              <a:schemeClr val="bg2">
                <a:alpha val="50000"/>
              </a:schemeClr>
            </a:outerShdw>
          </a:effectLst>
        </p:spPr>
        <p:txBody>
          <a:bodyPr wrap="none" lIns="92075" tIns="46038" rIns="92075" bIns="46038" anchor="ctr"/>
          <a:lstStyle/>
          <a:p>
            <a:pPr algn="ctr" eaLnBrk="0" hangingPunct="0"/>
            <a:r>
              <a:rPr lang="hu-HU" sz="1400" b="1">
                <a:solidFill>
                  <a:srgbClr val="000000"/>
                </a:solidFill>
              </a:rPr>
              <a:t>A</a:t>
            </a:r>
            <a:endParaRPr lang="hu-HU" sz="1400" b="1">
              <a:solidFill>
                <a:srgbClr val="000000"/>
              </a:solidFill>
              <a:latin typeface="Arial CE" charset="-18"/>
            </a:endParaRPr>
          </a:p>
        </p:txBody>
      </p:sp>
      <p:sp>
        <p:nvSpPr>
          <p:cNvPr id="374843" name="Rectangle 59"/>
          <p:cNvSpPr>
            <a:spLocks noChangeArrowheads="1"/>
          </p:cNvSpPr>
          <p:nvPr/>
        </p:nvSpPr>
        <p:spPr bwMode="auto">
          <a:xfrm>
            <a:off x="2762250" y="2325688"/>
            <a:ext cx="1260475" cy="109537"/>
          </a:xfrm>
          <a:prstGeom prst="rect">
            <a:avLst/>
          </a:prstGeom>
          <a:solidFill>
            <a:srgbClr val="FF82D1"/>
          </a:solidFill>
          <a:ln w="12700">
            <a:solidFill>
              <a:schemeClr val="tx1"/>
            </a:solidFill>
            <a:miter lim="800000"/>
            <a:headEnd/>
            <a:tailEnd/>
          </a:ln>
          <a:effectLst>
            <a:outerShdw dist="71842" dir="2700000" algn="ctr" rotWithShape="0">
              <a:schemeClr val="bg2">
                <a:alpha val="50000"/>
              </a:schemeClr>
            </a:outerShdw>
          </a:effectLst>
        </p:spPr>
        <p:txBody>
          <a:bodyPr wrap="none" lIns="92075" tIns="46038" rIns="92075" bIns="46038" anchor="ctr"/>
          <a:lstStyle/>
          <a:p>
            <a:pPr algn="ctr" eaLnBrk="0" hangingPunct="0"/>
            <a:r>
              <a:rPr lang="hu-HU" sz="1400" b="1">
                <a:solidFill>
                  <a:srgbClr val="000000"/>
                </a:solidFill>
              </a:rPr>
              <a:t>B</a:t>
            </a:r>
            <a:endParaRPr lang="hu-HU" sz="1400" b="1">
              <a:solidFill>
                <a:srgbClr val="000000"/>
              </a:solidFill>
              <a:latin typeface="Arial CE" charset="-18"/>
            </a:endParaRPr>
          </a:p>
        </p:txBody>
      </p:sp>
      <p:sp>
        <p:nvSpPr>
          <p:cNvPr id="374844" name="Rectangle 60"/>
          <p:cNvSpPr>
            <a:spLocks noChangeArrowheads="1"/>
          </p:cNvSpPr>
          <p:nvPr/>
        </p:nvSpPr>
        <p:spPr bwMode="auto">
          <a:xfrm>
            <a:off x="4035425" y="3308350"/>
            <a:ext cx="2790825" cy="109538"/>
          </a:xfrm>
          <a:prstGeom prst="rect">
            <a:avLst/>
          </a:prstGeom>
          <a:solidFill>
            <a:srgbClr val="FF82D1"/>
          </a:solidFill>
          <a:ln w="12700">
            <a:solidFill>
              <a:schemeClr val="tx1"/>
            </a:solidFill>
            <a:miter lim="800000"/>
            <a:headEnd/>
            <a:tailEnd/>
          </a:ln>
          <a:effectLst>
            <a:outerShdw dist="71842" dir="2700000" algn="ctr" rotWithShape="0">
              <a:schemeClr val="bg2">
                <a:alpha val="50000"/>
              </a:schemeClr>
            </a:outerShdw>
          </a:effectLst>
        </p:spPr>
        <p:txBody>
          <a:bodyPr wrap="none" lIns="92075" tIns="46038" rIns="92075" bIns="46038" anchor="ctr"/>
          <a:lstStyle/>
          <a:p>
            <a:pPr algn="ctr" eaLnBrk="0" hangingPunct="0"/>
            <a:r>
              <a:rPr lang="hu-HU" sz="1400" b="1">
                <a:solidFill>
                  <a:srgbClr val="000000"/>
                </a:solidFill>
              </a:rPr>
              <a:t>F</a:t>
            </a:r>
            <a:endParaRPr lang="hu-HU" sz="1400" b="1">
              <a:solidFill>
                <a:srgbClr val="000000"/>
              </a:solidFill>
              <a:latin typeface="Arial CE" charset="-18"/>
            </a:endParaRPr>
          </a:p>
        </p:txBody>
      </p:sp>
      <p:sp>
        <p:nvSpPr>
          <p:cNvPr id="374845" name="Rectangle 61"/>
          <p:cNvSpPr>
            <a:spLocks noChangeArrowheads="1"/>
          </p:cNvSpPr>
          <p:nvPr/>
        </p:nvSpPr>
        <p:spPr bwMode="auto">
          <a:xfrm>
            <a:off x="5310188" y="3554413"/>
            <a:ext cx="1006475" cy="111125"/>
          </a:xfrm>
          <a:prstGeom prst="rect">
            <a:avLst/>
          </a:prstGeom>
          <a:solidFill>
            <a:schemeClr val="bg1"/>
          </a:solidFill>
          <a:ln w="12700">
            <a:solidFill>
              <a:schemeClr val="bg2"/>
            </a:solidFill>
            <a:miter lim="800000"/>
            <a:headEnd/>
            <a:tailEnd/>
          </a:ln>
          <a:effectLst>
            <a:outerShdw dist="71842" dir="2700000" algn="ctr" rotWithShape="0">
              <a:schemeClr val="bg2">
                <a:alpha val="50000"/>
              </a:schemeClr>
            </a:outerShdw>
          </a:effectLst>
        </p:spPr>
        <p:txBody>
          <a:bodyPr wrap="none" lIns="92075" tIns="46038" rIns="92075" bIns="46038" anchor="ctr"/>
          <a:lstStyle/>
          <a:p>
            <a:pPr algn="ctr" eaLnBrk="0" hangingPunct="0"/>
            <a:r>
              <a:rPr lang="hu-HU" sz="1000" b="1"/>
              <a:t>G           </a:t>
            </a:r>
            <a:endParaRPr lang="hu-HU" sz="1000" b="1">
              <a:latin typeface="Arial CE" charset="-18"/>
            </a:endParaRPr>
          </a:p>
        </p:txBody>
      </p:sp>
      <p:sp>
        <p:nvSpPr>
          <p:cNvPr id="374846" name="Rectangle 62"/>
          <p:cNvSpPr>
            <a:spLocks noChangeArrowheads="1"/>
          </p:cNvSpPr>
          <p:nvPr/>
        </p:nvSpPr>
        <p:spPr bwMode="auto">
          <a:xfrm>
            <a:off x="6838950" y="3800475"/>
            <a:ext cx="495300" cy="111125"/>
          </a:xfrm>
          <a:prstGeom prst="rect">
            <a:avLst/>
          </a:prstGeom>
          <a:solidFill>
            <a:srgbClr val="FF82D1"/>
          </a:solidFill>
          <a:ln w="12700">
            <a:solidFill>
              <a:schemeClr val="tx1"/>
            </a:solidFill>
            <a:miter lim="800000"/>
            <a:headEnd/>
            <a:tailEnd/>
          </a:ln>
          <a:effectLst>
            <a:outerShdw dist="71842" dir="2700000" algn="ctr" rotWithShape="0">
              <a:schemeClr val="bg2">
                <a:alpha val="50000"/>
              </a:schemeClr>
            </a:outerShdw>
          </a:effectLst>
        </p:spPr>
        <p:txBody>
          <a:bodyPr wrap="none" lIns="92075" tIns="46038" rIns="92075" bIns="46038" anchor="ctr"/>
          <a:lstStyle/>
          <a:p>
            <a:pPr algn="ctr" eaLnBrk="0" hangingPunct="0"/>
            <a:r>
              <a:rPr lang="hu-HU" sz="1400" b="1">
                <a:solidFill>
                  <a:srgbClr val="000000"/>
                </a:solidFill>
              </a:rPr>
              <a:t>H</a:t>
            </a:r>
            <a:endParaRPr lang="hu-HU" sz="1400" b="1">
              <a:solidFill>
                <a:srgbClr val="000000"/>
              </a:solidFill>
              <a:latin typeface="Arial CE" charset="-18"/>
            </a:endParaRPr>
          </a:p>
        </p:txBody>
      </p:sp>
      <p:sp>
        <p:nvSpPr>
          <p:cNvPr id="374847" name="Rectangle 63"/>
          <p:cNvSpPr>
            <a:spLocks noChangeArrowheads="1"/>
          </p:cNvSpPr>
          <p:nvPr/>
        </p:nvSpPr>
        <p:spPr bwMode="auto">
          <a:xfrm>
            <a:off x="2762250" y="2816225"/>
            <a:ext cx="2535238" cy="109538"/>
          </a:xfrm>
          <a:prstGeom prst="rect">
            <a:avLst/>
          </a:prstGeom>
          <a:solidFill>
            <a:schemeClr val="bg1"/>
          </a:solidFill>
          <a:ln w="12700">
            <a:solidFill>
              <a:schemeClr val="bg2"/>
            </a:solidFill>
            <a:miter lim="800000"/>
            <a:headEnd/>
            <a:tailEnd/>
          </a:ln>
          <a:effectLst>
            <a:outerShdw dist="71842" dir="2700000" algn="ctr" rotWithShape="0">
              <a:schemeClr val="bg2">
                <a:alpha val="50000"/>
              </a:schemeClr>
            </a:outerShdw>
          </a:effectLst>
        </p:spPr>
        <p:txBody>
          <a:bodyPr wrap="none" lIns="92075" tIns="46038" rIns="92075" bIns="46038" anchor="ctr"/>
          <a:lstStyle/>
          <a:p>
            <a:pPr algn="ctr" eaLnBrk="0" hangingPunct="0"/>
            <a:r>
              <a:rPr lang="hu-HU" sz="1000" b="1"/>
              <a:t>D                                                    </a:t>
            </a:r>
            <a:endParaRPr lang="hu-HU" sz="1000" b="1">
              <a:latin typeface="Arial CE" charset="-18"/>
            </a:endParaRPr>
          </a:p>
        </p:txBody>
      </p:sp>
      <p:sp>
        <p:nvSpPr>
          <p:cNvPr id="374848" name="Rectangle 64"/>
          <p:cNvSpPr>
            <a:spLocks noChangeArrowheads="1"/>
          </p:cNvSpPr>
          <p:nvPr/>
        </p:nvSpPr>
        <p:spPr bwMode="auto">
          <a:xfrm>
            <a:off x="2762250" y="2571750"/>
            <a:ext cx="1771650" cy="107950"/>
          </a:xfrm>
          <a:prstGeom prst="rect">
            <a:avLst/>
          </a:prstGeom>
          <a:solidFill>
            <a:schemeClr val="bg1"/>
          </a:solidFill>
          <a:ln w="12700">
            <a:solidFill>
              <a:schemeClr val="bg2"/>
            </a:solidFill>
            <a:miter lim="800000"/>
            <a:headEnd/>
            <a:tailEnd/>
          </a:ln>
          <a:effectLst>
            <a:outerShdw dist="71842" dir="2700000" algn="ctr" rotWithShape="0">
              <a:schemeClr val="bg2">
                <a:alpha val="50000"/>
              </a:schemeClr>
            </a:outerShdw>
          </a:effectLst>
        </p:spPr>
        <p:txBody>
          <a:bodyPr wrap="none" lIns="92075" tIns="46038" rIns="92075" bIns="46038" anchor="ctr"/>
          <a:lstStyle/>
          <a:p>
            <a:pPr algn="ctr" eaLnBrk="0" hangingPunct="0"/>
            <a:r>
              <a:rPr lang="hu-HU" sz="1000" b="1"/>
              <a:t>C            </a:t>
            </a:r>
            <a:endParaRPr lang="hu-HU" sz="1000" b="1">
              <a:latin typeface="Arial CE" charset="-18"/>
            </a:endParaRPr>
          </a:p>
        </p:txBody>
      </p:sp>
      <p:sp>
        <p:nvSpPr>
          <p:cNvPr id="374849" name="Rectangle 65"/>
          <p:cNvSpPr>
            <a:spLocks noChangeArrowheads="1"/>
          </p:cNvSpPr>
          <p:nvPr/>
        </p:nvSpPr>
        <p:spPr bwMode="auto">
          <a:xfrm>
            <a:off x="3273425" y="2816225"/>
            <a:ext cx="2533650" cy="49213"/>
          </a:xfrm>
          <a:prstGeom prst="rect">
            <a:avLst/>
          </a:prstGeom>
          <a:solidFill>
            <a:schemeClr val="folHlink"/>
          </a:solidFill>
          <a:ln w="12700">
            <a:solidFill>
              <a:schemeClr val="folHlink"/>
            </a:solidFill>
            <a:miter lim="800000"/>
            <a:headEnd/>
            <a:tailEnd/>
          </a:ln>
          <a:effectLst/>
        </p:spPr>
        <p:txBody>
          <a:bodyPr wrap="none" anchor="ctr"/>
          <a:lstStyle/>
          <a:p>
            <a:endParaRPr lang="hu-HU"/>
          </a:p>
        </p:txBody>
      </p:sp>
      <p:sp>
        <p:nvSpPr>
          <p:cNvPr id="374850" name="Rectangle 66"/>
          <p:cNvSpPr>
            <a:spLocks noChangeArrowheads="1"/>
          </p:cNvSpPr>
          <p:nvPr/>
        </p:nvSpPr>
        <p:spPr bwMode="auto">
          <a:xfrm>
            <a:off x="4035425" y="2571750"/>
            <a:ext cx="1771650" cy="47625"/>
          </a:xfrm>
          <a:prstGeom prst="rect">
            <a:avLst/>
          </a:prstGeom>
          <a:solidFill>
            <a:schemeClr val="folHlink"/>
          </a:solidFill>
          <a:ln w="12700">
            <a:solidFill>
              <a:schemeClr val="folHlink"/>
            </a:solidFill>
            <a:miter lim="800000"/>
            <a:headEnd/>
            <a:tailEnd/>
          </a:ln>
          <a:effectLst/>
        </p:spPr>
        <p:txBody>
          <a:bodyPr wrap="none" anchor="ctr"/>
          <a:lstStyle/>
          <a:p>
            <a:endParaRPr lang="hu-HU"/>
          </a:p>
        </p:txBody>
      </p:sp>
      <p:sp>
        <p:nvSpPr>
          <p:cNvPr id="374851" name="Rectangle 67"/>
          <p:cNvSpPr>
            <a:spLocks noChangeArrowheads="1"/>
          </p:cNvSpPr>
          <p:nvPr/>
        </p:nvSpPr>
        <p:spPr bwMode="auto">
          <a:xfrm>
            <a:off x="5819775" y="3062288"/>
            <a:ext cx="1006475" cy="49212"/>
          </a:xfrm>
          <a:prstGeom prst="rect">
            <a:avLst/>
          </a:prstGeom>
          <a:solidFill>
            <a:schemeClr val="folHlink"/>
          </a:solidFill>
          <a:ln w="12700">
            <a:solidFill>
              <a:schemeClr val="folHlink"/>
            </a:solidFill>
            <a:miter lim="800000"/>
            <a:headEnd/>
            <a:tailEnd/>
          </a:ln>
          <a:effectLst/>
        </p:spPr>
        <p:txBody>
          <a:bodyPr wrap="none" anchor="ctr"/>
          <a:lstStyle/>
          <a:p>
            <a:endParaRPr lang="hu-HU"/>
          </a:p>
        </p:txBody>
      </p:sp>
      <p:sp>
        <p:nvSpPr>
          <p:cNvPr id="374852" name="Rectangle 68"/>
          <p:cNvSpPr>
            <a:spLocks noChangeArrowheads="1"/>
          </p:cNvSpPr>
          <p:nvPr/>
        </p:nvSpPr>
        <p:spPr bwMode="auto">
          <a:xfrm>
            <a:off x="3781425" y="3062288"/>
            <a:ext cx="2025650" cy="49212"/>
          </a:xfrm>
          <a:prstGeom prst="rect">
            <a:avLst/>
          </a:prstGeom>
          <a:solidFill>
            <a:schemeClr val="bg1"/>
          </a:solidFill>
          <a:ln w="12700">
            <a:solidFill>
              <a:schemeClr val="folHlink"/>
            </a:solidFill>
            <a:miter lim="800000"/>
            <a:headEnd/>
            <a:tailEnd/>
          </a:ln>
          <a:effectLst/>
        </p:spPr>
        <p:txBody>
          <a:bodyPr wrap="none" anchor="ctr"/>
          <a:lstStyle/>
          <a:p>
            <a:endParaRPr lang="hu-HU"/>
          </a:p>
        </p:txBody>
      </p:sp>
      <p:sp>
        <p:nvSpPr>
          <p:cNvPr id="374853" name="Rectangle 69"/>
          <p:cNvSpPr>
            <a:spLocks noChangeArrowheads="1"/>
          </p:cNvSpPr>
          <p:nvPr/>
        </p:nvSpPr>
        <p:spPr bwMode="auto">
          <a:xfrm>
            <a:off x="2762250" y="3062288"/>
            <a:ext cx="1006475" cy="109537"/>
          </a:xfrm>
          <a:prstGeom prst="rect">
            <a:avLst/>
          </a:prstGeom>
          <a:solidFill>
            <a:schemeClr val="bg1"/>
          </a:solidFill>
          <a:ln w="12700">
            <a:solidFill>
              <a:schemeClr val="bg2"/>
            </a:solidFill>
            <a:miter lim="800000"/>
            <a:headEnd/>
            <a:tailEnd/>
          </a:ln>
          <a:effectLst>
            <a:outerShdw dist="71842" dir="2700000" algn="ctr" rotWithShape="0">
              <a:schemeClr val="bg2">
                <a:alpha val="50000"/>
              </a:schemeClr>
            </a:outerShdw>
          </a:effectLst>
        </p:spPr>
        <p:txBody>
          <a:bodyPr wrap="none" lIns="92075" tIns="46038" rIns="92075" bIns="46038" anchor="ctr"/>
          <a:lstStyle/>
          <a:p>
            <a:pPr algn="ctr" eaLnBrk="0" hangingPunct="0"/>
            <a:r>
              <a:rPr lang="hu-HU" sz="1000" b="1"/>
              <a:t>E</a:t>
            </a:r>
            <a:endParaRPr lang="hu-HU" sz="1000" b="1">
              <a:latin typeface="Arial CE" charset="-18"/>
            </a:endParaRPr>
          </a:p>
        </p:txBody>
      </p:sp>
      <p:sp>
        <p:nvSpPr>
          <p:cNvPr id="374854" name="Rectangle 70"/>
          <p:cNvSpPr>
            <a:spLocks noChangeArrowheads="1"/>
          </p:cNvSpPr>
          <p:nvPr/>
        </p:nvSpPr>
        <p:spPr bwMode="auto">
          <a:xfrm>
            <a:off x="5819775" y="3554413"/>
            <a:ext cx="1006475" cy="47625"/>
          </a:xfrm>
          <a:prstGeom prst="rect">
            <a:avLst/>
          </a:prstGeom>
          <a:solidFill>
            <a:schemeClr val="folHlink"/>
          </a:solidFill>
          <a:ln w="12700">
            <a:solidFill>
              <a:schemeClr val="folHlink"/>
            </a:solidFill>
            <a:miter lim="800000"/>
            <a:headEnd/>
            <a:tailEnd/>
          </a:ln>
          <a:effectLst/>
        </p:spPr>
        <p:txBody>
          <a:bodyPr wrap="none" anchor="ctr"/>
          <a:lstStyle/>
          <a:p>
            <a:endParaRPr lang="hu-HU"/>
          </a:p>
        </p:txBody>
      </p:sp>
      <p:sp>
        <p:nvSpPr>
          <p:cNvPr id="374855" name="Rectangle 71"/>
          <p:cNvSpPr>
            <a:spLocks noChangeArrowheads="1"/>
          </p:cNvSpPr>
          <p:nvPr/>
        </p:nvSpPr>
        <p:spPr bwMode="auto">
          <a:xfrm>
            <a:off x="1235075" y="3924300"/>
            <a:ext cx="1514475" cy="109538"/>
          </a:xfrm>
          <a:prstGeom prst="rect">
            <a:avLst/>
          </a:prstGeom>
          <a:solidFill>
            <a:srgbClr val="FF82D1"/>
          </a:solidFill>
          <a:ln w="12700">
            <a:solidFill>
              <a:schemeClr val="tx1"/>
            </a:solidFill>
            <a:miter lim="800000"/>
            <a:headEnd/>
            <a:tailEnd/>
          </a:ln>
          <a:effectLst>
            <a:outerShdw dist="71842" dir="2700000" algn="ctr" rotWithShape="0">
              <a:schemeClr val="bg2">
                <a:alpha val="50000"/>
              </a:schemeClr>
            </a:outerShdw>
          </a:effectLst>
        </p:spPr>
        <p:txBody>
          <a:bodyPr wrap="none" lIns="92075" tIns="46038" rIns="92075" bIns="46038" anchor="ctr"/>
          <a:lstStyle/>
          <a:p>
            <a:pPr algn="ctr" eaLnBrk="0" hangingPunct="0"/>
            <a:r>
              <a:rPr lang="hu-HU" sz="1400" b="1">
                <a:solidFill>
                  <a:srgbClr val="000000"/>
                </a:solidFill>
              </a:rPr>
              <a:t>A</a:t>
            </a:r>
            <a:endParaRPr lang="hu-HU" sz="1400" b="1">
              <a:solidFill>
                <a:srgbClr val="000000"/>
              </a:solidFill>
              <a:latin typeface="Arial CE" charset="-18"/>
            </a:endParaRPr>
          </a:p>
        </p:txBody>
      </p:sp>
      <p:sp>
        <p:nvSpPr>
          <p:cNvPr id="374856" name="Rectangle 72"/>
          <p:cNvSpPr>
            <a:spLocks noChangeArrowheads="1"/>
          </p:cNvSpPr>
          <p:nvPr/>
        </p:nvSpPr>
        <p:spPr bwMode="auto">
          <a:xfrm>
            <a:off x="4035425" y="5153025"/>
            <a:ext cx="2790825" cy="111125"/>
          </a:xfrm>
          <a:prstGeom prst="rect">
            <a:avLst/>
          </a:prstGeom>
          <a:solidFill>
            <a:srgbClr val="FF82D1"/>
          </a:solidFill>
          <a:ln w="12700">
            <a:solidFill>
              <a:schemeClr val="tx1"/>
            </a:solidFill>
            <a:miter lim="800000"/>
            <a:headEnd/>
            <a:tailEnd/>
          </a:ln>
          <a:effectLst>
            <a:outerShdw dist="71842" dir="2700000" algn="ctr" rotWithShape="0">
              <a:schemeClr val="bg2">
                <a:alpha val="50000"/>
              </a:schemeClr>
            </a:outerShdw>
          </a:effectLst>
        </p:spPr>
        <p:txBody>
          <a:bodyPr wrap="none" lIns="92075" tIns="46038" rIns="92075" bIns="46038" anchor="ctr"/>
          <a:lstStyle/>
          <a:p>
            <a:pPr algn="ctr" eaLnBrk="0" hangingPunct="0"/>
            <a:r>
              <a:rPr lang="hu-HU" sz="1400" b="1">
                <a:solidFill>
                  <a:srgbClr val="000000"/>
                </a:solidFill>
              </a:rPr>
              <a:t>F</a:t>
            </a:r>
            <a:endParaRPr lang="hu-HU" sz="1400" b="1">
              <a:solidFill>
                <a:srgbClr val="000000"/>
              </a:solidFill>
              <a:latin typeface="Arial CE" charset="-18"/>
            </a:endParaRPr>
          </a:p>
        </p:txBody>
      </p:sp>
      <p:sp>
        <p:nvSpPr>
          <p:cNvPr id="374857" name="Rectangle 73"/>
          <p:cNvSpPr>
            <a:spLocks noChangeArrowheads="1"/>
          </p:cNvSpPr>
          <p:nvPr/>
        </p:nvSpPr>
        <p:spPr bwMode="auto">
          <a:xfrm>
            <a:off x="5310188" y="5399088"/>
            <a:ext cx="1006475" cy="111125"/>
          </a:xfrm>
          <a:prstGeom prst="rect">
            <a:avLst/>
          </a:prstGeom>
          <a:solidFill>
            <a:schemeClr val="bg1"/>
          </a:solidFill>
          <a:ln w="12700">
            <a:solidFill>
              <a:schemeClr val="bg2"/>
            </a:solidFill>
            <a:miter lim="800000"/>
            <a:headEnd/>
            <a:tailEnd/>
          </a:ln>
          <a:effectLst>
            <a:outerShdw dist="71842" dir="2700000" algn="ctr" rotWithShape="0">
              <a:schemeClr val="bg2">
                <a:alpha val="50000"/>
              </a:schemeClr>
            </a:outerShdw>
          </a:effectLst>
        </p:spPr>
        <p:txBody>
          <a:bodyPr wrap="none" lIns="92075" tIns="46038" rIns="92075" bIns="46038" anchor="ctr"/>
          <a:lstStyle/>
          <a:p>
            <a:pPr algn="ctr" eaLnBrk="0" hangingPunct="0"/>
            <a:r>
              <a:rPr lang="hu-HU" sz="1000" b="1"/>
              <a:t>G           </a:t>
            </a:r>
            <a:endParaRPr lang="hu-HU" sz="1000" b="1">
              <a:latin typeface="Arial CE" charset="-18"/>
            </a:endParaRPr>
          </a:p>
        </p:txBody>
      </p:sp>
      <p:sp>
        <p:nvSpPr>
          <p:cNvPr id="374858" name="Rectangle 74"/>
          <p:cNvSpPr>
            <a:spLocks noChangeArrowheads="1"/>
          </p:cNvSpPr>
          <p:nvPr/>
        </p:nvSpPr>
        <p:spPr bwMode="auto">
          <a:xfrm>
            <a:off x="6838950" y="5645150"/>
            <a:ext cx="495300" cy="111125"/>
          </a:xfrm>
          <a:prstGeom prst="rect">
            <a:avLst/>
          </a:prstGeom>
          <a:solidFill>
            <a:srgbClr val="FF82D1"/>
          </a:solidFill>
          <a:ln w="12700">
            <a:solidFill>
              <a:schemeClr val="tx1"/>
            </a:solidFill>
            <a:miter lim="800000"/>
            <a:headEnd/>
            <a:tailEnd/>
          </a:ln>
          <a:effectLst>
            <a:outerShdw dist="71842" dir="2700000" algn="ctr" rotWithShape="0">
              <a:schemeClr val="bg2">
                <a:alpha val="50000"/>
              </a:schemeClr>
            </a:outerShdw>
          </a:effectLst>
        </p:spPr>
        <p:txBody>
          <a:bodyPr wrap="none" lIns="92075" tIns="46038" rIns="92075" bIns="46038" anchor="ctr"/>
          <a:lstStyle/>
          <a:p>
            <a:pPr algn="ctr" eaLnBrk="0" hangingPunct="0"/>
            <a:r>
              <a:rPr lang="hu-HU" sz="1400" b="1">
                <a:solidFill>
                  <a:srgbClr val="000000"/>
                </a:solidFill>
              </a:rPr>
              <a:t>H</a:t>
            </a:r>
            <a:endParaRPr lang="hu-HU" sz="1400" b="1">
              <a:solidFill>
                <a:srgbClr val="000000"/>
              </a:solidFill>
              <a:latin typeface="Arial CE" charset="-18"/>
            </a:endParaRPr>
          </a:p>
        </p:txBody>
      </p:sp>
      <p:sp>
        <p:nvSpPr>
          <p:cNvPr id="374859" name="Rectangle 75"/>
          <p:cNvSpPr>
            <a:spLocks noChangeArrowheads="1"/>
          </p:cNvSpPr>
          <p:nvPr/>
        </p:nvSpPr>
        <p:spPr bwMode="auto">
          <a:xfrm>
            <a:off x="5819775" y="4906963"/>
            <a:ext cx="1006475" cy="49212"/>
          </a:xfrm>
          <a:prstGeom prst="rect">
            <a:avLst/>
          </a:prstGeom>
          <a:solidFill>
            <a:schemeClr val="folHlink"/>
          </a:solidFill>
          <a:ln w="12700">
            <a:solidFill>
              <a:schemeClr val="folHlink"/>
            </a:solidFill>
            <a:miter lim="800000"/>
            <a:headEnd/>
            <a:tailEnd/>
          </a:ln>
          <a:effectLst/>
        </p:spPr>
        <p:txBody>
          <a:bodyPr wrap="none" anchor="ctr"/>
          <a:lstStyle/>
          <a:p>
            <a:endParaRPr lang="hu-HU"/>
          </a:p>
        </p:txBody>
      </p:sp>
      <p:sp>
        <p:nvSpPr>
          <p:cNvPr id="374860" name="Rectangle 76"/>
          <p:cNvSpPr>
            <a:spLocks noChangeArrowheads="1"/>
          </p:cNvSpPr>
          <p:nvPr/>
        </p:nvSpPr>
        <p:spPr bwMode="auto">
          <a:xfrm>
            <a:off x="3781425" y="4906963"/>
            <a:ext cx="2025650" cy="49212"/>
          </a:xfrm>
          <a:prstGeom prst="rect">
            <a:avLst/>
          </a:prstGeom>
          <a:solidFill>
            <a:schemeClr val="bg1"/>
          </a:solidFill>
          <a:ln w="12700">
            <a:solidFill>
              <a:schemeClr val="folHlink"/>
            </a:solidFill>
            <a:miter lim="800000"/>
            <a:headEnd/>
            <a:tailEnd/>
          </a:ln>
          <a:effectLst/>
        </p:spPr>
        <p:txBody>
          <a:bodyPr wrap="none" anchor="ctr"/>
          <a:lstStyle/>
          <a:p>
            <a:endParaRPr lang="hu-HU"/>
          </a:p>
        </p:txBody>
      </p:sp>
      <p:sp>
        <p:nvSpPr>
          <p:cNvPr id="374861" name="Rectangle 77"/>
          <p:cNvSpPr>
            <a:spLocks noChangeArrowheads="1"/>
          </p:cNvSpPr>
          <p:nvPr/>
        </p:nvSpPr>
        <p:spPr bwMode="auto">
          <a:xfrm>
            <a:off x="2762250" y="4906963"/>
            <a:ext cx="1006475" cy="109537"/>
          </a:xfrm>
          <a:prstGeom prst="rect">
            <a:avLst/>
          </a:prstGeom>
          <a:solidFill>
            <a:schemeClr val="bg1"/>
          </a:solidFill>
          <a:ln w="12700">
            <a:solidFill>
              <a:schemeClr val="bg2"/>
            </a:solidFill>
            <a:miter lim="800000"/>
            <a:headEnd/>
            <a:tailEnd/>
          </a:ln>
          <a:effectLst>
            <a:outerShdw dist="71842" dir="2700000" algn="ctr" rotWithShape="0">
              <a:schemeClr val="bg2">
                <a:alpha val="50000"/>
              </a:schemeClr>
            </a:outerShdw>
          </a:effectLst>
        </p:spPr>
        <p:txBody>
          <a:bodyPr wrap="none" lIns="92075" tIns="46038" rIns="92075" bIns="46038" anchor="ctr"/>
          <a:lstStyle/>
          <a:p>
            <a:pPr algn="ctr" eaLnBrk="0" hangingPunct="0"/>
            <a:r>
              <a:rPr lang="hu-HU" sz="1000" b="1"/>
              <a:t>E</a:t>
            </a:r>
            <a:endParaRPr lang="hu-HU" sz="1000" b="1">
              <a:latin typeface="Arial CE" charset="-18"/>
            </a:endParaRPr>
          </a:p>
        </p:txBody>
      </p:sp>
      <p:sp>
        <p:nvSpPr>
          <p:cNvPr id="374862" name="Oval 78"/>
          <p:cNvSpPr>
            <a:spLocks noChangeArrowheads="1"/>
          </p:cNvSpPr>
          <p:nvPr/>
        </p:nvSpPr>
        <p:spPr bwMode="auto">
          <a:xfrm>
            <a:off x="2609850" y="2278063"/>
            <a:ext cx="2108200" cy="787400"/>
          </a:xfrm>
          <a:prstGeom prst="ellipse">
            <a:avLst/>
          </a:prstGeom>
          <a:noFill/>
          <a:ln w="12700">
            <a:solidFill>
              <a:srgbClr val="000000"/>
            </a:solidFill>
            <a:round/>
            <a:headEnd/>
            <a:tailEnd/>
          </a:ln>
          <a:effectLst>
            <a:outerShdw dist="17961" dir="2700000" algn="ctr" rotWithShape="0">
              <a:schemeClr val="tx1">
                <a:alpha val="50000"/>
              </a:schemeClr>
            </a:outerShdw>
          </a:effectLst>
        </p:spPr>
        <p:txBody>
          <a:bodyPr wrap="none" anchor="ctr"/>
          <a:lstStyle/>
          <a:p>
            <a:endParaRPr lang="hu-HU"/>
          </a:p>
        </p:txBody>
      </p:sp>
      <p:sp>
        <p:nvSpPr>
          <p:cNvPr id="374863" name="Rectangle 79"/>
          <p:cNvSpPr>
            <a:spLocks noChangeArrowheads="1"/>
          </p:cNvSpPr>
          <p:nvPr/>
        </p:nvSpPr>
        <p:spPr bwMode="auto">
          <a:xfrm>
            <a:off x="5819775" y="5399088"/>
            <a:ext cx="1006475" cy="47625"/>
          </a:xfrm>
          <a:prstGeom prst="rect">
            <a:avLst/>
          </a:prstGeom>
          <a:solidFill>
            <a:schemeClr val="folHlink"/>
          </a:solidFill>
          <a:ln w="12700">
            <a:solidFill>
              <a:schemeClr val="folHlink"/>
            </a:solidFill>
            <a:miter lim="800000"/>
            <a:headEnd/>
            <a:tailEnd/>
          </a:ln>
          <a:effectLst/>
        </p:spPr>
        <p:txBody>
          <a:bodyPr wrap="none" anchor="ctr"/>
          <a:lstStyle/>
          <a:p>
            <a:endParaRPr lang="hu-HU"/>
          </a:p>
        </p:txBody>
      </p:sp>
      <p:sp>
        <p:nvSpPr>
          <p:cNvPr id="374864" name="Rectangle 80"/>
          <p:cNvSpPr>
            <a:spLocks noChangeArrowheads="1"/>
          </p:cNvSpPr>
          <p:nvPr/>
        </p:nvSpPr>
        <p:spPr bwMode="auto">
          <a:xfrm>
            <a:off x="4035425" y="4414838"/>
            <a:ext cx="1771650" cy="109537"/>
          </a:xfrm>
          <a:prstGeom prst="rect">
            <a:avLst/>
          </a:prstGeom>
          <a:solidFill>
            <a:srgbClr val="BEFF97"/>
          </a:solidFill>
          <a:ln w="12700">
            <a:solidFill>
              <a:schemeClr val="tx1"/>
            </a:solidFill>
            <a:miter lim="800000"/>
            <a:headEnd/>
            <a:tailEnd/>
          </a:ln>
          <a:effectLst>
            <a:outerShdw dist="71842" dir="2700000" algn="ctr" rotWithShape="0">
              <a:schemeClr val="bg2">
                <a:alpha val="50000"/>
              </a:schemeClr>
            </a:outerShdw>
          </a:effectLst>
        </p:spPr>
        <p:txBody>
          <a:bodyPr wrap="none" lIns="92075" tIns="46038" rIns="92075" bIns="46038" anchor="ctr"/>
          <a:lstStyle/>
          <a:p>
            <a:pPr algn="ctr" eaLnBrk="0" hangingPunct="0"/>
            <a:r>
              <a:rPr lang="hu-HU" sz="1000" b="1">
                <a:solidFill>
                  <a:srgbClr val="000000"/>
                </a:solidFill>
              </a:rPr>
              <a:t>C</a:t>
            </a:r>
            <a:endParaRPr lang="hu-HU" sz="1000" b="1">
              <a:solidFill>
                <a:srgbClr val="000000"/>
              </a:solidFill>
              <a:latin typeface="Arial CE" charset="-18"/>
            </a:endParaRPr>
          </a:p>
        </p:txBody>
      </p:sp>
      <p:sp>
        <p:nvSpPr>
          <p:cNvPr id="374865" name="Rectangle 81"/>
          <p:cNvSpPr>
            <a:spLocks noChangeArrowheads="1"/>
          </p:cNvSpPr>
          <p:nvPr/>
        </p:nvSpPr>
        <p:spPr bwMode="auto">
          <a:xfrm>
            <a:off x="2762250" y="4660900"/>
            <a:ext cx="2535238" cy="109538"/>
          </a:xfrm>
          <a:prstGeom prst="rect">
            <a:avLst/>
          </a:prstGeom>
          <a:solidFill>
            <a:schemeClr val="bg1"/>
          </a:solidFill>
          <a:ln w="12700">
            <a:solidFill>
              <a:schemeClr val="bg2"/>
            </a:solidFill>
            <a:miter lim="800000"/>
            <a:headEnd/>
            <a:tailEnd/>
          </a:ln>
          <a:effectLst>
            <a:outerShdw dist="71842" dir="2700000" algn="ctr" rotWithShape="0">
              <a:schemeClr val="bg2">
                <a:alpha val="50000"/>
              </a:schemeClr>
            </a:outerShdw>
          </a:effectLst>
        </p:spPr>
        <p:txBody>
          <a:bodyPr wrap="none" lIns="92075" tIns="46038" rIns="92075" bIns="46038" anchor="ctr"/>
          <a:lstStyle/>
          <a:p>
            <a:pPr algn="ctr" eaLnBrk="0" hangingPunct="0"/>
            <a:r>
              <a:rPr lang="hu-HU" sz="1000" b="1"/>
              <a:t>D                                                    </a:t>
            </a:r>
            <a:endParaRPr lang="hu-HU" sz="1000" b="1">
              <a:latin typeface="Arial CE" charset="-18"/>
            </a:endParaRPr>
          </a:p>
        </p:txBody>
      </p:sp>
      <p:sp>
        <p:nvSpPr>
          <p:cNvPr id="374866" name="Rectangle 82"/>
          <p:cNvSpPr>
            <a:spLocks noChangeArrowheads="1"/>
          </p:cNvSpPr>
          <p:nvPr/>
        </p:nvSpPr>
        <p:spPr bwMode="auto">
          <a:xfrm>
            <a:off x="3273425" y="4660900"/>
            <a:ext cx="2533650" cy="49213"/>
          </a:xfrm>
          <a:prstGeom prst="rect">
            <a:avLst/>
          </a:prstGeom>
          <a:solidFill>
            <a:schemeClr val="folHlink"/>
          </a:solidFill>
          <a:ln w="12700">
            <a:solidFill>
              <a:schemeClr val="folHlink"/>
            </a:solidFill>
            <a:miter lim="800000"/>
            <a:headEnd/>
            <a:tailEnd/>
          </a:ln>
          <a:effectLst/>
        </p:spPr>
        <p:txBody>
          <a:bodyPr wrap="none" anchor="ctr"/>
          <a:lstStyle/>
          <a:p>
            <a:endParaRPr lang="hu-HU"/>
          </a:p>
        </p:txBody>
      </p:sp>
      <p:sp>
        <p:nvSpPr>
          <p:cNvPr id="374867" name="Rectangle 83"/>
          <p:cNvSpPr>
            <a:spLocks noChangeArrowheads="1"/>
          </p:cNvSpPr>
          <p:nvPr/>
        </p:nvSpPr>
        <p:spPr bwMode="auto">
          <a:xfrm>
            <a:off x="2762250" y="4170363"/>
            <a:ext cx="1260475" cy="107950"/>
          </a:xfrm>
          <a:prstGeom prst="rect">
            <a:avLst/>
          </a:prstGeom>
          <a:solidFill>
            <a:srgbClr val="FF82D1"/>
          </a:solidFill>
          <a:ln w="12700">
            <a:solidFill>
              <a:schemeClr val="tx1"/>
            </a:solidFill>
            <a:miter lim="800000"/>
            <a:headEnd/>
            <a:tailEnd/>
          </a:ln>
          <a:effectLst>
            <a:outerShdw dist="71842" dir="2700000" algn="ctr" rotWithShape="0">
              <a:schemeClr val="bg2">
                <a:alpha val="50000"/>
              </a:schemeClr>
            </a:outerShdw>
          </a:effectLst>
        </p:spPr>
        <p:txBody>
          <a:bodyPr wrap="none" lIns="92075" tIns="46038" rIns="92075" bIns="46038" anchor="ctr"/>
          <a:lstStyle/>
          <a:p>
            <a:pPr algn="ctr" eaLnBrk="0" hangingPunct="0"/>
            <a:r>
              <a:rPr lang="hu-HU" sz="1400" b="1">
                <a:solidFill>
                  <a:srgbClr val="000000"/>
                </a:solidFill>
              </a:rPr>
              <a:t>B</a:t>
            </a:r>
            <a:endParaRPr lang="hu-HU" sz="1400" b="1">
              <a:solidFill>
                <a:srgbClr val="000000"/>
              </a:solidFill>
              <a:latin typeface="Arial CE" charset="-18"/>
            </a:endParaRPr>
          </a:p>
        </p:txBody>
      </p:sp>
      <p:sp>
        <p:nvSpPr>
          <p:cNvPr id="374868" name="Arc 84"/>
          <p:cNvSpPr>
            <a:spLocks/>
          </p:cNvSpPr>
          <p:nvPr/>
        </p:nvSpPr>
        <p:spPr bwMode="auto">
          <a:xfrm>
            <a:off x="3095625" y="4470400"/>
            <a:ext cx="1955800" cy="982663"/>
          </a:xfrm>
          <a:custGeom>
            <a:avLst/>
            <a:gdLst>
              <a:gd name="G0" fmla="+- 18 0 0"/>
              <a:gd name="G1" fmla="+- 0 0 0"/>
              <a:gd name="G2" fmla="+- 21600 0 0"/>
              <a:gd name="T0" fmla="*/ 21618 w 21618"/>
              <a:gd name="T1" fmla="*/ 0 h 21600"/>
              <a:gd name="T2" fmla="*/ 0 w 21618"/>
              <a:gd name="T3" fmla="*/ 21600 h 21600"/>
              <a:gd name="T4" fmla="*/ 18 w 21618"/>
              <a:gd name="T5" fmla="*/ 0 h 21600"/>
            </a:gdLst>
            <a:ahLst/>
            <a:cxnLst>
              <a:cxn ang="0">
                <a:pos x="T0" y="T1"/>
              </a:cxn>
              <a:cxn ang="0">
                <a:pos x="T2" y="T3"/>
              </a:cxn>
              <a:cxn ang="0">
                <a:pos x="T4" y="T5"/>
              </a:cxn>
            </a:cxnLst>
            <a:rect l="0" t="0" r="r" b="b"/>
            <a:pathLst>
              <a:path w="21618" h="21600" fill="none" extrusionOk="0">
                <a:moveTo>
                  <a:pt x="21618" y="0"/>
                </a:moveTo>
                <a:cubicBezTo>
                  <a:pt x="21618" y="11929"/>
                  <a:pt x="11947" y="21600"/>
                  <a:pt x="18" y="21600"/>
                </a:cubicBezTo>
                <a:cubicBezTo>
                  <a:pt x="12" y="21600"/>
                  <a:pt x="6" y="21599"/>
                  <a:pt x="0" y="21599"/>
                </a:cubicBezTo>
              </a:path>
              <a:path w="21618" h="21600" stroke="0" extrusionOk="0">
                <a:moveTo>
                  <a:pt x="21618" y="0"/>
                </a:moveTo>
                <a:cubicBezTo>
                  <a:pt x="21618" y="11929"/>
                  <a:pt x="11947" y="21600"/>
                  <a:pt x="18" y="21600"/>
                </a:cubicBezTo>
                <a:cubicBezTo>
                  <a:pt x="12" y="21600"/>
                  <a:pt x="6" y="21599"/>
                  <a:pt x="0" y="21599"/>
                </a:cubicBezTo>
                <a:lnTo>
                  <a:pt x="18" y="0"/>
                </a:lnTo>
                <a:close/>
              </a:path>
            </a:pathLst>
          </a:custGeom>
          <a:noFill/>
          <a:ln w="12700" cap="rnd">
            <a:solidFill>
              <a:srgbClr val="000000"/>
            </a:solidFill>
            <a:round/>
            <a:headEnd type="stealth" w="med" len="lg"/>
            <a:tailEnd type="none" w="sm" len="sm"/>
          </a:ln>
          <a:effectLst/>
        </p:spPr>
        <p:txBody>
          <a:bodyPr/>
          <a:lstStyle/>
          <a:p>
            <a:endParaRPr lang="hu-HU"/>
          </a:p>
        </p:txBody>
      </p:sp>
      <p:sp>
        <p:nvSpPr>
          <p:cNvPr id="374869" name="Oval 85"/>
          <p:cNvSpPr>
            <a:spLocks noChangeArrowheads="1"/>
          </p:cNvSpPr>
          <p:nvPr/>
        </p:nvSpPr>
        <p:spPr bwMode="auto">
          <a:xfrm>
            <a:off x="3929063" y="4049713"/>
            <a:ext cx="2109787" cy="787400"/>
          </a:xfrm>
          <a:prstGeom prst="ellipse">
            <a:avLst/>
          </a:prstGeom>
          <a:noFill/>
          <a:ln w="12700">
            <a:solidFill>
              <a:srgbClr val="000000"/>
            </a:solidFill>
            <a:round/>
            <a:headEnd/>
            <a:tailEnd/>
          </a:ln>
          <a:effectLst>
            <a:outerShdw dist="17961" dir="2700000" algn="ctr" rotWithShape="0">
              <a:schemeClr val="tx1">
                <a:alpha val="50000"/>
              </a:schemeClr>
            </a:outerShdw>
          </a:effectLst>
        </p:spPr>
        <p:txBody>
          <a:bodyPr wrap="none" anchor="ctr"/>
          <a:lstStyle/>
          <a:p>
            <a:endParaRPr lang="hu-HU"/>
          </a:p>
        </p:txBody>
      </p:sp>
      <p:sp>
        <p:nvSpPr>
          <p:cNvPr id="374870" name="Arc 86"/>
          <p:cNvSpPr>
            <a:spLocks/>
          </p:cNvSpPr>
          <p:nvPr/>
        </p:nvSpPr>
        <p:spPr bwMode="auto">
          <a:xfrm>
            <a:off x="4183063" y="2279650"/>
            <a:ext cx="1236662" cy="285750"/>
          </a:xfrm>
          <a:custGeom>
            <a:avLst/>
            <a:gdLst>
              <a:gd name="G0" fmla="+- 21600 0 0"/>
              <a:gd name="G1" fmla="+- 21600 0 0"/>
              <a:gd name="G2" fmla="+- 21600 0 0"/>
              <a:gd name="T0" fmla="*/ 0 w 21600"/>
              <a:gd name="T1" fmla="*/ 21600 h 21600"/>
              <a:gd name="T2" fmla="*/ 2157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1"/>
                  <a:pt x="9653" y="15"/>
                  <a:pt x="21572" y="0"/>
                </a:cubicBezTo>
              </a:path>
              <a:path w="21600" h="21600" stroke="0" extrusionOk="0">
                <a:moveTo>
                  <a:pt x="0" y="21600"/>
                </a:moveTo>
                <a:cubicBezTo>
                  <a:pt x="0" y="9681"/>
                  <a:pt x="9653" y="15"/>
                  <a:pt x="21572" y="0"/>
                </a:cubicBezTo>
                <a:lnTo>
                  <a:pt x="21600" y="21600"/>
                </a:lnTo>
                <a:close/>
              </a:path>
            </a:pathLst>
          </a:custGeom>
          <a:noFill/>
          <a:ln w="12700" cap="rnd">
            <a:solidFill>
              <a:srgbClr val="000000"/>
            </a:solidFill>
            <a:round/>
            <a:headEnd type="stealth" w="med" len="lg"/>
            <a:tailEnd type="none" w="sm" len="sm"/>
          </a:ln>
          <a:effectLst/>
        </p:spPr>
        <p:txBody>
          <a:bodyPr/>
          <a:lstStyle/>
          <a:p>
            <a:endParaRPr lang="hu-H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2"/>
          </p:nvPr>
        </p:nvSpPr>
        <p:spPr/>
        <p:txBody>
          <a:bodyPr/>
          <a:lstStyle/>
          <a:p>
            <a:fld id="{F1164059-035F-4554-8F6B-099459F0BDF5}" type="slidenum">
              <a:rPr lang="en-US"/>
              <a:pPr/>
              <a:t>9</a:t>
            </a:fld>
            <a:endParaRPr lang="en-US"/>
          </a:p>
        </p:txBody>
      </p:sp>
      <p:sp>
        <p:nvSpPr>
          <p:cNvPr id="370690" name="Rectangle 2"/>
          <p:cNvSpPr>
            <a:spLocks noGrp="1" noChangeArrowheads="1"/>
          </p:cNvSpPr>
          <p:nvPr>
            <p:ph type="title"/>
          </p:nvPr>
        </p:nvSpPr>
        <p:spPr>
          <a:xfrm>
            <a:off x="1016000" y="896938"/>
            <a:ext cx="7696200" cy="838200"/>
          </a:xfrm>
        </p:spPr>
        <p:txBody>
          <a:bodyPr/>
          <a:lstStyle/>
          <a:p>
            <a:r>
              <a:rPr lang="hu-HU" sz="2900" dirty="0"/>
              <a:t>Erőforrás-ütemezés – másik probléma </a:t>
            </a:r>
          </a:p>
        </p:txBody>
      </p:sp>
      <p:sp>
        <p:nvSpPr>
          <p:cNvPr id="370691" name="Rectangle 3"/>
          <p:cNvSpPr>
            <a:spLocks noChangeArrowheads="1"/>
          </p:cNvSpPr>
          <p:nvPr/>
        </p:nvSpPr>
        <p:spPr bwMode="auto">
          <a:xfrm>
            <a:off x="174625" y="1765300"/>
            <a:ext cx="8523288" cy="1498600"/>
          </a:xfrm>
          <a:prstGeom prst="rect">
            <a:avLst/>
          </a:prstGeom>
          <a:solidFill>
            <a:schemeClr val="bg1"/>
          </a:solidFill>
          <a:ln w="25400">
            <a:solidFill>
              <a:schemeClr val="accent1"/>
            </a:solidFill>
            <a:miter lim="800000"/>
            <a:headEnd/>
            <a:tailEnd/>
          </a:ln>
          <a:effectLst/>
        </p:spPr>
        <p:txBody>
          <a:bodyPr wrap="none" anchor="ctr"/>
          <a:lstStyle/>
          <a:p>
            <a:endParaRPr lang="hu-HU"/>
          </a:p>
        </p:txBody>
      </p:sp>
      <p:sp>
        <p:nvSpPr>
          <p:cNvPr id="370692" name="Line 4"/>
          <p:cNvSpPr>
            <a:spLocks noChangeShapeType="1"/>
          </p:cNvSpPr>
          <p:nvPr/>
        </p:nvSpPr>
        <p:spPr bwMode="auto">
          <a:xfrm>
            <a:off x="1920875" y="1771650"/>
            <a:ext cx="0" cy="1485900"/>
          </a:xfrm>
          <a:prstGeom prst="line">
            <a:avLst/>
          </a:prstGeom>
          <a:noFill/>
          <a:ln w="50800">
            <a:solidFill>
              <a:schemeClr val="accent1"/>
            </a:solidFill>
            <a:round/>
            <a:headEnd type="none" w="sm" len="sm"/>
            <a:tailEnd type="none" w="sm" len="sm"/>
          </a:ln>
          <a:effectLst/>
        </p:spPr>
        <p:txBody>
          <a:bodyPr/>
          <a:lstStyle/>
          <a:p>
            <a:endParaRPr lang="hu-HU"/>
          </a:p>
        </p:txBody>
      </p:sp>
      <p:sp>
        <p:nvSpPr>
          <p:cNvPr id="370693" name="Rectangle 5"/>
          <p:cNvSpPr>
            <a:spLocks noChangeArrowheads="1"/>
          </p:cNvSpPr>
          <p:nvPr/>
        </p:nvSpPr>
        <p:spPr bwMode="auto">
          <a:xfrm>
            <a:off x="2006600" y="1828800"/>
            <a:ext cx="1422400" cy="228600"/>
          </a:xfrm>
          <a:prstGeom prst="rect">
            <a:avLst/>
          </a:prstGeom>
          <a:solidFill>
            <a:schemeClr val="accent2"/>
          </a:solidFill>
          <a:ln w="25400">
            <a:solidFill>
              <a:schemeClr val="accent1"/>
            </a:solidFill>
            <a:miter lim="800000"/>
            <a:headEnd/>
            <a:tailEnd/>
          </a:ln>
          <a:effectLst/>
        </p:spPr>
        <p:txBody>
          <a:bodyPr wrap="none" anchor="ctr"/>
          <a:lstStyle/>
          <a:p>
            <a:endParaRPr lang="hu-HU"/>
          </a:p>
        </p:txBody>
      </p:sp>
      <p:sp>
        <p:nvSpPr>
          <p:cNvPr id="370694" name="Rectangle 6"/>
          <p:cNvSpPr>
            <a:spLocks noChangeArrowheads="1"/>
          </p:cNvSpPr>
          <p:nvPr/>
        </p:nvSpPr>
        <p:spPr bwMode="auto">
          <a:xfrm>
            <a:off x="2809875" y="2222500"/>
            <a:ext cx="619125" cy="215900"/>
          </a:xfrm>
          <a:prstGeom prst="rect">
            <a:avLst/>
          </a:prstGeom>
          <a:solidFill>
            <a:schemeClr val="accent2"/>
          </a:solidFill>
          <a:ln w="25400">
            <a:solidFill>
              <a:schemeClr val="accent1"/>
            </a:solidFill>
            <a:miter lim="800000"/>
            <a:headEnd/>
            <a:tailEnd/>
          </a:ln>
          <a:effectLst/>
        </p:spPr>
        <p:txBody>
          <a:bodyPr wrap="none" anchor="ctr"/>
          <a:lstStyle/>
          <a:p>
            <a:endParaRPr lang="hu-HU"/>
          </a:p>
        </p:txBody>
      </p:sp>
      <p:sp>
        <p:nvSpPr>
          <p:cNvPr id="370695" name="Rectangle 7"/>
          <p:cNvSpPr>
            <a:spLocks noChangeArrowheads="1"/>
          </p:cNvSpPr>
          <p:nvPr/>
        </p:nvSpPr>
        <p:spPr bwMode="auto">
          <a:xfrm>
            <a:off x="2809875" y="2603500"/>
            <a:ext cx="2489200" cy="203200"/>
          </a:xfrm>
          <a:prstGeom prst="rect">
            <a:avLst/>
          </a:prstGeom>
          <a:solidFill>
            <a:schemeClr val="accent2"/>
          </a:solidFill>
          <a:ln w="25400">
            <a:solidFill>
              <a:schemeClr val="accent1"/>
            </a:solidFill>
            <a:miter lim="800000"/>
            <a:headEnd/>
            <a:tailEnd/>
          </a:ln>
          <a:effectLst/>
        </p:spPr>
        <p:txBody>
          <a:bodyPr wrap="none" anchor="ctr"/>
          <a:lstStyle/>
          <a:p>
            <a:endParaRPr lang="hu-HU"/>
          </a:p>
        </p:txBody>
      </p:sp>
      <p:sp>
        <p:nvSpPr>
          <p:cNvPr id="370696" name="Rectangle 8"/>
          <p:cNvSpPr>
            <a:spLocks noChangeArrowheads="1"/>
          </p:cNvSpPr>
          <p:nvPr/>
        </p:nvSpPr>
        <p:spPr bwMode="auto">
          <a:xfrm>
            <a:off x="4064000" y="2984500"/>
            <a:ext cx="1270000" cy="215900"/>
          </a:xfrm>
          <a:prstGeom prst="rect">
            <a:avLst/>
          </a:prstGeom>
          <a:solidFill>
            <a:schemeClr val="accent2"/>
          </a:solidFill>
          <a:ln w="25400">
            <a:solidFill>
              <a:schemeClr val="accent1"/>
            </a:solidFill>
            <a:miter lim="800000"/>
            <a:headEnd/>
            <a:tailEnd/>
          </a:ln>
          <a:effectLst/>
        </p:spPr>
        <p:txBody>
          <a:bodyPr wrap="none" anchor="ctr"/>
          <a:lstStyle/>
          <a:p>
            <a:endParaRPr lang="hu-HU"/>
          </a:p>
        </p:txBody>
      </p:sp>
      <p:sp>
        <p:nvSpPr>
          <p:cNvPr id="370699" name="Rectangle 11"/>
          <p:cNvSpPr>
            <a:spLocks noChangeArrowheads="1"/>
          </p:cNvSpPr>
          <p:nvPr/>
        </p:nvSpPr>
        <p:spPr bwMode="auto">
          <a:xfrm>
            <a:off x="268288" y="1781175"/>
            <a:ext cx="1047750" cy="1446213"/>
          </a:xfrm>
          <a:prstGeom prst="rect">
            <a:avLst/>
          </a:prstGeom>
          <a:noFill/>
          <a:ln w="9525">
            <a:noFill/>
            <a:miter lim="800000"/>
            <a:headEnd/>
            <a:tailEnd/>
          </a:ln>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400" b="1" i="1">
                <a:solidFill>
                  <a:schemeClr val="accent1"/>
                </a:solidFill>
              </a:rPr>
              <a:t>1. tev.</a:t>
            </a:r>
          </a:p>
          <a:p>
            <a:pPr defTabSz="969963" eaLnBrk="0" hangingPunct="0">
              <a:lnSpc>
                <a:spcPct val="85000"/>
              </a:lnSpc>
              <a:spcAft>
                <a:spcPct val="10000"/>
              </a:spcAft>
              <a:tabLst>
                <a:tab pos="228600" algn="l"/>
              </a:tabLst>
            </a:pPr>
            <a:r>
              <a:rPr lang="hu-HU" sz="2400" b="1" i="1">
                <a:solidFill>
                  <a:schemeClr val="accent1"/>
                </a:solidFill>
              </a:rPr>
              <a:t>2. tev.</a:t>
            </a:r>
          </a:p>
          <a:p>
            <a:pPr defTabSz="969963" eaLnBrk="0" hangingPunct="0">
              <a:lnSpc>
                <a:spcPct val="85000"/>
              </a:lnSpc>
              <a:spcAft>
                <a:spcPct val="10000"/>
              </a:spcAft>
              <a:tabLst>
                <a:tab pos="228600" algn="l"/>
              </a:tabLst>
            </a:pPr>
            <a:r>
              <a:rPr lang="hu-HU" sz="2400" b="1" i="1">
                <a:solidFill>
                  <a:schemeClr val="accent1"/>
                </a:solidFill>
              </a:rPr>
              <a:t>3. tev.</a:t>
            </a:r>
          </a:p>
          <a:p>
            <a:pPr defTabSz="969963" eaLnBrk="0" hangingPunct="0">
              <a:lnSpc>
                <a:spcPct val="85000"/>
              </a:lnSpc>
              <a:spcAft>
                <a:spcPct val="10000"/>
              </a:spcAft>
              <a:tabLst>
                <a:tab pos="228600" algn="l"/>
              </a:tabLst>
            </a:pPr>
            <a:r>
              <a:rPr lang="hu-HU" sz="2400" b="1" i="1">
                <a:solidFill>
                  <a:schemeClr val="accent1"/>
                </a:solidFill>
              </a:rPr>
              <a:t>4. tev.</a:t>
            </a:r>
            <a:endParaRPr lang="hu-HU" sz="2400" b="1" i="1">
              <a:solidFill>
                <a:schemeClr val="accent1"/>
              </a:solidFill>
              <a:latin typeface="Arial CE" charset="-18"/>
            </a:endParaRPr>
          </a:p>
        </p:txBody>
      </p:sp>
      <p:sp>
        <p:nvSpPr>
          <p:cNvPr id="370702" name="Rectangle 14"/>
          <p:cNvSpPr>
            <a:spLocks noChangeArrowheads="1"/>
          </p:cNvSpPr>
          <p:nvPr/>
        </p:nvSpPr>
        <p:spPr bwMode="auto">
          <a:xfrm>
            <a:off x="6757988" y="5740400"/>
            <a:ext cx="641350" cy="403225"/>
          </a:xfrm>
          <a:prstGeom prst="rect">
            <a:avLst/>
          </a:prstGeom>
          <a:noFill/>
          <a:ln w="9525">
            <a:noFill/>
            <a:miter lim="800000"/>
            <a:headEnd/>
            <a:tailEnd/>
          </a:ln>
          <a:effectLst>
            <a:outerShdw dist="45791" dir="3378596" algn="ctr" rotWithShape="0">
              <a:srgbClr val="000000">
                <a:alpha val="50000"/>
              </a:srgbClr>
            </a:outerShdw>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400" b="1" i="1">
                <a:solidFill>
                  <a:schemeClr val="accent1"/>
                </a:solidFill>
              </a:rPr>
              <a:t>Idő</a:t>
            </a:r>
            <a:endParaRPr lang="hu-HU" sz="2400" b="1" i="1">
              <a:solidFill>
                <a:schemeClr val="accent1"/>
              </a:solidFill>
              <a:latin typeface="Arial CE" charset="-18"/>
            </a:endParaRPr>
          </a:p>
        </p:txBody>
      </p:sp>
      <p:sp>
        <p:nvSpPr>
          <p:cNvPr id="370703" name="Line 15"/>
          <p:cNvSpPr>
            <a:spLocks noChangeShapeType="1"/>
          </p:cNvSpPr>
          <p:nvPr/>
        </p:nvSpPr>
        <p:spPr bwMode="auto">
          <a:xfrm>
            <a:off x="7872413" y="5943600"/>
            <a:ext cx="1173162" cy="0"/>
          </a:xfrm>
          <a:prstGeom prst="line">
            <a:avLst/>
          </a:prstGeom>
          <a:noFill/>
          <a:ln w="50800">
            <a:solidFill>
              <a:schemeClr val="accent1"/>
            </a:solidFill>
            <a:round/>
            <a:headEnd type="none" w="sm" len="sm"/>
            <a:tailEnd type="stealth" w="med" len="lg"/>
          </a:ln>
          <a:effectLst/>
        </p:spPr>
        <p:txBody>
          <a:bodyPr/>
          <a:lstStyle/>
          <a:p>
            <a:endParaRPr lang="hu-HU"/>
          </a:p>
        </p:txBody>
      </p:sp>
      <p:sp>
        <p:nvSpPr>
          <p:cNvPr id="370704" name="Rectangle 16"/>
          <p:cNvSpPr>
            <a:spLocks noChangeArrowheads="1"/>
          </p:cNvSpPr>
          <p:nvPr/>
        </p:nvSpPr>
        <p:spPr bwMode="auto">
          <a:xfrm>
            <a:off x="196850" y="3606800"/>
            <a:ext cx="1860550" cy="714375"/>
          </a:xfrm>
          <a:prstGeom prst="rect">
            <a:avLst/>
          </a:prstGeom>
          <a:noFill/>
          <a:ln w="9525">
            <a:noFill/>
            <a:miter lim="800000"/>
            <a:headEnd/>
            <a:tailEnd/>
          </a:ln>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400" b="1" i="1">
                <a:solidFill>
                  <a:schemeClr val="accent1"/>
                </a:solidFill>
              </a:rPr>
              <a:t>Erőforrás</a:t>
            </a:r>
            <a:br>
              <a:rPr lang="hu-HU" sz="2400" b="1" i="1">
                <a:solidFill>
                  <a:schemeClr val="accent1"/>
                </a:solidFill>
              </a:rPr>
            </a:br>
            <a:r>
              <a:rPr lang="hu-HU" sz="2400" b="1" i="1">
                <a:solidFill>
                  <a:schemeClr val="accent1"/>
                </a:solidFill>
              </a:rPr>
              <a:t>mennyiség </a:t>
            </a:r>
            <a:endParaRPr lang="hu-HU" sz="2400" b="1" i="1">
              <a:solidFill>
                <a:schemeClr val="accent1"/>
              </a:solidFill>
              <a:latin typeface="Arial CE" charset="-18"/>
            </a:endParaRPr>
          </a:p>
        </p:txBody>
      </p:sp>
      <p:sp>
        <p:nvSpPr>
          <p:cNvPr id="370705" name="Rectangle 17"/>
          <p:cNvSpPr>
            <a:spLocks noChangeArrowheads="1"/>
          </p:cNvSpPr>
          <p:nvPr/>
        </p:nvSpPr>
        <p:spPr bwMode="auto">
          <a:xfrm>
            <a:off x="6307138" y="4597400"/>
            <a:ext cx="2319337" cy="714375"/>
          </a:xfrm>
          <a:prstGeom prst="rect">
            <a:avLst/>
          </a:prstGeom>
          <a:noFill/>
          <a:ln w="9525">
            <a:noFill/>
            <a:miter lim="800000"/>
            <a:headEnd/>
            <a:tailEnd/>
          </a:ln>
          <a:effectLst/>
        </p:spPr>
        <p:txBody>
          <a:bodyPr wrap="none" lIns="92075" tIns="46038" rIns="92075" bIns="46038">
            <a:spAutoFit/>
          </a:bodyPr>
          <a:lstStyle/>
          <a:p>
            <a:pPr algn="ctr" defTabSz="969963" eaLnBrk="0" hangingPunct="0">
              <a:lnSpc>
                <a:spcPct val="85000"/>
              </a:lnSpc>
              <a:spcAft>
                <a:spcPct val="10000"/>
              </a:spcAft>
              <a:tabLst>
                <a:tab pos="228600" algn="l"/>
              </a:tabLst>
            </a:pPr>
            <a:r>
              <a:rPr lang="hu-HU" sz="2400" b="1" i="1">
                <a:solidFill>
                  <a:schemeClr val="accent1"/>
                </a:solidFill>
              </a:rPr>
              <a:t>Rendelkezésre</a:t>
            </a:r>
            <a:br>
              <a:rPr lang="hu-HU" sz="2400" b="1" i="1">
                <a:solidFill>
                  <a:schemeClr val="accent1"/>
                </a:solidFill>
              </a:rPr>
            </a:br>
            <a:r>
              <a:rPr lang="hu-HU" sz="2400" b="1" i="1">
                <a:solidFill>
                  <a:schemeClr val="accent1"/>
                </a:solidFill>
              </a:rPr>
              <a:t>állás</a:t>
            </a:r>
            <a:endParaRPr lang="hu-HU" sz="2400" b="1" i="1">
              <a:solidFill>
                <a:schemeClr val="accent1"/>
              </a:solidFill>
              <a:latin typeface="Arial CE" charset="-18"/>
            </a:endParaRPr>
          </a:p>
        </p:txBody>
      </p:sp>
      <p:sp>
        <p:nvSpPr>
          <p:cNvPr id="370706" name="Rectangle 18"/>
          <p:cNvSpPr>
            <a:spLocks noChangeArrowheads="1"/>
          </p:cNvSpPr>
          <p:nvPr/>
        </p:nvSpPr>
        <p:spPr bwMode="auto">
          <a:xfrm>
            <a:off x="2771775" y="4889500"/>
            <a:ext cx="393700" cy="355600"/>
          </a:xfrm>
          <a:prstGeom prst="rect">
            <a:avLst/>
          </a:prstGeom>
          <a:solidFill>
            <a:schemeClr val="accent2"/>
          </a:solidFill>
          <a:ln w="25400">
            <a:solidFill>
              <a:schemeClr val="accent2"/>
            </a:solidFill>
            <a:miter lim="800000"/>
            <a:headEnd/>
            <a:tailEnd/>
          </a:ln>
          <a:effectLst/>
        </p:spPr>
        <p:txBody>
          <a:bodyPr wrap="none" anchor="ctr"/>
          <a:lstStyle/>
          <a:p>
            <a:endParaRPr lang="hu-HU"/>
          </a:p>
        </p:txBody>
      </p:sp>
      <p:sp>
        <p:nvSpPr>
          <p:cNvPr id="370707" name="Rectangle 19"/>
          <p:cNvSpPr>
            <a:spLocks noChangeArrowheads="1"/>
          </p:cNvSpPr>
          <p:nvPr/>
        </p:nvSpPr>
        <p:spPr bwMode="auto">
          <a:xfrm>
            <a:off x="3190875" y="4889500"/>
            <a:ext cx="393700" cy="355600"/>
          </a:xfrm>
          <a:prstGeom prst="rect">
            <a:avLst/>
          </a:prstGeom>
          <a:solidFill>
            <a:schemeClr val="accent2"/>
          </a:solidFill>
          <a:ln w="25400">
            <a:solidFill>
              <a:schemeClr val="accent2"/>
            </a:solidFill>
            <a:miter lim="800000"/>
            <a:headEnd/>
            <a:tailEnd/>
          </a:ln>
          <a:effectLst/>
        </p:spPr>
        <p:txBody>
          <a:bodyPr wrap="none" anchor="ctr"/>
          <a:lstStyle/>
          <a:p>
            <a:endParaRPr lang="hu-HU"/>
          </a:p>
        </p:txBody>
      </p:sp>
      <p:sp>
        <p:nvSpPr>
          <p:cNvPr id="370710" name="Rectangle 22"/>
          <p:cNvSpPr>
            <a:spLocks noChangeArrowheads="1"/>
          </p:cNvSpPr>
          <p:nvPr/>
        </p:nvSpPr>
        <p:spPr bwMode="auto">
          <a:xfrm>
            <a:off x="4448175" y="4889500"/>
            <a:ext cx="393700" cy="355600"/>
          </a:xfrm>
          <a:prstGeom prst="rect">
            <a:avLst/>
          </a:prstGeom>
          <a:solidFill>
            <a:schemeClr val="accent2"/>
          </a:solidFill>
          <a:ln w="25400">
            <a:solidFill>
              <a:schemeClr val="accent2"/>
            </a:solidFill>
            <a:miter lim="800000"/>
            <a:headEnd/>
            <a:tailEnd/>
          </a:ln>
          <a:effectLst/>
        </p:spPr>
        <p:txBody>
          <a:bodyPr wrap="none" anchor="ctr"/>
          <a:lstStyle/>
          <a:p>
            <a:pPr algn="ctr"/>
            <a:endParaRPr lang="hu-HU"/>
          </a:p>
        </p:txBody>
      </p:sp>
      <p:sp>
        <p:nvSpPr>
          <p:cNvPr id="370711" name="Rectangle 23"/>
          <p:cNvSpPr>
            <a:spLocks noChangeArrowheads="1"/>
          </p:cNvSpPr>
          <p:nvPr/>
        </p:nvSpPr>
        <p:spPr bwMode="auto">
          <a:xfrm>
            <a:off x="2771775" y="5270500"/>
            <a:ext cx="393700" cy="355600"/>
          </a:xfrm>
          <a:prstGeom prst="rect">
            <a:avLst/>
          </a:prstGeom>
          <a:solidFill>
            <a:schemeClr val="accent2"/>
          </a:solidFill>
          <a:ln w="25400">
            <a:solidFill>
              <a:schemeClr val="accent2"/>
            </a:solidFill>
            <a:miter lim="800000"/>
            <a:headEnd/>
            <a:tailEnd/>
          </a:ln>
          <a:effectLst/>
        </p:spPr>
        <p:txBody>
          <a:bodyPr wrap="none" anchor="ctr"/>
          <a:lstStyle/>
          <a:p>
            <a:endParaRPr lang="hu-HU"/>
          </a:p>
        </p:txBody>
      </p:sp>
      <p:sp>
        <p:nvSpPr>
          <p:cNvPr id="370712" name="Rectangle 24"/>
          <p:cNvSpPr>
            <a:spLocks noChangeArrowheads="1"/>
          </p:cNvSpPr>
          <p:nvPr/>
        </p:nvSpPr>
        <p:spPr bwMode="auto">
          <a:xfrm>
            <a:off x="3190875" y="5270500"/>
            <a:ext cx="393700" cy="355600"/>
          </a:xfrm>
          <a:prstGeom prst="rect">
            <a:avLst/>
          </a:prstGeom>
          <a:solidFill>
            <a:schemeClr val="accent2"/>
          </a:solidFill>
          <a:ln w="25400">
            <a:solidFill>
              <a:schemeClr val="accent2"/>
            </a:solidFill>
            <a:miter lim="800000"/>
            <a:headEnd/>
            <a:tailEnd/>
          </a:ln>
          <a:effectLst/>
        </p:spPr>
        <p:txBody>
          <a:bodyPr wrap="none" anchor="ctr"/>
          <a:lstStyle/>
          <a:p>
            <a:endParaRPr lang="hu-HU"/>
          </a:p>
        </p:txBody>
      </p:sp>
      <p:sp>
        <p:nvSpPr>
          <p:cNvPr id="370714" name="Rectangle 26"/>
          <p:cNvSpPr>
            <a:spLocks noChangeArrowheads="1"/>
          </p:cNvSpPr>
          <p:nvPr/>
        </p:nvSpPr>
        <p:spPr bwMode="auto">
          <a:xfrm>
            <a:off x="4029075" y="5270500"/>
            <a:ext cx="393700" cy="355600"/>
          </a:xfrm>
          <a:prstGeom prst="rect">
            <a:avLst/>
          </a:prstGeom>
          <a:solidFill>
            <a:schemeClr val="accent2"/>
          </a:solidFill>
          <a:ln w="25400">
            <a:solidFill>
              <a:schemeClr val="accent2"/>
            </a:solidFill>
            <a:miter lim="800000"/>
            <a:headEnd/>
            <a:tailEnd/>
          </a:ln>
          <a:effectLst/>
        </p:spPr>
        <p:txBody>
          <a:bodyPr wrap="none" anchor="ctr"/>
          <a:lstStyle/>
          <a:p>
            <a:endParaRPr lang="hu-HU"/>
          </a:p>
        </p:txBody>
      </p:sp>
      <p:sp>
        <p:nvSpPr>
          <p:cNvPr id="370715" name="Rectangle 27"/>
          <p:cNvSpPr>
            <a:spLocks noChangeArrowheads="1"/>
          </p:cNvSpPr>
          <p:nvPr/>
        </p:nvSpPr>
        <p:spPr bwMode="auto">
          <a:xfrm>
            <a:off x="4448175" y="5270500"/>
            <a:ext cx="393700" cy="355600"/>
          </a:xfrm>
          <a:prstGeom prst="rect">
            <a:avLst/>
          </a:prstGeom>
          <a:solidFill>
            <a:schemeClr val="accent2"/>
          </a:solidFill>
          <a:ln w="25400">
            <a:solidFill>
              <a:schemeClr val="accent2"/>
            </a:solidFill>
            <a:miter lim="800000"/>
            <a:headEnd/>
            <a:tailEnd/>
          </a:ln>
          <a:effectLst/>
        </p:spPr>
        <p:txBody>
          <a:bodyPr wrap="none" anchor="ctr"/>
          <a:lstStyle/>
          <a:p>
            <a:endParaRPr lang="hu-HU"/>
          </a:p>
        </p:txBody>
      </p:sp>
      <p:sp>
        <p:nvSpPr>
          <p:cNvPr id="370716" name="Rectangle 28"/>
          <p:cNvSpPr>
            <a:spLocks noChangeArrowheads="1"/>
          </p:cNvSpPr>
          <p:nvPr/>
        </p:nvSpPr>
        <p:spPr bwMode="auto">
          <a:xfrm>
            <a:off x="4867275" y="5270500"/>
            <a:ext cx="393700" cy="355600"/>
          </a:xfrm>
          <a:prstGeom prst="rect">
            <a:avLst/>
          </a:prstGeom>
          <a:solidFill>
            <a:schemeClr val="accent2"/>
          </a:solidFill>
          <a:ln w="25400">
            <a:solidFill>
              <a:schemeClr val="accent2"/>
            </a:solidFill>
            <a:miter lim="800000"/>
            <a:headEnd/>
            <a:tailEnd/>
          </a:ln>
          <a:effectLst/>
        </p:spPr>
        <p:txBody>
          <a:bodyPr wrap="none" anchor="ctr"/>
          <a:lstStyle/>
          <a:p>
            <a:endParaRPr lang="hu-HU"/>
          </a:p>
        </p:txBody>
      </p:sp>
      <p:sp>
        <p:nvSpPr>
          <p:cNvPr id="370717" name="Rectangle 29"/>
          <p:cNvSpPr>
            <a:spLocks noChangeArrowheads="1"/>
          </p:cNvSpPr>
          <p:nvPr/>
        </p:nvSpPr>
        <p:spPr bwMode="auto">
          <a:xfrm>
            <a:off x="1933575" y="5651500"/>
            <a:ext cx="393700" cy="355600"/>
          </a:xfrm>
          <a:prstGeom prst="rect">
            <a:avLst/>
          </a:prstGeom>
          <a:solidFill>
            <a:schemeClr val="accent2"/>
          </a:solidFill>
          <a:ln w="25400">
            <a:solidFill>
              <a:schemeClr val="accent2"/>
            </a:solidFill>
            <a:miter lim="800000"/>
            <a:headEnd/>
            <a:tailEnd/>
          </a:ln>
          <a:effectLst/>
        </p:spPr>
        <p:txBody>
          <a:bodyPr wrap="none" anchor="ctr"/>
          <a:lstStyle/>
          <a:p>
            <a:endParaRPr lang="hu-HU"/>
          </a:p>
        </p:txBody>
      </p:sp>
      <p:sp>
        <p:nvSpPr>
          <p:cNvPr id="370718" name="Rectangle 30"/>
          <p:cNvSpPr>
            <a:spLocks noChangeArrowheads="1"/>
          </p:cNvSpPr>
          <p:nvPr/>
        </p:nvSpPr>
        <p:spPr bwMode="auto">
          <a:xfrm>
            <a:off x="2352675" y="5651500"/>
            <a:ext cx="393700" cy="355600"/>
          </a:xfrm>
          <a:prstGeom prst="rect">
            <a:avLst/>
          </a:prstGeom>
          <a:solidFill>
            <a:schemeClr val="accent2"/>
          </a:solidFill>
          <a:ln w="25400">
            <a:solidFill>
              <a:schemeClr val="accent2"/>
            </a:solidFill>
            <a:miter lim="800000"/>
            <a:headEnd/>
            <a:tailEnd/>
          </a:ln>
          <a:effectLst/>
        </p:spPr>
        <p:txBody>
          <a:bodyPr wrap="none" anchor="ctr"/>
          <a:lstStyle/>
          <a:p>
            <a:endParaRPr lang="hu-HU"/>
          </a:p>
        </p:txBody>
      </p:sp>
      <p:sp>
        <p:nvSpPr>
          <p:cNvPr id="370719" name="Rectangle 31"/>
          <p:cNvSpPr>
            <a:spLocks noChangeArrowheads="1"/>
          </p:cNvSpPr>
          <p:nvPr/>
        </p:nvSpPr>
        <p:spPr bwMode="auto">
          <a:xfrm>
            <a:off x="2771775" y="5651500"/>
            <a:ext cx="393700" cy="355600"/>
          </a:xfrm>
          <a:prstGeom prst="rect">
            <a:avLst/>
          </a:prstGeom>
          <a:solidFill>
            <a:schemeClr val="accent2"/>
          </a:solidFill>
          <a:ln w="25400">
            <a:solidFill>
              <a:schemeClr val="accent2"/>
            </a:solidFill>
            <a:miter lim="800000"/>
            <a:headEnd/>
            <a:tailEnd/>
          </a:ln>
          <a:effectLst/>
        </p:spPr>
        <p:txBody>
          <a:bodyPr wrap="none" anchor="ctr"/>
          <a:lstStyle/>
          <a:p>
            <a:endParaRPr lang="hu-HU"/>
          </a:p>
        </p:txBody>
      </p:sp>
      <p:sp>
        <p:nvSpPr>
          <p:cNvPr id="370720" name="Rectangle 32"/>
          <p:cNvSpPr>
            <a:spLocks noChangeArrowheads="1"/>
          </p:cNvSpPr>
          <p:nvPr/>
        </p:nvSpPr>
        <p:spPr bwMode="auto">
          <a:xfrm>
            <a:off x="3190875" y="5651500"/>
            <a:ext cx="393700" cy="355600"/>
          </a:xfrm>
          <a:prstGeom prst="rect">
            <a:avLst/>
          </a:prstGeom>
          <a:solidFill>
            <a:schemeClr val="accent2"/>
          </a:solidFill>
          <a:ln w="25400">
            <a:solidFill>
              <a:schemeClr val="accent2"/>
            </a:solidFill>
            <a:miter lim="800000"/>
            <a:headEnd/>
            <a:tailEnd/>
          </a:ln>
          <a:effectLst/>
        </p:spPr>
        <p:txBody>
          <a:bodyPr wrap="none" anchor="ctr"/>
          <a:lstStyle/>
          <a:p>
            <a:endParaRPr lang="hu-HU"/>
          </a:p>
        </p:txBody>
      </p:sp>
      <p:sp>
        <p:nvSpPr>
          <p:cNvPr id="370722" name="Rectangle 34"/>
          <p:cNvSpPr>
            <a:spLocks noChangeArrowheads="1"/>
          </p:cNvSpPr>
          <p:nvPr/>
        </p:nvSpPr>
        <p:spPr bwMode="auto">
          <a:xfrm>
            <a:off x="4029075" y="5651500"/>
            <a:ext cx="393700" cy="355600"/>
          </a:xfrm>
          <a:prstGeom prst="rect">
            <a:avLst/>
          </a:prstGeom>
          <a:solidFill>
            <a:schemeClr val="accent2"/>
          </a:solidFill>
          <a:ln w="25400">
            <a:solidFill>
              <a:schemeClr val="accent2"/>
            </a:solidFill>
            <a:miter lim="800000"/>
            <a:headEnd/>
            <a:tailEnd/>
          </a:ln>
          <a:effectLst/>
        </p:spPr>
        <p:txBody>
          <a:bodyPr wrap="none" anchor="ctr"/>
          <a:lstStyle/>
          <a:p>
            <a:endParaRPr lang="hu-HU"/>
          </a:p>
        </p:txBody>
      </p:sp>
      <p:sp>
        <p:nvSpPr>
          <p:cNvPr id="370723" name="Rectangle 35"/>
          <p:cNvSpPr>
            <a:spLocks noChangeArrowheads="1"/>
          </p:cNvSpPr>
          <p:nvPr/>
        </p:nvSpPr>
        <p:spPr bwMode="auto">
          <a:xfrm>
            <a:off x="4448175" y="5651500"/>
            <a:ext cx="393700" cy="355600"/>
          </a:xfrm>
          <a:prstGeom prst="rect">
            <a:avLst/>
          </a:prstGeom>
          <a:solidFill>
            <a:schemeClr val="accent2"/>
          </a:solidFill>
          <a:ln w="25400">
            <a:solidFill>
              <a:schemeClr val="accent2"/>
            </a:solidFill>
            <a:miter lim="800000"/>
            <a:headEnd/>
            <a:tailEnd/>
          </a:ln>
          <a:effectLst/>
        </p:spPr>
        <p:txBody>
          <a:bodyPr wrap="none" anchor="ctr"/>
          <a:lstStyle/>
          <a:p>
            <a:endParaRPr lang="hu-HU"/>
          </a:p>
        </p:txBody>
      </p:sp>
      <p:sp>
        <p:nvSpPr>
          <p:cNvPr id="370724" name="Rectangle 36"/>
          <p:cNvSpPr>
            <a:spLocks noChangeArrowheads="1"/>
          </p:cNvSpPr>
          <p:nvPr/>
        </p:nvSpPr>
        <p:spPr bwMode="auto">
          <a:xfrm>
            <a:off x="4867275" y="5651500"/>
            <a:ext cx="393700" cy="355600"/>
          </a:xfrm>
          <a:prstGeom prst="rect">
            <a:avLst/>
          </a:prstGeom>
          <a:solidFill>
            <a:schemeClr val="accent2"/>
          </a:solidFill>
          <a:ln w="25400">
            <a:solidFill>
              <a:schemeClr val="accent2"/>
            </a:solidFill>
            <a:miter lim="800000"/>
            <a:headEnd/>
            <a:tailEnd/>
          </a:ln>
          <a:effectLst/>
        </p:spPr>
        <p:txBody>
          <a:bodyPr wrap="none" anchor="ctr"/>
          <a:lstStyle/>
          <a:p>
            <a:endParaRPr lang="hu-HU"/>
          </a:p>
        </p:txBody>
      </p:sp>
      <p:sp>
        <p:nvSpPr>
          <p:cNvPr id="370727" name="Line 39"/>
          <p:cNvSpPr>
            <a:spLocks noChangeShapeType="1"/>
          </p:cNvSpPr>
          <p:nvPr/>
        </p:nvSpPr>
        <p:spPr bwMode="auto">
          <a:xfrm>
            <a:off x="1920875" y="3505200"/>
            <a:ext cx="0" cy="2514600"/>
          </a:xfrm>
          <a:prstGeom prst="line">
            <a:avLst/>
          </a:prstGeom>
          <a:noFill/>
          <a:ln w="50800">
            <a:solidFill>
              <a:schemeClr val="accent1"/>
            </a:solidFill>
            <a:round/>
            <a:headEnd type="none" w="sm" len="sm"/>
            <a:tailEnd type="none" w="sm" len="sm"/>
          </a:ln>
          <a:effectLst/>
        </p:spPr>
        <p:txBody>
          <a:bodyPr/>
          <a:lstStyle/>
          <a:p>
            <a:endParaRPr lang="hu-HU"/>
          </a:p>
        </p:txBody>
      </p:sp>
      <p:sp>
        <p:nvSpPr>
          <p:cNvPr id="370728" name="Line 40"/>
          <p:cNvSpPr>
            <a:spLocks noChangeShapeType="1"/>
          </p:cNvSpPr>
          <p:nvPr/>
        </p:nvSpPr>
        <p:spPr bwMode="auto">
          <a:xfrm>
            <a:off x="1920875" y="6019800"/>
            <a:ext cx="4694238" cy="0"/>
          </a:xfrm>
          <a:prstGeom prst="line">
            <a:avLst/>
          </a:prstGeom>
          <a:noFill/>
          <a:ln w="50800">
            <a:solidFill>
              <a:schemeClr val="accent1"/>
            </a:solidFill>
            <a:round/>
            <a:headEnd type="none" w="sm" len="sm"/>
            <a:tailEnd type="none" w="sm" len="sm"/>
          </a:ln>
          <a:effectLst/>
        </p:spPr>
        <p:txBody>
          <a:bodyPr/>
          <a:lstStyle/>
          <a:p>
            <a:endParaRPr lang="hu-HU"/>
          </a:p>
        </p:txBody>
      </p:sp>
      <p:sp>
        <p:nvSpPr>
          <p:cNvPr id="370729" name="Line 41"/>
          <p:cNvSpPr>
            <a:spLocks noChangeShapeType="1"/>
          </p:cNvSpPr>
          <p:nvPr/>
        </p:nvSpPr>
        <p:spPr bwMode="auto">
          <a:xfrm>
            <a:off x="1958975" y="4876800"/>
            <a:ext cx="4152900" cy="0"/>
          </a:xfrm>
          <a:prstGeom prst="line">
            <a:avLst/>
          </a:prstGeom>
          <a:noFill/>
          <a:ln w="25400">
            <a:solidFill>
              <a:schemeClr val="hlink"/>
            </a:solidFill>
            <a:round/>
            <a:headEnd type="none" w="sm" len="sm"/>
            <a:tailEnd type="none" w="sm" len="sm"/>
          </a:ln>
          <a:effectLst/>
        </p:spPr>
        <p:txBody>
          <a:bodyPr/>
          <a:lstStyle/>
          <a:p>
            <a:endParaRPr lang="hu-HU"/>
          </a:p>
        </p:txBody>
      </p:sp>
      <p:sp>
        <p:nvSpPr>
          <p:cNvPr id="370730" name="Rectangle 42"/>
          <p:cNvSpPr>
            <a:spLocks noChangeArrowheads="1"/>
          </p:cNvSpPr>
          <p:nvPr/>
        </p:nvSpPr>
        <p:spPr bwMode="auto">
          <a:xfrm>
            <a:off x="4038600" y="4902200"/>
            <a:ext cx="393700" cy="355600"/>
          </a:xfrm>
          <a:prstGeom prst="rect">
            <a:avLst/>
          </a:prstGeom>
          <a:solidFill>
            <a:schemeClr val="accent2"/>
          </a:solidFill>
          <a:ln w="25400">
            <a:solidFill>
              <a:schemeClr val="accent2"/>
            </a:solidFill>
            <a:miter lim="800000"/>
            <a:headEnd/>
            <a:tailEnd/>
          </a:ln>
          <a:effectLst/>
        </p:spPr>
        <p:txBody>
          <a:bodyPr wrap="none" anchor="ctr"/>
          <a:lstStyle/>
          <a:p>
            <a:endParaRPr lang="hu-HU"/>
          </a:p>
        </p:txBody>
      </p:sp>
      <p:sp>
        <p:nvSpPr>
          <p:cNvPr id="370732" name="Rectangle 44"/>
          <p:cNvSpPr>
            <a:spLocks noChangeArrowheads="1"/>
          </p:cNvSpPr>
          <p:nvPr/>
        </p:nvSpPr>
        <p:spPr bwMode="auto">
          <a:xfrm>
            <a:off x="4864100" y="4902200"/>
            <a:ext cx="393700" cy="355600"/>
          </a:xfrm>
          <a:prstGeom prst="rect">
            <a:avLst/>
          </a:prstGeom>
          <a:solidFill>
            <a:schemeClr val="accent2"/>
          </a:solidFill>
          <a:ln w="25400">
            <a:solidFill>
              <a:schemeClr val="accent2"/>
            </a:solidFill>
            <a:miter lim="800000"/>
            <a:headEnd/>
            <a:tailEnd/>
          </a:ln>
          <a:effectLst/>
        </p:spPr>
        <p:txBody>
          <a:bodyPr wrap="none" anchor="ctr"/>
          <a:lstStyle/>
          <a:p>
            <a:pPr algn="ctr"/>
            <a:endParaRPr lang="hu-HU"/>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EF65C0A8DA144BA3CE23371142F1C1" ma:contentTypeVersion="4" ma:contentTypeDescription="Create a new document." ma:contentTypeScope="" ma:versionID="2c02be64a5562b9fd91d2b4fd83b7148">
  <xsd:schema xmlns:xsd="http://www.w3.org/2001/XMLSchema" xmlns:xs="http://www.w3.org/2001/XMLSchema" xmlns:p="http://schemas.microsoft.com/office/2006/metadata/properties" xmlns:ns2="a58a214c-820c-4734-bda3-4e03de5b7370" targetNamespace="http://schemas.microsoft.com/office/2006/metadata/properties" ma:root="true" ma:fieldsID="dc4ba54571355f75e18fa95aa92ef96b" ns2:_="">
    <xsd:import namespace="a58a214c-820c-4734-bda3-4e03de5b737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8a214c-820c-4734-bda3-4e03de5b73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1A6C5D-60D5-405F-85EF-B3ED6B72BD18}"/>
</file>

<file path=customXml/itemProps2.xml><?xml version="1.0" encoding="utf-8"?>
<ds:datastoreItem xmlns:ds="http://schemas.openxmlformats.org/officeDocument/2006/customXml" ds:itemID="{8D1409C9-4440-4A19-BBBB-2D35AE698382}"/>
</file>

<file path=customXml/itemProps3.xml><?xml version="1.0" encoding="utf-8"?>
<ds:datastoreItem xmlns:ds="http://schemas.openxmlformats.org/officeDocument/2006/customXml" ds:itemID="{841AE547-94F0-4293-AEAD-A67C72D21ABF}"/>
</file>

<file path=docProps/app.xml><?xml version="1.0" encoding="utf-8"?>
<Properties xmlns="http://schemas.openxmlformats.org/officeDocument/2006/extended-properties" xmlns:vt="http://schemas.openxmlformats.org/officeDocument/2006/docPropsVTypes">
  <TotalTime>1710</TotalTime>
  <Words>1920</Words>
  <Application>Microsoft Office PowerPoint</Application>
  <PresentationFormat>On-screen Show (4:3)</PresentationFormat>
  <Paragraphs>372</Paragraphs>
  <Slides>30</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Arial</vt:lpstr>
      <vt:lpstr>Arial CE</vt:lpstr>
      <vt:lpstr>Calibri</vt:lpstr>
      <vt:lpstr>Century Gothic</vt:lpstr>
      <vt:lpstr>Courier New</vt:lpstr>
      <vt:lpstr>Wingdings</vt:lpstr>
      <vt:lpstr>Gallery</vt:lpstr>
      <vt:lpstr>Document</vt:lpstr>
      <vt:lpstr>Projektirányítás az informatikában </vt:lpstr>
      <vt:lpstr>5. előadás - Tartalomból</vt:lpstr>
      <vt:lpstr>Erőforrás-ütemezés</vt:lpstr>
      <vt:lpstr>Projekt átfutási idő és a végrehajtók száma üzleti szempontból</vt:lpstr>
      <vt:lpstr>Erőforrás-ütemezés</vt:lpstr>
      <vt:lpstr>Erőforrás-ütemezés - előtt </vt:lpstr>
      <vt:lpstr>Erőforrás-ütemezés - után</vt:lpstr>
      <vt:lpstr>Az erőforrások kiegyenlítése</vt:lpstr>
      <vt:lpstr>Erőforrás-ütemezés – másik probléma </vt:lpstr>
      <vt:lpstr>Az erőforrás-túlterhelés megoldásai </vt:lpstr>
      <vt:lpstr>További erőforrások bevonása</vt:lpstr>
      <vt:lpstr>Költségvetés hozzárendelése</vt:lpstr>
      <vt:lpstr>Az élőmunka-költség meghatározása</vt:lpstr>
      <vt:lpstr>Kritikus lánc módszer</vt:lpstr>
      <vt:lpstr>Kritikus lánc módszer (példa)</vt:lpstr>
      <vt:lpstr>A projekttervezés hálóterve</vt:lpstr>
      <vt:lpstr>Vezérlés = Követés + Cselekvés</vt:lpstr>
      <vt:lpstr>Információgyűjtés</vt:lpstr>
      <vt:lpstr>Miért van szükség óraelszámolásra?</vt:lpstr>
      <vt:lpstr>Állapotjelentés</vt:lpstr>
      <vt:lpstr>Állapotjelentések gyakorisága</vt:lpstr>
      <vt:lpstr>Az állapotjelentés tartalma 1</vt:lpstr>
      <vt:lpstr>Az állapotjelentés tartalma 2</vt:lpstr>
      <vt:lpstr>Mikor fejeződik be a projekt?</vt:lpstr>
      <vt:lpstr>Projekt lezárás</vt:lpstr>
      <vt:lpstr>A projekt leállítása</vt:lpstr>
      <vt:lpstr>Mikor fejeződik be a projekt?</vt:lpstr>
      <vt:lpstr>Projektzáró dokumentum tartalma</vt:lpstr>
      <vt:lpstr>Mi történik a projekt lezárása után</vt:lpstr>
      <vt:lpstr>Jó éjszakát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Projektirányítás az informatikában </dc:title>
  <dc:creator>Eniko Ilyes</dc:creator>
  <cp:lastModifiedBy>Eniko Ilyes</cp:lastModifiedBy>
  <cp:revision>40</cp:revision>
  <dcterms:created xsi:type="dcterms:W3CDTF">2018-10-18T14:26:32Z</dcterms:created>
  <dcterms:modified xsi:type="dcterms:W3CDTF">2021-10-06T17:22:10Z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0x01010063EF65C0A8DA144BA3CE23371142F1C1</vt:lpwstr>
  </property>
</Properties>
</file>