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20" r:id="rId17"/>
    <p:sldId id="419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08" r:id="rId31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4E"/>
    <a:srgbClr val="4948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842" autoAdjust="0"/>
  </p:normalViewPr>
  <p:slideViewPr>
    <p:cSldViewPr>
      <p:cViewPr varScale="1">
        <p:scale>
          <a:sx n="62" d="100"/>
          <a:sy n="62" d="100"/>
        </p:scale>
        <p:origin x="14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25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322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2A2-7885-4514-9F48-7587AD0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06" y="977211"/>
            <a:ext cx="6571343" cy="1049235"/>
          </a:xfrm>
        </p:spPr>
        <p:txBody>
          <a:bodyPr/>
          <a:lstStyle/>
          <a:p>
            <a:r>
              <a:rPr lang="hu-HU" dirty="0"/>
              <a:t>Befolyásoló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926-F7DC-4FCD-AD63-4179E37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3" y="1600201"/>
            <a:ext cx="7634317" cy="3855820"/>
          </a:xfrm>
        </p:spPr>
        <p:txBody>
          <a:bodyPr/>
          <a:lstStyle/>
          <a:p>
            <a:r>
              <a:rPr lang="hu-HU" i="1" dirty="0"/>
              <a:t>Alapvető jellemzők</a:t>
            </a:r>
            <a:r>
              <a:rPr lang="hu-HU" dirty="0"/>
              <a:t>: társaságkedvelő, kreatív, optimista, barátkozó, lelkes, álmodozó, ötletelő </a:t>
            </a:r>
          </a:p>
          <a:p>
            <a:r>
              <a:rPr lang="hu-HU" dirty="0"/>
              <a:t>Fő témája: kapcsolatok építése, nyitottság, optimizmus, szeressék őt, legyen népszerű</a:t>
            </a:r>
          </a:p>
          <a:p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84F9F4-E702-43F1-A679-53D799F7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34247"/>
              </p:ext>
            </p:extLst>
          </p:nvPr>
        </p:nvGraphicFramePr>
        <p:xfrm>
          <a:off x="1295400" y="3472971"/>
          <a:ext cx="689598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93">
                  <a:extLst>
                    <a:ext uri="{9D8B030D-6E8A-4147-A177-3AD203B41FA5}">
                      <a16:colId xmlns:a16="http://schemas.microsoft.com/office/drawing/2014/main" val="2845996938"/>
                    </a:ext>
                  </a:extLst>
                </a:gridCol>
                <a:gridCol w="3447993">
                  <a:extLst>
                    <a:ext uri="{9D8B030D-6E8A-4147-A177-3AD203B41FA5}">
                      <a16:colId xmlns:a16="http://schemas.microsoft.com/office/drawing/2014/main" val="25404536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hu-HU" dirty="0"/>
                        <a:t>Erősségek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Gyengeségek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99"/>
                  </a:ext>
                </a:extLst>
              </a:tr>
              <a:tr h="182630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Társasági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Optimista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Rengeteg ötlete van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Hat az emberekre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Döntéseit nem mindig megfontoltan hozza meg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Határidőket nem tudja tartani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Szószátyár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2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2A2-7885-4514-9F48-7587AD0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06" y="977211"/>
            <a:ext cx="6571343" cy="1049235"/>
          </a:xfrm>
        </p:spPr>
        <p:txBody>
          <a:bodyPr/>
          <a:lstStyle/>
          <a:p>
            <a:r>
              <a:rPr lang="hu-HU" dirty="0"/>
              <a:t>Kitartó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926-F7DC-4FCD-AD63-4179E37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3" y="1600201"/>
            <a:ext cx="7634317" cy="3855820"/>
          </a:xfrm>
        </p:spPr>
        <p:txBody>
          <a:bodyPr/>
          <a:lstStyle/>
          <a:p>
            <a:r>
              <a:rPr lang="hu-HU" i="1" dirty="0"/>
              <a:t>Alapvető jellemzők</a:t>
            </a:r>
            <a:r>
              <a:rPr lang="hu-HU" dirty="0"/>
              <a:t>: békés, alázatos, türelmes, érzékeny, önzetlen, csapatjátékos, segítőkész, bizonytalan, őszinte</a:t>
            </a:r>
          </a:p>
          <a:p>
            <a:r>
              <a:rPr lang="hu-HU" dirty="0"/>
              <a:t>Fő témája: biztonság, stabilitás, béke, kölcsönös elfogadás, együttműködés</a:t>
            </a:r>
          </a:p>
          <a:p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84F9F4-E702-43F1-A679-53D799F7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95111"/>
              </p:ext>
            </p:extLst>
          </p:nvPr>
        </p:nvGraphicFramePr>
        <p:xfrm>
          <a:off x="1295400" y="3573780"/>
          <a:ext cx="689598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93">
                  <a:extLst>
                    <a:ext uri="{9D8B030D-6E8A-4147-A177-3AD203B41FA5}">
                      <a16:colId xmlns:a16="http://schemas.microsoft.com/office/drawing/2014/main" val="2845996938"/>
                    </a:ext>
                  </a:extLst>
                </a:gridCol>
                <a:gridCol w="3447993">
                  <a:extLst>
                    <a:ext uri="{9D8B030D-6E8A-4147-A177-3AD203B41FA5}">
                      <a16:colId xmlns:a16="http://schemas.microsoft.com/office/drawing/2014/main" val="25404536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hu-HU" dirty="0"/>
                        <a:t>Erősségek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Gyengeségek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99"/>
                  </a:ext>
                </a:extLst>
              </a:tr>
              <a:tr h="182630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Alkalmazkodik másokhoz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Figyeli a határidőket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Lojális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Kitartó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Sokat hezitál, halogat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Nehezen mond nemet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Saját érdekeit háttérbe szorítja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Nem kedveli a változást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9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2A2-7885-4514-9F48-7587AD0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06" y="977211"/>
            <a:ext cx="6571343" cy="1049235"/>
          </a:xfrm>
        </p:spPr>
        <p:txBody>
          <a:bodyPr/>
          <a:lstStyle/>
          <a:p>
            <a:r>
              <a:rPr lang="hu-HU" dirty="0"/>
              <a:t>Szabálytisztelő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926-F7DC-4FCD-AD63-4179E37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3" y="1600201"/>
            <a:ext cx="7634317" cy="3855820"/>
          </a:xfrm>
        </p:spPr>
        <p:txBody>
          <a:bodyPr/>
          <a:lstStyle/>
          <a:p>
            <a:r>
              <a:rPr lang="hu-HU" i="1" dirty="0"/>
              <a:t>Alapvető jellemzők</a:t>
            </a:r>
            <a:r>
              <a:rPr lang="hu-HU" dirty="0"/>
              <a:t>: alapos, minőségorientált, logikus, tapintatos, kritikus, részletorientált, rendszerető, óvatos</a:t>
            </a:r>
          </a:p>
          <a:p>
            <a:r>
              <a:rPr lang="hu-HU" dirty="0"/>
              <a:t>Fő témája: precizitás, maximalizmus, mindenben a rendszert keresi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84F9F4-E702-43F1-A679-53D799F7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23001"/>
              </p:ext>
            </p:extLst>
          </p:nvPr>
        </p:nvGraphicFramePr>
        <p:xfrm>
          <a:off x="1219200" y="3472971"/>
          <a:ext cx="689598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93">
                  <a:extLst>
                    <a:ext uri="{9D8B030D-6E8A-4147-A177-3AD203B41FA5}">
                      <a16:colId xmlns:a16="http://schemas.microsoft.com/office/drawing/2014/main" val="2845996938"/>
                    </a:ext>
                  </a:extLst>
                </a:gridCol>
                <a:gridCol w="3447993">
                  <a:extLst>
                    <a:ext uri="{9D8B030D-6E8A-4147-A177-3AD203B41FA5}">
                      <a16:colId xmlns:a16="http://schemas.microsoft.com/office/drawing/2014/main" val="25404536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hu-HU" dirty="0"/>
                        <a:t>Erősségek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Gyengeségek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99"/>
                  </a:ext>
                </a:extLst>
              </a:tr>
              <a:tr h="182630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Diplomatikus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Figyel a folyamatokra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Mindig van egy „B” terve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Szabályok, előírások, tények elsődlegesek számára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Elvesz a részletekben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Túlzottan kudarckerülő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Túl kritikus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Túlelemzi a dolgokat és </a:t>
                      </a:r>
                      <a:r>
                        <a:rPr lang="hu-HU" sz="2000" dirty="0" err="1"/>
                        <a:t>elcsúszhat</a:t>
                      </a:r>
                      <a:r>
                        <a:rPr lang="hu-HU" sz="2000" dirty="0"/>
                        <a:t> a határidőkkel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6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11" y="977211"/>
            <a:ext cx="6571343" cy="1049235"/>
          </a:xfrm>
        </p:spPr>
        <p:txBody>
          <a:bodyPr>
            <a:normAutofit/>
          </a:bodyPr>
          <a:lstStyle/>
          <a:p>
            <a:r>
              <a:rPr lang="hu-HU" dirty="0"/>
              <a:t>Feladat</a:t>
            </a:r>
            <a:br>
              <a:rPr lang="hu-HU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D1608-5877-4E02-A3E9-220D577C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705713"/>
            <a:ext cx="3324225" cy="21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757BE-3BC0-400B-BBD0-C0BD4F82FC44}"/>
              </a:ext>
            </a:extLst>
          </p:cNvPr>
          <p:cNvSpPr txBox="1"/>
          <p:nvPr/>
        </p:nvSpPr>
        <p:spPr>
          <a:xfrm>
            <a:off x="1219200" y="1905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Minden stílushoz találtass egy-két személyt az ismeretségi körödből!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EF3D-6AA8-436E-A95D-444B0F0E0F8D}"/>
              </a:ext>
            </a:extLst>
          </p:cNvPr>
          <p:cNvSpPr txBox="1"/>
          <p:nvPr/>
        </p:nvSpPr>
        <p:spPr>
          <a:xfrm>
            <a:off x="1270457" y="287471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2. Kikkel jössz ki a legjobban?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E5362-8A70-4C57-B292-7BDED91DB98D}"/>
              </a:ext>
            </a:extLst>
          </p:cNvPr>
          <p:cNvSpPr txBox="1"/>
          <p:nvPr/>
        </p:nvSpPr>
        <p:spPr>
          <a:xfrm>
            <a:off x="1241882" y="352104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3. Kikkel van a legtöbb konfliktusod?</a:t>
            </a:r>
          </a:p>
        </p:txBody>
      </p:sp>
    </p:spTree>
    <p:extLst>
      <p:ext uri="{BB962C8B-B14F-4D97-AF65-F5344CB8AC3E}">
        <p14:creationId xmlns:p14="http://schemas.microsoft.com/office/powerpoint/2010/main" val="28840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Hatékony kommunikáció D-vel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67047"/>
              </p:ext>
            </p:extLst>
          </p:nvPr>
        </p:nvGraphicFramePr>
        <p:xfrm>
          <a:off x="1195600" y="1828800"/>
          <a:ext cx="6819716" cy="392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858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  <a:gridCol w="3409858">
                  <a:extLst>
                    <a:ext uri="{9D8B030D-6E8A-4147-A177-3AD203B41FA5}">
                      <a16:colId xmlns:a16="http://schemas.microsoft.com/office/drawing/2014/main" val="3555206184"/>
                    </a:ext>
                  </a:extLst>
                </a:gridCol>
              </a:tblGrid>
              <a:tr h="48297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Ajánlott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Kerülendő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2719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Fogalmazzon világosan, pontosan, röviden, </a:t>
                      </a:r>
                      <a:r>
                        <a:rPr lang="hu-HU" sz="2000" dirty="0" err="1"/>
                        <a:t>lényegretörően</a:t>
                      </a:r>
                      <a:endParaRPr lang="hu-HU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hu-HU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Vázolja fel a célt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hu-HU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A részleteket inkább írásban közölje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hu-HU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Maradjon a témánál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személyeskedjen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legyenek olyan kijelentések, melyek nem bizonyíthatók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legyen felszínes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tűnjön rendezetlennek (sem ruházatban, sem eszközökben, sem anyagokban)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5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Hatékony kommunikáció I-vel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43561"/>
              </p:ext>
            </p:extLst>
          </p:nvPr>
        </p:nvGraphicFramePr>
        <p:xfrm>
          <a:off x="1195600" y="1828800"/>
          <a:ext cx="6819716" cy="375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858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  <a:gridCol w="3409858">
                  <a:extLst>
                    <a:ext uri="{9D8B030D-6E8A-4147-A177-3AD203B41FA5}">
                      <a16:colId xmlns:a16="http://schemas.microsoft.com/office/drawing/2014/main" val="3555206184"/>
                    </a:ext>
                  </a:extLst>
                </a:gridCol>
              </a:tblGrid>
              <a:tr h="48297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Ajánlott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Kerülendő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271903"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Legyen nyitott, barátságos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Hagyjon időt bevezető társalgásra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Mondanivalója legyen érdekes, sokszínű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Érdeklődjön a mondanivalója iránt, figyeljen, hallgasson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térjen rögtön a lényegre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erőltesse a tényeket, számadatokat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hűtse a lelkesedését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vitatkozzon vele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legyen távolságtartó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fojtsa belé a szót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4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Hatékony kommunikáció S-el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8341"/>
              </p:ext>
            </p:extLst>
          </p:nvPr>
        </p:nvGraphicFramePr>
        <p:xfrm>
          <a:off x="1195600" y="1674056"/>
          <a:ext cx="6819716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858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  <a:gridCol w="3409858">
                  <a:extLst>
                    <a:ext uri="{9D8B030D-6E8A-4147-A177-3AD203B41FA5}">
                      <a16:colId xmlns:a16="http://schemas.microsoft.com/office/drawing/2014/main" val="3555206184"/>
                    </a:ext>
                  </a:extLst>
                </a:gridCol>
              </a:tblGrid>
              <a:tr h="50526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Ajánlott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Kerülendő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414293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Mutasson érzelmeket, teremtsen pozitív hangulatot, bizalomteli légkört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Hogyan kezdetű kérdésekkel tájékozódjon a másik véleményéről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Várjon türelmesen a reakciókra, hagyjon időt a válaszra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 nem ért egyet vele az érzéseiről beszéljen, ne a tényekről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vágjon rögtön a téma közepére, ne legyen türelmetlen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A célokat illetően ne kényszerítse túl gyors döntésre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tűnjön bizalmatlannak, ellenségesnek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1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Hatékony kommunikáció C-vel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7628"/>
              </p:ext>
            </p:extLst>
          </p:nvPr>
        </p:nvGraphicFramePr>
        <p:xfrm>
          <a:off x="1195600" y="1828800"/>
          <a:ext cx="6819716" cy="407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858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  <a:gridCol w="3409858">
                  <a:extLst>
                    <a:ext uri="{9D8B030D-6E8A-4147-A177-3AD203B41FA5}">
                      <a16:colId xmlns:a16="http://schemas.microsoft.com/office/drawing/2014/main" val="3555206184"/>
                    </a:ext>
                  </a:extLst>
                </a:gridCol>
              </a:tblGrid>
              <a:tr h="38223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Ajánlott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Kerülendő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69079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Precízen fogalmazzon, kerülje a töltelékszavakat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Készüljön fel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Maradjon mindig a témánál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Legyen tárgyilagos: előnyöket és hátrányokat is hozzon 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legyen könnyelmű, laza, közvetlen vagy hangoskodó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akarjon bizalmaskodni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csináljon show-t, ne rugaszkodjon el a realitástól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Ne tegyen üres ígéretek, adjon biztonságot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0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Hozzájárulása a csapathoz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74340"/>
              </p:ext>
            </p:extLst>
          </p:nvPr>
        </p:nvGraphicFramePr>
        <p:xfrm>
          <a:off x="1219200" y="1752600"/>
          <a:ext cx="6571343" cy="4760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1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335310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223086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Magas színvonalat követel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Lelkiismeretes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Meghatároz, tisztáz, információt gyűjt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Sokoldalú problémamegoldó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Született vezető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Jövőbe tekintő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Kedveli a kihívást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Cselekvésre buzdít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Innovatív</a:t>
                      </a: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2036333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Megbízható csapatjátékos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Türelmes és empatikus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Lépésről lépésre gondolkodik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Mások igényeire figyel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Optimizmus és lelkesedés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Kreatív problémamegoldó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A cél elérésére buzdít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2000" b="1" dirty="0"/>
                        <a:t>Csapatjátékos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2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D, mint vezető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18250"/>
              </p:ext>
            </p:extLst>
          </p:nvPr>
        </p:nvGraphicFramePr>
        <p:xfrm>
          <a:off x="1195600" y="1828800"/>
          <a:ext cx="6653000" cy="407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000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</a:tblGrid>
              <a:tr h="52389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sz="2000" dirty="0"/>
                        <a:t>„A tett halála az okoskodás”</a:t>
                      </a:r>
                      <a:endParaRPr 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549135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Szeretik kitűzni a célt, beindítani a dolgokat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Energiát addig raknak bele, amíg kihívást jelent számukra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Olyan emberek szeretnek maguk körül: akik </a:t>
                      </a:r>
                      <a:r>
                        <a:rPr lang="hu-HU" sz="2000" dirty="0" err="1"/>
                        <a:t>önállóak</a:t>
                      </a:r>
                      <a:r>
                        <a:rPr lang="hu-HU" sz="2000" dirty="0"/>
                        <a:t>, önmagukért, munkájukért felelősséget vállalnak, akikre lehet építeni, akikben meg tudnak bízni, akik a háttérből támogatják őket céljaik elérése érdekében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5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9C177D-55DC-4CA4-ABF7-2AA41B029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199277"/>
              </p:ext>
            </p:extLst>
          </p:nvPr>
        </p:nvGraphicFramePr>
        <p:xfrm>
          <a:off x="1128684" y="1640533"/>
          <a:ext cx="6491316" cy="4133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613">
                  <a:extLst>
                    <a:ext uri="{9D8B030D-6E8A-4147-A177-3AD203B41FA5}">
                      <a16:colId xmlns:a16="http://schemas.microsoft.com/office/drawing/2014/main" val="2695872520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3043121693"/>
                    </a:ext>
                  </a:extLst>
                </a:gridCol>
                <a:gridCol w="2000287">
                  <a:extLst>
                    <a:ext uri="{9D8B030D-6E8A-4147-A177-3AD203B41FA5}">
                      <a16:colId xmlns:a16="http://schemas.microsoft.com/office/drawing/2014/main" val="3757538627"/>
                    </a:ext>
                  </a:extLst>
                </a:gridCol>
                <a:gridCol w="665189">
                  <a:extLst>
                    <a:ext uri="{9D8B030D-6E8A-4147-A177-3AD203B41FA5}">
                      <a16:colId xmlns:a16="http://schemas.microsoft.com/office/drawing/2014/main" val="3773548827"/>
                    </a:ext>
                  </a:extLst>
                </a:gridCol>
                <a:gridCol w="2245012">
                  <a:extLst>
                    <a:ext uri="{9D8B030D-6E8A-4147-A177-3AD203B41FA5}">
                      <a16:colId xmlns:a16="http://schemas.microsoft.com/office/drawing/2014/main" val="3759746462"/>
                    </a:ext>
                  </a:extLst>
                </a:gridCol>
              </a:tblGrid>
              <a:tr h="116282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Tekintse át az alábbi 12 tulajdonságpárt, majd válassza ki, hogy az egyes párok tagjai közül melyik jellemző inkább Önre?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573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önérvényesítő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vidám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127663723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megnyerő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lojális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87059190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tapintatos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kritikus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598866597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diplomatikus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célorientált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957560530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határozott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figyelmes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22470218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lelkes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elemző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77931747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elszánt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kifejező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176805249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társasági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nyugodt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01847317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9.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precíz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B: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együttérző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2309043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10.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fegyelmezett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kihívást kereső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242805189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versengő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B: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segítőkész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68211947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optimista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rendszerető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06359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I, mint vezető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70269"/>
              </p:ext>
            </p:extLst>
          </p:nvPr>
        </p:nvGraphicFramePr>
        <p:xfrm>
          <a:off x="1195600" y="1828800"/>
          <a:ext cx="6653000" cy="407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000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</a:tblGrid>
              <a:tr h="52389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sz="2000" dirty="0"/>
                        <a:t>„A változatosság gyönyörködtet”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549135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A lelkesedésük vezérli őket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A szimpátia nagyon fontos számukra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Ösztönös megérzéseikre hallgatva hoznak döntéseket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Egy újabb impulzus könnyen el tudja terelni a döntésüket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Emberi kapcsolatokat keresnek, ez tölti fel őket újra energiával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Hajlamosak lehetnek ide-oda kapkodni, elcsúszni határidőkkel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6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S, mint vezető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47034"/>
              </p:ext>
            </p:extLst>
          </p:nvPr>
        </p:nvGraphicFramePr>
        <p:xfrm>
          <a:off x="1195600" y="1828800"/>
          <a:ext cx="6957800" cy="427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800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</a:tblGrid>
              <a:tr h="52389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sz="2000" dirty="0"/>
                        <a:t>„A türelem rózsát terem”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549135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Mivel szeretik a nyugodt, kiszámítható légkört, vezetőként is arra törekszenek, hogy ilyet hozzanak létre maguk körül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A hierarchikus stílus helyett a bizalmi légkörben hisznek, ajtajuk mindig nyitva áll, hozzájuk bármikor be lehet térni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Türelmesek, </a:t>
                      </a:r>
                      <a:r>
                        <a:rPr lang="hu-HU" sz="2000" dirty="0" err="1"/>
                        <a:t>megértőek</a:t>
                      </a:r>
                      <a:r>
                        <a:rPr lang="hu-HU" sz="2000" dirty="0"/>
                        <a:t> a beosztottakkal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Név szerint ismerik az embereket, személyes kapcsolatot is fenntartanak velük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Nehézséget okoz számukra, ha </a:t>
                      </a:r>
                      <a:r>
                        <a:rPr lang="hu-HU" sz="2000" dirty="0" err="1"/>
                        <a:t>számonkérőnek</a:t>
                      </a:r>
                      <a:r>
                        <a:rPr lang="hu-HU" sz="2000" dirty="0"/>
                        <a:t> kell lenni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Személyes kudarcnak élik meg, ha valaki felmond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1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0BFEC-BBFD-401A-BE20-82A465F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C, mint vezető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17A52-40F4-4E9B-80AA-AEF9FE2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989"/>
              </p:ext>
            </p:extLst>
          </p:nvPr>
        </p:nvGraphicFramePr>
        <p:xfrm>
          <a:off x="1195600" y="1828800"/>
          <a:ext cx="6957800" cy="407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800">
                  <a:extLst>
                    <a:ext uri="{9D8B030D-6E8A-4147-A177-3AD203B41FA5}">
                      <a16:colId xmlns:a16="http://schemas.microsoft.com/office/drawing/2014/main" val="3915128193"/>
                    </a:ext>
                  </a:extLst>
                </a:gridCol>
              </a:tblGrid>
              <a:tr h="52389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sz="2000" dirty="0"/>
                        <a:t>„Az ördög a részletekben rejlik”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66397"/>
                  </a:ext>
                </a:extLst>
              </a:tr>
              <a:tr h="3549135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 err="1"/>
                        <a:t>Távolságtartóak</a:t>
                      </a:r>
                      <a:r>
                        <a:rPr lang="hu-HU" sz="2000" dirty="0"/>
                        <a:t>, némiképpen hűvösek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Jobban szeretnek egyedül, elvonultan dolgozni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Embereiket nem feltétlenül ismerik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Azokra figyelnek fel, akik hozzájuk hasonlóan alapos, precíz, pontos munkát végeznek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hu-HU" sz="2000" dirty="0"/>
                        <a:t>Szeretik, ha </a:t>
                      </a:r>
                      <a:r>
                        <a:rPr lang="hu-HU" sz="2000" dirty="0" err="1"/>
                        <a:t>struktúrált</a:t>
                      </a:r>
                      <a:r>
                        <a:rPr lang="hu-HU" sz="2000" dirty="0"/>
                        <a:t> rendben haladnak a dolgok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Kedvelt prezentációs elemek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05059"/>
              </p:ext>
            </p:extLst>
          </p:nvPr>
        </p:nvGraphicFramePr>
        <p:xfrm>
          <a:off x="1219200" y="1752600"/>
          <a:ext cx="6571343" cy="445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1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335310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223086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Precíz, felkészült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Logikai struktúra mentén, részletekbe menően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Kérdéseikre azonnal kapjanak egzakt és tényszerű választ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 legyen hatásvadász stílus (Kerülni kell a csillogást, felszínesség látszatát.)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 err="1">
                          <a:solidFill>
                            <a:schemeClr val="tx1"/>
                          </a:solidFill>
                        </a:rPr>
                        <a:t>Hight-tech</a:t>
                      </a:r>
                      <a:r>
                        <a:rPr lang="hu-HU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</a:rPr>
                        <a:t>Képi megjelenítés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</a:rPr>
                        <a:t>Modellben gondolkodva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</a:rPr>
                        <a:t>Eredményesség, stratégia hangsúlyozása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Jövő orientáció</a:t>
                      </a:r>
                    </a:p>
                    <a:p>
                      <a:pPr marL="342900" indent="-34290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Végcélra fókuszálás, részletek kerülése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hu-H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2036333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Bizalmi, baráti, meleg légkör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Kapcsolatok hangsúlyozása (milyen ismereteken keresztül jutottunk el hozzá, ki ajánlotta)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Kerek, harmonikus megfogalmazás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Lépésről lépésre felépített, nyugodt stílusú előadás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Írott formában is adott prezentáció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Érzelmi ráhangolás, személyes </a:t>
                      </a:r>
                      <a:r>
                        <a:rPr lang="hu-HU" sz="1400" b="0" dirty="0" err="1"/>
                        <a:t>bevonódás</a:t>
                      </a:r>
                      <a:endParaRPr lang="hu-HU" sz="1400" b="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Interaktivitás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Élmény-központúság, játékosság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400" b="0" dirty="0"/>
                        <a:t>Témák váltogatása az érdeklődés fenntartása érdekében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4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Stressz megjelenésekor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357"/>
              </p:ext>
            </p:extLst>
          </p:nvPr>
        </p:nvGraphicFramePr>
        <p:xfrm>
          <a:off x="1219200" y="1752600"/>
          <a:ext cx="6571343" cy="350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1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335310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223086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Kötekedő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Szőrszálhasogató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Túl kritikus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Pesszimista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Kötekedő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Erőszakos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Ideges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Önző</a:t>
                      </a: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127791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Szófukar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Rugalmatlan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Közönyös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Habozó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Fecsegő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Irreálisan optimista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Önmagát előtérbe helyező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8C0156-42DD-40A6-A9DF-2EC31647D515}"/>
              </a:ext>
            </a:extLst>
          </p:cNvPr>
          <p:cNvSpPr txBox="1"/>
          <p:nvPr/>
        </p:nvSpPr>
        <p:spPr>
          <a:xfrm>
            <a:off x="1128684" y="5502016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Stressz megjelenésekor: Az eredeti sajátosságok felerősödnek.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2953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Tartós stressz esetén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34396"/>
              </p:ext>
            </p:extLst>
          </p:nvPr>
        </p:nvGraphicFramePr>
        <p:xfrm>
          <a:off x="1219200" y="1752600"/>
          <a:ext cx="6571343" cy="3693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1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335310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223086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Hanyaggá, felületessé válik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Feladja a maximalizmusát és minőségre való törekvését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Elvonul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Kivonja magát a dolgok irányításából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Befelé fordul, nyalogatja a sebeit</a:t>
                      </a: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127791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Erőteljessé válik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Kilép az addigi megszokott terepéről, váratlan kitörést produkál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Kerüli a társaságot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Hallgataggá válik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dirty="0"/>
                        <a:t>Kikapcsolja a telefonját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ED6A9A-5C89-4874-96E5-BA5084DFC054}"/>
              </a:ext>
            </a:extLst>
          </p:cNvPr>
          <p:cNvSpPr txBox="1"/>
          <p:nvPr/>
        </p:nvSpPr>
        <p:spPr>
          <a:xfrm>
            <a:off x="838200" y="5717162"/>
            <a:ext cx="78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Tartós stressz esetén: Az eredeti sajátosságok </a:t>
            </a:r>
            <a:r>
              <a:rPr lang="hu-HU" i="1" dirty="0" err="1"/>
              <a:t>ellentéte</a:t>
            </a:r>
            <a:r>
              <a:rPr lang="hu-HU" i="1" dirty="0"/>
              <a:t> jelentkezik.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875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Stressz feloldása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15167"/>
              </p:ext>
            </p:extLst>
          </p:nvPr>
        </p:nvGraphicFramePr>
        <p:xfrm>
          <a:off x="1219200" y="1752600"/>
          <a:ext cx="6571343" cy="451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1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335310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223086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Kielemezni együtt a problémát, igazat adni neki: „</a:t>
                      </a:r>
                      <a:r>
                        <a:rPr lang="hu-HU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Hogy jutottunk ide? Mit kell legközelebb másképpen csinálni</a:t>
                      </a: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Részletekbe menni.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Ráparancsolni: </a:t>
                      </a:r>
                      <a:r>
                        <a:rPr lang="hu-HU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„Szedd össze magad!”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hu-H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Ezzel helyette hoznánk döntéseket, így kiprovokáljuk a dominanciáját.</a:t>
                      </a: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127791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Megkérdezni, bizalommal meghallgatni: „</a:t>
                      </a:r>
                      <a:r>
                        <a:rPr lang="hu-HU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Fontos vagy, ezért tudni szeretném, mi van veled</a:t>
                      </a: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Nem sürgetni!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Elfogadni.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Kibeszéltetni: </a:t>
                      </a:r>
                      <a:r>
                        <a:rPr lang="hu-HU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„Mi történt, mesélj!”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hu-H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Minél több emberrel, minél több oldalról beszéli át, annál inkább energiát nyer.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76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3528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 err="1">
                <a:solidFill>
                  <a:srgbClr val="FFFFFE"/>
                </a:solidFill>
              </a:rPr>
              <a:t>Jó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éjszakát</a:t>
            </a:r>
            <a:r>
              <a:rPr lang="en-US" dirty="0">
                <a:solidFill>
                  <a:srgbClr val="FFFFFE"/>
                </a:solidFill>
              </a:rPr>
              <a:t> …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96300" y="4922730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27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 kulcs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9C177D-55DC-4CA4-ABF7-2AA41B029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412728"/>
              </p:ext>
            </p:extLst>
          </p:nvPr>
        </p:nvGraphicFramePr>
        <p:xfrm>
          <a:off x="1128685" y="1640533"/>
          <a:ext cx="6719916" cy="4282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279">
                  <a:extLst>
                    <a:ext uri="{9D8B030D-6E8A-4147-A177-3AD203B41FA5}">
                      <a16:colId xmlns:a16="http://schemas.microsoft.com/office/drawing/2014/main" val="2695872520"/>
                    </a:ext>
                  </a:extLst>
                </a:gridCol>
                <a:gridCol w="823220">
                  <a:extLst>
                    <a:ext uri="{9D8B030D-6E8A-4147-A177-3AD203B41FA5}">
                      <a16:colId xmlns:a16="http://schemas.microsoft.com/office/drawing/2014/main" val="3043121693"/>
                    </a:ext>
                  </a:extLst>
                </a:gridCol>
                <a:gridCol w="2070730">
                  <a:extLst>
                    <a:ext uri="{9D8B030D-6E8A-4147-A177-3AD203B41FA5}">
                      <a16:colId xmlns:a16="http://schemas.microsoft.com/office/drawing/2014/main" val="3757538627"/>
                    </a:ext>
                  </a:extLst>
                </a:gridCol>
                <a:gridCol w="688614">
                  <a:extLst>
                    <a:ext uri="{9D8B030D-6E8A-4147-A177-3AD203B41FA5}">
                      <a16:colId xmlns:a16="http://schemas.microsoft.com/office/drawing/2014/main" val="3773548827"/>
                    </a:ext>
                  </a:extLst>
                </a:gridCol>
                <a:gridCol w="2324073">
                  <a:extLst>
                    <a:ext uri="{9D8B030D-6E8A-4147-A177-3AD203B41FA5}">
                      <a16:colId xmlns:a16="http://schemas.microsoft.com/office/drawing/2014/main" val="3759746462"/>
                    </a:ext>
                  </a:extLst>
                </a:gridCol>
              </a:tblGrid>
              <a:tr h="1279273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Az alábbi táblázatban karikázza be, hogy az egyes kérdésekre melyik választ adta. Adja össze, hogy az egyes stílusokra (D,I,S,C) hány választ adott!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573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127663723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87059190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598866597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957560530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22470218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77931747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1768052495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01847317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9.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B: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23090434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10.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3242805189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B: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68211947"/>
                  </a:ext>
                </a:extLst>
              </a:tr>
              <a:tr h="2383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B: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30" marR="42830" marT="0" marB="0"/>
                </a:tc>
                <a:extLst>
                  <a:ext uri="{0D108BD9-81ED-4DB2-BD59-A6C34878D82A}">
                    <a16:rowId xmlns:a16="http://schemas.microsoft.com/office/drawing/2014/main" val="24063591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D55A22-5D15-46D6-87D8-D7A706819FCD}"/>
              </a:ext>
            </a:extLst>
          </p:cNvPr>
          <p:cNvSpPr txBox="1"/>
          <p:nvPr/>
        </p:nvSpPr>
        <p:spPr>
          <a:xfrm>
            <a:off x="1295400" y="6400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Precízebb, megbízhatóbb teszt: </a:t>
            </a:r>
            <a:r>
              <a:rPr lang="hu-HU" i="1" dirty="0"/>
              <a:t>www.psidiumdisc.hu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14096-9610-4995-94BE-2CBB9DF7BB69}"/>
              </a:ext>
            </a:extLst>
          </p:cNvPr>
          <p:cNvSpPr txBox="1"/>
          <p:nvPr/>
        </p:nvSpPr>
        <p:spPr>
          <a:xfrm>
            <a:off x="1295400" y="617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Rövid online teszt: </a:t>
            </a:r>
            <a:r>
              <a:rPr lang="en-US" dirty="0"/>
              <a:t>https://www.nn.hu/szemelyiseg-teszt</a:t>
            </a:r>
          </a:p>
        </p:txBody>
      </p:sp>
    </p:spTree>
    <p:extLst>
      <p:ext uri="{BB962C8B-B14F-4D97-AF65-F5344CB8AC3E}">
        <p14:creationId xmlns:p14="http://schemas.microsoft.com/office/powerpoint/2010/main" val="24145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7069-7230-470C-AFFC-AF19247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DISC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C2B0-B2D3-4527-87DA-0AB69AC2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7329516" cy="328863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Amikor más emberekkel találkozunk – otthon, munkahelyen, az utcán, bevásárlásnál – hajlamosak vagyunk azt feltételezni, hogy ők is ugyanúgy viselkednek bizonyos szituációkban, mint mi … </a:t>
            </a:r>
          </a:p>
          <a:p>
            <a:r>
              <a:rPr lang="hu-HU" dirty="0"/>
              <a:t>Viselkedésünk mintákat követ: ezeket nevezhetjük </a:t>
            </a:r>
            <a:r>
              <a:rPr lang="hu-HU" i="1" dirty="0"/>
              <a:t>viselkedési stílusoknak. </a:t>
            </a:r>
            <a:r>
              <a:rPr lang="hu-HU" dirty="0"/>
              <a:t>A DISC 4  alap stílust különít el.</a:t>
            </a:r>
          </a:p>
          <a:p>
            <a:r>
              <a:rPr lang="hu-HU" b="1" dirty="0"/>
              <a:t>DISC felhasználási lehetősége: megérteni önmagunk és mások viselkedését, ezáltal elsajátítani a hatékonyabb kommunikáció alapjait.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46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7069-7230-470C-AFFC-AF19247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DISC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C2B0-B2D3-4527-87DA-0AB69AC2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7329516" cy="328863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Mindannyiunk viselkedésében megvan mind a négy stílus, kérdés, hogy: Milyen arányban?</a:t>
            </a:r>
          </a:p>
          <a:p>
            <a:r>
              <a:rPr lang="hu-HU" dirty="0"/>
              <a:t>A stílusokat nem érdemes jó vagy rossz-ként kategorizálni. Mindegyiknek megvan az előnye és a hátránya. Ugyanaz a tulajdonság is lehet hatékony és kártékony, szituáció függvényében.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- A DISC modell </a:t>
            </a:r>
            <a:r>
              <a:rPr lang="hu-HU" dirty="0" err="1"/>
              <a:t>atyja</a:t>
            </a:r>
            <a:r>
              <a:rPr lang="hu-HU" dirty="0"/>
              <a:t>: William M. </a:t>
            </a:r>
            <a:r>
              <a:rPr lang="hu-HU" dirty="0" err="1"/>
              <a:t>Marston</a:t>
            </a:r>
            <a:r>
              <a:rPr lang="hu-HU" dirty="0"/>
              <a:t> (1893-1947)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DISC modell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6E43E4-0A10-4EF7-955E-AC70F51E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14329"/>
              </p:ext>
            </p:extLst>
          </p:nvPr>
        </p:nvGraphicFramePr>
        <p:xfrm>
          <a:off x="1128684" y="1524000"/>
          <a:ext cx="6545987" cy="446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8">
                  <a:extLst>
                    <a:ext uri="{9D8B030D-6E8A-4147-A177-3AD203B41FA5}">
                      <a16:colId xmlns:a16="http://schemas.microsoft.com/office/drawing/2014/main" val="3304037603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1172448584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1718845952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2212494342"/>
                    </a:ext>
                  </a:extLst>
                </a:gridCol>
              </a:tblGrid>
              <a:tr h="753228">
                <a:tc gridSpan="4">
                  <a:txBody>
                    <a:bodyPr/>
                    <a:lstStyle/>
                    <a:p>
                      <a:pPr algn="ctr"/>
                      <a:endParaRPr lang="hu-HU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u-H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Feladatorientált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44274"/>
                  </a:ext>
                </a:extLst>
              </a:tr>
              <a:tr h="1456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 b="1" dirty="0"/>
                    </a:p>
                    <a:p>
                      <a:pPr algn="ctr"/>
                      <a:endParaRPr lang="hu-HU" sz="1600" b="1" dirty="0"/>
                    </a:p>
                    <a:p>
                      <a:pPr algn="ctr"/>
                      <a:r>
                        <a:rPr lang="hu-HU" sz="1600" b="1" dirty="0"/>
                        <a:t>C </a:t>
                      </a:r>
                    </a:p>
                    <a:p>
                      <a:pPr algn="ctr"/>
                      <a:r>
                        <a:rPr lang="hu-HU" sz="1600" b="1" dirty="0"/>
                        <a:t>Szabálytisztelő</a:t>
                      </a:r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 b="1" dirty="0"/>
                    </a:p>
                    <a:p>
                      <a:pPr algn="ctr"/>
                      <a:endParaRPr lang="hu-HU" sz="1600" b="1" dirty="0"/>
                    </a:p>
                    <a:p>
                      <a:pPr algn="ctr"/>
                      <a:r>
                        <a:rPr lang="hu-HU" sz="1600" b="1" dirty="0"/>
                        <a:t>D</a:t>
                      </a:r>
                    </a:p>
                    <a:p>
                      <a:pPr algn="ctr"/>
                      <a:r>
                        <a:rPr lang="hu-HU" sz="1600" b="1" dirty="0"/>
                        <a:t>Domináns</a:t>
                      </a:r>
                      <a:endParaRPr lang="en-US" sz="1600" b="1" dirty="0"/>
                    </a:p>
                  </a:txBody>
                  <a:tcPr>
                    <a:solidFill>
                      <a:srgbClr val="F6724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9361"/>
                  </a:ext>
                </a:extLst>
              </a:tr>
              <a:tr h="1558612">
                <a:tc>
                  <a:txBody>
                    <a:bodyPr/>
                    <a:lstStyle/>
                    <a:p>
                      <a:r>
                        <a:rPr lang="hu-HU" dirty="0"/>
                        <a:t>   </a:t>
                      </a:r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Introvertált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 b="1" dirty="0"/>
                    </a:p>
                    <a:p>
                      <a:pPr algn="ctr"/>
                      <a:endParaRPr lang="hu-HU" sz="1600" b="1" dirty="0"/>
                    </a:p>
                    <a:p>
                      <a:pPr algn="ctr"/>
                      <a:r>
                        <a:rPr lang="hu-HU" sz="1600" b="1" dirty="0"/>
                        <a:t>S</a:t>
                      </a:r>
                    </a:p>
                    <a:p>
                      <a:pPr algn="ctr"/>
                      <a:r>
                        <a:rPr lang="hu-HU" sz="1600" b="1" dirty="0"/>
                        <a:t>Kitartó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 b="1" dirty="0"/>
                    </a:p>
                    <a:p>
                      <a:pPr algn="ctr"/>
                      <a:endParaRPr lang="hu-HU" sz="1600" b="1" dirty="0"/>
                    </a:p>
                    <a:p>
                      <a:pPr algn="ctr"/>
                      <a:r>
                        <a:rPr lang="hu-HU" sz="1600" b="1" dirty="0"/>
                        <a:t>I</a:t>
                      </a:r>
                    </a:p>
                    <a:p>
                      <a:pPr algn="ctr"/>
                      <a:r>
                        <a:rPr lang="hu-HU" sz="1600" b="1" dirty="0"/>
                        <a:t>Befolyásoló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/>
                        <a:t>Extrovertált</a:t>
                      </a:r>
                      <a:endParaRPr 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24248"/>
                  </a:ext>
                </a:extLst>
              </a:tr>
              <a:tr h="694117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Kapcsolatorientált</a:t>
                      </a: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8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Ahogyan mi látjuk magunkat …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E4032-42AE-474D-9C6D-9701E9B0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61428"/>
              </p:ext>
            </p:extLst>
          </p:nvPr>
        </p:nvGraphicFramePr>
        <p:xfrm>
          <a:off x="1219200" y="1752600"/>
          <a:ext cx="5957887" cy="395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65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293432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1898048"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Precíz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Rendszerető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Diplomatikus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Aprólékos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Maximalista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Ösztönző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Úttörő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Eltökélt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Határozott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Céltudatos</a:t>
                      </a:r>
                    </a:p>
                    <a:p>
                      <a:pPr algn="l"/>
                      <a:endParaRPr lang="hu-H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2031014"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/>
                        <a:t>Nyugodt</a:t>
                      </a:r>
                    </a:p>
                    <a:p>
                      <a:pPr algn="l"/>
                      <a:r>
                        <a:rPr lang="hu-HU" sz="2000" b="1" dirty="0"/>
                        <a:t>Alkalmazkodó</a:t>
                      </a:r>
                    </a:p>
                    <a:p>
                      <a:pPr algn="l"/>
                      <a:r>
                        <a:rPr lang="hu-HU" sz="2000" b="1" dirty="0"/>
                        <a:t>Barátságos</a:t>
                      </a:r>
                    </a:p>
                    <a:p>
                      <a:pPr algn="l"/>
                      <a:r>
                        <a:rPr lang="hu-HU" sz="2000" b="1" dirty="0"/>
                        <a:t>Figyelmes</a:t>
                      </a:r>
                    </a:p>
                    <a:p>
                      <a:pPr algn="l"/>
                      <a:r>
                        <a:rPr lang="hu-HU" sz="2000" b="1" dirty="0"/>
                        <a:t>Hűséges</a:t>
                      </a:r>
                    </a:p>
                    <a:p>
                      <a:pPr algn="l"/>
                      <a:endParaRPr lang="hu-H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/>
                        <a:t>Társaságkedvelő</a:t>
                      </a:r>
                    </a:p>
                    <a:p>
                      <a:pPr algn="l"/>
                      <a:r>
                        <a:rPr lang="hu-HU" sz="2000" b="1" dirty="0"/>
                        <a:t>Bizalommal teli</a:t>
                      </a:r>
                    </a:p>
                    <a:p>
                      <a:pPr algn="l"/>
                      <a:r>
                        <a:rPr lang="hu-HU" sz="2000" b="1" dirty="0"/>
                        <a:t>Optimista</a:t>
                      </a:r>
                    </a:p>
                    <a:p>
                      <a:pPr algn="l"/>
                      <a:r>
                        <a:rPr lang="hu-HU" sz="2000" b="1" dirty="0"/>
                        <a:t>Lelkesítő</a:t>
                      </a:r>
                    </a:p>
                    <a:p>
                      <a:pPr algn="l"/>
                      <a:r>
                        <a:rPr lang="hu-HU" sz="2000" b="1" dirty="0"/>
                        <a:t>Rábeszélő</a:t>
                      </a:r>
                    </a:p>
                    <a:p>
                      <a:pPr algn="l"/>
                      <a:endParaRPr lang="hu-HU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4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FE1-2489-4F6E-952D-46D12340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84" y="956172"/>
            <a:ext cx="7177116" cy="1049235"/>
          </a:xfrm>
        </p:spPr>
        <p:txBody>
          <a:bodyPr/>
          <a:lstStyle/>
          <a:p>
            <a:r>
              <a:rPr lang="hu-HU" dirty="0"/>
              <a:t>Ahogyan </a:t>
            </a:r>
            <a:r>
              <a:rPr lang="en-US" dirty="0" err="1"/>
              <a:t>kritikusaink</a:t>
            </a:r>
            <a:r>
              <a:rPr lang="hu-HU" dirty="0"/>
              <a:t> láthatnak minket …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62D276-D26F-424C-9EF9-F99061F2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36679"/>
              </p:ext>
            </p:extLst>
          </p:nvPr>
        </p:nvGraphicFramePr>
        <p:xfrm>
          <a:off x="1219200" y="2005407"/>
          <a:ext cx="5957887" cy="392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65">
                  <a:extLst>
                    <a:ext uri="{9D8B030D-6E8A-4147-A177-3AD203B41FA5}">
                      <a16:colId xmlns:a16="http://schemas.microsoft.com/office/drawing/2014/main" val="4191925566"/>
                    </a:ext>
                  </a:extLst>
                </a:gridCol>
                <a:gridCol w="2934322">
                  <a:extLst>
                    <a:ext uri="{9D8B030D-6E8A-4147-A177-3AD203B41FA5}">
                      <a16:colId xmlns:a16="http://schemas.microsoft.com/office/drawing/2014/main" val="3444458496"/>
                    </a:ext>
                  </a:extLst>
                </a:gridCol>
              </a:tblGrid>
              <a:tr h="1898048"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Merev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Bizalmatlan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Hűvös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Tartózkodó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Bizonytalan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Erőszakos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Domináns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Irányadó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Intoleráns</a:t>
                      </a:r>
                    </a:p>
                    <a:p>
                      <a:pPr algn="l"/>
                      <a:r>
                        <a:rPr lang="hu-HU" sz="2000" b="1" dirty="0">
                          <a:solidFill>
                            <a:schemeClr val="tx1"/>
                          </a:solidFill>
                        </a:rPr>
                        <a:t>Arrogáns</a:t>
                      </a:r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72987"/>
                  </a:ext>
                </a:extLst>
              </a:tr>
              <a:tr h="2031014"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/>
                        <a:t>Közömbös</a:t>
                      </a:r>
                    </a:p>
                    <a:p>
                      <a:pPr algn="l"/>
                      <a:r>
                        <a:rPr lang="hu-HU" sz="2000" b="1" dirty="0"/>
                        <a:t>Passzív</a:t>
                      </a:r>
                    </a:p>
                    <a:p>
                      <a:pPr algn="l"/>
                      <a:r>
                        <a:rPr lang="hu-HU" sz="2000" b="1" dirty="0"/>
                        <a:t>Függő</a:t>
                      </a:r>
                    </a:p>
                    <a:p>
                      <a:pPr algn="l"/>
                      <a:r>
                        <a:rPr lang="hu-HU" sz="2000" b="1" dirty="0"/>
                        <a:t>Makacs</a:t>
                      </a:r>
                    </a:p>
                    <a:p>
                      <a:pPr algn="l"/>
                      <a:r>
                        <a:rPr lang="hu-HU" sz="2000" b="1" dirty="0"/>
                        <a:t>Rugalmatlan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b="1" dirty="0"/>
                        <a:t>Meggondolatlan</a:t>
                      </a:r>
                    </a:p>
                    <a:p>
                      <a:pPr algn="l"/>
                      <a:r>
                        <a:rPr lang="hu-HU" sz="2000" b="1" dirty="0"/>
                        <a:t>Nyugtalan</a:t>
                      </a:r>
                    </a:p>
                    <a:p>
                      <a:pPr algn="l"/>
                      <a:r>
                        <a:rPr lang="hu-HU" sz="2000" b="1" dirty="0"/>
                        <a:t>Tapintatos</a:t>
                      </a:r>
                    </a:p>
                    <a:p>
                      <a:pPr algn="l"/>
                      <a:r>
                        <a:rPr lang="hu-HU" sz="2000" b="1" dirty="0"/>
                        <a:t>Szertelen</a:t>
                      </a:r>
                    </a:p>
                    <a:p>
                      <a:pPr algn="l"/>
                      <a:r>
                        <a:rPr lang="hu-HU" sz="2000" b="1" dirty="0"/>
                        <a:t>Szétszórt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11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2A2-7885-4514-9F48-7587AD0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06" y="977211"/>
            <a:ext cx="6571343" cy="1049235"/>
          </a:xfrm>
        </p:spPr>
        <p:txBody>
          <a:bodyPr/>
          <a:lstStyle/>
          <a:p>
            <a:r>
              <a:rPr lang="hu-HU" dirty="0"/>
              <a:t>Domináns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926-F7DC-4FCD-AD63-4179E37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3" y="1600201"/>
            <a:ext cx="7634317" cy="3855820"/>
          </a:xfrm>
        </p:spPr>
        <p:txBody>
          <a:bodyPr/>
          <a:lstStyle/>
          <a:p>
            <a:r>
              <a:rPr lang="hu-HU" i="1" dirty="0"/>
              <a:t>Alapvető jellemzők</a:t>
            </a:r>
            <a:r>
              <a:rPr lang="hu-HU" dirty="0"/>
              <a:t>: irányadó, eltökélt, versengő, erélyes, eredmény orientált, felelősséget vállaló, konfrontálódó, kihívást kereső</a:t>
            </a:r>
          </a:p>
          <a:p>
            <a:r>
              <a:rPr lang="hu-HU" dirty="0"/>
              <a:t>Fő témája: kihívások kezelése, célok elérésére törekvés</a:t>
            </a:r>
          </a:p>
          <a:p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84F9F4-E702-43F1-A679-53D799F72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9501"/>
              </p:ext>
            </p:extLst>
          </p:nvPr>
        </p:nvGraphicFramePr>
        <p:xfrm>
          <a:off x="1295400" y="3472971"/>
          <a:ext cx="689598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93">
                  <a:extLst>
                    <a:ext uri="{9D8B030D-6E8A-4147-A177-3AD203B41FA5}">
                      <a16:colId xmlns:a16="http://schemas.microsoft.com/office/drawing/2014/main" val="2845996938"/>
                    </a:ext>
                  </a:extLst>
                </a:gridCol>
                <a:gridCol w="3447993">
                  <a:extLst>
                    <a:ext uri="{9D8B030D-6E8A-4147-A177-3AD203B41FA5}">
                      <a16:colId xmlns:a16="http://schemas.microsoft.com/office/drawing/2014/main" val="25404536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hu-HU" dirty="0"/>
                        <a:t>Erősségek</a:t>
                      </a:r>
                      <a:endParaRPr lang="en-US" dirty="0"/>
                    </a:p>
                  </a:txBody>
                  <a:tcPr>
                    <a:solidFill>
                      <a:srgbClr val="F6724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Gyengeségek</a:t>
                      </a:r>
                      <a:endParaRPr lang="en-US" dirty="0"/>
                    </a:p>
                  </a:txBody>
                  <a:tcPr>
                    <a:solidFill>
                      <a:srgbClr val="F672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99"/>
                  </a:ext>
                </a:extLst>
              </a:tr>
              <a:tr h="182630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Irányító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Stratégiai gondolkodó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Az összképet látja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Célokat tűz ki és megvalósítja azokat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Nem gondolja végig aprólékosan a döntéseit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Nem figyel a részletekre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sz="2000" dirty="0"/>
                        <a:t>Arrogánsnak tűnhet, aki nem vesz figyelembe másokat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39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CDCE0"/>
    </a:lt2>
    <a:accent1>
      <a:srgbClr val="415588"/>
    </a:accent1>
    <a:accent2>
      <a:srgbClr val="4294B6"/>
    </a:accent2>
    <a:accent3>
      <a:srgbClr val="087D7C"/>
    </a:accent3>
    <a:accent4>
      <a:srgbClr val="04B663"/>
    </a:accent4>
    <a:accent5>
      <a:srgbClr val="DF8822"/>
    </a:accent5>
    <a:accent6>
      <a:srgbClr val="BC410A"/>
    </a:accent6>
    <a:hlink>
      <a:srgbClr val="5977C4"/>
    </a:hlink>
    <a:folHlink>
      <a:srgbClr val="01A9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4" ma:contentTypeDescription="Create a new document." ma:contentTypeScope="" ma:versionID="2c02be64a5562b9fd91d2b4fd83b7148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dc4ba54571355f75e18fa95aa92ef96b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B7B1F-F736-4805-98F3-987657C3D3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BCCB9E-C27E-4403-96D9-126EC4340B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a214c-820c-4734-bda3-4e03de5b73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5477AA-34A4-40CF-B56F-E3DBF2F74CE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58a214c-820c-4734-bda3-4e03de5b7370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On-screen Show (4:3)</PresentationFormat>
  <Paragraphs>421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Gallery</vt:lpstr>
      <vt:lpstr>Projektirányítás az informatikában </vt:lpstr>
      <vt:lpstr>Kérdőív</vt:lpstr>
      <vt:lpstr>Megoldó kulcs</vt:lpstr>
      <vt:lpstr>DISC</vt:lpstr>
      <vt:lpstr>DISC</vt:lpstr>
      <vt:lpstr>DISC modell</vt:lpstr>
      <vt:lpstr>Ahogyan mi látjuk magunkat …</vt:lpstr>
      <vt:lpstr>Ahogyan kritikusaink láthatnak minket …</vt:lpstr>
      <vt:lpstr>Domináns</vt:lpstr>
      <vt:lpstr>Befolyásoló</vt:lpstr>
      <vt:lpstr>Kitartó</vt:lpstr>
      <vt:lpstr>Szabálytisztelő</vt:lpstr>
      <vt:lpstr>Feladat </vt:lpstr>
      <vt:lpstr>Hatékony kommunikáció D-vel</vt:lpstr>
      <vt:lpstr>Hatékony kommunikáció I-vel</vt:lpstr>
      <vt:lpstr>Hatékony kommunikáció S-el</vt:lpstr>
      <vt:lpstr>Hatékony kommunikáció C-vel</vt:lpstr>
      <vt:lpstr>Hozzájárulása a csapathoz</vt:lpstr>
      <vt:lpstr>D, mint vezető</vt:lpstr>
      <vt:lpstr>I, mint vezető</vt:lpstr>
      <vt:lpstr>S, mint vezető</vt:lpstr>
      <vt:lpstr>C, mint vezető</vt:lpstr>
      <vt:lpstr>Kedvelt prezentációs elemek</vt:lpstr>
      <vt:lpstr>Stressz megjelenésekor</vt:lpstr>
      <vt:lpstr>Tartós stressz esetén </vt:lpstr>
      <vt:lpstr>Stressz feloldása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 </dc:title>
  <cp:lastModifiedBy>Eniko Ilyes</cp:lastModifiedBy>
  <cp:revision>1</cp:revision>
  <dcterms:modified xsi:type="dcterms:W3CDTF">2021-11-30T11:24:19Z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