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1"/>
  </p:notesMasterIdLst>
  <p:handoutMasterIdLst>
    <p:handoutMasterId r:id="rId32"/>
  </p:handoutMasterIdLst>
  <p:sldIdLst>
    <p:sldId id="432" r:id="rId2"/>
    <p:sldId id="460" r:id="rId3"/>
    <p:sldId id="434" r:id="rId4"/>
    <p:sldId id="436" r:id="rId5"/>
    <p:sldId id="435" r:id="rId6"/>
    <p:sldId id="437" r:id="rId7"/>
    <p:sldId id="438" r:id="rId8"/>
    <p:sldId id="439" r:id="rId9"/>
    <p:sldId id="440" r:id="rId10"/>
    <p:sldId id="452" r:id="rId11"/>
    <p:sldId id="453" r:id="rId12"/>
    <p:sldId id="441" r:id="rId13"/>
    <p:sldId id="442" r:id="rId14"/>
    <p:sldId id="443" r:id="rId15"/>
    <p:sldId id="444" r:id="rId16"/>
    <p:sldId id="447" r:id="rId17"/>
    <p:sldId id="454" r:id="rId18"/>
    <p:sldId id="448" r:id="rId19"/>
    <p:sldId id="455" r:id="rId20"/>
    <p:sldId id="449" r:id="rId21"/>
    <p:sldId id="456" r:id="rId22"/>
    <p:sldId id="450" r:id="rId23"/>
    <p:sldId id="457" r:id="rId24"/>
    <p:sldId id="451" r:id="rId25"/>
    <p:sldId id="458" r:id="rId26"/>
    <p:sldId id="459" r:id="rId27"/>
    <p:sldId id="445" r:id="rId28"/>
    <p:sldId id="446" r:id="rId29"/>
    <p:sldId id="408" r:id="rId30"/>
  </p:sldIdLst>
  <p:sldSz cx="9144000" cy="6858000" type="screen4x3"/>
  <p:notesSz cx="6888163"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6" userDrawn="1">
          <p15:clr>
            <a:srgbClr val="A4A3A4"/>
          </p15:clr>
        </p15:guide>
        <p15:guide id="2" pos="217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iko Ilyes" initials="EI" lastIdx="1" clrIdx="0">
    <p:extLst>
      <p:ext uri="{19B8F6BF-5375-455C-9EA6-DF929625EA0E}">
        <p15:presenceInfo xmlns:p15="http://schemas.microsoft.com/office/powerpoint/2012/main" userId="073219e8400ee5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724E"/>
    <a:srgbClr val="4948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842" autoAdjust="0"/>
  </p:normalViewPr>
  <p:slideViewPr>
    <p:cSldViewPr>
      <p:cViewPr varScale="1">
        <p:scale>
          <a:sx n="62" d="100"/>
          <a:sy n="62" d="100"/>
        </p:scale>
        <p:origin x="138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3115" y="-394"/>
      </p:cViewPr>
      <p:guideLst>
        <p:guide orient="horz" pos="3156"/>
        <p:guide pos="21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2"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defTabSz="965961">
              <a:defRPr sz="1300"/>
            </a:lvl1pPr>
          </a:lstStyle>
          <a:p>
            <a:pPr>
              <a:defRPr/>
            </a:pPr>
            <a:endParaRPr lang="en-US"/>
          </a:p>
        </p:txBody>
      </p:sp>
      <p:sp>
        <p:nvSpPr>
          <p:cNvPr id="150531" name="Rectangle 3"/>
          <p:cNvSpPr>
            <a:spLocks noGrp="1" noChangeArrowheads="1"/>
          </p:cNvSpPr>
          <p:nvPr>
            <p:ph type="dt" sz="quarter" idx="1"/>
          </p:nvPr>
        </p:nvSpPr>
        <p:spPr bwMode="auto">
          <a:xfrm>
            <a:off x="3901009"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algn="r" defTabSz="965961">
              <a:defRPr sz="1300"/>
            </a:lvl1pPr>
          </a:lstStyle>
          <a:p>
            <a:pPr>
              <a:defRPr/>
            </a:pPr>
            <a:endParaRPr lang="en-US"/>
          </a:p>
        </p:txBody>
      </p:sp>
      <p:sp>
        <p:nvSpPr>
          <p:cNvPr id="150532" name="Rectangle 4"/>
          <p:cNvSpPr>
            <a:spLocks noGrp="1" noChangeArrowheads="1"/>
          </p:cNvSpPr>
          <p:nvPr>
            <p:ph type="ftr" sz="quarter" idx="2"/>
          </p:nvPr>
        </p:nvSpPr>
        <p:spPr bwMode="auto">
          <a:xfrm>
            <a:off x="2"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defTabSz="965961">
              <a:defRPr sz="1300"/>
            </a:lvl1pPr>
          </a:lstStyle>
          <a:p>
            <a:pPr>
              <a:defRPr/>
            </a:pPr>
            <a:endParaRPr lang="en-US"/>
          </a:p>
        </p:txBody>
      </p:sp>
      <p:sp>
        <p:nvSpPr>
          <p:cNvPr id="150533" name="Rectangle 5"/>
          <p:cNvSpPr>
            <a:spLocks noGrp="1" noChangeArrowheads="1"/>
          </p:cNvSpPr>
          <p:nvPr>
            <p:ph type="sldNum" sz="quarter" idx="3"/>
          </p:nvPr>
        </p:nvSpPr>
        <p:spPr bwMode="auto">
          <a:xfrm>
            <a:off x="3901009"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algn="r" defTabSz="965961">
              <a:defRPr sz="1300"/>
            </a:lvl1pPr>
          </a:lstStyle>
          <a:p>
            <a:pPr>
              <a:defRPr/>
            </a:pPr>
            <a:fld id="{C5480E4B-253C-4CAC-8645-D1B61B51983A}" type="slidenum">
              <a:rPr lang="en-US"/>
              <a:pPr>
                <a:defRPr/>
              </a:pPr>
              <a:t>‹#›</a:t>
            </a:fld>
            <a:endParaRPr lang="en-US"/>
          </a:p>
        </p:txBody>
      </p:sp>
    </p:spTree>
    <p:extLst>
      <p:ext uri="{BB962C8B-B14F-4D97-AF65-F5344CB8AC3E}">
        <p14:creationId xmlns:p14="http://schemas.microsoft.com/office/powerpoint/2010/main" val="2960467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2"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defTabSz="965961">
              <a:defRPr sz="1300"/>
            </a:lvl1pPr>
          </a:lstStyle>
          <a:p>
            <a:pPr>
              <a:defRPr/>
            </a:pPr>
            <a:endParaRPr lang="en-US"/>
          </a:p>
        </p:txBody>
      </p:sp>
      <p:sp>
        <p:nvSpPr>
          <p:cNvPr id="66563" name="Rectangle 3"/>
          <p:cNvSpPr>
            <a:spLocks noGrp="1" noChangeArrowheads="1"/>
          </p:cNvSpPr>
          <p:nvPr>
            <p:ph type="dt" idx="1"/>
          </p:nvPr>
        </p:nvSpPr>
        <p:spPr bwMode="auto">
          <a:xfrm>
            <a:off x="3901009"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algn="r" defTabSz="965961">
              <a:defRPr sz="1300"/>
            </a:lvl1pPr>
          </a:lstStyle>
          <a:p>
            <a:pPr>
              <a:defRPr/>
            </a:pPr>
            <a:endParaRPr lang="en-US"/>
          </a:p>
        </p:txBody>
      </p:sp>
      <p:sp>
        <p:nvSpPr>
          <p:cNvPr id="68612" name="Rectangle 4"/>
          <p:cNvSpPr>
            <a:spLocks noGrp="1" noRot="1" noChangeAspect="1" noChangeArrowheads="1" noTextEdit="1"/>
          </p:cNvSpPr>
          <p:nvPr>
            <p:ph type="sldImg" idx="2"/>
          </p:nvPr>
        </p:nvSpPr>
        <p:spPr bwMode="auto">
          <a:xfrm>
            <a:off x="941388" y="752475"/>
            <a:ext cx="5005387" cy="3756025"/>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688977" y="4758157"/>
            <a:ext cx="5510211" cy="450858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6566" name="Rectangle 6"/>
          <p:cNvSpPr>
            <a:spLocks noGrp="1" noChangeArrowheads="1"/>
          </p:cNvSpPr>
          <p:nvPr>
            <p:ph type="ftr" sz="quarter" idx="4"/>
          </p:nvPr>
        </p:nvSpPr>
        <p:spPr bwMode="auto">
          <a:xfrm>
            <a:off x="2"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defTabSz="965961">
              <a:defRPr sz="1300"/>
            </a:lvl1pPr>
          </a:lstStyle>
          <a:p>
            <a:pPr>
              <a:defRPr/>
            </a:pPr>
            <a:endParaRPr lang="en-US"/>
          </a:p>
        </p:txBody>
      </p:sp>
      <p:sp>
        <p:nvSpPr>
          <p:cNvPr id="66567" name="Rectangle 7"/>
          <p:cNvSpPr>
            <a:spLocks noGrp="1" noChangeArrowheads="1"/>
          </p:cNvSpPr>
          <p:nvPr>
            <p:ph type="sldNum" sz="quarter" idx="5"/>
          </p:nvPr>
        </p:nvSpPr>
        <p:spPr bwMode="auto">
          <a:xfrm>
            <a:off x="3901009"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algn="r" defTabSz="965961">
              <a:defRPr sz="1300"/>
            </a:lvl1pPr>
          </a:lstStyle>
          <a:p>
            <a:pPr>
              <a:defRPr/>
            </a:pPr>
            <a:fld id="{747A745F-031D-4129-9C3D-4CC2DEC5ABB8}" type="slidenum">
              <a:rPr lang="en-US"/>
              <a:pPr>
                <a:defRPr/>
              </a:pPr>
              <a:t>‹#›</a:t>
            </a:fld>
            <a:endParaRPr lang="en-US"/>
          </a:p>
        </p:txBody>
      </p:sp>
    </p:spTree>
    <p:extLst>
      <p:ext uri="{BB962C8B-B14F-4D97-AF65-F5344CB8AC3E}">
        <p14:creationId xmlns:p14="http://schemas.microsoft.com/office/powerpoint/2010/main" val="1844394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defTabSz="964682"/>
            <a:fld id="{4C522B52-1AD6-4857-B50D-D2E2420124D7}" type="slidenum">
              <a:rPr lang="en-US" smtClean="0"/>
              <a:pPr defTabSz="964682"/>
              <a:t>1</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hu-HU"/>
          </a:p>
        </p:txBody>
      </p:sp>
    </p:spTree>
    <p:extLst>
      <p:ext uri="{BB962C8B-B14F-4D97-AF65-F5344CB8AC3E}">
        <p14:creationId xmlns:p14="http://schemas.microsoft.com/office/powerpoint/2010/main" val="3617985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1125459" y="329308"/>
            <a:ext cx="3392144" cy="309201"/>
          </a:xfrm>
        </p:spPr>
        <p:txBody>
          <a:bodyPr/>
          <a:lstStyle/>
          <a:p>
            <a:pPr>
              <a:defRPr/>
            </a:pPr>
            <a:endParaRPr lang="en-US"/>
          </a:p>
        </p:txBody>
      </p:sp>
      <p:sp>
        <p:nvSpPr>
          <p:cNvPr id="6" name="Slide Number Placeholder 5"/>
          <p:cNvSpPr>
            <a:spLocks noGrp="1"/>
          </p:cNvSpPr>
          <p:nvPr>
            <p:ph type="sldNum" sz="quarter" idx="12"/>
          </p:nvPr>
        </p:nvSpPr>
        <p:spPr>
          <a:xfrm>
            <a:off x="6886200" y="131730"/>
            <a:ext cx="802005" cy="503578"/>
          </a:xfrm>
        </p:spPr>
        <p:txBody>
          <a:bodyPr/>
          <a:lstStyle/>
          <a:p>
            <a:pPr>
              <a:defRPr/>
            </a:pPr>
            <a:fld id="{E8FCCD30-07D4-41FE-9D57-5014BFD2453D}"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3423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5213F2-8DD6-4C11-ADE4-B55F8C638963}" type="slidenum">
              <a:rPr lang="en-US" smtClean="0"/>
              <a:pPr>
                <a:defRPr/>
              </a:pPr>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7175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A4C950F-F20D-408C-9358-7E11B1877ADC}"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140325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53B17E5-C457-4297-BDE7-E43B45805AC6}" type="slidenum">
              <a:rPr lang="en-US" smtClean="0"/>
              <a:pPr>
                <a:defRPr/>
              </a:pPr>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62246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F535314-2042-4B54-A736-61F6AD8671CC}"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8443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1BEFDA-E99A-4D41-8333-0C32F9551E6B}"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995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18131" y="2973815"/>
            <a:ext cx="3125766" cy="249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563822" y="2971035"/>
            <a:ext cx="3125652" cy="24849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3F47641-861F-4814-8B79-B97FA695A939}" type="slidenum">
              <a:rPr lang="en-US" smtClean="0"/>
              <a:pPr>
                <a:defRPr/>
              </a:pPr>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1492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A47B3DD-CEDE-49DD-AB86-4B06F198296E}" type="slidenum">
              <a:rPr lang="en-US" smtClean="0"/>
              <a:pPr>
                <a:defRPr/>
              </a:pPr>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19995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B872202-3281-44D3-98CF-738D941B0CEC}" type="slidenum">
              <a:rPr lang="en-US" smtClean="0"/>
              <a:pPr>
                <a:defRPr/>
              </a:pPr>
              <a:t>‹#›</a:t>
            </a:fld>
            <a:endParaRPr lang="en-US"/>
          </a:p>
        </p:txBody>
      </p:sp>
    </p:spTree>
    <p:extLst>
      <p:ext uri="{BB962C8B-B14F-4D97-AF65-F5344CB8AC3E}">
        <p14:creationId xmlns:p14="http://schemas.microsoft.com/office/powerpoint/2010/main" val="418425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430A95A-CA8B-4B38-AB15-C91730F99A15}"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77462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1125459" y="318641"/>
            <a:ext cx="2601032" cy="320931"/>
          </a:xfrm>
        </p:spPr>
        <p:txBody>
          <a:bodyPr/>
          <a:lstStyle/>
          <a:p>
            <a:pPr>
              <a:defRPr/>
            </a:pPr>
            <a:endParaRPr lang="en-US"/>
          </a:p>
        </p:txBody>
      </p:sp>
      <p:sp>
        <p:nvSpPr>
          <p:cNvPr id="7" name="Slide Number Placeholder 6"/>
          <p:cNvSpPr>
            <a:spLocks noGrp="1"/>
          </p:cNvSpPr>
          <p:nvPr>
            <p:ph type="sldNum" sz="quarter" idx="12"/>
          </p:nvPr>
        </p:nvSpPr>
        <p:spPr>
          <a:xfrm>
            <a:off x="3726491" y="131730"/>
            <a:ext cx="795746" cy="503578"/>
          </a:xfrm>
        </p:spPr>
        <p:txBody>
          <a:bodyPr/>
          <a:lstStyle/>
          <a:p>
            <a:pPr>
              <a:defRPr/>
            </a:pPr>
            <a:fld id="{52DF02FD-BF36-43C3-AC94-7C918C2B66F4}" type="slidenum">
              <a:rPr lang="en-US" smtClean="0"/>
              <a:pPr>
                <a:defRPr/>
              </a:pPr>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337306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CC94613A-2D11-4185-B20E-220A3974BD01}" type="slidenum">
              <a:rPr lang="en-US" smtClean="0"/>
              <a:pPr>
                <a:defRPr/>
              </a:pPr>
              <a:t>‹#›</a:t>
            </a:fld>
            <a:endParaRPr lang="en-US"/>
          </a:p>
        </p:txBody>
      </p:sp>
    </p:spTree>
    <p:extLst>
      <p:ext uri="{BB962C8B-B14F-4D97-AF65-F5344CB8AC3E}">
        <p14:creationId xmlns:p14="http://schemas.microsoft.com/office/powerpoint/2010/main" val="367803977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ftr="0" dt="0"/>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8"/>
          <p:cNvSpPr>
            <a:spLocks noGrp="1" noChangeArrowheads="1"/>
          </p:cNvSpPr>
          <p:nvPr>
            <p:ph type="ctrTitle"/>
          </p:nvPr>
        </p:nvSpPr>
        <p:spPr/>
        <p:txBody>
          <a:bodyPr>
            <a:normAutofit/>
          </a:bodyPr>
          <a:lstStyle/>
          <a:p>
            <a:pPr eaLnBrk="1" hangingPunct="1"/>
            <a:r>
              <a:rPr lang="hu-HU" dirty="0"/>
              <a:t>Projektirányítás az informatikában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0970-B6F9-4E1D-A7A3-02949DECA1A6}"/>
              </a:ext>
            </a:extLst>
          </p:cNvPr>
          <p:cNvSpPr>
            <a:spLocks noGrp="1"/>
          </p:cNvSpPr>
          <p:nvPr>
            <p:ph type="title"/>
          </p:nvPr>
        </p:nvSpPr>
        <p:spPr>
          <a:xfrm>
            <a:off x="1128684" y="956172"/>
            <a:ext cx="7405716" cy="1049235"/>
          </a:xfrm>
        </p:spPr>
        <p:txBody>
          <a:bodyPr>
            <a:normAutofit/>
          </a:bodyPr>
          <a:lstStyle/>
          <a:p>
            <a:r>
              <a:rPr lang="hu-HU" sz="2800" b="1" dirty="0">
                <a:solidFill>
                  <a:schemeClr val="accent6">
                    <a:lumMod val="75000"/>
                  </a:schemeClr>
                </a:solidFill>
              </a:rPr>
              <a:t>Megnyerő szavak, megnyugtató kifejezések</a:t>
            </a:r>
            <a:endParaRPr lang="en-US"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CB7A7A51-C8B6-478E-8F80-12C68CBD9186}"/>
              </a:ext>
            </a:extLst>
          </p:cNvPr>
          <p:cNvSpPr>
            <a:spLocks noGrp="1"/>
          </p:cNvSpPr>
          <p:nvPr>
            <p:ph idx="1"/>
          </p:nvPr>
        </p:nvSpPr>
        <p:spPr>
          <a:xfrm>
            <a:off x="1066800" y="1820813"/>
            <a:ext cx="7772400" cy="4081015"/>
          </a:xfrm>
        </p:spPr>
        <p:txBody>
          <a:bodyPr>
            <a:normAutofit/>
          </a:bodyPr>
          <a:lstStyle/>
          <a:p>
            <a:pPr marL="0" indent="0">
              <a:buNone/>
            </a:pPr>
            <a:endParaRPr lang="en-US" sz="2600" dirty="0"/>
          </a:p>
          <a:p>
            <a:endParaRPr lang="en-US" dirty="0"/>
          </a:p>
        </p:txBody>
      </p:sp>
      <p:graphicFrame>
        <p:nvGraphicFramePr>
          <p:cNvPr id="4" name="Table 3">
            <a:extLst>
              <a:ext uri="{FF2B5EF4-FFF2-40B4-BE49-F238E27FC236}">
                <a16:creationId xmlns:a16="http://schemas.microsoft.com/office/drawing/2014/main" id="{617BA8F4-FC86-4706-94AE-B59AE0499B47}"/>
              </a:ext>
            </a:extLst>
          </p:cNvPr>
          <p:cNvGraphicFramePr>
            <a:graphicFrameLocks noGrp="1"/>
          </p:cNvGraphicFramePr>
          <p:nvPr>
            <p:extLst>
              <p:ext uri="{D42A27DB-BD31-4B8C-83A1-F6EECF244321}">
                <p14:modId xmlns:p14="http://schemas.microsoft.com/office/powerpoint/2010/main" val="1191965428"/>
              </p:ext>
            </p:extLst>
          </p:nvPr>
        </p:nvGraphicFramePr>
        <p:xfrm>
          <a:off x="1219200" y="2131060"/>
          <a:ext cx="7010400" cy="3940746"/>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932993892"/>
                    </a:ext>
                  </a:extLst>
                </a:gridCol>
                <a:gridCol w="3505200">
                  <a:extLst>
                    <a:ext uri="{9D8B030D-6E8A-4147-A177-3AD203B41FA5}">
                      <a16:colId xmlns:a16="http://schemas.microsoft.com/office/drawing/2014/main" val="1670711690"/>
                    </a:ext>
                  </a:extLst>
                </a:gridCol>
              </a:tblGrid>
              <a:tr h="538681">
                <a:tc>
                  <a:txBody>
                    <a:bodyPr/>
                    <a:lstStyle/>
                    <a:p>
                      <a:pPr algn="ctr"/>
                      <a:r>
                        <a:rPr lang="hu-HU" sz="1800" dirty="0"/>
                        <a:t>Ezt ne mondjuk</a:t>
                      </a:r>
                      <a:endParaRPr lang="en-US" sz="1800" dirty="0"/>
                    </a:p>
                  </a:txBody>
                  <a:tcPr/>
                </a:tc>
                <a:tc>
                  <a:txBody>
                    <a:bodyPr/>
                    <a:lstStyle/>
                    <a:p>
                      <a:pPr algn="ctr"/>
                      <a:r>
                        <a:rPr lang="hu-HU" sz="1800" dirty="0"/>
                        <a:t>Ezt mondhatjuk</a:t>
                      </a:r>
                      <a:endParaRPr lang="en-US" sz="1800" dirty="0"/>
                    </a:p>
                  </a:txBody>
                  <a:tcPr/>
                </a:tc>
                <a:extLst>
                  <a:ext uri="{0D108BD9-81ED-4DB2-BD59-A6C34878D82A}">
                    <a16:rowId xmlns:a16="http://schemas.microsoft.com/office/drawing/2014/main" val="47864315"/>
                  </a:ext>
                </a:extLst>
              </a:tr>
              <a:tr h="538681">
                <a:tc>
                  <a:txBody>
                    <a:bodyPr/>
                    <a:lstStyle/>
                    <a:p>
                      <a:r>
                        <a:rPr lang="hu-HU" dirty="0"/>
                        <a:t>„Kiszaladt még egy csokiért.”</a:t>
                      </a:r>
                      <a:endParaRPr lang="en-US" dirty="0"/>
                    </a:p>
                  </a:txBody>
                  <a:tcPr/>
                </a:tc>
                <a:tc>
                  <a:txBody>
                    <a:bodyPr/>
                    <a:lstStyle/>
                    <a:p>
                      <a:r>
                        <a:rPr lang="hu-HU" dirty="0"/>
                        <a:t>„Sajnos, most nem tudom kapcsolni a kolléganőt.”</a:t>
                      </a:r>
                      <a:endParaRPr lang="en-US" dirty="0"/>
                    </a:p>
                  </a:txBody>
                  <a:tcPr/>
                </a:tc>
                <a:extLst>
                  <a:ext uri="{0D108BD9-81ED-4DB2-BD59-A6C34878D82A}">
                    <a16:rowId xmlns:a16="http://schemas.microsoft.com/office/drawing/2014/main" val="115195275"/>
                  </a:ext>
                </a:extLst>
              </a:tr>
              <a:tr h="538681">
                <a:tc>
                  <a:txBody>
                    <a:bodyPr/>
                    <a:lstStyle/>
                    <a:p>
                      <a:r>
                        <a:rPr lang="hu-HU" dirty="0"/>
                        <a:t>„Még mindig nem végeztünk?”</a:t>
                      </a:r>
                      <a:endParaRPr lang="en-US" dirty="0"/>
                    </a:p>
                  </a:txBody>
                  <a:tcPr/>
                </a:tc>
                <a:tc>
                  <a:txBody>
                    <a:bodyPr/>
                    <a:lstStyle/>
                    <a:p>
                      <a:r>
                        <a:rPr lang="hu-HU" dirty="0"/>
                        <a:t>„Segíthetek önnek még valamiben?”</a:t>
                      </a:r>
                      <a:endParaRPr lang="en-US" dirty="0"/>
                    </a:p>
                  </a:txBody>
                  <a:tcPr/>
                </a:tc>
                <a:extLst>
                  <a:ext uri="{0D108BD9-81ED-4DB2-BD59-A6C34878D82A}">
                    <a16:rowId xmlns:a16="http://schemas.microsoft.com/office/drawing/2014/main" val="383950086"/>
                  </a:ext>
                </a:extLst>
              </a:tr>
              <a:tr h="538681">
                <a:tc>
                  <a:txBody>
                    <a:bodyPr/>
                    <a:lstStyle/>
                    <a:p>
                      <a:r>
                        <a:rPr lang="hu-HU" dirty="0"/>
                        <a:t>„Nem tesz semmit.”</a:t>
                      </a:r>
                      <a:endParaRPr lang="en-US" dirty="0"/>
                    </a:p>
                  </a:txBody>
                  <a:tcPr/>
                </a:tc>
                <a:tc>
                  <a:txBody>
                    <a:bodyPr/>
                    <a:lstStyle/>
                    <a:p>
                      <a:r>
                        <a:rPr lang="hu-HU" dirty="0"/>
                        <a:t>„Szívesen segítek önnek máskor is.”</a:t>
                      </a:r>
                    </a:p>
                    <a:p>
                      <a:r>
                        <a:rPr lang="hu-HU" dirty="0"/>
                        <a:t>„Boldogan megteszem.”</a:t>
                      </a:r>
                      <a:endParaRPr lang="en-US" dirty="0"/>
                    </a:p>
                  </a:txBody>
                  <a:tcPr/>
                </a:tc>
                <a:extLst>
                  <a:ext uri="{0D108BD9-81ED-4DB2-BD59-A6C34878D82A}">
                    <a16:rowId xmlns:a16="http://schemas.microsoft.com/office/drawing/2014/main" val="3383453731"/>
                  </a:ext>
                </a:extLst>
              </a:tr>
              <a:tr h="538681">
                <a:tc>
                  <a:txBody>
                    <a:bodyPr/>
                    <a:lstStyle/>
                    <a:p>
                      <a:r>
                        <a:rPr lang="hu-HU" dirty="0"/>
                        <a:t>Az olyan megszólítások, mint „édesem”, „aranyoskám”, „haver”, „barátom”, „édes fiam”. </a:t>
                      </a:r>
                      <a:endParaRPr lang="en-US" dirty="0"/>
                    </a:p>
                  </a:txBody>
                  <a:tcPr/>
                </a:tc>
                <a:tc>
                  <a:txBody>
                    <a:bodyPr/>
                    <a:lstStyle/>
                    <a:p>
                      <a:r>
                        <a:rPr lang="hu-HU" dirty="0"/>
                        <a:t>Az ügyfél neve (úgy, ahogyan szeretné, hogy szólítsák.)</a:t>
                      </a:r>
                      <a:endParaRPr lang="en-US" dirty="0"/>
                    </a:p>
                  </a:txBody>
                  <a:tcPr/>
                </a:tc>
                <a:extLst>
                  <a:ext uri="{0D108BD9-81ED-4DB2-BD59-A6C34878D82A}">
                    <a16:rowId xmlns:a16="http://schemas.microsoft.com/office/drawing/2014/main" val="1866068336"/>
                  </a:ext>
                </a:extLst>
              </a:tr>
              <a:tr h="538681">
                <a:tc>
                  <a:txBody>
                    <a:bodyPr/>
                    <a:lstStyle/>
                    <a:p>
                      <a:r>
                        <a:rPr lang="hu-HU" dirty="0"/>
                        <a:t>„Ez nem az én gondom.”</a:t>
                      </a:r>
                      <a:endParaRPr lang="en-US" dirty="0"/>
                    </a:p>
                  </a:txBody>
                  <a:tcPr/>
                </a:tc>
                <a:tc>
                  <a:txBody>
                    <a:bodyPr/>
                    <a:lstStyle/>
                    <a:p>
                      <a:r>
                        <a:rPr lang="hu-HU" dirty="0"/>
                        <a:t>„Mélységesen megértem a csalódottságát.”</a:t>
                      </a:r>
                      <a:endParaRPr lang="en-US" dirty="0"/>
                    </a:p>
                  </a:txBody>
                  <a:tcPr/>
                </a:tc>
                <a:extLst>
                  <a:ext uri="{0D108BD9-81ED-4DB2-BD59-A6C34878D82A}">
                    <a16:rowId xmlns:a16="http://schemas.microsoft.com/office/drawing/2014/main" val="979850132"/>
                  </a:ext>
                </a:extLst>
              </a:tr>
              <a:tr h="538681">
                <a:tc>
                  <a:txBody>
                    <a:bodyPr/>
                    <a:lstStyle/>
                    <a:p>
                      <a:r>
                        <a:rPr lang="hu-HU" dirty="0"/>
                        <a:t>„Persze, persze, majd megnézem.”</a:t>
                      </a:r>
                      <a:endParaRPr lang="en-US" dirty="0"/>
                    </a:p>
                  </a:txBody>
                  <a:tcPr/>
                </a:tc>
                <a:tc>
                  <a:txBody>
                    <a:bodyPr/>
                    <a:lstStyle/>
                    <a:p>
                      <a:r>
                        <a:rPr lang="hu-HU" dirty="0"/>
                        <a:t>„Személyesen fogok utánanézni, hogy minden rendben van-e.”</a:t>
                      </a:r>
                      <a:endParaRPr lang="en-US" dirty="0"/>
                    </a:p>
                  </a:txBody>
                  <a:tcPr/>
                </a:tc>
                <a:extLst>
                  <a:ext uri="{0D108BD9-81ED-4DB2-BD59-A6C34878D82A}">
                    <a16:rowId xmlns:a16="http://schemas.microsoft.com/office/drawing/2014/main" val="146239783"/>
                  </a:ext>
                </a:extLst>
              </a:tr>
            </a:tbl>
          </a:graphicData>
        </a:graphic>
      </p:graphicFrame>
      <p:sp>
        <p:nvSpPr>
          <p:cNvPr id="6" name="Rectangle 5">
            <a:extLst>
              <a:ext uri="{FF2B5EF4-FFF2-40B4-BE49-F238E27FC236}">
                <a16:creationId xmlns:a16="http://schemas.microsoft.com/office/drawing/2014/main" id="{1A0341AE-1DDC-47E0-82CE-031D85432DE5}"/>
              </a:ext>
            </a:extLst>
          </p:cNvPr>
          <p:cNvSpPr/>
          <p:nvPr/>
        </p:nvSpPr>
        <p:spPr>
          <a:xfrm>
            <a:off x="4698715" y="2131060"/>
            <a:ext cx="3505200" cy="3940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61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0970-B6F9-4E1D-A7A3-02949DECA1A6}"/>
              </a:ext>
            </a:extLst>
          </p:cNvPr>
          <p:cNvSpPr>
            <a:spLocks noGrp="1"/>
          </p:cNvSpPr>
          <p:nvPr>
            <p:ph type="title"/>
          </p:nvPr>
        </p:nvSpPr>
        <p:spPr>
          <a:xfrm>
            <a:off x="1128684" y="956172"/>
            <a:ext cx="7405716" cy="1049235"/>
          </a:xfrm>
        </p:spPr>
        <p:txBody>
          <a:bodyPr>
            <a:normAutofit/>
          </a:bodyPr>
          <a:lstStyle/>
          <a:p>
            <a:r>
              <a:rPr lang="hu-HU" sz="2800" b="1" dirty="0">
                <a:solidFill>
                  <a:schemeClr val="accent6">
                    <a:lumMod val="75000"/>
                  </a:schemeClr>
                </a:solidFill>
              </a:rPr>
              <a:t>Megnyerő szavak, megnyugtató kifejezések</a:t>
            </a:r>
            <a:endParaRPr lang="en-US"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CB7A7A51-C8B6-478E-8F80-12C68CBD9186}"/>
              </a:ext>
            </a:extLst>
          </p:cNvPr>
          <p:cNvSpPr>
            <a:spLocks noGrp="1"/>
          </p:cNvSpPr>
          <p:nvPr>
            <p:ph idx="1"/>
          </p:nvPr>
        </p:nvSpPr>
        <p:spPr>
          <a:xfrm>
            <a:off x="1066800" y="1820813"/>
            <a:ext cx="7772400" cy="4081015"/>
          </a:xfrm>
        </p:spPr>
        <p:txBody>
          <a:bodyPr>
            <a:normAutofit/>
          </a:bodyPr>
          <a:lstStyle/>
          <a:p>
            <a:pPr marL="0" indent="0">
              <a:buNone/>
            </a:pPr>
            <a:endParaRPr lang="en-US" sz="2600" dirty="0"/>
          </a:p>
          <a:p>
            <a:endParaRPr lang="en-US" dirty="0"/>
          </a:p>
        </p:txBody>
      </p:sp>
      <p:graphicFrame>
        <p:nvGraphicFramePr>
          <p:cNvPr id="4" name="Table 3">
            <a:extLst>
              <a:ext uri="{FF2B5EF4-FFF2-40B4-BE49-F238E27FC236}">
                <a16:creationId xmlns:a16="http://schemas.microsoft.com/office/drawing/2014/main" id="{617BA8F4-FC86-4706-94AE-B59AE0499B47}"/>
              </a:ext>
            </a:extLst>
          </p:cNvPr>
          <p:cNvGraphicFramePr>
            <a:graphicFrameLocks noGrp="1"/>
          </p:cNvGraphicFramePr>
          <p:nvPr>
            <p:extLst>
              <p:ext uri="{D42A27DB-BD31-4B8C-83A1-F6EECF244321}">
                <p14:modId xmlns:p14="http://schemas.microsoft.com/office/powerpoint/2010/main" val="822306059"/>
              </p:ext>
            </p:extLst>
          </p:nvPr>
        </p:nvGraphicFramePr>
        <p:xfrm>
          <a:off x="990600" y="1820812"/>
          <a:ext cx="7543800" cy="4733939"/>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932993892"/>
                    </a:ext>
                  </a:extLst>
                </a:gridCol>
                <a:gridCol w="4800600">
                  <a:extLst>
                    <a:ext uri="{9D8B030D-6E8A-4147-A177-3AD203B41FA5}">
                      <a16:colId xmlns:a16="http://schemas.microsoft.com/office/drawing/2014/main" val="1670711690"/>
                    </a:ext>
                  </a:extLst>
                </a:gridCol>
              </a:tblGrid>
              <a:tr h="465188">
                <a:tc>
                  <a:txBody>
                    <a:bodyPr/>
                    <a:lstStyle/>
                    <a:p>
                      <a:pPr algn="ctr"/>
                      <a:r>
                        <a:rPr lang="hu-HU" sz="1400" dirty="0"/>
                        <a:t>Tiltott kifejezés</a:t>
                      </a:r>
                      <a:endParaRPr lang="en-US" sz="1400" dirty="0"/>
                    </a:p>
                  </a:txBody>
                  <a:tcPr/>
                </a:tc>
                <a:tc>
                  <a:txBody>
                    <a:bodyPr/>
                    <a:lstStyle/>
                    <a:p>
                      <a:pPr algn="ctr"/>
                      <a:r>
                        <a:rPr lang="hu-HU" sz="1400" dirty="0"/>
                        <a:t>Helyette használjunk inkább ezt</a:t>
                      </a:r>
                      <a:endParaRPr lang="en-US" sz="1400" dirty="0"/>
                    </a:p>
                  </a:txBody>
                  <a:tcPr/>
                </a:tc>
                <a:extLst>
                  <a:ext uri="{0D108BD9-81ED-4DB2-BD59-A6C34878D82A}">
                    <a16:rowId xmlns:a16="http://schemas.microsoft.com/office/drawing/2014/main" val="47864315"/>
                  </a:ext>
                </a:extLst>
              </a:tr>
              <a:tr h="594748">
                <a:tc>
                  <a:txBody>
                    <a:bodyPr/>
                    <a:lstStyle/>
                    <a:p>
                      <a:r>
                        <a:rPr lang="hu-HU" sz="1400" dirty="0"/>
                        <a:t>„Nem tudom.”</a:t>
                      </a:r>
                      <a:endParaRPr lang="en-US" sz="1400" dirty="0"/>
                    </a:p>
                  </a:txBody>
                  <a:tcPr/>
                </a:tc>
                <a:tc>
                  <a:txBody>
                    <a:bodyPr/>
                    <a:lstStyle/>
                    <a:p>
                      <a:r>
                        <a:rPr lang="hu-HU" sz="1400" dirty="0"/>
                        <a:t>„Nahát, ez igazán jó kérdés. Utánanézek és kiderítem mi a válasz.”</a:t>
                      </a:r>
                      <a:endParaRPr lang="en-US" sz="1400" dirty="0"/>
                    </a:p>
                  </a:txBody>
                  <a:tcPr/>
                </a:tc>
                <a:extLst>
                  <a:ext uri="{0D108BD9-81ED-4DB2-BD59-A6C34878D82A}">
                    <a16:rowId xmlns:a16="http://schemas.microsoft.com/office/drawing/2014/main" val="115195275"/>
                  </a:ext>
                </a:extLst>
              </a:tr>
              <a:tr h="594748">
                <a:tc>
                  <a:txBody>
                    <a:bodyPr/>
                    <a:lstStyle/>
                    <a:p>
                      <a:r>
                        <a:rPr lang="hu-HU" sz="1400" dirty="0"/>
                        <a:t>„Ezt nem tehetjük meg.”</a:t>
                      </a:r>
                      <a:endParaRPr lang="en-US" sz="1400" dirty="0"/>
                    </a:p>
                  </a:txBody>
                  <a:tcPr/>
                </a:tc>
                <a:tc>
                  <a:txBody>
                    <a:bodyPr/>
                    <a:lstStyle/>
                    <a:p>
                      <a:r>
                        <a:rPr lang="hu-HU" sz="1400" dirty="0"/>
                        <a:t>„Hát, ez nem egyszerű. Nézzük csak, mit tehetünk.” Azután keress egy másik lehetőséget.</a:t>
                      </a:r>
                      <a:endParaRPr lang="en-US" sz="1400" dirty="0"/>
                    </a:p>
                  </a:txBody>
                  <a:tcPr/>
                </a:tc>
                <a:extLst>
                  <a:ext uri="{0D108BD9-81ED-4DB2-BD59-A6C34878D82A}">
                    <a16:rowId xmlns:a16="http://schemas.microsoft.com/office/drawing/2014/main" val="383950086"/>
                  </a:ext>
                </a:extLst>
              </a:tr>
              <a:tr h="594748">
                <a:tc>
                  <a:txBody>
                    <a:bodyPr/>
                    <a:lstStyle/>
                    <a:p>
                      <a:r>
                        <a:rPr lang="hu-HU" sz="1400" dirty="0"/>
                        <a:t>„Önnek muszáj lesz …” </a:t>
                      </a:r>
                      <a:r>
                        <a:rPr lang="en-US" sz="1400" dirty="0"/>
                        <a:t>/ </a:t>
                      </a:r>
                      <a:r>
                        <a:rPr lang="hu-HU" sz="1400" dirty="0"/>
                        <a:t>„Ön kénytelen lesz …”</a:t>
                      </a:r>
                      <a:endParaRPr lang="en-US" sz="1400" dirty="0"/>
                    </a:p>
                  </a:txBody>
                  <a:tcPr/>
                </a:tc>
                <a:tc>
                  <a:txBody>
                    <a:bodyPr/>
                    <a:lstStyle/>
                    <a:p>
                      <a:r>
                        <a:rPr lang="hu-HU" sz="1400" dirty="0"/>
                        <a:t>Finomítsd a kérést ilyen kifejezésekkel: „Ehhez arra lenne szükségünk, hogy …” vagy: „Nos, ez ügyben azt tehetjük önért, hogy …” vagy: „Ha még egyszer előfordul, akkor ezt a megoldást választhatjuk például …”</a:t>
                      </a:r>
                      <a:endParaRPr lang="en-US" sz="1400" dirty="0"/>
                    </a:p>
                  </a:txBody>
                  <a:tcPr/>
                </a:tc>
                <a:extLst>
                  <a:ext uri="{0D108BD9-81ED-4DB2-BD59-A6C34878D82A}">
                    <a16:rowId xmlns:a16="http://schemas.microsoft.com/office/drawing/2014/main" val="3383453731"/>
                  </a:ext>
                </a:extLst>
              </a:tr>
              <a:tr h="594748">
                <a:tc>
                  <a:txBody>
                    <a:bodyPr/>
                    <a:lstStyle/>
                    <a:p>
                      <a:r>
                        <a:rPr lang="hu-HU" sz="1400" dirty="0"/>
                        <a:t>„Várjon egy percet. Mindjárt visszajövök.”</a:t>
                      </a:r>
                      <a:endParaRPr lang="en-US" sz="1400" dirty="0"/>
                    </a:p>
                  </a:txBody>
                  <a:tcPr/>
                </a:tc>
                <a:tc>
                  <a:txBody>
                    <a:bodyPr/>
                    <a:lstStyle/>
                    <a:p>
                      <a:r>
                        <a:rPr lang="hu-HU" sz="1400" dirty="0"/>
                        <a:t>„Biztosan eltart néhány percig” (ez tetszés szerint változtatható), „mire sikerül kiderítenem. Tudná tartani a vonalat, míg utánanézek?”</a:t>
                      </a:r>
                      <a:endParaRPr lang="en-US" sz="1400" dirty="0"/>
                    </a:p>
                  </a:txBody>
                  <a:tcPr/>
                </a:tc>
                <a:extLst>
                  <a:ext uri="{0D108BD9-81ED-4DB2-BD59-A6C34878D82A}">
                    <a16:rowId xmlns:a16="http://schemas.microsoft.com/office/drawing/2014/main" val="1866068336"/>
                  </a:ext>
                </a:extLst>
              </a:tr>
              <a:tr h="1189495">
                <a:tc>
                  <a:txBody>
                    <a:bodyPr/>
                    <a:lstStyle/>
                    <a:p>
                      <a:r>
                        <a:rPr lang="hu-HU" sz="1400" dirty="0"/>
                        <a:t>„Nem”- bármely mondat első </a:t>
                      </a:r>
                      <a:r>
                        <a:rPr lang="hu-HU" sz="1400" dirty="0" err="1"/>
                        <a:t>szavaként</a:t>
                      </a:r>
                      <a:r>
                        <a:rPr lang="hu-HU" sz="1400" dirty="0"/>
                        <a:t>.</a:t>
                      </a:r>
                      <a:endParaRPr lang="en-US" sz="1400" dirty="0"/>
                    </a:p>
                  </a:txBody>
                  <a:tcPr/>
                </a:tc>
                <a:tc>
                  <a:txBody>
                    <a:bodyPr/>
                    <a:lstStyle/>
                    <a:p>
                      <a:r>
                        <a:rPr lang="hu-HU" sz="1400" dirty="0"/>
                        <a:t>Ha egy kicsit gondolkodsz, mielőtt megszólalnál, minden negatív mondatot átalakíthatsz pozitívvá: „Sajnos, nem áll módunkba visszafizetni önnek a pénzt, de térítésmentesen kicseréjük az árut, ha kívánja.”</a:t>
                      </a:r>
                      <a:endParaRPr lang="en-US" sz="1400" dirty="0"/>
                    </a:p>
                  </a:txBody>
                  <a:tcPr/>
                </a:tc>
                <a:extLst>
                  <a:ext uri="{0D108BD9-81ED-4DB2-BD59-A6C34878D82A}">
                    <a16:rowId xmlns:a16="http://schemas.microsoft.com/office/drawing/2014/main" val="979850132"/>
                  </a:ext>
                </a:extLst>
              </a:tr>
            </a:tbl>
          </a:graphicData>
        </a:graphic>
      </p:graphicFrame>
      <p:sp>
        <p:nvSpPr>
          <p:cNvPr id="5" name="Rectangle 4">
            <a:extLst>
              <a:ext uri="{FF2B5EF4-FFF2-40B4-BE49-F238E27FC236}">
                <a16:creationId xmlns:a16="http://schemas.microsoft.com/office/drawing/2014/main" id="{1F883A0D-5933-4519-97C1-C703BE25069D}"/>
              </a:ext>
            </a:extLst>
          </p:cNvPr>
          <p:cNvSpPr/>
          <p:nvPr/>
        </p:nvSpPr>
        <p:spPr>
          <a:xfrm>
            <a:off x="3745787" y="1820811"/>
            <a:ext cx="4800600" cy="4733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81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0970-B6F9-4E1D-A7A3-02949DECA1A6}"/>
              </a:ext>
            </a:extLst>
          </p:cNvPr>
          <p:cNvSpPr>
            <a:spLocks noGrp="1"/>
          </p:cNvSpPr>
          <p:nvPr>
            <p:ph type="title"/>
          </p:nvPr>
        </p:nvSpPr>
        <p:spPr>
          <a:xfrm>
            <a:off x="1128684" y="956172"/>
            <a:ext cx="7405716" cy="1049235"/>
          </a:xfrm>
        </p:spPr>
        <p:txBody>
          <a:bodyPr>
            <a:normAutofit/>
          </a:bodyPr>
          <a:lstStyle/>
          <a:p>
            <a:r>
              <a:rPr lang="hu-HU" sz="2800" b="1" dirty="0">
                <a:solidFill>
                  <a:schemeClr val="accent6">
                    <a:lumMod val="75000"/>
                  </a:schemeClr>
                </a:solidFill>
              </a:rPr>
              <a:t>Ügyfelek két típusa:</a:t>
            </a:r>
            <a:r>
              <a:rPr lang="hu-HU" b="1" dirty="0"/>
              <a:t> </a:t>
            </a:r>
            <a:endParaRPr lang="en-US" dirty="0"/>
          </a:p>
        </p:txBody>
      </p:sp>
      <p:sp>
        <p:nvSpPr>
          <p:cNvPr id="3" name="Content Placeholder 2">
            <a:extLst>
              <a:ext uri="{FF2B5EF4-FFF2-40B4-BE49-F238E27FC236}">
                <a16:creationId xmlns:a16="http://schemas.microsoft.com/office/drawing/2014/main" id="{CB7A7A51-C8B6-478E-8F80-12C68CBD9186}"/>
              </a:ext>
            </a:extLst>
          </p:cNvPr>
          <p:cNvSpPr>
            <a:spLocks noGrp="1"/>
          </p:cNvSpPr>
          <p:nvPr>
            <p:ph idx="1"/>
          </p:nvPr>
        </p:nvSpPr>
        <p:spPr>
          <a:xfrm>
            <a:off x="609600" y="1600200"/>
            <a:ext cx="7772400" cy="4081015"/>
          </a:xfrm>
        </p:spPr>
        <p:txBody>
          <a:bodyPr>
            <a:normAutofit fontScale="92500" lnSpcReduction="20000"/>
          </a:bodyPr>
          <a:lstStyle/>
          <a:p>
            <a:pPr lvl="0"/>
            <a:r>
              <a:rPr lang="hu-HU" b="1" dirty="0"/>
              <a:t>Külső ügyfelek: </a:t>
            </a:r>
            <a:r>
              <a:rPr lang="hu-HU" dirty="0"/>
              <a:t>Azok az emberek, akik megvásárolják a terméket és igénybe veszik a szolgáltatásokat. (Nélkülük nem sokáig lenne munkád.)</a:t>
            </a:r>
            <a:endParaRPr lang="en-US" dirty="0"/>
          </a:p>
          <a:p>
            <a:pPr lvl="0"/>
            <a:r>
              <a:rPr lang="hu-HU" b="1" dirty="0"/>
              <a:t>Belső ügyfelek: </a:t>
            </a:r>
            <a:r>
              <a:rPr lang="hu-HU" dirty="0"/>
              <a:t>A munkatársaid és mások, akik a cég alkalmazásában állnak (részlegtől, épülettől, államtól stb. függetlenül, mindenki!)</a:t>
            </a:r>
          </a:p>
          <a:p>
            <a:pPr marL="0" lvl="0" indent="0">
              <a:buNone/>
            </a:pPr>
            <a:endParaRPr lang="en-US" dirty="0"/>
          </a:p>
          <a:p>
            <a:pPr marL="0" indent="0">
              <a:buNone/>
            </a:pPr>
            <a:r>
              <a:rPr lang="hu-HU" i="1" dirty="0"/>
              <a:t>Figyelemre méltóan szoros és állandó összefüggés van a belső ügyfelekkel való bánásmód és aközött, hogy milyennek minősítik a cég szolgáltatásait és külső ügyfelek! A megfelelő minőségű belső szolgáltatások nélkül a cég gyakorlatilag képtelen megfelelő minőségű külső szolgáltatásokat nyújtani. </a:t>
            </a:r>
            <a:endParaRPr lang="en-US" i="1" dirty="0"/>
          </a:p>
          <a:p>
            <a:pPr marL="514350" indent="-514350">
              <a:buFont typeface="+mj-lt"/>
              <a:buAutoNum type="arabicPeriod" startAt="6"/>
            </a:pPr>
            <a:endParaRPr lang="en-US" sz="2600" dirty="0"/>
          </a:p>
          <a:p>
            <a:endParaRPr lang="en-US" dirty="0"/>
          </a:p>
        </p:txBody>
      </p:sp>
    </p:spTree>
    <p:extLst>
      <p:ext uri="{BB962C8B-B14F-4D97-AF65-F5344CB8AC3E}">
        <p14:creationId xmlns:p14="http://schemas.microsoft.com/office/powerpoint/2010/main" val="170249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0970-B6F9-4E1D-A7A3-02949DECA1A6}"/>
              </a:ext>
            </a:extLst>
          </p:cNvPr>
          <p:cNvSpPr>
            <a:spLocks noGrp="1"/>
          </p:cNvSpPr>
          <p:nvPr>
            <p:ph type="title"/>
          </p:nvPr>
        </p:nvSpPr>
        <p:spPr>
          <a:xfrm>
            <a:off x="1128684" y="956172"/>
            <a:ext cx="7405716" cy="1049235"/>
          </a:xfrm>
        </p:spPr>
        <p:txBody>
          <a:bodyPr>
            <a:normAutofit/>
          </a:bodyPr>
          <a:lstStyle/>
          <a:p>
            <a:r>
              <a:rPr lang="hu-HU" sz="2800" b="1" dirty="0">
                <a:solidFill>
                  <a:schemeClr val="accent6">
                    <a:lumMod val="75000"/>
                  </a:schemeClr>
                </a:solidFill>
              </a:rPr>
              <a:t>A figyelem művészete</a:t>
            </a:r>
            <a:endParaRPr lang="en-US"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CB7A7A51-C8B6-478E-8F80-12C68CBD9186}"/>
              </a:ext>
            </a:extLst>
          </p:cNvPr>
          <p:cNvSpPr>
            <a:spLocks noGrp="1"/>
          </p:cNvSpPr>
          <p:nvPr>
            <p:ph idx="1"/>
          </p:nvPr>
        </p:nvSpPr>
        <p:spPr>
          <a:xfrm>
            <a:off x="609600" y="1600200"/>
            <a:ext cx="7772400" cy="4081015"/>
          </a:xfrm>
        </p:spPr>
        <p:txBody>
          <a:bodyPr>
            <a:normAutofit/>
          </a:bodyPr>
          <a:lstStyle/>
          <a:p>
            <a:pPr marL="0" indent="0">
              <a:buNone/>
            </a:pPr>
            <a:endParaRPr lang="hu-HU" dirty="0"/>
          </a:p>
          <a:p>
            <a:pPr marL="0" indent="0">
              <a:buNone/>
            </a:pPr>
            <a:r>
              <a:rPr lang="hu-HU" dirty="0"/>
              <a:t>Akkor vagy figyelmes, ha: </a:t>
            </a:r>
            <a:endParaRPr lang="en-US" dirty="0"/>
          </a:p>
          <a:p>
            <a:pPr marL="457200" lvl="0" indent="-457200">
              <a:buFont typeface="+mj-lt"/>
              <a:buAutoNum type="arabicPeriod"/>
            </a:pPr>
            <a:r>
              <a:rPr lang="hu-HU" dirty="0"/>
              <a:t>Megérted, mit akar az ügyfél és mire van szüksége (Nem biztos, hogy ugyanaz).</a:t>
            </a:r>
            <a:endParaRPr lang="en-US" dirty="0"/>
          </a:p>
          <a:p>
            <a:pPr marL="457200" lvl="0" indent="-457200">
              <a:buFont typeface="+mj-lt"/>
              <a:buAutoNum type="arabicPeriod"/>
            </a:pPr>
            <a:r>
              <a:rPr lang="hu-HU" dirty="0"/>
              <a:t>Elejét veszed a félreértéseknek és ezekből fakadó hibáknak.</a:t>
            </a:r>
            <a:endParaRPr lang="en-US" dirty="0"/>
          </a:p>
          <a:p>
            <a:pPr marL="457200" lvl="0" indent="-457200">
              <a:buFont typeface="+mj-lt"/>
              <a:buAutoNum type="arabicPeriod"/>
            </a:pPr>
            <a:r>
              <a:rPr lang="hu-HU" dirty="0"/>
              <a:t>Eközben találsz támpontokat az általad nyújtott szolgáltatások színvonalának emeléséhez.</a:t>
            </a:r>
            <a:endParaRPr lang="en-US" dirty="0"/>
          </a:p>
          <a:p>
            <a:pPr marL="457200" lvl="0" indent="-457200">
              <a:buFont typeface="+mj-lt"/>
              <a:buAutoNum type="arabicPeriod"/>
            </a:pPr>
            <a:r>
              <a:rPr lang="hu-HU" dirty="0"/>
              <a:t>Sikerül hosszú távú kapcsolatot kiépítened az ügyféllel.</a:t>
            </a:r>
            <a:endParaRPr lang="en-US" dirty="0"/>
          </a:p>
          <a:p>
            <a:pPr marL="514350" indent="-514350">
              <a:buFont typeface="+mj-lt"/>
              <a:buAutoNum type="arabicPeriod" startAt="6"/>
            </a:pPr>
            <a:endParaRPr lang="en-US" sz="2600" dirty="0"/>
          </a:p>
          <a:p>
            <a:endParaRPr lang="en-US" dirty="0"/>
          </a:p>
        </p:txBody>
      </p:sp>
    </p:spTree>
    <p:extLst>
      <p:ext uri="{BB962C8B-B14F-4D97-AF65-F5344CB8AC3E}">
        <p14:creationId xmlns:p14="http://schemas.microsoft.com/office/powerpoint/2010/main" val="3314535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0970-B6F9-4E1D-A7A3-02949DECA1A6}"/>
              </a:ext>
            </a:extLst>
          </p:cNvPr>
          <p:cNvSpPr>
            <a:spLocks noGrp="1"/>
          </p:cNvSpPr>
          <p:nvPr>
            <p:ph type="title"/>
          </p:nvPr>
        </p:nvSpPr>
        <p:spPr>
          <a:xfrm>
            <a:off x="1128684" y="956172"/>
            <a:ext cx="7405716" cy="1049235"/>
          </a:xfrm>
        </p:spPr>
        <p:txBody>
          <a:bodyPr>
            <a:normAutofit/>
          </a:bodyPr>
          <a:lstStyle/>
          <a:p>
            <a:r>
              <a:rPr lang="hu-HU" sz="2800" b="1" dirty="0">
                <a:solidFill>
                  <a:schemeClr val="accent6">
                    <a:lumMod val="75000"/>
                  </a:schemeClr>
                </a:solidFill>
              </a:rPr>
              <a:t>Kilenc alkalom, amikor „köszönöm” jár az ügyfélnek</a:t>
            </a:r>
            <a:endParaRPr lang="en-US"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CB7A7A51-C8B6-478E-8F80-12C68CBD9186}"/>
              </a:ext>
            </a:extLst>
          </p:cNvPr>
          <p:cNvSpPr>
            <a:spLocks noGrp="1"/>
          </p:cNvSpPr>
          <p:nvPr>
            <p:ph idx="1"/>
          </p:nvPr>
        </p:nvSpPr>
        <p:spPr>
          <a:xfrm>
            <a:off x="609600" y="1600200"/>
            <a:ext cx="7772400" cy="4081015"/>
          </a:xfrm>
        </p:spPr>
        <p:txBody>
          <a:bodyPr>
            <a:normAutofit/>
          </a:bodyPr>
          <a:lstStyle/>
          <a:p>
            <a:pPr marL="0" indent="0">
              <a:buNone/>
            </a:pPr>
            <a:endParaRPr lang="hu-HU" dirty="0"/>
          </a:p>
          <a:p>
            <a:pPr marL="0" indent="0">
              <a:buNone/>
            </a:pPr>
            <a:endParaRPr lang="en-US" sz="2600" dirty="0"/>
          </a:p>
          <a:p>
            <a:endParaRPr lang="en-US" dirty="0"/>
          </a:p>
        </p:txBody>
      </p:sp>
      <p:sp>
        <p:nvSpPr>
          <p:cNvPr id="4" name="Rectangle 3">
            <a:extLst>
              <a:ext uri="{FF2B5EF4-FFF2-40B4-BE49-F238E27FC236}">
                <a16:creationId xmlns:a16="http://schemas.microsoft.com/office/drawing/2014/main" id="{ADAB9898-2C89-4EC4-ADE0-E05CC7DDEE16}"/>
              </a:ext>
            </a:extLst>
          </p:cNvPr>
          <p:cNvSpPr/>
          <p:nvPr/>
        </p:nvSpPr>
        <p:spPr>
          <a:xfrm>
            <a:off x="1021542" y="2010487"/>
            <a:ext cx="7620000" cy="3699090"/>
          </a:xfrm>
          <a:prstGeom prst="rect">
            <a:avLst/>
          </a:prstGeom>
        </p:spPr>
        <p:txBody>
          <a:bodyPr wrap="square">
            <a:spAutoFit/>
          </a:bodyPr>
          <a:lstStyle/>
          <a:p>
            <a:pPr marL="342900" lvl="0" indent="-342900">
              <a:lnSpc>
                <a:spcPct val="107000"/>
              </a:lnSpc>
              <a:spcAft>
                <a:spcPts val="0"/>
              </a:spcAft>
              <a:buFont typeface="+mj-lt"/>
              <a:buAutoNum type="arabicPeriod"/>
            </a:pPr>
            <a:r>
              <a:rPr lang="hu-HU" sz="2200" dirty="0">
                <a:latin typeface="Calibri" panose="020F0502020204030204" pitchFamily="34" charset="0"/>
                <a:ea typeface="Calibri" panose="020F0502020204030204" pitchFamily="34" charset="0"/>
                <a:cs typeface="Times New Roman" panose="02020603050405020304" pitchFamily="18" charset="0"/>
              </a:rPr>
              <a:t>Valahányszor csak üzletet köt velünk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hu-HU" sz="2200" dirty="0">
                <a:latin typeface="Calibri" panose="020F0502020204030204" pitchFamily="34" charset="0"/>
                <a:ea typeface="Calibri" panose="020F0502020204030204" pitchFamily="34" charset="0"/>
                <a:cs typeface="Times New Roman" panose="02020603050405020304" pitchFamily="18" charset="0"/>
              </a:rPr>
              <a:t>Amikor megdicsérnek: téged, vagy a céget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hu-HU" sz="2200" dirty="0">
                <a:latin typeface="Calibri" panose="020F0502020204030204" pitchFamily="34" charset="0"/>
                <a:ea typeface="Calibri" panose="020F0502020204030204" pitchFamily="34" charset="0"/>
                <a:cs typeface="Times New Roman" panose="02020603050405020304" pitchFamily="18" charset="0"/>
              </a:rPr>
              <a:t>Amikor megjegyzéseket, javaslatokat tesz az ügyfél</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hu-HU" sz="2200" dirty="0">
                <a:latin typeface="Calibri" panose="020F0502020204030204" pitchFamily="34" charset="0"/>
                <a:ea typeface="Calibri" panose="020F0502020204030204" pitchFamily="34" charset="0"/>
                <a:cs typeface="Times New Roman" panose="02020603050405020304" pitchFamily="18" charset="0"/>
              </a:rPr>
              <a:t>Amikor új terméket, szolgáltatást vesznek igénybe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hu-HU" sz="2200" dirty="0">
                <a:latin typeface="Calibri" panose="020F0502020204030204" pitchFamily="34" charset="0"/>
                <a:ea typeface="Calibri" panose="020F0502020204030204" pitchFamily="34" charset="0"/>
                <a:cs typeface="Times New Roman" panose="02020603050405020304" pitchFamily="18" charset="0"/>
              </a:rPr>
              <a:t>Amikor ismerősének, barátjának ajánl</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hu-HU" sz="2200" dirty="0">
                <a:latin typeface="Calibri" panose="020F0502020204030204" pitchFamily="34" charset="0"/>
                <a:ea typeface="Calibri" panose="020F0502020204030204" pitchFamily="34" charset="0"/>
                <a:cs typeface="Times New Roman" panose="02020603050405020304" pitchFamily="18" charset="0"/>
              </a:rPr>
              <a:t>Amikor türelmesek … és amikor kevésbé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hu-HU" sz="2200" dirty="0">
                <a:latin typeface="Calibri" panose="020F0502020204030204" pitchFamily="34" charset="0"/>
                <a:ea typeface="Calibri" panose="020F0502020204030204" pitchFamily="34" charset="0"/>
                <a:cs typeface="Times New Roman" panose="02020603050405020304" pitchFamily="18" charset="0"/>
              </a:rPr>
              <a:t>Amikor hozzásegít ahhoz, hogy hatékonyabban segíts neki</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hu-HU" sz="2200" dirty="0">
                <a:latin typeface="Calibri" panose="020F0502020204030204" pitchFamily="34" charset="0"/>
                <a:ea typeface="Calibri" panose="020F0502020204030204" pitchFamily="34" charset="0"/>
                <a:cs typeface="Times New Roman" panose="02020603050405020304" pitchFamily="18" charset="0"/>
              </a:rPr>
              <a:t>Amikor reklamálnak nálad (</a:t>
            </a:r>
            <a:r>
              <a:rPr lang="hu-HU" sz="2200" i="1" dirty="0">
                <a:latin typeface="Calibri" panose="020F0502020204030204" pitchFamily="34" charset="0"/>
                <a:ea typeface="Calibri" panose="020F0502020204030204" pitchFamily="34" charset="0"/>
                <a:cs typeface="Times New Roman" panose="02020603050405020304" pitchFamily="18" charset="0"/>
              </a:rPr>
              <a:t>Az ügyfél, aki elmondja, hogy miért nem örül valaminek, új esélyt ad a szolgáltatónak. </a:t>
            </a:r>
            <a:r>
              <a:rPr lang="hu-HU" sz="2200" dirty="0">
                <a:latin typeface="Calibri" panose="020F0502020204030204" pitchFamily="34"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hu-HU" sz="2200" dirty="0">
                <a:latin typeface="Calibri" panose="020F0502020204030204" pitchFamily="34" charset="0"/>
                <a:ea typeface="Calibri" panose="020F0502020204030204" pitchFamily="34" charset="0"/>
                <a:cs typeface="Times New Roman" panose="02020603050405020304" pitchFamily="18" charset="0"/>
              </a:rPr>
              <a:t>Amikor mosolyt csalt az arcodra</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910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9AB0-6A6E-4190-BEC6-685AF838C0D4}"/>
              </a:ext>
            </a:extLst>
          </p:cNvPr>
          <p:cNvSpPr>
            <a:spLocks noGrp="1"/>
          </p:cNvSpPr>
          <p:nvPr>
            <p:ph type="title"/>
          </p:nvPr>
        </p:nvSpPr>
        <p:spPr/>
        <p:txBody>
          <a:bodyPr/>
          <a:lstStyle/>
          <a:p>
            <a:r>
              <a:rPr lang="hu-HU" sz="2800" b="1" dirty="0">
                <a:solidFill>
                  <a:schemeClr val="accent6">
                    <a:lumMod val="75000"/>
                  </a:schemeClr>
                </a:solidFill>
              </a:rPr>
              <a:t>Internetes szolgáltatás</a:t>
            </a:r>
            <a:br>
              <a:rPr lang="en-US" sz="2800" b="1" dirty="0">
                <a:solidFill>
                  <a:schemeClr val="accent6">
                    <a:lumMod val="75000"/>
                  </a:schemeClr>
                </a:solidFill>
              </a:rPr>
            </a:br>
            <a:endParaRPr lang="en-US"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593187A1-EA9B-4447-ACF1-AE67DC8EC50D}"/>
              </a:ext>
            </a:extLst>
          </p:cNvPr>
          <p:cNvSpPr>
            <a:spLocks noGrp="1"/>
          </p:cNvSpPr>
          <p:nvPr>
            <p:ph idx="1"/>
          </p:nvPr>
        </p:nvSpPr>
        <p:spPr/>
        <p:txBody>
          <a:bodyPr/>
          <a:lstStyle/>
          <a:p>
            <a:pPr lvl="0"/>
            <a:r>
              <a:rPr lang="hu-HU" dirty="0"/>
              <a:t>Könnyen hozzáférni a telefonszámhoz (e-mail, </a:t>
            </a:r>
            <a:r>
              <a:rPr lang="hu-HU" dirty="0" err="1"/>
              <a:t>google</a:t>
            </a:r>
            <a:r>
              <a:rPr lang="hu-HU" dirty="0"/>
              <a:t> </a:t>
            </a:r>
            <a:r>
              <a:rPr lang="hu-HU" dirty="0" err="1"/>
              <a:t>maps</a:t>
            </a:r>
            <a:r>
              <a:rPr lang="hu-HU" dirty="0"/>
              <a:t>, chat).</a:t>
            </a:r>
            <a:endParaRPr lang="en-US" dirty="0"/>
          </a:p>
          <a:p>
            <a:pPr lvl="0"/>
            <a:r>
              <a:rPr lang="hu-HU" dirty="0"/>
              <a:t>Gyors segítség</a:t>
            </a:r>
            <a:endParaRPr lang="en-US" dirty="0"/>
          </a:p>
          <a:p>
            <a:pPr lvl="0"/>
            <a:r>
              <a:rPr lang="hu-HU" dirty="0"/>
              <a:t>Gyakori kérdések listája</a:t>
            </a:r>
            <a:endParaRPr lang="en-US" dirty="0"/>
          </a:p>
          <a:p>
            <a:pPr lvl="0"/>
            <a:r>
              <a:rPr lang="hu-HU" dirty="0"/>
              <a:t>Gyors reagálás e-mailre</a:t>
            </a:r>
            <a:r>
              <a:rPr lang="hu-HU" b="1" dirty="0"/>
              <a:t> </a:t>
            </a:r>
            <a:r>
              <a:rPr lang="hu-HU" i="1" dirty="0"/>
              <a:t>(Mennyi idő alatt kéne reagáljon pl. egy tanár?)</a:t>
            </a:r>
          </a:p>
          <a:p>
            <a:pPr marL="0" indent="0">
              <a:buNone/>
            </a:pPr>
            <a:endParaRPr lang="en-US" dirty="0"/>
          </a:p>
        </p:txBody>
      </p:sp>
    </p:spTree>
    <p:extLst>
      <p:ext uri="{BB962C8B-B14F-4D97-AF65-F5344CB8AC3E}">
        <p14:creationId xmlns:p14="http://schemas.microsoft.com/office/powerpoint/2010/main" val="313566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p:txBody>
          <a:bodyPr/>
          <a:lstStyle/>
          <a:p>
            <a:r>
              <a:rPr lang="hu-HU" b="1" dirty="0"/>
              <a:t>Potyázó Panna</a:t>
            </a:r>
            <a:endParaRPr lang="en-US" dirty="0"/>
          </a:p>
        </p:txBody>
      </p:sp>
      <p:pic>
        <p:nvPicPr>
          <p:cNvPr id="7" name="Picture 6">
            <a:extLst>
              <a:ext uri="{FF2B5EF4-FFF2-40B4-BE49-F238E27FC236}">
                <a16:creationId xmlns:a16="http://schemas.microsoft.com/office/drawing/2014/main" id="{E3106896-FCE2-4E61-832C-24537B8B92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8684" y="1743364"/>
            <a:ext cx="1685636" cy="1685636"/>
          </a:xfrm>
          <a:prstGeom prst="rect">
            <a:avLst/>
          </a:prstGeom>
        </p:spPr>
      </p:pic>
      <p:sp>
        <p:nvSpPr>
          <p:cNvPr id="5" name="Rectangle 4">
            <a:extLst>
              <a:ext uri="{FF2B5EF4-FFF2-40B4-BE49-F238E27FC236}">
                <a16:creationId xmlns:a16="http://schemas.microsoft.com/office/drawing/2014/main" id="{9D756B28-6423-4C37-A5B1-370E68D477A7}"/>
              </a:ext>
            </a:extLst>
          </p:cNvPr>
          <p:cNvSpPr/>
          <p:nvPr/>
        </p:nvSpPr>
        <p:spPr>
          <a:xfrm>
            <a:off x="4038602" y="1905000"/>
            <a:ext cx="4572000" cy="923330"/>
          </a:xfrm>
          <a:prstGeom prst="rect">
            <a:avLst/>
          </a:prstGeom>
        </p:spPr>
        <p:txBody>
          <a:bodyPr>
            <a:spAutoFit/>
          </a:bodyPr>
          <a:lstStyle/>
          <a:p>
            <a:r>
              <a:rPr lang="hu-HU" i="1" dirty="0"/>
              <a:t>Megköveteli, ami jár neki a pénzéért. Célja, hogy minél többhöz jusson a pénzéért cserébe. </a:t>
            </a:r>
          </a:p>
        </p:txBody>
      </p:sp>
      <p:sp>
        <p:nvSpPr>
          <p:cNvPr id="6" name="Rectangle 5">
            <a:extLst>
              <a:ext uri="{FF2B5EF4-FFF2-40B4-BE49-F238E27FC236}">
                <a16:creationId xmlns:a16="http://schemas.microsoft.com/office/drawing/2014/main" id="{AB2FF8A7-1CB3-4057-89B1-9B21431185E8}"/>
              </a:ext>
            </a:extLst>
          </p:cNvPr>
          <p:cNvSpPr/>
          <p:nvPr/>
        </p:nvSpPr>
        <p:spPr>
          <a:xfrm>
            <a:off x="4038602" y="3200400"/>
            <a:ext cx="4572000" cy="2585323"/>
          </a:xfrm>
          <a:prstGeom prst="rect">
            <a:avLst/>
          </a:prstGeom>
        </p:spPr>
        <p:txBody>
          <a:bodyPr>
            <a:spAutoFit/>
          </a:bodyPr>
          <a:lstStyle/>
          <a:p>
            <a:r>
              <a:rPr lang="hu-HU" b="1" dirty="0"/>
              <a:t>Viselkedésminták</a:t>
            </a:r>
          </a:p>
          <a:p>
            <a:endParaRPr lang="hu-HU" b="1" dirty="0"/>
          </a:p>
          <a:p>
            <a:r>
              <a:rPr lang="hu-HU" dirty="0"/>
              <a:t>Mindenképpen akar valamit, még akkor is, ha semmit sem ad érte cserébe. Visszahozza az árut amikor már viseltes. Perrel fenyegetőzik vagy becsületsértésről beszél, ha azzal vádolják, hogy jogtalanul próbál előnyökre szert tenni. </a:t>
            </a:r>
          </a:p>
        </p:txBody>
      </p:sp>
    </p:spTree>
    <p:extLst>
      <p:ext uri="{BB962C8B-B14F-4D97-AF65-F5344CB8AC3E}">
        <p14:creationId xmlns:p14="http://schemas.microsoft.com/office/powerpoint/2010/main" val="93171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p:txBody>
          <a:bodyPr/>
          <a:lstStyle/>
          <a:p>
            <a:r>
              <a:rPr lang="hu-HU" b="1" dirty="0"/>
              <a:t>Hogyan viszonyulj Pannához?</a:t>
            </a:r>
            <a:endParaRPr lang="en-US" dirty="0"/>
          </a:p>
        </p:txBody>
      </p:sp>
      <p:sp>
        <p:nvSpPr>
          <p:cNvPr id="8" name="Rectangle 7">
            <a:extLst>
              <a:ext uri="{FF2B5EF4-FFF2-40B4-BE49-F238E27FC236}">
                <a16:creationId xmlns:a16="http://schemas.microsoft.com/office/drawing/2014/main" id="{043C2826-98D0-4E3A-B5A0-8D84AAB20BDE}"/>
              </a:ext>
            </a:extLst>
          </p:cNvPr>
          <p:cNvSpPr/>
          <p:nvPr/>
        </p:nvSpPr>
        <p:spPr>
          <a:xfrm>
            <a:off x="1154084" y="1905000"/>
            <a:ext cx="6861232" cy="3416320"/>
          </a:xfrm>
          <a:prstGeom prst="rect">
            <a:avLst/>
          </a:prstGeom>
        </p:spPr>
        <p:txBody>
          <a:bodyPr wrap="square">
            <a:spAutoFit/>
          </a:bodyPr>
          <a:lstStyle/>
          <a:p>
            <a:pPr marL="285750" indent="-285750">
              <a:buFont typeface="Arial" panose="020B0604020202020204" pitchFamily="34" charset="0"/>
              <a:buChar char="•"/>
            </a:pPr>
            <a:r>
              <a:rPr lang="hu-HU" dirty="0"/>
              <a:t>Ugyanolyan udvariasan és tiszteletteljesen viszonyulj hozzá, mint az összes többi ügyfélhez.</a:t>
            </a:r>
          </a:p>
          <a:p>
            <a:endParaRPr lang="hu-HU" dirty="0"/>
          </a:p>
          <a:p>
            <a:pPr marL="285750" indent="-285750">
              <a:buFont typeface="Arial" panose="020B0604020202020204" pitchFamily="34" charset="0"/>
              <a:buChar char="•"/>
            </a:pPr>
            <a:r>
              <a:rPr lang="hu-HU" dirty="0"/>
              <a:t>Találd meg a legkorrektebb választ a reklamációjára (a korrekt azt jelenti: elfogadható számodra és az ő számára is.)</a:t>
            </a:r>
          </a:p>
          <a:p>
            <a:endParaRPr lang="hu-HU" dirty="0"/>
          </a:p>
          <a:p>
            <a:pPr marL="285750" indent="-285750">
              <a:buFont typeface="Arial" panose="020B0604020202020204" pitchFamily="34" charset="0"/>
              <a:buChar char="•"/>
            </a:pPr>
            <a:r>
              <a:rPr lang="hu-HU" dirty="0"/>
              <a:t>Nem muszáj meghajolnod az ügyfél akarata előtt és eleget tenned követelésének. Mindazonáltal ez egyszerűbb megoldás lehet, mint megakadályozni az általa beígért botrányjelenetet. </a:t>
            </a:r>
          </a:p>
          <a:p>
            <a:endParaRPr lang="hu-HU" b="1" dirty="0"/>
          </a:p>
        </p:txBody>
      </p:sp>
      <p:pic>
        <p:nvPicPr>
          <p:cNvPr id="10" name="Picture 9">
            <a:extLst>
              <a:ext uri="{FF2B5EF4-FFF2-40B4-BE49-F238E27FC236}">
                <a16:creationId xmlns:a16="http://schemas.microsoft.com/office/drawing/2014/main" id="{6140B4E2-A79D-4A1D-9013-7386BE889E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7898" y="914400"/>
            <a:ext cx="817418" cy="812939"/>
          </a:xfrm>
          <a:prstGeom prst="rect">
            <a:avLst/>
          </a:prstGeom>
        </p:spPr>
      </p:pic>
    </p:spTree>
    <p:extLst>
      <p:ext uri="{BB962C8B-B14F-4D97-AF65-F5344CB8AC3E}">
        <p14:creationId xmlns:p14="http://schemas.microsoft.com/office/powerpoint/2010/main" val="95084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a:xfrm>
            <a:off x="1143000" y="990600"/>
            <a:ext cx="6571343" cy="1049235"/>
          </a:xfrm>
        </p:spPr>
        <p:txBody>
          <a:bodyPr/>
          <a:lstStyle/>
          <a:p>
            <a:r>
              <a:rPr lang="hu-HU" b="1" dirty="0"/>
              <a:t>Diktátor Dénes</a:t>
            </a:r>
            <a:br>
              <a:rPr lang="hu-HU" b="1" dirty="0"/>
            </a:br>
            <a:endParaRPr lang="en-US" dirty="0"/>
          </a:p>
        </p:txBody>
      </p:sp>
      <p:pic>
        <p:nvPicPr>
          <p:cNvPr id="5" name="Picture 4">
            <a:extLst>
              <a:ext uri="{FF2B5EF4-FFF2-40B4-BE49-F238E27FC236}">
                <a16:creationId xmlns:a16="http://schemas.microsoft.com/office/drawing/2014/main" id="{18388BFF-F1EC-4659-A813-A17C5D8091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1" y="1752601"/>
            <a:ext cx="2520748" cy="1676400"/>
          </a:xfrm>
          <a:prstGeom prst="rect">
            <a:avLst/>
          </a:prstGeom>
        </p:spPr>
      </p:pic>
      <p:sp>
        <p:nvSpPr>
          <p:cNvPr id="4" name="Rectangle 3">
            <a:extLst>
              <a:ext uri="{FF2B5EF4-FFF2-40B4-BE49-F238E27FC236}">
                <a16:creationId xmlns:a16="http://schemas.microsoft.com/office/drawing/2014/main" id="{0164377F-D1C6-4980-A7B2-EF175CFDDE94}"/>
              </a:ext>
            </a:extLst>
          </p:cNvPr>
          <p:cNvSpPr/>
          <p:nvPr/>
        </p:nvSpPr>
        <p:spPr>
          <a:xfrm>
            <a:off x="4191000" y="1733658"/>
            <a:ext cx="4572000" cy="1200329"/>
          </a:xfrm>
          <a:prstGeom prst="rect">
            <a:avLst/>
          </a:prstGeom>
        </p:spPr>
        <p:txBody>
          <a:bodyPr>
            <a:spAutoFit/>
          </a:bodyPr>
          <a:lstStyle/>
          <a:p>
            <a:r>
              <a:rPr lang="hu-HU" i="1" dirty="0"/>
              <a:t>Ultimátumokat ad, önkényes határidőket szab, mindenkinek pontosan megmondja, kinek mi a dolga és hogyan végezze.</a:t>
            </a:r>
          </a:p>
        </p:txBody>
      </p:sp>
      <p:sp>
        <p:nvSpPr>
          <p:cNvPr id="6" name="Rectangle 5">
            <a:extLst>
              <a:ext uri="{FF2B5EF4-FFF2-40B4-BE49-F238E27FC236}">
                <a16:creationId xmlns:a16="http://schemas.microsoft.com/office/drawing/2014/main" id="{7254A6EC-F758-48D3-A8E1-EB9BA9CCC50E}"/>
              </a:ext>
            </a:extLst>
          </p:cNvPr>
          <p:cNvSpPr/>
          <p:nvPr/>
        </p:nvSpPr>
        <p:spPr>
          <a:xfrm>
            <a:off x="4267200" y="3484880"/>
            <a:ext cx="4572000" cy="2031325"/>
          </a:xfrm>
          <a:prstGeom prst="rect">
            <a:avLst/>
          </a:prstGeom>
        </p:spPr>
        <p:txBody>
          <a:bodyPr>
            <a:spAutoFit/>
          </a:bodyPr>
          <a:lstStyle/>
          <a:p>
            <a:r>
              <a:rPr lang="hu-HU" b="1" dirty="0"/>
              <a:t>Viselkedésminták</a:t>
            </a:r>
          </a:p>
          <a:p>
            <a:endParaRPr lang="hu-HU" b="1" dirty="0"/>
          </a:p>
          <a:p>
            <a:r>
              <a:rPr lang="hu-HU" dirty="0"/>
              <a:t>Írások parancsokat, utasításokat hoz magával, ragaszkodik ahhoz, hogy minden úgy történjen, ahogyan ő akarja, különben szabotázsra gyanakszik. </a:t>
            </a:r>
          </a:p>
        </p:txBody>
      </p:sp>
    </p:spTree>
    <p:extLst>
      <p:ext uri="{BB962C8B-B14F-4D97-AF65-F5344CB8AC3E}">
        <p14:creationId xmlns:p14="http://schemas.microsoft.com/office/powerpoint/2010/main" val="1905014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a:xfrm>
            <a:off x="1143000" y="990600"/>
            <a:ext cx="6571343" cy="1049235"/>
          </a:xfrm>
        </p:spPr>
        <p:txBody>
          <a:bodyPr/>
          <a:lstStyle/>
          <a:p>
            <a:r>
              <a:rPr lang="hu-HU" b="1" dirty="0"/>
              <a:t>Hogyan viszonyulj Déneshez?</a:t>
            </a:r>
            <a:br>
              <a:rPr lang="hu-HU" b="1" dirty="0"/>
            </a:br>
            <a:endParaRPr lang="en-US" dirty="0"/>
          </a:p>
        </p:txBody>
      </p:sp>
      <p:pic>
        <p:nvPicPr>
          <p:cNvPr id="7" name="Picture 6">
            <a:extLst>
              <a:ext uri="{FF2B5EF4-FFF2-40B4-BE49-F238E27FC236}">
                <a16:creationId xmlns:a16="http://schemas.microsoft.com/office/drawing/2014/main" id="{5CD2FAB3-71AA-4285-963A-F7C6490637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3524" y="947887"/>
            <a:ext cx="1374952" cy="914399"/>
          </a:xfrm>
          <a:prstGeom prst="rect">
            <a:avLst/>
          </a:prstGeom>
        </p:spPr>
      </p:pic>
      <p:sp>
        <p:nvSpPr>
          <p:cNvPr id="8" name="Rectangle 7">
            <a:extLst>
              <a:ext uri="{FF2B5EF4-FFF2-40B4-BE49-F238E27FC236}">
                <a16:creationId xmlns:a16="http://schemas.microsoft.com/office/drawing/2014/main" id="{105DA402-444B-4491-8D40-2AC6AD74BA1E}"/>
              </a:ext>
            </a:extLst>
          </p:cNvPr>
          <p:cNvSpPr/>
          <p:nvPr/>
        </p:nvSpPr>
        <p:spPr>
          <a:xfrm>
            <a:off x="1154084" y="1905000"/>
            <a:ext cx="6861232" cy="3416320"/>
          </a:xfrm>
          <a:prstGeom prst="rect">
            <a:avLst/>
          </a:prstGeom>
        </p:spPr>
        <p:txBody>
          <a:bodyPr wrap="square">
            <a:spAutoFit/>
          </a:bodyPr>
          <a:lstStyle/>
          <a:p>
            <a:pPr marL="285750" indent="-285750">
              <a:buFont typeface="Arial" panose="020B0604020202020204" pitchFamily="34" charset="0"/>
              <a:buChar char="•"/>
            </a:pPr>
            <a:r>
              <a:rPr lang="hu-HU" dirty="0"/>
              <a:t>Zökkentsd ki a szerepéből. Dénes azt hiszi, hogy csak akkor érheti el a célját a szolgáltatónál, ha eleve harcba száll. Amennyiben úgy bánsz vele, mintha a lehető legtermészetesebb lenne, hogy segítesz, akkor sikerül kizökkentened szerepéből.</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a:t>Akkor érheted el nála a legtöbbet, ha azonnal és precízen teljesíted kéréseit.  </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a:t>Tarts ki a saját szabályaid mellett. Hangsúlyozd a pozitív dolgokat azáltal, hogy elismétled, mit tehetsz az érdekében. </a:t>
            </a:r>
          </a:p>
        </p:txBody>
      </p:sp>
    </p:spTree>
    <p:extLst>
      <p:ext uri="{BB962C8B-B14F-4D97-AF65-F5344CB8AC3E}">
        <p14:creationId xmlns:p14="http://schemas.microsoft.com/office/powerpoint/2010/main" val="232567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FCB3-D43C-444B-A753-CF80E4C4C107}"/>
              </a:ext>
            </a:extLst>
          </p:cNvPr>
          <p:cNvSpPr>
            <a:spLocks noGrp="1"/>
          </p:cNvSpPr>
          <p:nvPr>
            <p:ph type="title"/>
          </p:nvPr>
        </p:nvSpPr>
        <p:spPr/>
        <p:txBody>
          <a:bodyPr/>
          <a:lstStyle/>
          <a:p>
            <a:r>
              <a:rPr lang="hu-HU" dirty="0"/>
              <a:t>Részvizsga – november 1</a:t>
            </a:r>
            <a:r>
              <a:rPr lang="en-US" dirty="0"/>
              <a:t>0</a:t>
            </a:r>
            <a:r>
              <a:rPr lang="hu-HU" dirty="0"/>
              <a:t>.</a:t>
            </a:r>
            <a:br>
              <a:rPr lang="hu-HU" dirty="0"/>
            </a:br>
            <a:r>
              <a:rPr lang="hu-HU" dirty="0"/>
              <a:t>19:30 – 20:15</a:t>
            </a:r>
            <a:endParaRPr lang="en-US" dirty="0"/>
          </a:p>
        </p:txBody>
      </p:sp>
      <p:sp>
        <p:nvSpPr>
          <p:cNvPr id="3" name="Content Placeholder 2">
            <a:extLst>
              <a:ext uri="{FF2B5EF4-FFF2-40B4-BE49-F238E27FC236}">
                <a16:creationId xmlns:a16="http://schemas.microsoft.com/office/drawing/2014/main" id="{2B5FE23C-D6D5-488A-B063-CE1EE444056E}"/>
              </a:ext>
            </a:extLst>
          </p:cNvPr>
          <p:cNvSpPr>
            <a:spLocks noGrp="1"/>
          </p:cNvSpPr>
          <p:nvPr>
            <p:ph idx="1"/>
          </p:nvPr>
        </p:nvSpPr>
        <p:spPr/>
        <p:txBody>
          <a:bodyPr>
            <a:normAutofit fontScale="70000" lnSpcReduction="20000"/>
          </a:bodyPr>
          <a:lstStyle/>
          <a:p>
            <a:r>
              <a:rPr lang="hu-HU" dirty="0" err="1"/>
              <a:t>Canvas</a:t>
            </a:r>
            <a:r>
              <a:rPr lang="hu-HU" dirty="0"/>
              <a:t> felület</a:t>
            </a:r>
          </a:p>
          <a:p>
            <a:r>
              <a:rPr lang="hu-HU" dirty="0"/>
              <a:t>20 feleletválasztós kérdés – 20 pont</a:t>
            </a:r>
          </a:p>
          <a:p>
            <a:r>
              <a:rPr lang="hu-HU" dirty="0"/>
              <a:t>1 SWOT elemzés (kifejtős kérdés) – 12 pont</a:t>
            </a:r>
          </a:p>
          <a:p>
            <a:r>
              <a:rPr lang="hu-HU" dirty="0"/>
              <a:t>1 </a:t>
            </a:r>
            <a:r>
              <a:rPr lang="hu-HU" dirty="0" err="1"/>
              <a:t>időelemzéses</a:t>
            </a:r>
            <a:r>
              <a:rPr lang="hu-HU" dirty="0"/>
              <a:t> feladat (rajzol, majd kép feltöltés) – 18 pont</a:t>
            </a:r>
          </a:p>
          <a:p>
            <a:r>
              <a:rPr lang="en-US" dirty="0"/>
              <a:t>m</a:t>
            </a:r>
            <a:r>
              <a:rPr lang="hu-HU" dirty="0" err="1"/>
              <a:t>aximum</a:t>
            </a:r>
            <a:r>
              <a:rPr lang="hu-HU" dirty="0"/>
              <a:t> pontszám: 50 pont, minimum az átmenőhöz: </a:t>
            </a:r>
            <a:r>
              <a:rPr lang="en-US" dirty="0"/>
              <a:t>25 </a:t>
            </a:r>
            <a:r>
              <a:rPr lang="en-US" dirty="0" err="1"/>
              <a:t>pont</a:t>
            </a:r>
            <a:endParaRPr lang="en-US" dirty="0"/>
          </a:p>
          <a:p>
            <a:r>
              <a:rPr lang="hu-HU" dirty="0"/>
              <a:t>feladatok random sorrendben, nem lehet visszalépni</a:t>
            </a:r>
          </a:p>
          <a:p>
            <a:r>
              <a:rPr lang="hu-HU" dirty="0"/>
              <a:t>segédanyag nem használható (pl. </a:t>
            </a:r>
            <a:r>
              <a:rPr lang="hu-HU" dirty="0">
                <a:solidFill>
                  <a:srgbClr val="FF0000"/>
                </a:solidFill>
              </a:rPr>
              <a:t>nem kattinthatsz ki a böngészőből</a:t>
            </a:r>
            <a:r>
              <a:rPr lang="hu-HU" dirty="0"/>
              <a:t>)</a:t>
            </a:r>
          </a:p>
          <a:p>
            <a:r>
              <a:rPr lang="hu-HU" dirty="0"/>
              <a:t>Csak vizsgaidőszakban ismételhető</a:t>
            </a:r>
          </a:p>
          <a:p>
            <a:pPr marL="0" indent="0">
              <a:buNone/>
            </a:pPr>
            <a:endParaRPr lang="en-US" dirty="0"/>
          </a:p>
        </p:txBody>
      </p:sp>
    </p:spTree>
    <p:extLst>
      <p:ext uri="{BB962C8B-B14F-4D97-AF65-F5344CB8AC3E}">
        <p14:creationId xmlns:p14="http://schemas.microsoft.com/office/powerpoint/2010/main" val="2835839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p:txBody>
          <a:bodyPr/>
          <a:lstStyle/>
          <a:p>
            <a:r>
              <a:rPr lang="hu-HU" b="1" dirty="0"/>
              <a:t>Hisztérikus Henrik</a:t>
            </a:r>
            <a:br>
              <a:rPr lang="hu-HU" b="1" dirty="0"/>
            </a:br>
            <a:endParaRPr lang="en-US" dirty="0"/>
          </a:p>
        </p:txBody>
      </p:sp>
      <p:pic>
        <p:nvPicPr>
          <p:cNvPr id="5" name="Picture 4">
            <a:extLst>
              <a:ext uri="{FF2B5EF4-FFF2-40B4-BE49-F238E27FC236}">
                <a16:creationId xmlns:a16="http://schemas.microsoft.com/office/drawing/2014/main" id="{24C737EA-2E27-4F86-9A64-39301E147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873" y="1532563"/>
            <a:ext cx="2847188" cy="1907616"/>
          </a:xfrm>
          <a:prstGeom prst="rect">
            <a:avLst/>
          </a:prstGeom>
        </p:spPr>
      </p:pic>
      <p:sp>
        <p:nvSpPr>
          <p:cNvPr id="3" name="Rectangle 2">
            <a:extLst>
              <a:ext uri="{FF2B5EF4-FFF2-40B4-BE49-F238E27FC236}">
                <a16:creationId xmlns:a16="http://schemas.microsoft.com/office/drawing/2014/main" id="{A19F2EB8-0F17-4106-8AA9-1484953DBA8B}"/>
              </a:ext>
            </a:extLst>
          </p:cNvPr>
          <p:cNvSpPr/>
          <p:nvPr/>
        </p:nvSpPr>
        <p:spPr>
          <a:xfrm>
            <a:off x="4267200" y="1532563"/>
            <a:ext cx="4572000" cy="369332"/>
          </a:xfrm>
          <a:prstGeom prst="rect">
            <a:avLst/>
          </a:prstGeom>
        </p:spPr>
        <p:txBody>
          <a:bodyPr>
            <a:spAutoFit/>
          </a:bodyPr>
          <a:lstStyle/>
          <a:p>
            <a:r>
              <a:rPr lang="hu-HU" i="1" dirty="0"/>
              <a:t>A harsány ügyfél. Jeleneteket rendez.</a:t>
            </a:r>
          </a:p>
        </p:txBody>
      </p:sp>
      <p:sp>
        <p:nvSpPr>
          <p:cNvPr id="6" name="Rectangle 5">
            <a:extLst>
              <a:ext uri="{FF2B5EF4-FFF2-40B4-BE49-F238E27FC236}">
                <a16:creationId xmlns:a16="http://schemas.microsoft.com/office/drawing/2014/main" id="{276F2833-E5FF-4B1F-8E01-DDAE01318656}"/>
              </a:ext>
            </a:extLst>
          </p:cNvPr>
          <p:cNvSpPr/>
          <p:nvPr/>
        </p:nvSpPr>
        <p:spPr>
          <a:xfrm>
            <a:off x="4267200" y="2690336"/>
            <a:ext cx="4572000" cy="1477328"/>
          </a:xfrm>
          <a:prstGeom prst="rect">
            <a:avLst/>
          </a:prstGeom>
        </p:spPr>
        <p:txBody>
          <a:bodyPr>
            <a:spAutoFit/>
          </a:bodyPr>
          <a:lstStyle/>
          <a:p>
            <a:r>
              <a:rPr lang="hu-HU" b="1" dirty="0"/>
              <a:t>Viselkedésminták</a:t>
            </a:r>
          </a:p>
          <a:p>
            <a:endParaRPr lang="hu-HU" b="1" dirty="0"/>
          </a:p>
          <a:p>
            <a:r>
              <a:rPr lang="hu-HU" dirty="0"/>
              <a:t>Dühöng és tombol, hevesen gesztikulál, pattog, megszállja vagy megsérti a többi jelenlévő intim szféráját. </a:t>
            </a:r>
          </a:p>
        </p:txBody>
      </p:sp>
    </p:spTree>
    <p:extLst>
      <p:ext uri="{BB962C8B-B14F-4D97-AF65-F5344CB8AC3E}">
        <p14:creationId xmlns:p14="http://schemas.microsoft.com/office/powerpoint/2010/main" val="3402713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p:txBody>
          <a:bodyPr/>
          <a:lstStyle/>
          <a:p>
            <a:br>
              <a:rPr lang="hu-HU" b="1" dirty="0"/>
            </a:br>
            <a:endParaRPr lang="en-US" dirty="0"/>
          </a:p>
        </p:txBody>
      </p:sp>
      <p:pic>
        <p:nvPicPr>
          <p:cNvPr id="5" name="Picture 4">
            <a:extLst>
              <a:ext uri="{FF2B5EF4-FFF2-40B4-BE49-F238E27FC236}">
                <a16:creationId xmlns:a16="http://schemas.microsoft.com/office/drawing/2014/main" id="{24C737EA-2E27-4F86-9A64-39301E147E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859790"/>
            <a:ext cx="1566022" cy="1049235"/>
          </a:xfrm>
          <a:prstGeom prst="rect">
            <a:avLst/>
          </a:prstGeom>
        </p:spPr>
      </p:pic>
      <p:sp>
        <p:nvSpPr>
          <p:cNvPr id="7" name="Title 1">
            <a:extLst>
              <a:ext uri="{FF2B5EF4-FFF2-40B4-BE49-F238E27FC236}">
                <a16:creationId xmlns:a16="http://schemas.microsoft.com/office/drawing/2014/main" id="{FDFCB864-CF16-4E03-8AE8-C1D9B5A04E8B}"/>
              </a:ext>
            </a:extLst>
          </p:cNvPr>
          <p:cNvSpPr txBox="1">
            <a:spLocks/>
          </p:cNvSpPr>
          <p:nvPr/>
        </p:nvSpPr>
        <p:spPr>
          <a:xfrm>
            <a:off x="1128683" y="956171"/>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hu-HU" b="1" dirty="0"/>
              <a:t>Hogyan viszonyulj Henrikhez?</a:t>
            </a:r>
            <a:br>
              <a:rPr lang="hu-HU" b="1" dirty="0"/>
            </a:br>
            <a:endParaRPr lang="en-US" dirty="0"/>
          </a:p>
        </p:txBody>
      </p:sp>
      <p:sp>
        <p:nvSpPr>
          <p:cNvPr id="4" name="Rectangle 3">
            <a:extLst>
              <a:ext uri="{FF2B5EF4-FFF2-40B4-BE49-F238E27FC236}">
                <a16:creationId xmlns:a16="http://schemas.microsoft.com/office/drawing/2014/main" id="{DEF1B635-F1C6-4718-BB35-C99499B7E019}"/>
              </a:ext>
            </a:extLst>
          </p:cNvPr>
          <p:cNvSpPr/>
          <p:nvPr/>
        </p:nvSpPr>
        <p:spPr>
          <a:xfrm>
            <a:off x="1166322" y="1909025"/>
            <a:ext cx="5943600" cy="3970318"/>
          </a:xfrm>
          <a:prstGeom prst="rect">
            <a:avLst/>
          </a:prstGeom>
        </p:spPr>
        <p:txBody>
          <a:bodyPr wrap="square">
            <a:spAutoFit/>
          </a:bodyPr>
          <a:lstStyle/>
          <a:p>
            <a:pPr marL="285750" indent="-285750">
              <a:buFont typeface="Arial" panose="020B0604020202020204" pitchFamily="34" charset="0"/>
              <a:buChar char="•"/>
            </a:pPr>
            <a:r>
              <a:rPr lang="hu-HU" dirty="0"/>
              <a:t>Hagyd, hogy kiadja a mérgét, magát lecsillapodjon. Mutasd meg neki, hogy elfogadod az érzéseit, akár egyetértesz vele vagy sem. Használj eközben semleges, objektív megállapításokat. „Látom, mennyire ideges …”, „Tökéletesen érthető a dühe.”</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a:t>Vond hátra egy tárgyalóterembe, hogy ne mindenki előtt rendezze a jelenetet. (Lehet, hogy nem lesz erre hajlandó).</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a:t>Vállald a felelősséget a probléma megoldásáért. Fejezd ki, hogy meg akarod és meg is fogod oldani a problémát. </a:t>
            </a:r>
          </a:p>
        </p:txBody>
      </p:sp>
    </p:spTree>
    <p:extLst>
      <p:ext uri="{BB962C8B-B14F-4D97-AF65-F5344CB8AC3E}">
        <p14:creationId xmlns:p14="http://schemas.microsoft.com/office/powerpoint/2010/main" val="386965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p:txBody>
          <a:bodyPr/>
          <a:lstStyle/>
          <a:p>
            <a:r>
              <a:rPr lang="hu-HU" b="1" dirty="0"/>
              <a:t>Káromkodó Karola</a:t>
            </a:r>
            <a:br>
              <a:rPr lang="hu-HU" b="1" dirty="0"/>
            </a:br>
            <a:endParaRPr lang="en-US" dirty="0"/>
          </a:p>
        </p:txBody>
      </p:sp>
      <p:pic>
        <p:nvPicPr>
          <p:cNvPr id="5" name="Picture 4">
            <a:extLst>
              <a:ext uri="{FF2B5EF4-FFF2-40B4-BE49-F238E27FC236}">
                <a16:creationId xmlns:a16="http://schemas.microsoft.com/office/drawing/2014/main" id="{5282DD26-66D8-4F06-9C48-7AF5494F3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205" y="1905001"/>
            <a:ext cx="2434694" cy="1828800"/>
          </a:xfrm>
          <a:prstGeom prst="rect">
            <a:avLst/>
          </a:prstGeom>
        </p:spPr>
      </p:pic>
      <p:sp>
        <p:nvSpPr>
          <p:cNvPr id="3" name="Rectangle 2">
            <a:extLst>
              <a:ext uri="{FF2B5EF4-FFF2-40B4-BE49-F238E27FC236}">
                <a16:creationId xmlns:a16="http://schemas.microsoft.com/office/drawing/2014/main" id="{054F846F-8CDC-438F-A4A1-7720A6A08F67}"/>
              </a:ext>
            </a:extLst>
          </p:cNvPr>
          <p:cNvSpPr/>
          <p:nvPr/>
        </p:nvSpPr>
        <p:spPr>
          <a:xfrm>
            <a:off x="3733800" y="1900107"/>
            <a:ext cx="4572000" cy="923330"/>
          </a:xfrm>
          <a:prstGeom prst="rect">
            <a:avLst/>
          </a:prstGeom>
        </p:spPr>
        <p:txBody>
          <a:bodyPr>
            <a:spAutoFit/>
          </a:bodyPr>
          <a:lstStyle/>
          <a:p>
            <a:r>
              <a:rPr lang="hu-HU" i="1" dirty="0"/>
              <a:t>Jó időzítéssel, tehetséggel, szégyenérzet teljes hiányával káromkodik.</a:t>
            </a:r>
          </a:p>
        </p:txBody>
      </p:sp>
      <p:sp>
        <p:nvSpPr>
          <p:cNvPr id="4" name="Rectangle 3">
            <a:extLst>
              <a:ext uri="{FF2B5EF4-FFF2-40B4-BE49-F238E27FC236}">
                <a16:creationId xmlns:a16="http://schemas.microsoft.com/office/drawing/2014/main" id="{809F4FFB-CF3C-4BE6-8CE4-1DA5B1D39CF4}"/>
              </a:ext>
            </a:extLst>
          </p:cNvPr>
          <p:cNvSpPr/>
          <p:nvPr/>
        </p:nvSpPr>
        <p:spPr>
          <a:xfrm>
            <a:off x="3733800" y="3429000"/>
            <a:ext cx="4572000" cy="1477328"/>
          </a:xfrm>
          <a:prstGeom prst="rect">
            <a:avLst/>
          </a:prstGeom>
        </p:spPr>
        <p:txBody>
          <a:bodyPr>
            <a:spAutoFit/>
          </a:bodyPr>
          <a:lstStyle/>
          <a:p>
            <a:r>
              <a:rPr lang="hu-HU" b="1" dirty="0"/>
              <a:t>Viselkedésminták</a:t>
            </a:r>
          </a:p>
          <a:p>
            <a:endParaRPr lang="hu-HU" b="1" dirty="0"/>
          </a:p>
          <a:p>
            <a:r>
              <a:rPr lang="hu-HU" dirty="0"/>
              <a:t>A szóhasználata és a viselkedése is bántó, otromba, kegyetlen és visszataszító. </a:t>
            </a:r>
          </a:p>
        </p:txBody>
      </p:sp>
    </p:spTree>
    <p:extLst>
      <p:ext uri="{BB962C8B-B14F-4D97-AF65-F5344CB8AC3E}">
        <p14:creationId xmlns:p14="http://schemas.microsoft.com/office/powerpoint/2010/main" val="2378429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p:txBody>
          <a:bodyPr/>
          <a:lstStyle/>
          <a:p>
            <a:br>
              <a:rPr lang="hu-HU" b="1" dirty="0"/>
            </a:br>
            <a:endParaRPr lang="en-US" dirty="0"/>
          </a:p>
        </p:txBody>
      </p:sp>
      <p:sp>
        <p:nvSpPr>
          <p:cNvPr id="7" name="Title 1">
            <a:extLst>
              <a:ext uri="{FF2B5EF4-FFF2-40B4-BE49-F238E27FC236}">
                <a16:creationId xmlns:a16="http://schemas.microsoft.com/office/drawing/2014/main" id="{FDFCB864-CF16-4E03-8AE8-C1D9B5A04E8B}"/>
              </a:ext>
            </a:extLst>
          </p:cNvPr>
          <p:cNvSpPr txBox="1">
            <a:spLocks/>
          </p:cNvSpPr>
          <p:nvPr/>
        </p:nvSpPr>
        <p:spPr>
          <a:xfrm>
            <a:off x="1128683" y="956171"/>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hu-HU" b="1" dirty="0"/>
              <a:t>Hogyan viszonyulj Karolához?</a:t>
            </a:r>
            <a:br>
              <a:rPr lang="hu-HU" b="1" dirty="0"/>
            </a:br>
            <a:endParaRPr lang="en-US" dirty="0"/>
          </a:p>
        </p:txBody>
      </p:sp>
      <p:sp>
        <p:nvSpPr>
          <p:cNvPr id="4" name="Rectangle 3">
            <a:extLst>
              <a:ext uri="{FF2B5EF4-FFF2-40B4-BE49-F238E27FC236}">
                <a16:creationId xmlns:a16="http://schemas.microsoft.com/office/drawing/2014/main" id="{DEF1B635-F1C6-4718-BB35-C99499B7E019}"/>
              </a:ext>
            </a:extLst>
          </p:cNvPr>
          <p:cNvSpPr/>
          <p:nvPr/>
        </p:nvSpPr>
        <p:spPr>
          <a:xfrm>
            <a:off x="1166322" y="1909025"/>
            <a:ext cx="6571342" cy="4247317"/>
          </a:xfrm>
          <a:prstGeom prst="rect">
            <a:avLst/>
          </a:prstGeom>
        </p:spPr>
        <p:txBody>
          <a:bodyPr wrap="square">
            <a:spAutoFit/>
          </a:bodyPr>
          <a:lstStyle/>
          <a:p>
            <a:pPr marL="285750" indent="-285750">
              <a:buFont typeface="Arial" panose="020B0604020202020204" pitchFamily="34" charset="0"/>
              <a:buChar char="•"/>
            </a:pPr>
            <a:r>
              <a:rPr lang="hu-HU" dirty="0"/>
              <a:t>Ügyet se vess rá, hogyan beszél. Ha engeded, hogy hatással legyen rád, elveszel.</a:t>
            </a:r>
          </a:p>
          <a:p>
            <a:pPr marL="285750" indent="-285750">
              <a:buFont typeface="Arial" panose="020B0604020202020204" pitchFamily="34" charset="0"/>
              <a:buChar char="•"/>
            </a:pPr>
            <a:r>
              <a:rPr lang="hu-HU" dirty="0"/>
              <a:t>Kihúzhatod a méregfogát: „Bocsásson meg, de elkövettem valamit ön ellen én, személy szerint? Mert ha igen, kérem, mondja meg, hadd tegyem jóvá.” Karola rendszerint ettől visszahőköl.</a:t>
            </a:r>
          </a:p>
          <a:p>
            <a:pPr marL="285750" indent="-285750">
              <a:buFont typeface="Arial" panose="020B0604020202020204" pitchFamily="34" charset="0"/>
              <a:buChar char="•"/>
            </a:pPr>
            <a:r>
              <a:rPr lang="hu-HU" dirty="0"/>
              <a:t>Ragaszkodj a problémához. Ha mégis tovább szitkozódik: „Amennyiben nem fejezi be most rögtön, leteszem a telefont.” Amint megteszed, haladéktalanul keresd fel a felettesed, jelentsd, hogy mi történt. </a:t>
            </a:r>
          </a:p>
          <a:p>
            <a:pPr marL="285750" indent="-285750">
              <a:buFont typeface="Arial" panose="020B0604020202020204" pitchFamily="34" charset="0"/>
              <a:buChar char="•"/>
            </a:pPr>
            <a:r>
              <a:rPr lang="hu-HU" dirty="0"/>
              <a:t>Fejezd ki egyetértésed, együttérzésed: „5 perc valóban sok idő, megértem, hogy ennyire felháborodott.”</a:t>
            </a:r>
          </a:p>
          <a:p>
            <a:endParaRPr lang="hu-HU" dirty="0"/>
          </a:p>
        </p:txBody>
      </p:sp>
      <p:pic>
        <p:nvPicPr>
          <p:cNvPr id="6" name="Picture 5">
            <a:extLst>
              <a:ext uri="{FF2B5EF4-FFF2-40B4-BE49-F238E27FC236}">
                <a16:creationId xmlns:a16="http://schemas.microsoft.com/office/drawing/2014/main" id="{213D706C-7B7E-4039-BD98-2B0554A858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827411"/>
            <a:ext cx="1739689" cy="1306753"/>
          </a:xfrm>
          <a:prstGeom prst="rect">
            <a:avLst/>
          </a:prstGeom>
        </p:spPr>
      </p:pic>
    </p:spTree>
    <p:extLst>
      <p:ext uri="{BB962C8B-B14F-4D97-AF65-F5344CB8AC3E}">
        <p14:creationId xmlns:p14="http://schemas.microsoft.com/office/powerpoint/2010/main" val="89289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p:txBody>
          <a:bodyPr/>
          <a:lstStyle/>
          <a:p>
            <a:r>
              <a:rPr lang="hu-HU" b="1" dirty="0"/>
              <a:t>Egocentrikus Edgár</a:t>
            </a:r>
            <a:br>
              <a:rPr lang="hu-HU" b="1" dirty="0"/>
            </a:br>
            <a:endParaRPr lang="en-US" dirty="0"/>
          </a:p>
        </p:txBody>
      </p:sp>
      <p:pic>
        <p:nvPicPr>
          <p:cNvPr id="5" name="Content Placeholder 4">
            <a:extLst>
              <a:ext uri="{FF2B5EF4-FFF2-40B4-BE49-F238E27FC236}">
                <a16:creationId xmlns:a16="http://schemas.microsoft.com/office/drawing/2014/main" id="{CC3D2F70-EC5D-49F0-AF15-794A442D54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004" y="1600201"/>
            <a:ext cx="1441796" cy="2148276"/>
          </a:xfrm>
        </p:spPr>
      </p:pic>
      <p:sp>
        <p:nvSpPr>
          <p:cNvPr id="4" name="TextBox 3">
            <a:extLst>
              <a:ext uri="{FF2B5EF4-FFF2-40B4-BE49-F238E27FC236}">
                <a16:creationId xmlns:a16="http://schemas.microsoft.com/office/drawing/2014/main" id="{C575A47B-40DA-4F27-B42E-ECD1A86A00EA}"/>
              </a:ext>
            </a:extLst>
          </p:cNvPr>
          <p:cNvSpPr txBox="1"/>
          <p:nvPr/>
        </p:nvSpPr>
        <p:spPr>
          <a:xfrm>
            <a:off x="2740494" y="1605281"/>
            <a:ext cx="5336705" cy="4062651"/>
          </a:xfrm>
          <a:prstGeom prst="rect">
            <a:avLst/>
          </a:prstGeom>
          <a:noFill/>
        </p:spPr>
        <p:txBody>
          <a:bodyPr wrap="square" rtlCol="0">
            <a:spAutoFit/>
          </a:bodyPr>
          <a:lstStyle/>
          <a:p>
            <a:r>
              <a:rPr lang="hu-HU" sz="2000" i="1" dirty="0"/>
              <a:t>„Én vagyok az első, én vagyok az utolsó, egyedül én létezem.”</a:t>
            </a:r>
          </a:p>
          <a:p>
            <a:endParaRPr lang="hu-HU" sz="2000" dirty="0"/>
          </a:p>
          <a:p>
            <a:endParaRPr lang="hu-HU" sz="2000" b="1" dirty="0"/>
          </a:p>
          <a:p>
            <a:endParaRPr lang="hu-HU" sz="2000" b="1" dirty="0"/>
          </a:p>
          <a:p>
            <a:r>
              <a:rPr lang="hu-HU" sz="2000" b="1" dirty="0"/>
              <a:t>Viselkedésminták</a:t>
            </a:r>
          </a:p>
          <a:p>
            <a:endParaRPr lang="hu-HU" sz="2000" b="1" dirty="0"/>
          </a:p>
          <a:p>
            <a:r>
              <a:rPr lang="hu-HU" sz="2000" dirty="0"/>
              <a:t>Nem hajlandó kivárni a sorát, csakis azzal áll szóba, aki a „leghitelesebb”, bárki legyen is az … a megfélemlítés taktikájával próbálkozik: nevekkel dobálózik és fennhangon követelőzik.</a:t>
            </a:r>
          </a:p>
          <a:p>
            <a:endParaRPr lang="en-US" dirty="0"/>
          </a:p>
        </p:txBody>
      </p:sp>
    </p:spTree>
    <p:extLst>
      <p:ext uri="{BB962C8B-B14F-4D97-AF65-F5344CB8AC3E}">
        <p14:creationId xmlns:p14="http://schemas.microsoft.com/office/powerpoint/2010/main" val="1013152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p:txBody>
          <a:bodyPr/>
          <a:lstStyle/>
          <a:p>
            <a:br>
              <a:rPr lang="hu-HU" b="1" dirty="0"/>
            </a:br>
            <a:endParaRPr lang="en-US" dirty="0"/>
          </a:p>
        </p:txBody>
      </p:sp>
      <p:sp>
        <p:nvSpPr>
          <p:cNvPr id="7" name="Title 1">
            <a:extLst>
              <a:ext uri="{FF2B5EF4-FFF2-40B4-BE49-F238E27FC236}">
                <a16:creationId xmlns:a16="http://schemas.microsoft.com/office/drawing/2014/main" id="{FDFCB864-CF16-4E03-8AE8-C1D9B5A04E8B}"/>
              </a:ext>
            </a:extLst>
          </p:cNvPr>
          <p:cNvSpPr txBox="1">
            <a:spLocks/>
          </p:cNvSpPr>
          <p:nvPr/>
        </p:nvSpPr>
        <p:spPr>
          <a:xfrm>
            <a:off x="1128683" y="956171"/>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hu-HU" b="1" dirty="0"/>
              <a:t>Hogyan viszonyulj </a:t>
            </a:r>
            <a:r>
              <a:rPr lang="hu-HU" b="1" dirty="0" err="1"/>
              <a:t>Edgárdhoz</a:t>
            </a:r>
            <a:r>
              <a:rPr lang="hu-HU" b="1" dirty="0"/>
              <a:t>?</a:t>
            </a:r>
            <a:br>
              <a:rPr lang="hu-HU" b="1" dirty="0"/>
            </a:br>
            <a:endParaRPr lang="en-US" dirty="0"/>
          </a:p>
        </p:txBody>
      </p:sp>
      <p:sp>
        <p:nvSpPr>
          <p:cNvPr id="4" name="Rectangle 3">
            <a:extLst>
              <a:ext uri="{FF2B5EF4-FFF2-40B4-BE49-F238E27FC236}">
                <a16:creationId xmlns:a16="http://schemas.microsoft.com/office/drawing/2014/main" id="{DEF1B635-F1C6-4718-BB35-C99499B7E019}"/>
              </a:ext>
            </a:extLst>
          </p:cNvPr>
          <p:cNvSpPr/>
          <p:nvPr/>
        </p:nvSpPr>
        <p:spPr>
          <a:xfrm>
            <a:off x="1166322" y="1909025"/>
            <a:ext cx="6571342" cy="2031325"/>
          </a:xfrm>
          <a:prstGeom prst="rect">
            <a:avLst/>
          </a:prstGeom>
        </p:spPr>
        <p:txBody>
          <a:bodyPr wrap="square">
            <a:spAutoFit/>
          </a:bodyPr>
          <a:lstStyle/>
          <a:p>
            <a:pPr marL="285750" indent="-285750">
              <a:buFont typeface="Arial" panose="020B0604020202020204" pitchFamily="34" charset="0"/>
              <a:buChar char="•"/>
            </a:pPr>
            <a:r>
              <a:rPr lang="hu-HU" dirty="0"/>
              <a:t>Az </a:t>
            </a:r>
            <a:r>
              <a:rPr lang="hu-HU" dirty="0" err="1"/>
              <a:t>egójára</a:t>
            </a:r>
            <a:r>
              <a:rPr lang="hu-HU" dirty="0"/>
              <a:t> kell hatni, pl. ismerjük el, hogy VIP vendég. </a:t>
            </a:r>
          </a:p>
          <a:p>
            <a:pPr marL="285750" indent="-285750">
              <a:buFont typeface="Arial" panose="020B0604020202020204" pitchFamily="34" charset="0"/>
              <a:buChar char="•"/>
            </a:pPr>
            <a:r>
              <a:rPr lang="hu-HU" dirty="0"/>
              <a:t>Tudd a nevét és használd is.</a:t>
            </a:r>
          </a:p>
          <a:p>
            <a:pPr marL="285750" indent="-285750">
              <a:buFont typeface="Arial" panose="020B0604020202020204" pitchFamily="34" charset="0"/>
              <a:buChar char="•"/>
            </a:pPr>
            <a:r>
              <a:rPr lang="hu-HU" dirty="0"/>
              <a:t>Ne beszélj üzletpolitikáról.</a:t>
            </a:r>
          </a:p>
          <a:p>
            <a:pPr marL="285750" indent="-285750">
              <a:buFont typeface="Arial" panose="020B0604020202020204" pitchFamily="34" charset="0"/>
              <a:buChar char="•"/>
            </a:pPr>
            <a:r>
              <a:rPr lang="hu-HU" dirty="0"/>
              <a:t>Ne engedd, hogy az </a:t>
            </a:r>
            <a:r>
              <a:rPr lang="hu-HU" dirty="0" err="1"/>
              <a:t>egója</a:t>
            </a:r>
            <a:r>
              <a:rPr lang="hu-HU" dirty="0"/>
              <a:t> kárt tegyen benned. </a:t>
            </a:r>
          </a:p>
          <a:p>
            <a:pPr marL="285750" indent="-285750">
              <a:buFont typeface="Arial" panose="020B0604020202020204" pitchFamily="34" charset="0"/>
              <a:buChar char="•"/>
            </a:pPr>
            <a:r>
              <a:rPr lang="hu-HU" dirty="0"/>
              <a:t>A lényegre, a hivatalos ügyekre  fordítsd a figyelmedet, ne pedig arra, hogy milyen lekezelően bánik veled.</a:t>
            </a:r>
          </a:p>
        </p:txBody>
      </p:sp>
      <p:pic>
        <p:nvPicPr>
          <p:cNvPr id="8" name="Content Placeholder 4">
            <a:extLst>
              <a:ext uri="{FF2B5EF4-FFF2-40B4-BE49-F238E27FC236}">
                <a16:creationId xmlns:a16="http://schemas.microsoft.com/office/drawing/2014/main" id="{5BEE39AE-F345-4778-8267-8BCAFCBDAA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0" y="956171"/>
            <a:ext cx="1441796" cy="2148276"/>
          </a:xfrm>
        </p:spPr>
      </p:pic>
    </p:spTree>
    <p:extLst>
      <p:ext uri="{BB962C8B-B14F-4D97-AF65-F5344CB8AC3E}">
        <p14:creationId xmlns:p14="http://schemas.microsoft.com/office/powerpoint/2010/main" val="1112959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p:txBody>
          <a:bodyPr/>
          <a:lstStyle/>
          <a:p>
            <a:br>
              <a:rPr lang="hu-HU" b="1" dirty="0"/>
            </a:br>
            <a:endParaRPr lang="en-US" dirty="0"/>
          </a:p>
        </p:txBody>
      </p:sp>
      <p:sp>
        <p:nvSpPr>
          <p:cNvPr id="7" name="Title 1">
            <a:extLst>
              <a:ext uri="{FF2B5EF4-FFF2-40B4-BE49-F238E27FC236}">
                <a16:creationId xmlns:a16="http://schemas.microsoft.com/office/drawing/2014/main" id="{FDFCB864-CF16-4E03-8AE8-C1D9B5A04E8B}"/>
              </a:ext>
            </a:extLst>
          </p:cNvPr>
          <p:cNvSpPr txBox="1">
            <a:spLocks/>
          </p:cNvSpPr>
          <p:nvPr/>
        </p:nvSpPr>
        <p:spPr>
          <a:xfrm>
            <a:off x="1166322" y="956171"/>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hu-HU" dirty="0">
                <a:solidFill>
                  <a:schemeClr val="accent6"/>
                </a:solidFill>
              </a:rPr>
              <a:t>Csak őszintén … </a:t>
            </a:r>
            <a:endParaRPr lang="en-US" dirty="0">
              <a:solidFill>
                <a:schemeClr val="accent6"/>
              </a:solidFill>
            </a:endParaRPr>
          </a:p>
        </p:txBody>
      </p:sp>
      <p:sp>
        <p:nvSpPr>
          <p:cNvPr id="5" name="Content Placeholder 4">
            <a:extLst>
              <a:ext uri="{FF2B5EF4-FFF2-40B4-BE49-F238E27FC236}">
                <a16:creationId xmlns:a16="http://schemas.microsoft.com/office/drawing/2014/main" id="{B104EC3E-691D-4950-A379-6B3330A507FE}"/>
              </a:ext>
            </a:extLst>
          </p:cNvPr>
          <p:cNvSpPr>
            <a:spLocks noGrp="1"/>
          </p:cNvSpPr>
          <p:nvPr>
            <p:ph idx="1"/>
          </p:nvPr>
        </p:nvSpPr>
        <p:spPr>
          <a:xfrm>
            <a:off x="1128684" y="1676401"/>
            <a:ext cx="6571343" cy="3779620"/>
          </a:xfrm>
        </p:spPr>
        <p:txBody>
          <a:bodyPr/>
          <a:lstStyle/>
          <a:p>
            <a:pPr marL="0" indent="0">
              <a:buNone/>
            </a:pPr>
            <a:r>
              <a:rPr lang="hu-HU" dirty="0"/>
              <a:t>„Az ügyfélszolgálat terén az őszinteség nem a legjobb üzletpolitika – hanem az egyetlen lehetséges út.” </a:t>
            </a:r>
          </a:p>
          <a:p>
            <a:pPr marL="0" indent="0">
              <a:buNone/>
            </a:pPr>
            <a:endParaRPr lang="hu-HU" dirty="0"/>
          </a:p>
          <a:p>
            <a:pPr marL="0" indent="0">
              <a:buNone/>
            </a:pPr>
            <a:endParaRPr lang="hu-HU" dirty="0"/>
          </a:p>
          <a:p>
            <a:pPr marL="0" indent="0">
              <a:buNone/>
            </a:pPr>
            <a:r>
              <a:rPr lang="hu-HU" dirty="0"/>
              <a:t>A bemutatott technikák, módszerek, csak akkor tudnak működni, ha mögöttük őszinteség van. Ha „megjátszva” alkalmazzuk őket, az érezhető és nem is érhetjük el  vele a várt pozitív hatást. </a:t>
            </a:r>
            <a:endParaRPr lang="en-US" dirty="0"/>
          </a:p>
        </p:txBody>
      </p:sp>
    </p:spTree>
    <p:extLst>
      <p:ext uri="{BB962C8B-B14F-4D97-AF65-F5344CB8AC3E}">
        <p14:creationId xmlns:p14="http://schemas.microsoft.com/office/powerpoint/2010/main" val="582310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C7AD4-B977-4160-B7AA-0EB4EEDF297A}"/>
              </a:ext>
            </a:extLst>
          </p:cNvPr>
          <p:cNvSpPr>
            <a:spLocks noGrp="1"/>
          </p:cNvSpPr>
          <p:nvPr>
            <p:ph type="title"/>
          </p:nvPr>
        </p:nvSpPr>
        <p:spPr/>
        <p:txBody>
          <a:bodyPr/>
          <a:lstStyle/>
          <a:p>
            <a:r>
              <a:rPr lang="hu-HU" sz="2800" b="1" dirty="0" err="1">
                <a:solidFill>
                  <a:schemeClr val="accent6">
                    <a:lumMod val="75000"/>
                  </a:schemeClr>
                </a:solidFill>
              </a:rPr>
              <a:t>Törödj</a:t>
            </a:r>
            <a:r>
              <a:rPr lang="hu-HU" sz="2800" b="1" dirty="0">
                <a:solidFill>
                  <a:schemeClr val="accent6">
                    <a:lumMod val="75000"/>
                  </a:schemeClr>
                </a:solidFill>
              </a:rPr>
              <a:t> magaddal! </a:t>
            </a:r>
            <a:br>
              <a:rPr lang="en-US" dirty="0"/>
            </a:br>
            <a:endParaRPr lang="en-US" dirty="0"/>
          </a:p>
        </p:txBody>
      </p:sp>
      <p:sp>
        <p:nvSpPr>
          <p:cNvPr id="3" name="Content Placeholder 2">
            <a:extLst>
              <a:ext uri="{FF2B5EF4-FFF2-40B4-BE49-F238E27FC236}">
                <a16:creationId xmlns:a16="http://schemas.microsoft.com/office/drawing/2014/main" id="{AFC672AA-DD6C-49D8-B98E-63D9B6DB1F85}"/>
              </a:ext>
            </a:extLst>
          </p:cNvPr>
          <p:cNvSpPr>
            <a:spLocks noGrp="1"/>
          </p:cNvSpPr>
          <p:nvPr>
            <p:ph idx="1"/>
          </p:nvPr>
        </p:nvSpPr>
        <p:spPr>
          <a:xfrm>
            <a:off x="1128684" y="1524001"/>
            <a:ext cx="6796116" cy="4377828"/>
          </a:xfrm>
        </p:spPr>
        <p:txBody>
          <a:bodyPr>
            <a:normAutofit fontScale="85000" lnSpcReduction="20000"/>
          </a:bodyPr>
          <a:lstStyle/>
          <a:p>
            <a:pPr marL="0" indent="0">
              <a:buNone/>
            </a:pPr>
            <a:r>
              <a:rPr lang="hu-HU" b="1" dirty="0"/>
              <a:t>Stresszcsökkentő módszerek:</a:t>
            </a:r>
            <a:r>
              <a:rPr lang="hu-HU" dirty="0"/>
              <a:t> </a:t>
            </a:r>
          </a:p>
          <a:p>
            <a:r>
              <a:rPr lang="hu-HU" dirty="0"/>
              <a:t>Légzés</a:t>
            </a:r>
          </a:p>
          <a:p>
            <a:r>
              <a:rPr lang="hu-HU" dirty="0"/>
              <a:t>Nevetés</a:t>
            </a:r>
          </a:p>
          <a:p>
            <a:r>
              <a:rPr lang="hu-HU" dirty="0"/>
              <a:t>Add ki magadból a feszültséget</a:t>
            </a:r>
          </a:p>
          <a:p>
            <a:r>
              <a:rPr lang="hu-HU" dirty="0"/>
              <a:t>Szabadságold magad 5 percre (Vizualizáld, hogy nyaraláson vagy)</a:t>
            </a:r>
          </a:p>
          <a:p>
            <a:r>
              <a:rPr lang="hu-HU" dirty="0"/>
              <a:t>Lazíts (izomcsoportok megfeszítése, elengedése)</a:t>
            </a:r>
          </a:p>
          <a:p>
            <a:r>
              <a:rPr lang="hu-HU" dirty="0"/>
              <a:t>Torna (Fej, láb emelgetés)</a:t>
            </a:r>
          </a:p>
          <a:p>
            <a:r>
              <a:rPr lang="hu-HU" dirty="0"/>
              <a:t>Rendcsinálás</a:t>
            </a:r>
          </a:p>
          <a:p>
            <a:r>
              <a:rPr lang="hu-HU" dirty="0"/>
              <a:t>Beszéljünk pozitív dolgokról</a:t>
            </a:r>
          </a:p>
          <a:p>
            <a:r>
              <a:rPr lang="hu-HU" dirty="0"/>
              <a:t>Szünet az egészségért (Ne ügyintézésről szóljon a szünet. Egészséges kaját fogyassz.)</a:t>
            </a:r>
            <a:endParaRPr lang="en-US" dirty="0"/>
          </a:p>
          <a:p>
            <a:endParaRPr lang="en-US" dirty="0"/>
          </a:p>
        </p:txBody>
      </p:sp>
    </p:spTree>
    <p:extLst>
      <p:ext uri="{BB962C8B-B14F-4D97-AF65-F5344CB8AC3E}">
        <p14:creationId xmlns:p14="http://schemas.microsoft.com/office/powerpoint/2010/main" val="864432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164-252B-49F8-9384-7F48A119C345}"/>
              </a:ext>
            </a:extLst>
          </p:cNvPr>
          <p:cNvSpPr>
            <a:spLocks noGrp="1"/>
          </p:cNvSpPr>
          <p:nvPr>
            <p:ph type="title"/>
          </p:nvPr>
        </p:nvSpPr>
        <p:spPr/>
        <p:txBody>
          <a:bodyPr/>
          <a:lstStyle/>
          <a:p>
            <a:r>
              <a:rPr lang="hu-HU" sz="2800" b="1" dirty="0">
                <a:solidFill>
                  <a:schemeClr val="accent6">
                    <a:lumMod val="75000"/>
                  </a:schemeClr>
                </a:solidFill>
              </a:rPr>
              <a:t>Megtanulni ünnepelni</a:t>
            </a:r>
            <a:endParaRPr lang="en-US"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1280DE89-353F-45D5-8823-6AB12849E955}"/>
              </a:ext>
            </a:extLst>
          </p:cNvPr>
          <p:cNvSpPr>
            <a:spLocks noGrp="1"/>
          </p:cNvSpPr>
          <p:nvPr>
            <p:ph idx="1"/>
          </p:nvPr>
        </p:nvSpPr>
        <p:spPr/>
        <p:txBody>
          <a:bodyPr>
            <a:normAutofit fontScale="92500"/>
          </a:bodyPr>
          <a:lstStyle/>
          <a:p>
            <a:pPr marL="0" indent="0">
              <a:buNone/>
            </a:pPr>
            <a:r>
              <a:rPr lang="hu-HU" dirty="0"/>
              <a:t>Ünnepeld meg a sikereidet! </a:t>
            </a:r>
          </a:p>
          <a:p>
            <a:r>
              <a:rPr lang="hu-HU" dirty="0"/>
              <a:t>Menjetek el ebédelni</a:t>
            </a:r>
            <a:r>
              <a:rPr lang="en-US" dirty="0"/>
              <a:t>;</a:t>
            </a:r>
            <a:r>
              <a:rPr lang="hu-HU" dirty="0"/>
              <a:t> </a:t>
            </a:r>
          </a:p>
          <a:p>
            <a:r>
              <a:rPr lang="hu-HU" dirty="0"/>
              <a:t>Menjetek ki valahova este; </a:t>
            </a:r>
          </a:p>
          <a:p>
            <a:r>
              <a:rPr lang="hu-HU" dirty="0"/>
              <a:t>Vásárolj </a:t>
            </a:r>
            <a:r>
              <a:rPr lang="hu-HU" dirty="0" err="1"/>
              <a:t>léggömböt,virágot</a:t>
            </a:r>
            <a:r>
              <a:rPr lang="en-US" dirty="0"/>
              <a:t>;</a:t>
            </a:r>
            <a:endParaRPr lang="hu-HU" dirty="0"/>
          </a:p>
          <a:p>
            <a:r>
              <a:rPr lang="hu-HU" dirty="0"/>
              <a:t>Készíts </a:t>
            </a:r>
            <a:r>
              <a:rPr lang="hu-HU" dirty="0" err="1"/>
              <a:t>Bravo</a:t>
            </a:r>
            <a:r>
              <a:rPr lang="hu-HU" dirty="0"/>
              <a:t> listát</a:t>
            </a:r>
            <a:r>
              <a:rPr lang="en-US" dirty="0"/>
              <a:t>; </a:t>
            </a:r>
            <a:endParaRPr lang="hu-HU" dirty="0"/>
          </a:p>
          <a:p>
            <a:r>
              <a:rPr lang="hu-HU" dirty="0" err="1"/>
              <a:t>Dícsérd</a:t>
            </a:r>
            <a:r>
              <a:rPr lang="hu-HU" dirty="0"/>
              <a:t> meg magad</a:t>
            </a:r>
          </a:p>
          <a:p>
            <a:pPr marL="0" indent="0">
              <a:buNone/>
            </a:pPr>
            <a:r>
              <a:rPr lang="hu-HU" dirty="0"/>
              <a:t> </a:t>
            </a:r>
            <a:r>
              <a:rPr lang="hu-HU" i="1" dirty="0"/>
              <a:t>(„Amit megjutalmazunk, az biztosan megismétlődik.”)</a:t>
            </a:r>
            <a:endParaRPr lang="en-US" i="1" dirty="0"/>
          </a:p>
          <a:p>
            <a:endParaRPr lang="en-US" dirty="0"/>
          </a:p>
        </p:txBody>
      </p:sp>
    </p:spTree>
    <p:extLst>
      <p:ext uri="{BB962C8B-B14F-4D97-AF65-F5344CB8AC3E}">
        <p14:creationId xmlns:p14="http://schemas.microsoft.com/office/powerpoint/2010/main" val="3675227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kepeslap.com/images/24245/lanchid2_origi.jpg">
            <a:extLst>
              <a:ext uri="{FF2B5EF4-FFF2-40B4-BE49-F238E27FC236}">
                <a16:creationId xmlns:a16="http://schemas.microsoft.com/office/drawing/2014/main" id="{7CC61933-3711-4090-8B76-403005D407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30" r="4971" b="-1"/>
          <a:stretch/>
        </p:blipFill>
        <p:spPr bwMode="auto">
          <a:xfrm>
            <a:off x="20" y="10"/>
            <a:ext cx="914375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p:cNvSpPr>
            <a:spLocks noGrp="1"/>
          </p:cNvSpPr>
          <p:nvPr>
            <p:ph type="title"/>
          </p:nvPr>
        </p:nvSpPr>
        <p:spPr>
          <a:xfrm>
            <a:off x="2743200" y="5193569"/>
            <a:ext cx="3352800" cy="955630"/>
          </a:xfrm>
          <a:solidFill>
            <a:schemeClr val="tx1">
              <a:alpha val="58000"/>
            </a:schemeClr>
          </a:solidFill>
        </p:spPr>
        <p:txBody>
          <a:bodyPr vert="horz" lIns="91440" tIns="45720" rIns="91440" bIns="45720" rtlCol="0" anchor="b">
            <a:normAutofit/>
          </a:bodyPr>
          <a:lstStyle/>
          <a:p>
            <a:pPr defTabSz="914400"/>
            <a:r>
              <a:rPr lang="en-US" dirty="0" err="1">
                <a:solidFill>
                  <a:srgbClr val="FFFFFE"/>
                </a:solidFill>
              </a:rPr>
              <a:t>Jó</a:t>
            </a:r>
            <a:r>
              <a:rPr lang="en-US" dirty="0">
                <a:solidFill>
                  <a:srgbClr val="FFFFFE"/>
                </a:solidFill>
              </a:rPr>
              <a:t> </a:t>
            </a:r>
            <a:r>
              <a:rPr lang="en-US" dirty="0" err="1">
                <a:solidFill>
                  <a:srgbClr val="FFFFFE"/>
                </a:solidFill>
              </a:rPr>
              <a:t>éjszakát</a:t>
            </a:r>
            <a:r>
              <a:rPr lang="en-US" dirty="0">
                <a:solidFill>
                  <a:srgbClr val="FFFFFE"/>
                </a:solidFill>
              </a:rPr>
              <a:t> … </a:t>
            </a:r>
          </a:p>
        </p:txBody>
      </p:sp>
    </p:spTree>
    <p:extLst>
      <p:ext uri="{BB962C8B-B14F-4D97-AF65-F5344CB8AC3E}">
        <p14:creationId xmlns:p14="http://schemas.microsoft.com/office/powerpoint/2010/main" val="210971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FBB2-F35E-4B28-97D9-0345F739458D}"/>
              </a:ext>
            </a:extLst>
          </p:cNvPr>
          <p:cNvSpPr>
            <a:spLocks noGrp="1"/>
          </p:cNvSpPr>
          <p:nvPr>
            <p:ph type="title"/>
          </p:nvPr>
        </p:nvSpPr>
        <p:spPr/>
        <p:txBody>
          <a:bodyPr>
            <a:noAutofit/>
          </a:bodyPr>
          <a:lstStyle/>
          <a:p>
            <a:r>
              <a:rPr lang="hu-HU" sz="4800" dirty="0"/>
              <a:t>Ügyfélfogadás felsőfokon</a:t>
            </a:r>
            <a:endParaRPr lang="en-US" sz="4800" dirty="0"/>
          </a:p>
        </p:txBody>
      </p:sp>
      <p:sp>
        <p:nvSpPr>
          <p:cNvPr id="3" name="Content Placeholder 2">
            <a:extLst>
              <a:ext uri="{FF2B5EF4-FFF2-40B4-BE49-F238E27FC236}">
                <a16:creationId xmlns:a16="http://schemas.microsoft.com/office/drawing/2014/main" id="{966F9E57-41CD-4D50-A7D7-C9BEA0D6E943}"/>
              </a:ext>
            </a:extLst>
          </p:cNvPr>
          <p:cNvSpPr>
            <a:spLocks noGrp="1"/>
          </p:cNvSpPr>
          <p:nvPr>
            <p:ph idx="1"/>
          </p:nvPr>
        </p:nvSpPr>
        <p:spPr>
          <a:xfrm>
            <a:off x="1219200" y="5181600"/>
            <a:ext cx="6571343" cy="1049235"/>
          </a:xfrm>
        </p:spPr>
        <p:txBody>
          <a:bodyPr/>
          <a:lstStyle/>
          <a:p>
            <a:r>
              <a:rPr lang="hu-HU" i="1" dirty="0"/>
              <a:t>Milyen a jó ügyfélszolgálat? </a:t>
            </a:r>
            <a:endParaRPr lang="en-US" dirty="0"/>
          </a:p>
          <a:p>
            <a:r>
              <a:rPr lang="hu-HU" i="1" dirty="0"/>
              <a:t>Melyek a tipikus hibák?</a:t>
            </a:r>
            <a:endParaRPr lang="en-US" dirty="0"/>
          </a:p>
          <a:p>
            <a:endParaRPr lang="en-US" dirty="0"/>
          </a:p>
        </p:txBody>
      </p:sp>
      <p:pic>
        <p:nvPicPr>
          <p:cNvPr id="4" name="Picture 3">
            <a:extLst>
              <a:ext uri="{FF2B5EF4-FFF2-40B4-BE49-F238E27FC236}">
                <a16:creationId xmlns:a16="http://schemas.microsoft.com/office/drawing/2014/main" id="{699068E7-0E97-4042-9115-72B5663E67D7}"/>
              </a:ext>
            </a:extLst>
          </p:cNvPr>
          <p:cNvPicPr>
            <a:picLocks noChangeAspect="1"/>
          </p:cNvPicPr>
          <p:nvPr/>
        </p:nvPicPr>
        <p:blipFill>
          <a:blip r:embed="rId2"/>
          <a:stretch>
            <a:fillRect/>
          </a:stretch>
        </p:blipFill>
        <p:spPr>
          <a:xfrm>
            <a:off x="1219200" y="2451215"/>
            <a:ext cx="7024716" cy="2652646"/>
          </a:xfrm>
          <a:prstGeom prst="rect">
            <a:avLst/>
          </a:prstGeom>
        </p:spPr>
      </p:pic>
    </p:spTree>
    <p:extLst>
      <p:ext uri="{BB962C8B-B14F-4D97-AF65-F5344CB8AC3E}">
        <p14:creationId xmlns:p14="http://schemas.microsoft.com/office/powerpoint/2010/main" val="126324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EC5F-6CB6-40CF-9469-2F9FDD620C41}"/>
              </a:ext>
            </a:extLst>
          </p:cNvPr>
          <p:cNvSpPr>
            <a:spLocks noGrp="1"/>
          </p:cNvSpPr>
          <p:nvPr>
            <p:ph type="title"/>
          </p:nvPr>
        </p:nvSpPr>
        <p:spPr/>
        <p:txBody>
          <a:bodyPr/>
          <a:lstStyle/>
          <a:p>
            <a:r>
              <a:rPr lang="hu-HU" dirty="0"/>
              <a:t>Ügyfélfogadás felsőfokon</a:t>
            </a:r>
            <a:br>
              <a:rPr lang="hu-HU" dirty="0"/>
            </a:br>
            <a:r>
              <a:rPr lang="hu-HU" sz="1800" dirty="0"/>
              <a:t>(Példa ismérvekre)</a:t>
            </a:r>
            <a:endParaRPr lang="en-US" sz="1800" dirty="0"/>
          </a:p>
        </p:txBody>
      </p:sp>
      <p:graphicFrame>
        <p:nvGraphicFramePr>
          <p:cNvPr id="4" name="Content Placeholder 3">
            <a:extLst>
              <a:ext uri="{FF2B5EF4-FFF2-40B4-BE49-F238E27FC236}">
                <a16:creationId xmlns:a16="http://schemas.microsoft.com/office/drawing/2014/main" id="{5E895FE7-5748-4406-B32C-08EE3E1CA332}"/>
              </a:ext>
            </a:extLst>
          </p:cNvPr>
          <p:cNvGraphicFramePr>
            <a:graphicFrameLocks noGrp="1"/>
          </p:cNvGraphicFramePr>
          <p:nvPr>
            <p:ph idx="1"/>
            <p:extLst>
              <p:ext uri="{D42A27DB-BD31-4B8C-83A1-F6EECF244321}">
                <p14:modId xmlns:p14="http://schemas.microsoft.com/office/powerpoint/2010/main" val="4143574407"/>
              </p:ext>
            </p:extLst>
          </p:nvPr>
        </p:nvGraphicFramePr>
        <p:xfrm>
          <a:off x="1219200" y="2286000"/>
          <a:ext cx="6571342" cy="3657599"/>
        </p:xfrm>
        <a:graphic>
          <a:graphicData uri="http://schemas.openxmlformats.org/drawingml/2006/table">
            <a:tbl>
              <a:tblPr firstRow="1" firstCol="1" bandRow="1">
                <a:tableStyleId>{5C22544A-7EE6-4342-B048-85BDC9FD1C3A}</a:tableStyleId>
              </a:tblPr>
              <a:tblGrid>
                <a:gridCol w="3285671">
                  <a:extLst>
                    <a:ext uri="{9D8B030D-6E8A-4147-A177-3AD203B41FA5}">
                      <a16:colId xmlns:a16="http://schemas.microsoft.com/office/drawing/2014/main" val="3839060200"/>
                    </a:ext>
                  </a:extLst>
                </a:gridCol>
                <a:gridCol w="3285671">
                  <a:extLst>
                    <a:ext uri="{9D8B030D-6E8A-4147-A177-3AD203B41FA5}">
                      <a16:colId xmlns:a16="http://schemas.microsoft.com/office/drawing/2014/main" val="3953629444"/>
                    </a:ext>
                  </a:extLst>
                </a:gridCol>
              </a:tblGrid>
              <a:tr h="285196">
                <a:tc>
                  <a:txBody>
                    <a:bodyPr/>
                    <a:lstStyle/>
                    <a:p>
                      <a:pPr>
                        <a:lnSpc>
                          <a:spcPct val="107000"/>
                        </a:lnSpc>
                        <a:spcAft>
                          <a:spcPts val="0"/>
                        </a:spcAft>
                      </a:pPr>
                      <a:r>
                        <a:rPr lang="hu-HU" sz="1600">
                          <a:effectLst/>
                        </a:rPr>
                        <a:t>Professzionális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hu-HU" sz="1600" dirty="0">
                          <a:effectLst/>
                        </a:rPr>
                        <a:t>Amatőr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4062804044"/>
                  </a:ext>
                </a:extLst>
              </a:tr>
              <a:tr h="1505369">
                <a:tc>
                  <a:txBody>
                    <a:bodyPr/>
                    <a:lstStyle/>
                    <a:p>
                      <a:pPr>
                        <a:lnSpc>
                          <a:spcPct val="107000"/>
                        </a:lnSpc>
                        <a:spcAft>
                          <a:spcPts val="0"/>
                        </a:spcAft>
                      </a:pPr>
                      <a:r>
                        <a:rPr lang="hu-HU" sz="1600">
                          <a:effectLst/>
                        </a:rPr>
                        <a:t>Látszik rajta a hivatása, tiszta, rendes az öltözéke.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hu-HU" sz="1600" dirty="0">
                          <a:effectLst/>
                        </a:rPr>
                        <a:t>Ügyet sem vet rád, nagyobb figyelmet szentel egy személyes telefonhívásnak, vagy barátjával folytatott beszélgetésnek.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8646298"/>
                  </a:ext>
                </a:extLst>
              </a:tr>
              <a:tr h="1124134">
                <a:tc>
                  <a:txBody>
                    <a:bodyPr/>
                    <a:lstStyle/>
                    <a:p>
                      <a:pPr>
                        <a:lnSpc>
                          <a:spcPct val="107000"/>
                        </a:lnSpc>
                        <a:spcAft>
                          <a:spcPts val="0"/>
                        </a:spcAft>
                      </a:pPr>
                      <a:r>
                        <a:rPr lang="hu-HU" sz="1600">
                          <a:effectLst/>
                        </a:rPr>
                        <a:t>Magabiztosan kommunikál, nem hümmög és nem forgatja a szemét.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hu-HU" sz="1600">
                          <a:effectLst/>
                        </a:rPr>
                        <a:t>Egyre csak sóhajtozik és vágja rá, hogy „nem tudom” anélkül, hogy megpróbálná megtalálni a választ.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4425071"/>
                  </a:ext>
                </a:extLst>
              </a:tr>
              <a:tr h="742900">
                <a:tc>
                  <a:txBody>
                    <a:bodyPr/>
                    <a:lstStyle/>
                    <a:p>
                      <a:pPr>
                        <a:lnSpc>
                          <a:spcPct val="107000"/>
                        </a:lnSpc>
                        <a:spcAft>
                          <a:spcPts val="0"/>
                        </a:spcAft>
                      </a:pPr>
                      <a:r>
                        <a:rPr lang="hu-HU" sz="1600">
                          <a:effectLst/>
                        </a:rPr>
                        <a:t>Mosolyog, segítőkésznek mutatkozik.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hu-HU" sz="1600" dirty="0" err="1">
                          <a:effectLst/>
                        </a:rPr>
                        <a:t>Rágógumizik</a:t>
                      </a:r>
                      <a:r>
                        <a:rPr lang="hu-HU" sz="1600" dirty="0">
                          <a:effectLst/>
                        </a:rPr>
                        <a:t> vagy eszik, miközben veled beszél.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9025631"/>
                  </a:ext>
                </a:extLst>
              </a:tr>
            </a:tbl>
          </a:graphicData>
        </a:graphic>
      </p:graphicFrame>
    </p:spTree>
    <p:extLst>
      <p:ext uri="{BB962C8B-B14F-4D97-AF65-F5344CB8AC3E}">
        <p14:creationId xmlns:p14="http://schemas.microsoft.com/office/powerpoint/2010/main" val="197198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FBB2-F35E-4B28-97D9-0345F739458D}"/>
              </a:ext>
            </a:extLst>
          </p:cNvPr>
          <p:cNvSpPr>
            <a:spLocks noGrp="1"/>
          </p:cNvSpPr>
          <p:nvPr>
            <p:ph type="title"/>
          </p:nvPr>
        </p:nvSpPr>
        <p:spPr/>
        <p:txBody>
          <a:bodyPr>
            <a:noAutofit/>
          </a:bodyPr>
          <a:lstStyle/>
          <a:p>
            <a:r>
              <a:rPr lang="hu-HU" sz="4800" dirty="0"/>
              <a:t>Ügyfélfogadás felsőfokon</a:t>
            </a:r>
            <a:endParaRPr lang="en-US" sz="4800" dirty="0"/>
          </a:p>
        </p:txBody>
      </p:sp>
      <p:sp>
        <p:nvSpPr>
          <p:cNvPr id="6" name="Content Placeholder 5">
            <a:extLst>
              <a:ext uri="{FF2B5EF4-FFF2-40B4-BE49-F238E27FC236}">
                <a16:creationId xmlns:a16="http://schemas.microsoft.com/office/drawing/2014/main" id="{96364F52-4012-4084-B96A-17DBC1EE8186}"/>
              </a:ext>
            </a:extLst>
          </p:cNvPr>
          <p:cNvSpPr>
            <a:spLocks noGrp="1"/>
          </p:cNvSpPr>
          <p:nvPr>
            <p:ph idx="1"/>
          </p:nvPr>
        </p:nvSpPr>
        <p:spPr>
          <a:xfrm>
            <a:off x="1138844" y="2667000"/>
            <a:ext cx="6571343" cy="3505200"/>
          </a:xfrm>
        </p:spPr>
        <p:txBody>
          <a:bodyPr>
            <a:normAutofit lnSpcReduction="10000"/>
          </a:bodyPr>
          <a:lstStyle/>
          <a:p>
            <a:r>
              <a:rPr lang="hu-HU" b="1" dirty="0"/>
              <a:t>Pozitív, emlékezetes </a:t>
            </a:r>
            <a:r>
              <a:rPr lang="hu-HU" dirty="0"/>
              <a:t>tapasztalathoz juttatni </a:t>
            </a:r>
            <a:r>
              <a:rPr lang="hu-HU" b="1" dirty="0"/>
              <a:t>minden </a:t>
            </a:r>
            <a:r>
              <a:rPr lang="hu-HU" dirty="0"/>
              <a:t>egyes vásárlót. </a:t>
            </a:r>
          </a:p>
          <a:p>
            <a:r>
              <a:rPr lang="hu-HU" dirty="0"/>
              <a:t>Ez feltételezi azt, hogy </a:t>
            </a:r>
            <a:r>
              <a:rPr lang="hu-HU" b="1" dirty="0"/>
              <a:t>megfelelünk az elvárásaiknak </a:t>
            </a:r>
            <a:r>
              <a:rPr lang="hu-HU" dirty="0"/>
              <a:t>és </a:t>
            </a:r>
            <a:r>
              <a:rPr lang="hu-HU" b="1" dirty="0"/>
              <a:t>kielégítjük az igényeiket </a:t>
            </a:r>
            <a:r>
              <a:rPr lang="hu-HU" dirty="0"/>
              <a:t>– mégpedig </a:t>
            </a:r>
            <a:r>
              <a:rPr lang="hu-HU" b="1" dirty="0"/>
              <a:t>erőlködés nélkül.</a:t>
            </a:r>
          </a:p>
          <a:p>
            <a:r>
              <a:rPr lang="hu-HU" dirty="0"/>
              <a:t>Keresni kell annak a lehetőségét, hogy miként szerezhetünk </a:t>
            </a:r>
            <a:r>
              <a:rPr lang="hu-HU" b="1" dirty="0"/>
              <a:t>örömöt egyedi módon </a:t>
            </a:r>
            <a:r>
              <a:rPr lang="hu-HU" dirty="0"/>
              <a:t>az ügyfeleknek, és hogy mi az, amit </a:t>
            </a:r>
            <a:r>
              <a:rPr lang="hu-HU" b="1" dirty="0"/>
              <a:t>kellemes meglepetésként</a:t>
            </a:r>
            <a:r>
              <a:rPr lang="hu-HU" dirty="0"/>
              <a:t> élnek meg. </a:t>
            </a:r>
            <a:endParaRPr lang="en-US" dirty="0"/>
          </a:p>
          <a:p>
            <a:endParaRPr lang="en-US" dirty="0"/>
          </a:p>
        </p:txBody>
      </p:sp>
    </p:spTree>
    <p:extLst>
      <p:ext uri="{BB962C8B-B14F-4D97-AF65-F5344CB8AC3E}">
        <p14:creationId xmlns:p14="http://schemas.microsoft.com/office/powerpoint/2010/main" val="385207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0970-B6F9-4E1D-A7A3-02949DECA1A6}"/>
              </a:ext>
            </a:extLst>
          </p:cNvPr>
          <p:cNvSpPr>
            <a:spLocks noGrp="1"/>
          </p:cNvSpPr>
          <p:nvPr>
            <p:ph type="title"/>
          </p:nvPr>
        </p:nvSpPr>
        <p:spPr>
          <a:xfrm>
            <a:off x="1128684" y="956172"/>
            <a:ext cx="7405716" cy="1049235"/>
          </a:xfrm>
        </p:spPr>
        <p:txBody>
          <a:bodyPr>
            <a:normAutofit/>
          </a:bodyPr>
          <a:lstStyle/>
          <a:p>
            <a:r>
              <a:rPr lang="hu-HU" sz="2000" b="1" dirty="0">
                <a:solidFill>
                  <a:schemeClr val="accent6">
                    <a:lumMod val="75000"/>
                  </a:schemeClr>
                </a:solidFill>
              </a:rPr>
              <a:t>A legfontosabb alapszabály: </a:t>
            </a:r>
            <a:br>
              <a:rPr lang="hu-HU" sz="2800" b="1" dirty="0">
                <a:solidFill>
                  <a:schemeClr val="accent6">
                    <a:lumMod val="75000"/>
                  </a:schemeClr>
                </a:solidFill>
              </a:rPr>
            </a:br>
            <a:r>
              <a:rPr lang="hu-HU" sz="2800" b="1" dirty="0">
                <a:solidFill>
                  <a:schemeClr val="accent6">
                    <a:lumMod val="75000"/>
                  </a:schemeClr>
                </a:solidFill>
              </a:rPr>
              <a:t>Az ügyfél számára te vagy a vállalat!</a:t>
            </a:r>
            <a:endParaRPr lang="en-US" sz="2800" dirty="0">
              <a:solidFill>
                <a:schemeClr val="accent6">
                  <a:lumMod val="75000"/>
                </a:schemeClr>
              </a:solidFill>
            </a:endParaRPr>
          </a:p>
        </p:txBody>
      </p:sp>
      <p:sp>
        <p:nvSpPr>
          <p:cNvPr id="3" name="Content Placeholder 2">
            <a:extLst>
              <a:ext uri="{FF2B5EF4-FFF2-40B4-BE49-F238E27FC236}">
                <a16:creationId xmlns:a16="http://schemas.microsoft.com/office/drawing/2014/main" id="{CB7A7A51-C8B6-478E-8F80-12C68CBD9186}"/>
              </a:ext>
            </a:extLst>
          </p:cNvPr>
          <p:cNvSpPr>
            <a:spLocks noGrp="1"/>
          </p:cNvSpPr>
          <p:nvPr>
            <p:ph idx="1"/>
          </p:nvPr>
        </p:nvSpPr>
        <p:spPr/>
        <p:txBody>
          <a:bodyPr/>
          <a:lstStyle/>
          <a:p>
            <a:r>
              <a:rPr lang="hu-HU" dirty="0"/>
              <a:t>Az ügyfelek nem tesznek különbséget közötted és a cég között. Ez természetes így.</a:t>
            </a:r>
          </a:p>
          <a:p>
            <a:r>
              <a:rPr lang="hu-HU" dirty="0"/>
              <a:t>Ha te mégis elhatárolódsz  </a:t>
            </a:r>
            <a:r>
              <a:rPr lang="hu-HU" dirty="0" err="1"/>
              <a:t>szavaiddal</a:t>
            </a:r>
            <a:r>
              <a:rPr lang="hu-HU" dirty="0"/>
              <a:t> a vállalattól („ők”), az kételyt ébreszt az ügyfélben.</a:t>
            </a:r>
            <a:endParaRPr lang="en-US" dirty="0"/>
          </a:p>
          <a:p>
            <a:endParaRPr lang="en-US" dirty="0"/>
          </a:p>
        </p:txBody>
      </p:sp>
    </p:spTree>
    <p:extLst>
      <p:ext uri="{BB962C8B-B14F-4D97-AF65-F5344CB8AC3E}">
        <p14:creationId xmlns:p14="http://schemas.microsoft.com/office/powerpoint/2010/main" val="87129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0970-B6F9-4E1D-A7A3-02949DECA1A6}"/>
              </a:ext>
            </a:extLst>
          </p:cNvPr>
          <p:cNvSpPr>
            <a:spLocks noGrp="1"/>
          </p:cNvSpPr>
          <p:nvPr>
            <p:ph type="title"/>
          </p:nvPr>
        </p:nvSpPr>
        <p:spPr>
          <a:xfrm>
            <a:off x="1128684" y="956172"/>
            <a:ext cx="7405716" cy="1049235"/>
          </a:xfrm>
        </p:spPr>
        <p:txBody>
          <a:bodyPr>
            <a:normAutofit/>
          </a:bodyPr>
          <a:lstStyle/>
          <a:p>
            <a:r>
              <a:rPr lang="hu-HU" sz="2800" b="1" dirty="0">
                <a:solidFill>
                  <a:schemeClr val="accent6">
                    <a:lumMod val="75000"/>
                  </a:schemeClr>
                </a:solidFill>
              </a:rPr>
              <a:t>A szolgáltatások értékelésének</a:t>
            </a:r>
            <a:br>
              <a:rPr lang="hu-HU" sz="2800" b="1" dirty="0">
                <a:solidFill>
                  <a:schemeClr val="accent6">
                    <a:lumMod val="75000"/>
                  </a:schemeClr>
                </a:solidFill>
              </a:rPr>
            </a:br>
            <a:r>
              <a:rPr lang="hu-HU" sz="2800" b="1" dirty="0">
                <a:solidFill>
                  <a:schemeClr val="accent6">
                    <a:lumMod val="75000"/>
                  </a:schemeClr>
                </a:solidFill>
              </a:rPr>
              <a:t> 5 szempontja</a:t>
            </a:r>
            <a:endParaRPr lang="en-US"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CB7A7A51-C8B6-478E-8F80-12C68CBD9186}"/>
              </a:ext>
            </a:extLst>
          </p:cNvPr>
          <p:cNvSpPr>
            <a:spLocks noGrp="1"/>
          </p:cNvSpPr>
          <p:nvPr>
            <p:ph idx="1"/>
          </p:nvPr>
        </p:nvSpPr>
        <p:spPr>
          <a:xfrm>
            <a:off x="1128684" y="2040967"/>
            <a:ext cx="7772400" cy="4081015"/>
          </a:xfrm>
        </p:spPr>
        <p:txBody>
          <a:bodyPr>
            <a:normAutofit fontScale="62500" lnSpcReduction="20000"/>
          </a:bodyPr>
          <a:lstStyle/>
          <a:p>
            <a:pPr lvl="0"/>
            <a:r>
              <a:rPr lang="hu-HU" sz="2900" b="1" dirty="0"/>
              <a:t>Megbízhatóság: </a:t>
            </a:r>
            <a:r>
              <a:rPr lang="hu-HU" sz="2900" dirty="0"/>
              <a:t>A képesség és készség, hogy a szolgáltató azt nyújtsa, ami </a:t>
            </a:r>
            <a:r>
              <a:rPr lang="hu-HU" sz="2900" i="1" dirty="0"/>
              <a:t>megígért</a:t>
            </a:r>
            <a:r>
              <a:rPr lang="hu-HU" sz="2900" dirty="0"/>
              <a:t>, megbízhatóan és pontosan.</a:t>
            </a:r>
            <a:endParaRPr lang="en-US" sz="2900" dirty="0"/>
          </a:p>
          <a:p>
            <a:pPr lvl="0"/>
            <a:r>
              <a:rPr lang="hu-HU" sz="2900" b="1" dirty="0"/>
              <a:t>Biztonságérzet: </a:t>
            </a:r>
            <a:r>
              <a:rPr lang="hu-HU" sz="2900" dirty="0"/>
              <a:t>A szakértelem és az ügyfél iránti udvariasság, valamint annak a képessége, hogy </a:t>
            </a:r>
            <a:r>
              <a:rPr lang="hu-HU" sz="2900" i="1" dirty="0"/>
              <a:t>bizalmat ébresszünk</a:t>
            </a:r>
            <a:r>
              <a:rPr lang="hu-HU" sz="2900" dirty="0"/>
              <a:t>, hozzáértést és </a:t>
            </a:r>
            <a:r>
              <a:rPr lang="hu-HU" sz="2900" dirty="0" err="1"/>
              <a:t>magabiztosságot</a:t>
            </a:r>
            <a:r>
              <a:rPr lang="hu-HU" sz="2900" dirty="0"/>
              <a:t> sugározzunk.</a:t>
            </a:r>
            <a:endParaRPr lang="en-US" sz="2900" dirty="0"/>
          </a:p>
          <a:p>
            <a:pPr lvl="0"/>
            <a:r>
              <a:rPr lang="hu-HU" sz="2900" b="1" dirty="0"/>
              <a:t>A fizikai valóság: </a:t>
            </a:r>
            <a:r>
              <a:rPr lang="hu-HU" sz="2900" i="1" dirty="0"/>
              <a:t>Érzékszervekkel felfogható</a:t>
            </a:r>
            <a:r>
              <a:rPr lang="hu-HU" sz="2900" dirty="0"/>
              <a:t> adottságok, a hely felszereltsége, küllemünk, megjelenésünk (a többi munkatársé is)</a:t>
            </a:r>
            <a:endParaRPr lang="en-US" sz="2900" dirty="0"/>
          </a:p>
          <a:p>
            <a:pPr lvl="0"/>
            <a:r>
              <a:rPr lang="hu-HU" sz="2900" b="1" dirty="0"/>
              <a:t>Empátia: </a:t>
            </a:r>
            <a:r>
              <a:rPr lang="hu-HU" sz="2900" dirty="0"/>
              <a:t>A beleérzés képessége. Azt jelenti, mennyire vagy képes törődni az ügyfelekkel, és </a:t>
            </a:r>
            <a:r>
              <a:rPr lang="hu-HU" sz="2900" i="1" dirty="0"/>
              <a:t>figyelmet szentelni </a:t>
            </a:r>
            <a:r>
              <a:rPr lang="hu-HU" sz="2900" dirty="0"/>
              <a:t>nekik mint egyéneknek.</a:t>
            </a:r>
            <a:endParaRPr lang="en-US" sz="2900" dirty="0"/>
          </a:p>
          <a:p>
            <a:pPr lvl="0"/>
            <a:r>
              <a:rPr lang="hu-HU" sz="2900" b="1" dirty="0"/>
              <a:t>Segítőkészség: </a:t>
            </a:r>
            <a:r>
              <a:rPr lang="hu-HU" sz="2900" dirty="0"/>
              <a:t>A </a:t>
            </a:r>
            <a:r>
              <a:rPr lang="hu-HU" sz="2900" i="1" dirty="0"/>
              <a:t>hajlandóság</a:t>
            </a:r>
            <a:r>
              <a:rPr lang="hu-HU" sz="2900" dirty="0"/>
              <a:t>, készség, hogy azonnali segítséget nyújts az ügyfeleknek. </a:t>
            </a:r>
            <a:endParaRPr lang="en-US" sz="2900" dirty="0"/>
          </a:p>
          <a:p>
            <a:endParaRPr lang="en-US" sz="2600" dirty="0"/>
          </a:p>
          <a:p>
            <a:endParaRPr lang="en-US" dirty="0"/>
          </a:p>
        </p:txBody>
      </p:sp>
    </p:spTree>
    <p:extLst>
      <p:ext uri="{BB962C8B-B14F-4D97-AF65-F5344CB8AC3E}">
        <p14:creationId xmlns:p14="http://schemas.microsoft.com/office/powerpoint/2010/main" val="186360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0970-B6F9-4E1D-A7A3-02949DECA1A6}"/>
              </a:ext>
            </a:extLst>
          </p:cNvPr>
          <p:cNvSpPr>
            <a:spLocks noGrp="1"/>
          </p:cNvSpPr>
          <p:nvPr>
            <p:ph type="title"/>
          </p:nvPr>
        </p:nvSpPr>
        <p:spPr>
          <a:xfrm>
            <a:off x="1128684" y="956172"/>
            <a:ext cx="7405716" cy="1049235"/>
          </a:xfrm>
        </p:spPr>
        <p:txBody>
          <a:bodyPr>
            <a:normAutofit/>
          </a:bodyPr>
          <a:lstStyle/>
          <a:p>
            <a:r>
              <a:rPr lang="hu-HU" sz="2800" b="1" dirty="0">
                <a:solidFill>
                  <a:schemeClr val="accent6">
                    <a:lumMod val="75000"/>
                  </a:schemeClr>
                </a:solidFill>
              </a:rPr>
              <a:t>Ügyfélszolgálat 10 főbenjáró bűne</a:t>
            </a:r>
            <a:endParaRPr lang="en-US"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CB7A7A51-C8B6-478E-8F80-12C68CBD9186}"/>
              </a:ext>
            </a:extLst>
          </p:cNvPr>
          <p:cNvSpPr>
            <a:spLocks noGrp="1"/>
          </p:cNvSpPr>
          <p:nvPr>
            <p:ph idx="1"/>
          </p:nvPr>
        </p:nvSpPr>
        <p:spPr>
          <a:xfrm>
            <a:off x="1066800" y="1820813"/>
            <a:ext cx="7772400" cy="4081015"/>
          </a:xfrm>
        </p:spPr>
        <p:txBody>
          <a:bodyPr>
            <a:normAutofit fontScale="85000" lnSpcReduction="10000"/>
          </a:bodyPr>
          <a:lstStyle/>
          <a:p>
            <a:pPr marL="457200" lvl="0" indent="-457200">
              <a:buFont typeface="+mj-lt"/>
              <a:buAutoNum type="arabicPeriod"/>
            </a:pPr>
            <a:r>
              <a:rPr lang="hu-HU" b="1" dirty="0"/>
              <a:t>Nem tudom: </a:t>
            </a:r>
            <a:r>
              <a:rPr lang="hu-HU" dirty="0"/>
              <a:t>Ismerd a termékeket, szolgáltatásokat. Legalább tedd hozzá: „utánanézek”</a:t>
            </a:r>
            <a:endParaRPr lang="en-US" dirty="0"/>
          </a:p>
          <a:p>
            <a:pPr marL="457200" lvl="0" indent="-457200">
              <a:buFont typeface="+mj-lt"/>
              <a:buAutoNum type="arabicPeriod"/>
            </a:pPr>
            <a:r>
              <a:rPr lang="hu-HU" b="1" dirty="0"/>
              <a:t>Nem érdekel: </a:t>
            </a:r>
            <a:r>
              <a:rPr lang="hu-HU" dirty="0"/>
              <a:t>Ha az ügyfél azt érzi, hogy nem vagy büszke a munkádra, legszívesebben máshol lennél, akkor ő is így fog érezni. </a:t>
            </a:r>
            <a:endParaRPr lang="en-US" dirty="0"/>
          </a:p>
          <a:p>
            <a:pPr marL="457200" lvl="0" indent="-457200">
              <a:buFont typeface="+mj-lt"/>
              <a:buAutoNum type="arabicPeriod"/>
            </a:pPr>
            <a:r>
              <a:rPr lang="hu-HU" b="1" dirty="0"/>
              <a:t>Ne zavarjanak: </a:t>
            </a:r>
            <a:r>
              <a:rPr lang="hu-HU" dirty="0"/>
              <a:t>Például kollégával beszélsz közben és azt érzi az ügyfél, hogy zavar.</a:t>
            </a:r>
            <a:endParaRPr lang="en-US" dirty="0"/>
          </a:p>
          <a:p>
            <a:pPr marL="457200" lvl="0" indent="-457200">
              <a:buFont typeface="+mj-lt"/>
              <a:buAutoNum type="arabicPeriod"/>
            </a:pPr>
            <a:r>
              <a:rPr lang="hu-HU" b="1" dirty="0"/>
              <a:t>Nem kedvelem magát: </a:t>
            </a:r>
            <a:r>
              <a:rPr lang="hu-HU" dirty="0"/>
              <a:t>(Nem csak az adott ügyfelet veszíted el, hanem mindenki mást is, aki tanúja a helyzetnek. De mások megnyerésére is lehetőséget nyújt a pozitív viselkedésed.)</a:t>
            </a:r>
            <a:endParaRPr lang="en-US" dirty="0"/>
          </a:p>
          <a:p>
            <a:pPr marL="457200" lvl="0" indent="-457200">
              <a:buFont typeface="+mj-lt"/>
              <a:buAutoNum type="arabicPeriod"/>
            </a:pPr>
            <a:r>
              <a:rPr lang="hu-HU" b="1" dirty="0"/>
              <a:t>Én mindent tudok: </a:t>
            </a:r>
            <a:r>
              <a:rPr lang="hu-HU" dirty="0"/>
              <a:t>Még fel sem tette a kérdés, már elöntöd információkkal és erősen nyomod valamilyen irányba a döntését.</a:t>
            </a:r>
            <a:r>
              <a:rPr lang="hu-HU" sz="2900" dirty="0"/>
              <a:t> </a:t>
            </a:r>
            <a:endParaRPr lang="en-US" sz="2900" dirty="0"/>
          </a:p>
          <a:p>
            <a:endParaRPr lang="en-US" sz="2600" dirty="0"/>
          </a:p>
          <a:p>
            <a:endParaRPr lang="en-US" dirty="0"/>
          </a:p>
        </p:txBody>
      </p:sp>
    </p:spTree>
    <p:extLst>
      <p:ext uri="{BB962C8B-B14F-4D97-AF65-F5344CB8AC3E}">
        <p14:creationId xmlns:p14="http://schemas.microsoft.com/office/powerpoint/2010/main" val="428767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0970-B6F9-4E1D-A7A3-02949DECA1A6}"/>
              </a:ext>
            </a:extLst>
          </p:cNvPr>
          <p:cNvSpPr>
            <a:spLocks noGrp="1"/>
          </p:cNvSpPr>
          <p:nvPr>
            <p:ph type="title"/>
          </p:nvPr>
        </p:nvSpPr>
        <p:spPr>
          <a:xfrm>
            <a:off x="1128684" y="956172"/>
            <a:ext cx="7405716" cy="1049235"/>
          </a:xfrm>
        </p:spPr>
        <p:txBody>
          <a:bodyPr>
            <a:normAutofit/>
          </a:bodyPr>
          <a:lstStyle/>
          <a:p>
            <a:r>
              <a:rPr lang="hu-HU" sz="2800" b="1" dirty="0">
                <a:solidFill>
                  <a:schemeClr val="accent6">
                    <a:lumMod val="75000"/>
                  </a:schemeClr>
                </a:solidFill>
              </a:rPr>
              <a:t>Ügyfélszolgálat 10 főbenjáró bűne</a:t>
            </a:r>
            <a:endParaRPr lang="en-US"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CB7A7A51-C8B6-478E-8F80-12C68CBD9186}"/>
              </a:ext>
            </a:extLst>
          </p:cNvPr>
          <p:cNvSpPr>
            <a:spLocks noGrp="1"/>
          </p:cNvSpPr>
          <p:nvPr>
            <p:ph idx="1"/>
          </p:nvPr>
        </p:nvSpPr>
        <p:spPr>
          <a:xfrm>
            <a:off x="1066800" y="1820813"/>
            <a:ext cx="7772400" cy="4081015"/>
          </a:xfrm>
        </p:spPr>
        <p:txBody>
          <a:bodyPr>
            <a:normAutofit fontScale="85000" lnSpcReduction="10000"/>
          </a:bodyPr>
          <a:lstStyle/>
          <a:p>
            <a:pPr marL="457200" lvl="0" indent="-457200">
              <a:buFont typeface="+mj-lt"/>
              <a:buAutoNum type="arabicPeriod" startAt="6"/>
            </a:pPr>
            <a:r>
              <a:rPr lang="hu-HU" b="1" dirty="0"/>
              <a:t>Maga semmit sem tud: </a:t>
            </a:r>
            <a:r>
              <a:rPr lang="hu-HU" dirty="0" err="1"/>
              <a:t>Udvariatlanul</a:t>
            </a:r>
            <a:r>
              <a:rPr lang="hu-HU" dirty="0"/>
              <a:t> reagálni, megalázni az ügyfelet, mert zavaros – téves elképzelései vannak. </a:t>
            </a:r>
            <a:endParaRPr lang="en-US" dirty="0"/>
          </a:p>
          <a:p>
            <a:pPr marL="457200" lvl="0" indent="-457200">
              <a:buFont typeface="+mj-lt"/>
              <a:buAutoNum type="arabicPeriod" startAt="6"/>
            </a:pPr>
            <a:r>
              <a:rPr lang="hu-HU" b="1" dirty="0"/>
              <a:t>A maga fajtája nemkívánatos személy itt: </a:t>
            </a:r>
            <a:r>
              <a:rPr lang="hu-HU" dirty="0"/>
              <a:t>Előítéletek testalkat, méretek, életkor, bőrszín, etnikum, műveltség stb. alapján. Mindenki egyéniség és megérdemli a törődést</a:t>
            </a:r>
            <a:r>
              <a:rPr lang="hu-HU" b="1" i="1" dirty="0"/>
              <a:t>. </a:t>
            </a:r>
            <a:r>
              <a:rPr lang="hu-HU" i="1" dirty="0"/>
              <a:t>Előzékenyebb vagy a nyakkendőssel? Feltételezed, hogy az idősebbek nem értenek egy bonyolultabb kérdést? A fiatalokról, hogy nem vásárolnak? Látszik!</a:t>
            </a:r>
            <a:endParaRPr lang="en-US" dirty="0"/>
          </a:p>
          <a:p>
            <a:pPr marL="457200" lvl="0" indent="-457200">
              <a:buFont typeface="+mj-lt"/>
              <a:buAutoNum type="arabicPeriod" startAt="6"/>
            </a:pPr>
            <a:r>
              <a:rPr lang="hu-HU" b="1" dirty="0"/>
              <a:t>Nehogy visszajöjjön: </a:t>
            </a:r>
            <a:r>
              <a:rPr lang="hu-HU" dirty="0"/>
              <a:t>Inkább köszönd meg a támogatását, hűségét.</a:t>
            </a:r>
            <a:endParaRPr lang="en-US" dirty="0"/>
          </a:p>
          <a:p>
            <a:pPr marL="457200" lvl="0" indent="-457200">
              <a:buFont typeface="+mj-lt"/>
              <a:buAutoNum type="arabicPeriod" startAt="6"/>
            </a:pPr>
            <a:r>
              <a:rPr lang="hu-HU" b="1" dirty="0"/>
              <a:t>Nekem van igazam, maga téved: </a:t>
            </a:r>
            <a:r>
              <a:rPr lang="hu-HU" dirty="0"/>
              <a:t>Nem kezdünk vitába személyes büszkeségünk érdekében, szolgáltatási területünkön kívül eső témakörben. </a:t>
            </a:r>
            <a:endParaRPr lang="en-US" dirty="0"/>
          </a:p>
          <a:p>
            <a:pPr marL="457200" lvl="0" indent="-457200">
              <a:buFont typeface="+mj-lt"/>
              <a:buAutoNum type="arabicPeriod" startAt="6"/>
            </a:pPr>
            <a:r>
              <a:rPr lang="hu-HU" b="1" dirty="0"/>
              <a:t>Siessen már és várjon: </a:t>
            </a:r>
            <a:r>
              <a:rPr lang="hu-HU" dirty="0"/>
              <a:t>Tartsd tiszteletben az ügyfél idejét. </a:t>
            </a:r>
            <a:endParaRPr lang="en-US" dirty="0"/>
          </a:p>
          <a:p>
            <a:pPr marL="514350" indent="-514350">
              <a:buFont typeface="+mj-lt"/>
              <a:buAutoNum type="arabicPeriod" startAt="6"/>
            </a:pPr>
            <a:endParaRPr lang="en-US" sz="2600" dirty="0"/>
          </a:p>
          <a:p>
            <a:endParaRPr lang="en-US" dirty="0"/>
          </a:p>
        </p:txBody>
      </p:sp>
    </p:spTree>
    <p:extLst>
      <p:ext uri="{BB962C8B-B14F-4D97-AF65-F5344CB8AC3E}">
        <p14:creationId xmlns:p14="http://schemas.microsoft.com/office/powerpoint/2010/main" val="35146515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EF65C0A8DA144BA3CE23371142F1C1" ma:contentTypeVersion="4" ma:contentTypeDescription="Create a new document." ma:contentTypeScope="" ma:versionID="2c02be64a5562b9fd91d2b4fd83b7148">
  <xsd:schema xmlns:xsd="http://www.w3.org/2001/XMLSchema" xmlns:xs="http://www.w3.org/2001/XMLSchema" xmlns:p="http://schemas.microsoft.com/office/2006/metadata/properties" xmlns:ns2="a58a214c-820c-4734-bda3-4e03de5b7370" targetNamespace="http://schemas.microsoft.com/office/2006/metadata/properties" ma:root="true" ma:fieldsID="dc4ba54571355f75e18fa95aa92ef96b" ns2:_="">
    <xsd:import namespace="a58a214c-820c-4734-bda3-4e03de5b737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8a214c-820c-4734-bda3-4e03de5b73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5193C3-5FDF-4B0A-B920-3073EC66EF7E}"/>
</file>

<file path=customXml/itemProps2.xml><?xml version="1.0" encoding="utf-8"?>
<ds:datastoreItem xmlns:ds="http://schemas.openxmlformats.org/officeDocument/2006/customXml" ds:itemID="{07847BA7-5287-4EB8-8CFF-3A29729E45AE}"/>
</file>

<file path=customXml/itemProps3.xml><?xml version="1.0" encoding="utf-8"?>
<ds:datastoreItem xmlns:ds="http://schemas.openxmlformats.org/officeDocument/2006/customXml" ds:itemID="{BC744DA0-E0F0-496D-B74D-8BB1CC163DA6}"/>
</file>

<file path=docProps/app.xml><?xml version="1.0" encoding="utf-8"?>
<Properties xmlns="http://schemas.openxmlformats.org/officeDocument/2006/extended-properties" xmlns:vt="http://schemas.openxmlformats.org/officeDocument/2006/docPropsVTypes">
  <Template/>
  <TotalTime>4513</TotalTime>
  <Words>1968</Words>
  <Application>Microsoft Office PowerPoint</Application>
  <PresentationFormat>On-screen Show (4:3)</PresentationFormat>
  <Paragraphs>191</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Century Gothic</vt:lpstr>
      <vt:lpstr>Gallery</vt:lpstr>
      <vt:lpstr>Projektirányítás az informatikában </vt:lpstr>
      <vt:lpstr>Részvizsga – november 10. 19:30 – 20:15</vt:lpstr>
      <vt:lpstr>Ügyfélfogadás felsőfokon</vt:lpstr>
      <vt:lpstr>Ügyfélfogadás felsőfokon (Példa ismérvekre)</vt:lpstr>
      <vt:lpstr>Ügyfélfogadás felsőfokon</vt:lpstr>
      <vt:lpstr>A legfontosabb alapszabály:  Az ügyfél számára te vagy a vállalat!</vt:lpstr>
      <vt:lpstr>A szolgáltatások értékelésének  5 szempontja</vt:lpstr>
      <vt:lpstr>Ügyfélszolgálat 10 főbenjáró bűne</vt:lpstr>
      <vt:lpstr>Ügyfélszolgálat 10 főbenjáró bűne</vt:lpstr>
      <vt:lpstr>Megnyerő szavak, megnyugtató kifejezések</vt:lpstr>
      <vt:lpstr>Megnyerő szavak, megnyugtató kifejezések</vt:lpstr>
      <vt:lpstr>Ügyfelek két típusa: </vt:lpstr>
      <vt:lpstr>A figyelem művészete</vt:lpstr>
      <vt:lpstr>Kilenc alkalom, amikor „köszönöm” jár az ügyfélnek</vt:lpstr>
      <vt:lpstr>Internetes szolgáltatás </vt:lpstr>
      <vt:lpstr>Potyázó Panna</vt:lpstr>
      <vt:lpstr>Hogyan viszonyulj Pannához?</vt:lpstr>
      <vt:lpstr>Diktátor Dénes </vt:lpstr>
      <vt:lpstr>Hogyan viszonyulj Déneshez? </vt:lpstr>
      <vt:lpstr>Hisztérikus Henrik </vt:lpstr>
      <vt:lpstr> </vt:lpstr>
      <vt:lpstr>Káromkodó Karola </vt:lpstr>
      <vt:lpstr> </vt:lpstr>
      <vt:lpstr>Egocentrikus Edgár </vt:lpstr>
      <vt:lpstr> </vt:lpstr>
      <vt:lpstr> </vt:lpstr>
      <vt:lpstr>Törödj magaddal!  </vt:lpstr>
      <vt:lpstr>Megtanulni ünnepelni</vt:lpstr>
      <vt:lpstr>Jó éjszakát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Projektirányítás az informatikában </dc:title>
  <dc:creator>Eniko Ilyes</dc:creator>
  <cp:lastModifiedBy>Eniko Ilyes</cp:lastModifiedBy>
  <cp:revision>208</cp:revision>
  <dcterms:created xsi:type="dcterms:W3CDTF">2018-10-18T14:26:32Z</dcterms:created>
  <dcterms:modified xsi:type="dcterms:W3CDTF">2021-11-03T17:43:18Z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0x01010063EF65C0A8DA144BA3CE23371142F1C1</vt:lpwstr>
  </property>
</Properties>
</file>