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9"/>
  </p:notesMasterIdLst>
  <p:handoutMasterIdLst>
    <p:handoutMasterId r:id="rId40"/>
  </p:handoutMasterIdLst>
  <p:sldIdLst>
    <p:sldId id="432" r:id="rId2"/>
    <p:sldId id="433" r:id="rId3"/>
    <p:sldId id="423" r:id="rId4"/>
    <p:sldId id="265" r:id="rId5"/>
    <p:sldId id="283" r:id="rId6"/>
    <p:sldId id="266" r:id="rId7"/>
    <p:sldId id="267" r:id="rId8"/>
    <p:sldId id="268" r:id="rId9"/>
    <p:sldId id="302" r:id="rId10"/>
    <p:sldId id="308" r:id="rId11"/>
    <p:sldId id="309" r:id="rId12"/>
    <p:sldId id="311" r:id="rId13"/>
    <p:sldId id="312" r:id="rId14"/>
    <p:sldId id="313" r:id="rId15"/>
    <p:sldId id="446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3" r:id="rId25"/>
    <p:sldId id="445" r:id="rId26"/>
    <p:sldId id="444" r:id="rId27"/>
    <p:sldId id="442" r:id="rId28"/>
    <p:sldId id="447" r:id="rId29"/>
    <p:sldId id="455" r:id="rId30"/>
    <p:sldId id="448" r:id="rId31"/>
    <p:sldId id="449" r:id="rId32"/>
    <p:sldId id="450" r:id="rId33"/>
    <p:sldId id="451" r:id="rId34"/>
    <p:sldId id="452" r:id="rId35"/>
    <p:sldId id="454" r:id="rId36"/>
    <p:sldId id="453" r:id="rId37"/>
    <p:sldId id="408" r:id="rId38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724E"/>
    <a:srgbClr val="494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>
      <p:cViewPr varScale="1">
        <p:scale>
          <a:sx n="62" d="100"/>
          <a:sy n="62" d="100"/>
        </p:scale>
        <p:origin x="13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368A0-79A7-4AC4-A2FF-8620989378D9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48F414D9-0687-447A-AAB0-9E884840F32D}">
      <dgm:prSet phldrT="[Szöveg]"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Bizalom hiánya</a:t>
          </a:r>
        </a:p>
      </dgm:t>
    </dgm:pt>
    <dgm:pt modelId="{F945DFCD-ACB6-4441-B68F-BBD7993B2007}" type="parTrans" cxnId="{951FB9FC-63E6-4AEB-9052-5C0D4839C481}">
      <dgm:prSet/>
      <dgm:spPr/>
      <dgm:t>
        <a:bodyPr/>
        <a:lstStyle/>
        <a:p>
          <a:endParaRPr lang="hu-HU"/>
        </a:p>
      </dgm:t>
    </dgm:pt>
    <dgm:pt modelId="{6384AD28-F119-4DED-8606-9DACC504B7A7}" type="sibTrans" cxnId="{951FB9FC-63E6-4AEB-9052-5C0D4839C481}">
      <dgm:prSet/>
      <dgm:spPr/>
      <dgm:t>
        <a:bodyPr/>
        <a:lstStyle/>
        <a:p>
          <a:endParaRPr lang="hu-HU" dirty="0"/>
        </a:p>
      </dgm:t>
    </dgm:pt>
    <dgm:pt modelId="{4E5F58D6-8F00-4BCD-A61D-F20AC4BE7AED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Félelem a konfliktusoktól</a:t>
          </a:r>
        </a:p>
      </dgm:t>
    </dgm:pt>
    <dgm:pt modelId="{2D547DFB-DB4E-4DC6-9C38-C0714D848684}" type="parTrans" cxnId="{CEBF4237-83F6-4DEF-BA21-DF2776F231F1}">
      <dgm:prSet/>
      <dgm:spPr/>
      <dgm:t>
        <a:bodyPr/>
        <a:lstStyle/>
        <a:p>
          <a:endParaRPr lang="hu-HU"/>
        </a:p>
      </dgm:t>
    </dgm:pt>
    <dgm:pt modelId="{DEE7510B-B4D8-414A-AC13-3A3764519D5B}" type="sibTrans" cxnId="{CEBF4237-83F6-4DEF-BA21-DF2776F231F1}">
      <dgm:prSet/>
      <dgm:spPr/>
      <dgm:t>
        <a:bodyPr/>
        <a:lstStyle/>
        <a:p>
          <a:endParaRPr lang="hu-HU"/>
        </a:p>
      </dgm:t>
    </dgm:pt>
    <dgm:pt modelId="{D7A9E13F-5C7F-45E7-A459-17AFD11F1EC1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Elkötelezettség hiánya</a:t>
          </a:r>
        </a:p>
      </dgm:t>
    </dgm:pt>
    <dgm:pt modelId="{0008B42B-D496-4C3C-90CF-AC1034860271}" type="parTrans" cxnId="{4F149A70-1F6E-43DB-9AB6-92B48063EA0B}">
      <dgm:prSet/>
      <dgm:spPr/>
      <dgm:t>
        <a:bodyPr/>
        <a:lstStyle/>
        <a:p>
          <a:endParaRPr lang="hu-HU"/>
        </a:p>
      </dgm:t>
    </dgm:pt>
    <dgm:pt modelId="{BFD91451-C7F3-4C3B-A2A2-D349827DA28A}" type="sibTrans" cxnId="{4F149A70-1F6E-43DB-9AB6-92B48063EA0B}">
      <dgm:prSet/>
      <dgm:spPr/>
      <dgm:t>
        <a:bodyPr/>
        <a:lstStyle/>
        <a:p>
          <a:endParaRPr lang="hu-HU"/>
        </a:p>
      </dgm:t>
    </dgm:pt>
    <dgm:pt modelId="{185F8EC0-2A7A-48D9-88AC-61B717C386F5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Számonkérés kerülése</a:t>
          </a:r>
        </a:p>
      </dgm:t>
    </dgm:pt>
    <dgm:pt modelId="{19DF773C-8190-4EB2-B895-6DA691D229A2}" type="parTrans" cxnId="{DCFCE933-FB15-479A-8802-267AEE5B5137}">
      <dgm:prSet/>
      <dgm:spPr/>
      <dgm:t>
        <a:bodyPr/>
        <a:lstStyle/>
        <a:p>
          <a:endParaRPr lang="hu-HU"/>
        </a:p>
      </dgm:t>
    </dgm:pt>
    <dgm:pt modelId="{E5E7C1DD-DA2B-44AD-877D-4B502261ED7C}" type="sibTrans" cxnId="{DCFCE933-FB15-479A-8802-267AEE5B5137}">
      <dgm:prSet/>
      <dgm:spPr/>
      <dgm:t>
        <a:bodyPr/>
        <a:lstStyle/>
        <a:p>
          <a:endParaRPr lang="hu-HU"/>
        </a:p>
      </dgm:t>
    </dgm:pt>
    <dgm:pt modelId="{5D32D34F-49BC-4AB8-90A4-51FB85E3E656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Eredmények elhanyagolása</a:t>
          </a:r>
        </a:p>
      </dgm:t>
    </dgm:pt>
    <dgm:pt modelId="{247533A4-7CB7-442F-BFF9-BB793F056D7C}" type="parTrans" cxnId="{5F9E6F14-A05E-4C4D-A27D-F4FFDE189F83}">
      <dgm:prSet/>
      <dgm:spPr/>
      <dgm:t>
        <a:bodyPr/>
        <a:lstStyle/>
        <a:p>
          <a:endParaRPr lang="hu-HU"/>
        </a:p>
      </dgm:t>
    </dgm:pt>
    <dgm:pt modelId="{149DE15E-E743-4F93-BC80-F557BF6D6549}" type="sibTrans" cxnId="{5F9E6F14-A05E-4C4D-A27D-F4FFDE189F83}">
      <dgm:prSet/>
      <dgm:spPr/>
      <dgm:t>
        <a:bodyPr/>
        <a:lstStyle/>
        <a:p>
          <a:endParaRPr lang="hu-HU"/>
        </a:p>
      </dgm:t>
    </dgm:pt>
    <dgm:pt modelId="{C10795E9-B169-4081-BAED-79DFD6C23AF7}" type="pres">
      <dgm:prSet presAssocID="{EE5368A0-79A7-4AC4-A2FF-8620989378D9}" presName="Name0" presStyleCnt="0">
        <dgm:presLayoutVars>
          <dgm:dir/>
          <dgm:resizeHandles val="exact"/>
        </dgm:presLayoutVars>
      </dgm:prSet>
      <dgm:spPr/>
    </dgm:pt>
    <dgm:pt modelId="{0599E3DC-A8CE-471D-9AC5-E01FBDD2F0FE}" type="pres">
      <dgm:prSet presAssocID="{48F414D9-0687-447A-AAB0-9E884840F32D}" presName="node" presStyleLbl="node1" presStyleIdx="0" presStyleCnt="5">
        <dgm:presLayoutVars>
          <dgm:bulletEnabled val="1"/>
        </dgm:presLayoutVars>
      </dgm:prSet>
      <dgm:spPr/>
    </dgm:pt>
    <dgm:pt modelId="{0DEC8AAF-1825-43F1-A613-B076FD63BF2A}" type="pres">
      <dgm:prSet presAssocID="{6384AD28-F119-4DED-8606-9DACC504B7A7}" presName="sibTrans" presStyleLbl="sibTrans2D1" presStyleIdx="0" presStyleCnt="4"/>
      <dgm:spPr/>
    </dgm:pt>
    <dgm:pt modelId="{587EE994-4838-4D49-96FE-30273AAEB485}" type="pres">
      <dgm:prSet presAssocID="{6384AD28-F119-4DED-8606-9DACC504B7A7}" presName="connectorText" presStyleLbl="sibTrans2D1" presStyleIdx="0" presStyleCnt="4"/>
      <dgm:spPr/>
    </dgm:pt>
    <dgm:pt modelId="{4355D69C-2B00-498B-B397-7EB9C9A105DE}" type="pres">
      <dgm:prSet presAssocID="{4E5F58D6-8F00-4BCD-A61D-F20AC4BE7AED}" presName="node" presStyleLbl="node1" presStyleIdx="1" presStyleCnt="5">
        <dgm:presLayoutVars>
          <dgm:bulletEnabled val="1"/>
        </dgm:presLayoutVars>
      </dgm:prSet>
      <dgm:spPr/>
    </dgm:pt>
    <dgm:pt modelId="{8E8F0447-8E5B-4EB7-8EC5-47140657C711}" type="pres">
      <dgm:prSet presAssocID="{DEE7510B-B4D8-414A-AC13-3A3764519D5B}" presName="sibTrans" presStyleLbl="sibTrans2D1" presStyleIdx="1" presStyleCnt="4"/>
      <dgm:spPr/>
    </dgm:pt>
    <dgm:pt modelId="{59FC95A7-6FBE-4608-B2C3-73F861BFA609}" type="pres">
      <dgm:prSet presAssocID="{DEE7510B-B4D8-414A-AC13-3A3764519D5B}" presName="connectorText" presStyleLbl="sibTrans2D1" presStyleIdx="1" presStyleCnt="4"/>
      <dgm:spPr/>
    </dgm:pt>
    <dgm:pt modelId="{6C5FDD47-4411-41A6-A3DE-C59259096083}" type="pres">
      <dgm:prSet presAssocID="{D7A9E13F-5C7F-45E7-A459-17AFD11F1EC1}" presName="node" presStyleLbl="node1" presStyleIdx="2" presStyleCnt="5">
        <dgm:presLayoutVars>
          <dgm:bulletEnabled val="1"/>
        </dgm:presLayoutVars>
      </dgm:prSet>
      <dgm:spPr/>
    </dgm:pt>
    <dgm:pt modelId="{DB2AC1D8-0244-43D2-A990-173D5660F413}" type="pres">
      <dgm:prSet presAssocID="{BFD91451-C7F3-4C3B-A2A2-D349827DA28A}" presName="sibTrans" presStyleLbl="sibTrans2D1" presStyleIdx="2" presStyleCnt="4"/>
      <dgm:spPr/>
    </dgm:pt>
    <dgm:pt modelId="{79E90879-D960-403C-A718-8B04AB2168B7}" type="pres">
      <dgm:prSet presAssocID="{BFD91451-C7F3-4C3B-A2A2-D349827DA28A}" presName="connectorText" presStyleLbl="sibTrans2D1" presStyleIdx="2" presStyleCnt="4"/>
      <dgm:spPr/>
    </dgm:pt>
    <dgm:pt modelId="{F0CA640B-EC4A-4CA9-AF9B-0611F9D0AF42}" type="pres">
      <dgm:prSet presAssocID="{185F8EC0-2A7A-48D9-88AC-61B717C386F5}" presName="node" presStyleLbl="node1" presStyleIdx="3" presStyleCnt="5">
        <dgm:presLayoutVars>
          <dgm:bulletEnabled val="1"/>
        </dgm:presLayoutVars>
      </dgm:prSet>
      <dgm:spPr/>
    </dgm:pt>
    <dgm:pt modelId="{1A614F7A-E885-4025-8039-EFBE6F5AAD8F}" type="pres">
      <dgm:prSet presAssocID="{E5E7C1DD-DA2B-44AD-877D-4B502261ED7C}" presName="sibTrans" presStyleLbl="sibTrans2D1" presStyleIdx="3" presStyleCnt="4"/>
      <dgm:spPr/>
    </dgm:pt>
    <dgm:pt modelId="{6A97A1DB-E2AB-4088-BFE3-F5A279E4A4B6}" type="pres">
      <dgm:prSet presAssocID="{E5E7C1DD-DA2B-44AD-877D-4B502261ED7C}" presName="connectorText" presStyleLbl="sibTrans2D1" presStyleIdx="3" presStyleCnt="4"/>
      <dgm:spPr/>
    </dgm:pt>
    <dgm:pt modelId="{E9E6E0A1-094A-49EA-B181-C72E24DDE408}" type="pres">
      <dgm:prSet presAssocID="{5D32D34F-49BC-4AB8-90A4-51FB85E3E656}" presName="node" presStyleLbl="node1" presStyleIdx="4" presStyleCnt="5">
        <dgm:presLayoutVars>
          <dgm:bulletEnabled val="1"/>
        </dgm:presLayoutVars>
      </dgm:prSet>
      <dgm:spPr/>
    </dgm:pt>
  </dgm:ptLst>
  <dgm:cxnLst>
    <dgm:cxn modelId="{D689AD13-E1A9-416C-9DEA-F185B6FED457}" type="presOf" srcId="{4E5F58D6-8F00-4BCD-A61D-F20AC4BE7AED}" destId="{4355D69C-2B00-498B-B397-7EB9C9A105DE}" srcOrd="0" destOrd="0" presId="urn:microsoft.com/office/officeart/2005/8/layout/process1"/>
    <dgm:cxn modelId="{5F9E6F14-A05E-4C4D-A27D-F4FFDE189F83}" srcId="{EE5368A0-79A7-4AC4-A2FF-8620989378D9}" destId="{5D32D34F-49BC-4AB8-90A4-51FB85E3E656}" srcOrd="4" destOrd="0" parTransId="{247533A4-7CB7-442F-BFF9-BB793F056D7C}" sibTransId="{149DE15E-E743-4F93-BC80-F557BF6D6549}"/>
    <dgm:cxn modelId="{DCFCE933-FB15-479A-8802-267AEE5B5137}" srcId="{EE5368A0-79A7-4AC4-A2FF-8620989378D9}" destId="{185F8EC0-2A7A-48D9-88AC-61B717C386F5}" srcOrd="3" destOrd="0" parTransId="{19DF773C-8190-4EB2-B895-6DA691D229A2}" sibTransId="{E5E7C1DD-DA2B-44AD-877D-4B502261ED7C}"/>
    <dgm:cxn modelId="{674C7C34-175C-4926-9CC4-0ECD64EFE1CD}" type="presOf" srcId="{185F8EC0-2A7A-48D9-88AC-61B717C386F5}" destId="{F0CA640B-EC4A-4CA9-AF9B-0611F9D0AF42}" srcOrd="0" destOrd="0" presId="urn:microsoft.com/office/officeart/2005/8/layout/process1"/>
    <dgm:cxn modelId="{CEBF4237-83F6-4DEF-BA21-DF2776F231F1}" srcId="{EE5368A0-79A7-4AC4-A2FF-8620989378D9}" destId="{4E5F58D6-8F00-4BCD-A61D-F20AC4BE7AED}" srcOrd="1" destOrd="0" parTransId="{2D547DFB-DB4E-4DC6-9C38-C0714D848684}" sibTransId="{DEE7510B-B4D8-414A-AC13-3A3764519D5B}"/>
    <dgm:cxn modelId="{72DF0765-9A8E-47C0-B835-87FFB9F6E8B2}" type="presOf" srcId="{BFD91451-C7F3-4C3B-A2A2-D349827DA28A}" destId="{DB2AC1D8-0244-43D2-A990-173D5660F413}" srcOrd="0" destOrd="0" presId="urn:microsoft.com/office/officeart/2005/8/layout/process1"/>
    <dgm:cxn modelId="{B60B3A66-3A32-4A16-A1B4-582FCBC20B51}" type="presOf" srcId="{DEE7510B-B4D8-414A-AC13-3A3764519D5B}" destId="{8E8F0447-8E5B-4EB7-8EC5-47140657C711}" srcOrd="0" destOrd="0" presId="urn:microsoft.com/office/officeart/2005/8/layout/process1"/>
    <dgm:cxn modelId="{3CB56C4F-E82F-4C0B-937C-05652587BE88}" type="presOf" srcId="{E5E7C1DD-DA2B-44AD-877D-4B502261ED7C}" destId="{1A614F7A-E885-4025-8039-EFBE6F5AAD8F}" srcOrd="0" destOrd="0" presId="urn:microsoft.com/office/officeart/2005/8/layout/process1"/>
    <dgm:cxn modelId="{4F149A70-1F6E-43DB-9AB6-92B48063EA0B}" srcId="{EE5368A0-79A7-4AC4-A2FF-8620989378D9}" destId="{D7A9E13F-5C7F-45E7-A459-17AFD11F1EC1}" srcOrd="2" destOrd="0" parTransId="{0008B42B-D496-4C3C-90CF-AC1034860271}" sibTransId="{BFD91451-C7F3-4C3B-A2A2-D349827DA28A}"/>
    <dgm:cxn modelId="{DCAE3A58-D19F-41AF-BA9A-3399365D4866}" type="presOf" srcId="{DEE7510B-B4D8-414A-AC13-3A3764519D5B}" destId="{59FC95A7-6FBE-4608-B2C3-73F861BFA609}" srcOrd="1" destOrd="0" presId="urn:microsoft.com/office/officeart/2005/8/layout/process1"/>
    <dgm:cxn modelId="{FCA9737A-1C3C-428B-8453-017ED5E9AFAD}" type="presOf" srcId="{5D32D34F-49BC-4AB8-90A4-51FB85E3E656}" destId="{E9E6E0A1-094A-49EA-B181-C72E24DDE408}" srcOrd="0" destOrd="0" presId="urn:microsoft.com/office/officeart/2005/8/layout/process1"/>
    <dgm:cxn modelId="{91B41F85-861C-426D-AB5E-F331B3907DA9}" type="presOf" srcId="{6384AD28-F119-4DED-8606-9DACC504B7A7}" destId="{0DEC8AAF-1825-43F1-A613-B076FD63BF2A}" srcOrd="0" destOrd="0" presId="urn:microsoft.com/office/officeart/2005/8/layout/process1"/>
    <dgm:cxn modelId="{F8E96888-BED0-404B-ABFE-CDEED04D51DC}" type="presOf" srcId="{EE5368A0-79A7-4AC4-A2FF-8620989378D9}" destId="{C10795E9-B169-4081-BAED-79DFD6C23AF7}" srcOrd="0" destOrd="0" presId="urn:microsoft.com/office/officeart/2005/8/layout/process1"/>
    <dgm:cxn modelId="{4BD41A9D-2D59-413F-873F-20C17E9207E0}" type="presOf" srcId="{BFD91451-C7F3-4C3B-A2A2-D349827DA28A}" destId="{79E90879-D960-403C-A718-8B04AB2168B7}" srcOrd="1" destOrd="0" presId="urn:microsoft.com/office/officeart/2005/8/layout/process1"/>
    <dgm:cxn modelId="{5131E69D-A9B5-4BBD-AAA2-0CD8585BC021}" type="presOf" srcId="{6384AD28-F119-4DED-8606-9DACC504B7A7}" destId="{587EE994-4838-4D49-96FE-30273AAEB485}" srcOrd="1" destOrd="0" presId="urn:microsoft.com/office/officeart/2005/8/layout/process1"/>
    <dgm:cxn modelId="{7EC10FD2-DB77-4452-B139-BECC6E3CE487}" type="presOf" srcId="{D7A9E13F-5C7F-45E7-A459-17AFD11F1EC1}" destId="{6C5FDD47-4411-41A6-A3DE-C59259096083}" srcOrd="0" destOrd="0" presId="urn:microsoft.com/office/officeart/2005/8/layout/process1"/>
    <dgm:cxn modelId="{287322EE-AB6D-4D4B-9A02-B05AFEF68B0A}" type="presOf" srcId="{48F414D9-0687-447A-AAB0-9E884840F32D}" destId="{0599E3DC-A8CE-471D-9AC5-E01FBDD2F0FE}" srcOrd="0" destOrd="0" presId="urn:microsoft.com/office/officeart/2005/8/layout/process1"/>
    <dgm:cxn modelId="{787E9FFC-37FC-427F-9D2F-D6BD58735553}" type="presOf" srcId="{E5E7C1DD-DA2B-44AD-877D-4B502261ED7C}" destId="{6A97A1DB-E2AB-4088-BFE3-F5A279E4A4B6}" srcOrd="1" destOrd="0" presId="urn:microsoft.com/office/officeart/2005/8/layout/process1"/>
    <dgm:cxn modelId="{951FB9FC-63E6-4AEB-9052-5C0D4839C481}" srcId="{EE5368A0-79A7-4AC4-A2FF-8620989378D9}" destId="{48F414D9-0687-447A-AAB0-9E884840F32D}" srcOrd="0" destOrd="0" parTransId="{F945DFCD-ACB6-4441-B68F-BBD7993B2007}" sibTransId="{6384AD28-F119-4DED-8606-9DACC504B7A7}"/>
    <dgm:cxn modelId="{90119A45-DC89-420C-8B28-3E614045A90D}" type="presParOf" srcId="{C10795E9-B169-4081-BAED-79DFD6C23AF7}" destId="{0599E3DC-A8CE-471D-9AC5-E01FBDD2F0FE}" srcOrd="0" destOrd="0" presId="urn:microsoft.com/office/officeart/2005/8/layout/process1"/>
    <dgm:cxn modelId="{131F563F-895C-4FDD-BF6B-9633217C7B9C}" type="presParOf" srcId="{C10795E9-B169-4081-BAED-79DFD6C23AF7}" destId="{0DEC8AAF-1825-43F1-A613-B076FD63BF2A}" srcOrd="1" destOrd="0" presId="urn:microsoft.com/office/officeart/2005/8/layout/process1"/>
    <dgm:cxn modelId="{C81E916F-6F6F-4593-9878-75C51DF9477B}" type="presParOf" srcId="{0DEC8AAF-1825-43F1-A613-B076FD63BF2A}" destId="{587EE994-4838-4D49-96FE-30273AAEB485}" srcOrd="0" destOrd="0" presId="urn:microsoft.com/office/officeart/2005/8/layout/process1"/>
    <dgm:cxn modelId="{D7BAA484-FFB3-4DC5-B20D-4B8815654F4C}" type="presParOf" srcId="{C10795E9-B169-4081-BAED-79DFD6C23AF7}" destId="{4355D69C-2B00-498B-B397-7EB9C9A105DE}" srcOrd="2" destOrd="0" presId="urn:microsoft.com/office/officeart/2005/8/layout/process1"/>
    <dgm:cxn modelId="{360E5AEC-A9B9-4122-971E-5DB55419F836}" type="presParOf" srcId="{C10795E9-B169-4081-BAED-79DFD6C23AF7}" destId="{8E8F0447-8E5B-4EB7-8EC5-47140657C711}" srcOrd="3" destOrd="0" presId="urn:microsoft.com/office/officeart/2005/8/layout/process1"/>
    <dgm:cxn modelId="{C7A75F93-C5D3-4901-B342-260FB0D6B8E3}" type="presParOf" srcId="{8E8F0447-8E5B-4EB7-8EC5-47140657C711}" destId="{59FC95A7-6FBE-4608-B2C3-73F861BFA609}" srcOrd="0" destOrd="0" presId="urn:microsoft.com/office/officeart/2005/8/layout/process1"/>
    <dgm:cxn modelId="{706392F9-0BCD-4CD7-8D4F-21E0705926E7}" type="presParOf" srcId="{C10795E9-B169-4081-BAED-79DFD6C23AF7}" destId="{6C5FDD47-4411-41A6-A3DE-C59259096083}" srcOrd="4" destOrd="0" presId="urn:microsoft.com/office/officeart/2005/8/layout/process1"/>
    <dgm:cxn modelId="{921A0EE4-C573-48F4-9605-086558C7017F}" type="presParOf" srcId="{C10795E9-B169-4081-BAED-79DFD6C23AF7}" destId="{DB2AC1D8-0244-43D2-A990-173D5660F413}" srcOrd="5" destOrd="0" presId="urn:microsoft.com/office/officeart/2005/8/layout/process1"/>
    <dgm:cxn modelId="{288DB04B-CBBE-466C-A33D-4195E62A2FF8}" type="presParOf" srcId="{DB2AC1D8-0244-43D2-A990-173D5660F413}" destId="{79E90879-D960-403C-A718-8B04AB2168B7}" srcOrd="0" destOrd="0" presId="urn:microsoft.com/office/officeart/2005/8/layout/process1"/>
    <dgm:cxn modelId="{3D7ADF03-1FE4-415D-8D22-9E97A631AAAE}" type="presParOf" srcId="{C10795E9-B169-4081-BAED-79DFD6C23AF7}" destId="{F0CA640B-EC4A-4CA9-AF9B-0611F9D0AF42}" srcOrd="6" destOrd="0" presId="urn:microsoft.com/office/officeart/2005/8/layout/process1"/>
    <dgm:cxn modelId="{FC67263A-B05B-4805-A9FD-46FFC49F19D4}" type="presParOf" srcId="{C10795E9-B169-4081-BAED-79DFD6C23AF7}" destId="{1A614F7A-E885-4025-8039-EFBE6F5AAD8F}" srcOrd="7" destOrd="0" presId="urn:microsoft.com/office/officeart/2005/8/layout/process1"/>
    <dgm:cxn modelId="{F18EE121-62E2-4777-BAE7-9A5D8FABC3B1}" type="presParOf" srcId="{1A614F7A-E885-4025-8039-EFBE6F5AAD8F}" destId="{6A97A1DB-E2AB-4088-BFE3-F5A279E4A4B6}" srcOrd="0" destOrd="0" presId="urn:microsoft.com/office/officeart/2005/8/layout/process1"/>
    <dgm:cxn modelId="{9851A54A-42FF-4D70-A511-BE0CF726B9CF}" type="presParOf" srcId="{C10795E9-B169-4081-BAED-79DFD6C23AF7}" destId="{E9E6E0A1-094A-49EA-B181-C72E24DDE4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368A0-79A7-4AC4-A2FF-8620989378D9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F414D9-0687-447A-AAB0-9E884840F32D}">
      <dgm:prSet phldrT="[Szöveg]"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Bíznak egymásban</a:t>
          </a:r>
        </a:p>
      </dgm:t>
    </dgm:pt>
    <dgm:pt modelId="{F945DFCD-ACB6-4441-B68F-BBD7993B2007}" type="parTrans" cxnId="{951FB9FC-63E6-4AEB-9052-5C0D4839C481}">
      <dgm:prSet/>
      <dgm:spPr/>
      <dgm:t>
        <a:bodyPr/>
        <a:lstStyle/>
        <a:p>
          <a:endParaRPr lang="hu-HU"/>
        </a:p>
      </dgm:t>
    </dgm:pt>
    <dgm:pt modelId="{6384AD28-F119-4DED-8606-9DACC504B7A7}" type="sibTrans" cxnId="{951FB9FC-63E6-4AEB-9052-5C0D4839C481}">
      <dgm:prSet/>
      <dgm:spPr/>
      <dgm:t>
        <a:bodyPr/>
        <a:lstStyle/>
        <a:p>
          <a:endParaRPr lang="hu-HU" dirty="0"/>
        </a:p>
      </dgm:t>
    </dgm:pt>
    <dgm:pt modelId="{4E5F58D6-8F00-4BCD-A61D-F20AC4BE7AED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Őszinte vitákat folytatnak</a:t>
          </a:r>
        </a:p>
      </dgm:t>
    </dgm:pt>
    <dgm:pt modelId="{2D547DFB-DB4E-4DC6-9C38-C0714D848684}" type="parTrans" cxnId="{CEBF4237-83F6-4DEF-BA21-DF2776F231F1}">
      <dgm:prSet/>
      <dgm:spPr/>
      <dgm:t>
        <a:bodyPr/>
        <a:lstStyle/>
        <a:p>
          <a:endParaRPr lang="hu-HU"/>
        </a:p>
      </dgm:t>
    </dgm:pt>
    <dgm:pt modelId="{DEE7510B-B4D8-414A-AC13-3A3764519D5B}" type="sibTrans" cxnId="{CEBF4237-83F6-4DEF-BA21-DF2776F231F1}">
      <dgm:prSet/>
      <dgm:spPr/>
      <dgm:t>
        <a:bodyPr/>
        <a:lstStyle/>
        <a:p>
          <a:endParaRPr lang="hu-HU"/>
        </a:p>
      </dgm:t>
    </dgm:pt>
    <dgm:pt modelId="{D7A9E13F-5C7F-45E7-A459-17AFD11F1EC1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Elkötelezik magukat a döntések és akciótervek mellett</a:t>
          </a:r>
        </a:p>
      </dgm:t>
    </dgm:pt>
    <dgm:pt modelId="{0008B42B-D496-4C3C-90CF-AC1034860271}" type="parTrans" cxnId="{4F149A70-1F6E-43DB-9AB6-92B48063EA0B}">
      <dgm:prSet/>
      <dgm:spPr/>
      <dgm:t>
        <a:bodyPr/>
        <a:lstStyle/>
        <a:p>
          <a:endParaRPr lang="hu-HU"/>
        </a:p>
      </dgm:t>
    </dgm:pt>
    <dgm:pt modelId="{BFD91451-C7F3-4C3B-A2A2-D349827DA28A}" type="sibTrans" cxnId="{4F149A70-1F6E-43DB-9AB6-92B48063EA0B}">
      <dgm:prSet/>
      <dgm:spPr/>
      <dgm:t>
        <a:bodyPr/>
        <a:lstStyle/>
        <a:p>
          <a:endParaRPr lang="hu-HU"/>
        </a:p>
      </dgm:t>
    </dgm:pt>
    <dgm:pt modelId="{185F8EC0-2A7A-48D9-88AC-61B717C386F5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Számon kérik egymáson a terv követését </a:t>
          </a:r>
        </a:p>
      </dgm:t>
    </dgm:pt>
    <dgm:pt modelId="{19DF773C-8190-4EB2-B895-6DA691D229A2}" type="parTrans" cxnId="{DCFCE933-FB15-479A-8802-267AEE5B5137}">
      <dgm:prSet/>
      <dgm:spPr/>
      <dgm:t>
        <a:bodyPr/>
        <a:lstStyle/>
        <a:p>
          <a:endParaRPr lang="hu-HU"/>
        </a:p>
      </dgm:t>
    </dgm:pt>
    <dgm:pt modelId="{E5E7C1DD-DA2B-44AD-877D-4B502261ED7C}" type="sibTrans" cxnId="{DCFCE933-FB15-479A-8802-267AEE5B5137}">
      <dgm:prSet/>
      <dgm:spPr/>
      <dgm:t>
        <a:bodyPr/>
        <a:lstStyle/>
        <a:p>
          <a:endParaRPr lang="hu-HU"/>
        </a:p>
      </dgm:t>
    </dgm:pt>
    <dgm:pt modelId="{5D32D34F-49BC-4AB8-90A4-51FB85E3E656}">
      <dgm:prSet/>
      <dgm:spPr/>
      <dgm:t>
        <a:bodyPr/>
        <a:lstStyle/>
        <a:p>
          <a:r>
            <a:rPr lang="hu-HU" dirty="0">
              <a:solidFill>
                <a:schemeClr val="tx1"/>
              </a:solidFill>
            </a:rPr>
            <a:t>A közös célok megvalósítására koncentrálnak</a:t>
          </a:r>
        </a:p>
      </dgm:t>
    </dgm:pt>
    <dgm:pt modelId="{247533A4-7CB7-442F-BFF9-BB793F056D7C}" type="parTrans" cxnId="{5F9E6F14-A05E-4C4D-A27D-F4FFDE189F83}">
      <dgm:prSet/>
      <dgm:spPr/>
      <dgm:t>
        <a:bodyPr/>
        <a:lstStyle/>
        <a:p>
          <a:endParaRPr lang="hu-HU"/>
        </a:p>
      </dgm:t>
    </dgm:pt>
    <dgm:pt modelId="{149DE15E-E743-4F93-BC80-F557BF6D6549}" type="sibTrans" cxnId="{5F9E6F14-A05E-4C4D-A27D-F4FFDE189F83}">
      <dgm:prSet/>
      <dgm:spPr/>
      <dgm:t>
        <a:bodyPr/>
        <a:lstStyle/>
        <a:p>
          <a:endParaRPr lang="hu-HU"/>
        </a:p>
      </dgm:t>
    </dgm:pt>
    <dgm:pt modelId="{C10795E9-B169-4081-BAED-79DFD6C23AF7}" type="pres">
      <dgm:prSet presAssocID="{EE5368A0-79A7-4AC4-A2FF-8620989378D9}" presName="Name0" presStyleCnt="0">
        <dgm:presLayoutVars>
          <dgm:dir/>
          <dgm:resizeHandles val="exact"/>
        </dgm:presLayoutVars>
      </dgm:prSet>
      <dgm:spPr/>
    </dgm:pt>
    <dgm:pt modelId="{0599E3DC-A8CE-471D-9AC5-E01FBDD2F0FE}" type="pres">
      <dgm:prSet presAssocID="{48F414D9-0687-447A-AAB0-9E884840F32D}" presName="node" presStyleLbl="node1" presStyleIdx="0" presStyleCnt="5">
        <dgm:presLayoutVars>
          <dgm:bulletEnabled val="1"/>
        </dgm:presLayoutVars>
      </dgm:prSet>
      <dgm:spPr/>
    </dgm:pt>
    <dgm:pt modelId="{0DEC8AAF-1825-43F1-A613-B076FD63BF2A}" type="pres">
      <dgm:prSet presAssocID="{6384AD28-F119-4DED-8606-9DACC504B7A7}" presName="sibTrans" presStyleLbl="sibTrans2D1" presStyleIdx="0" presStyleCnt="4"/>
      <dgm:spPr/>
    </dgm:pt>
    <dgm:pt modelId="{587EE994-4838-4D49-96FE-30273AAEB485}" type="pres">
      <dgm:prSet presAssocID="{6384AD28-F119-4DED-8606-9DACC504B7A7}" presName="connectorText" presStyleLbl="sibTrans2D1" presStyleIdx="0" presStyleCnt="4"/>
      <dgm:spPr/>
    </dgm:pt>
    <dgm:pt modelId="{4355D69C-2B00-498B-B397-7EB9C9A105DE}" type="pres">
      <dgm:prSet presAssocID="{4E5F58D6-8F00-4BCD-A61D-F20AC4BE7AED}" presName="node" presStyleLbl="node1" presStyleIdx="1" presStyleCnt="5">
        <dgm:presLayoutVars>
          <dgm:bulletEnabled val="1"/>
        </dgm:presLayoutVars>
      </dgm:prSet>
      <dgm:spPr/>
    </dgm:pt>
    <dgm:pt modelId="{8E8F0447-8E5B-4EB7-8EC5-47140657C711}" type="pres">
      <dgm:prSet presAssocID="{DEE7510B-B4D8-414A-AC13-3A3764519D5B}" presName="sibTrans" presStyleLbl="sibTrans2D1" presStyleIdx="1" presStyleCnt="4"/>
      <dgm:spPr/>
    </dgm:pt>
    <dgm:pt modelId="{59FC95A7-6FBE-4608-B2C3-73F861BFA609}" type="pres">
      <dgm:prSet presAssocID="{DEE7510B-B4D8-414A-AC13-3A3764519D5B}" presName="connectorText" presStyleLbl="sibTrans2D1" presStyleIdx="1" presStyleCnt="4"/>
      <dgm:spPr/>
    </dgm:pt>
    <dgm:pt modelId="{6C5FDD47-4411-41A6-A3DE-C59259096083}" type="pres">
      <dgm:prSet presAssocID="{D7A9E13F-5C7F-45E7-A459-17AFD11F1EC1}" presName="node" presStyleLbl="node1" presStyleIdx="2" presStyleCnt="5">
        <dgm:presLayoutVars>
          <dgm:bulletEnabled val="1"/>
        </dgm:presLayoutVars>
      </dgm:prSet>
      <dgm:spPr/>
    </dgm:pt>
    <dgm:pt modelId="{DB2AC1D8-0244-43D2-A990-173D5660F413}" type="pres">
      <dgm:prSet presAssocID="{BFD91451-C7F3-4C3B-A2A2-D349827DA28A}" presName="sibTrans" presStyleLbl="sibTrans2D1" presStyleIdx="2" presStyleCnt="4"/>
      <dgm:spPr/>
    </dgm:pt>
    <dgm:pt modelId="{79E90879-D960-403C-A718-8B04AB2168B7}" type="pres">
      <dgm:prSet presAssocID="{BFD91451-C7F3-4C3B-A2A2-D349827DA28A}" presName="connectorText" presStyleLbl="sibTrans2D1" presStyleIdx="2" presStyleCnt="4"/>
      <dgm:spPr/>
    </dgm:pt>
    <dgm:pt modelId="{F0CA640B-EC4A-4CA9-AF9B-0611F9D0AF42}" type="pres">
      <dgm:prSet presAssocID="{185F8EC0-2A7A-48D9-88AC-61B717C386F5}" presName="node" presStyleLbl="node1" presStyleIdx="3" presStyleCnt="5">
        <dgm:presLayoutVars>
          <dgm:bulletEnabled val="1"/>
        </dgm:presLayoutVars>
      </dgm:prSet>
      <dgm:spPr/>
    </dgm:pt>
    <dgm:pt modelId="{1A614F7A-E885-4025-8039-EFBE6F5AAD8F}" type="pres">
      <dgm:prSet presAssocID="{E5E7C1DD-DA2B-44AD-877D-4B502261ED7C}" presName="sibTrans" presStyleLbl="sibTrans2D1" presStyleIdx="3" presStyleCnt="4"/>
      <dgm:spPr/>
    </dgm:pt>
    <dgm:pt modelId="{6A97A1DB-E2AB-4088-BFE3-F5A279E4A4B6}" type="pres">
      <dgm:prSet presAssocID="{E5E7C1DD-DA2B-44AD-877D-4B502261ED7C}" presName="connectorText" presStyleLbl="sibTrans2D1" presStyleIdx="3" presStyleCnt="4"/>
      <dgm:spPr/>
    </dgm:pt>
    <dgm:pt modelId="{E9E6E0A1-094A-49EA-B181-C72E24DDE408}" type="pres">
      <dgm:prSet presAssocID="{5D32D34F-49BC-4AB8-90A4-51FB85E3E656}" presName="node" presStyleLbl="node1" presStyleIdx="4" presStyleCnt="5">
        <dgm:presLayoutVars>
          <dgm:bulletEnabled val="1"/>
        </dgm:presLayoutVars>
      </dgm:prSet>
      <dgm:spPr/>
    </dgm:pt>
  </dgm:ptLst>
  <dgm:cxnLst>
    <dgm:cxn modelId="{D689AD13-E1A9-416C-9DEA-F185B6FED457}" type="presOf" srcId="{4E5F58D6-8F00-4BCD-A61D-F20AC4BE7AED}" destId="{4355D69C-2B00-498B-B397-7EB9C9A105DE}" srcOrd="0" destOrd="0" presId="urn:microsoft.com/office/officeart/2005/8/layout/process1"/>
    <dgm:cxn modelId="{5F9E6F14-A05E-4C4D-A27D-F4FFDE189F83}" srcId="{EE5368A0-79A7-4AC4-A2FF-8620989378D9}" destId="{5D32D34F-49BC-4AB8-90A4-51FB85E3E656}" srcOrd="4" destOrd="0" parTransId="{247533A4-7CB7-442F-BFF9-BB793F056D7C}" sibTransId="{149DE15E-E743-4F93-BC80-F557BF6D6549}"/>
    <dgm:cxn modelId="{DCFCE933-FB15-479A-8802-267AEE5B5137}" srcId="{EE5368A0-79A7-4AC4-A2FF-8620989378D9}" destId="{185F8EC0-2A7A-48D9-88AC-61B717C386F5}" srcOrd="3" destOrd="0" parTransId="{19DF773C-8190-4EB2-B895-6DA691D229A2}" sibTransId="{E5E7C1DD-DA2B-44AD-877D-4B502261ED7C}"/>
    <dgm:cxn modelId="{674C7C34-175C-4926-9CC4-0ECD64EFE1CD}" type="presOf" srcId="{185F8EC0-2A7A-48D9-88AC-61B717C386F5}" destId="{F0CA640B-EC4A-4CA9-AF9B-0611F9D0AF42}" srcOrd="0" destOrd="0" presId="urn:microsoft.com/office/officeart/2005/8/layout/process1"/>
    <dgm:cxn modelId="{CEBF4237-83F6-4DEF-BA21-DF2776F231F1}" srcId="{EE5368A0-79A7-4AC4-A2FF-8620989378D9}" destId="{4E5F58D6-8F00-4BCD-A61D-F20AC4BE7AED}" srcOrd="1" destOrd="0" parTransId="{2D547DFB-DB4E-4DC6-9C38-C0714D848684}" sibTransId="{DEE7510B-B4D8-414A-AC13-3A3764519D5B}"/>
    <dgm:cxn modelId="{72DF0765-9A8E-47C0-B835-87FFB9F6E8B2}" type="presOf" srcId="{BFD91451-C7F3-4C3B-A2A2-D349827DA28A}" destId="{DB2AC1D8-0244-43D2-A990-173D5660F413}" srcOrd="0" destOrd="0" presId="urn:microsoft.com/office/officeart/2005/8/layout/process1"/>
    <dgm:cxn modelId="{B60B3A66-3A32-4A16-A1B4-582FCBC20B51}" type="presOf" srcId="{DEE7510B-B4D8-414A-AC13-3A3764519D5B}" destId="{8E8F0447-8E5B-4EB7-8EC5-47140657C711}" srcOrd="0" destOrd="0" presId="urn:microsoft.com/office/officeart/2005/8/layout/process1"/>
    <dgm:cxn modelId="{3CB56C4F-E82F-4C0B-937C-05652587BE88}" type="presOf" srcId="{E5E7C1DD-DA2B-44AD-877D-4B502261ED7C}" destId="{1A614F7A-E885-4025-8039-EFBE6F5AAD8F}" srcOrd="0" destOrd="0" presId="urn:microsoft.com/office/officeart/2005/8/layout/process1"/>
    <dgm:cxn modelId="{4F149A70-1F6E-43DB-9AB6-92B48063EA0B}" srcId="{EE5368A0-79A7-4AC4-A2FF-8620989378D9}" destId="{D7A9E13F-5C7F-45E7-A459-17AFD11F1EC1}" srcOrd="2" destOrd="0" parTransId="{0008B42B-D496-4C3C-90CF-AC1034860271}" sibTransId="{BFD91451-C7F3-4C3B-A2A2-D349827DA28A}"/>
    <dgm:cxn modelId="{DCAE3A58-D19F-41AF-BA9A-3399365D4866}" type="presOf" srcId="{DEE7510B-B4D8-414A-AC13-3A3764519D5B}" destId="{59FC95A7-6FBE-4608-B2C3-73F861BFA609}" srcOrd="1" destOrd="0" presId="urn:microsoft.com/office/officeart/2005/8/layout/process1"/>
    <dgm:cxn modelId="{FCA9737A-1C3C-428B-8453-017ED5E9AFAD}" type="presOf" srcId="{5D32D34F-49BC-4AB8-90A4-51FB85E3E656}" destId="{E9E6E0A1-094A-49EA-B181-C72E24DDE408}" srcOrd="0" destOrd="0" presId="urn:microsoft.com/office/officeart/2005/8/layout/process1"/>
    <dgm:cxn modelId="{91B41F85-861C-426D-AB5E-F331B3907DA9}" type="presOf" srcId="{6384AD28-F119-4DED-8606-9DACC504B7A7}" destId="{0DEC8AAF-1825-43F1-A613-B076FD63BF2A}" srcOrd="0" destOrd="0" presId="urn:microsoft.com/office/officeart/2005/8/layout/process1"/>
    <dgm:cxn modelId="{F8E96888-BED0-404B-ABFE-CDEED04D51DC}" type="presOf" srcId="{EE5368A0-79A7-4AC4-A2FF-8620989378D9}" destId="{C10795E9-B169-4081-BAED-79DFD6C23AF7}" srcOrd="0" destOrd="0" presId="urn:microsoft.com/office/officeart/2005/8/layout/process1"/>
    <dgm:cxn modelId="{4BD41A9D-2D59-413F-873F-20C17E9207E0}" type="presOf" srcId="{BFD91451-C7F3-4C3B-A2A2-D349827DA28A}" destId="{79E90879-D960-403C-A718-8B04AB2168B7}" srcOrd="1" destOrd="0" presId="urn:microsoft.com/office/officeart/2005/8/layout/process1"/>
    <dgm:cxn modelId="{5131E69D-A9B5-4BBD-AAA2-0CD8585BC021}" type="presOf" srcId="{6384AD28-F119-4DED-8606-9DACC504B7A7}" destId="{587EE994-4838-4D49-96FE-30273AAEB485}" srcOrd="1" destOrd="0" presId="urn:microsoft.com/office/officeart/2005/8/layout/process1"/>
    <dgm:cxn modelId="{7EC10FD2-DB77-4452-B139-BECC6E3CE487}" type="presOf" srcId="{D7A9E13F-5C7F-45E7-A459-17AFD11F1EC1}" destId="{6C5FDD47-4411-41A6-A3DE-C59259096083}" srcOrd="0" destOrd="0" presId="urn:microsoft.com/office/officeart/2005/8/layout/process1"/>
    <dgm:cxn modelId="{287322EE-AB6D-4D4B-9A02-B05AFEF68B0A}" type="presOf" srcId="{48F414D9-0687-447A-AAB0-9E884840F32D}" destId="{0599E3DC-A8CE-471D-9AC5-E01FBDD2F0FE}" srcOrd="0" destOrd="0" presId="urn:microsoft.com/office/officeart/2005/8/layout/process1"/>
    <dgm:cxn modelId="{787E9FFC-37FC-427F-9D2F-D6BD58735553}" type="presOf" srcId="{E5E7C1DD-DA2B-44AD-877D-4B502261ED7C}" destId="{6A97A1DB-E2AB-4088-BFE3-F5A279E4A4B6}" srcOrd="1" destOrd="0" presId="urn:microsoft.com/office/officeart/2005/8/layout/process1"/>
    <dgm:cxn modelId="{951FB9FC-63E6-4AEB-9052-5C0D4839C481}" srcId="{EE5368A0-79A7-4AC4-A2FF-8620989378D9}" destId="{48F414D9-0687-447A-AAB0-9E884840F32D}" srcOrd="0" destOrd="0" parTransId="{F945DFCD-ACB6-4441-B68F-BBD7993B2007}" sibTransId="{6384AD28-F119-4DED-8606-9DACC504B7A7}"/>
    <dgm:cxn modelId="{90119A45-DC89-420C-8B28-3E614045A90D}" type="presParOf" srcId="{C10795E9-B169-4081-BAED-79DFD6C23AF7}" destId="{0599E3DC-A8CE-471D-9AC5-E01FBDD2F0FE}" srcOrd="0" destOrd="0" presId="urn:microsoft.com/office/officeart/2005/8/layout/process1"/>
    <dgm:cxn modelId="{131F563F-895C-4FDD-BF6B-9633217C7B9C}" type="presParOf" srcId="{C10795E9-B169-4081-BAED-79DFD6C23AF7}" destId="{0DEC8AAF-1825-43F1-A613-B076FD63BF2A}" srcOrd="1" destOrd="0" presId="urn:microsoft.com/office/officeart/2005/8/layout/process1"/>
    <dgm:cxn modelId="{C81E916F-6F6F-4593-9878-75C51DF9477B}" type="presParOf" srcId="{0DEC8AAF-1825-43F1-A613-B076FD63BF2A}" destId="{587EE994-4838-4D49-96FE-30273AAEB485}" srcOrd="0" destOrd="0" presId="urn:microsoft.com/office/officeart/2005/8/layout/process1"/>
    <dgm:cxn modelId="{D7BAA484-FFB3-4DC5-B20D-4B8815654F4C}" type="presParOf" srcId="{C10795E9-B169-4081-BAED-79DFD6C23AF7}" destId="{4355D69C-2B00-498B-B397-7EB9C9A105DE}" srcOrd="2" destOrd="0" presId="urn:microsoft.com/office/officeart/2005/8/layout/process1"/>
    <dgm:cxn modelId="{360E5AEC-A9B9-4122-971E-5DB55419F836}" type="presParOf" srcId="{C10795E9-B169-4081-BAED-79DFD6C23AF7}" destId="{8E8F0447-8E5B-4EB7-8EC5-47140657C711}" srcOrd="3" destOrd="0" presId="urn:microsoft.com/office/officeart/2005/8/layout/process1"/>
    <dgm:cxn modelId="{C7A75F93-C5D3-4901-B342-260FB0D6B8E3}" type="presParOf" srcId="{8E8F0447-8E5B-4EB7-8EC5-47140657C711}" destId="{59FC95A7-6FBE-4608-B2C3-73F861BFA609}" srcOrd="0" destOrd="0" presId="urn:microsoft.com/office/officeart/2005/8/layout/process1"/>
    <dgm:cxn modelId="{706392F9-0BCD-4CD7-8D4F-21E0705926E7}" type="presParOf" srcId="{C10795E9-B169-4081-BAED-79DFD6C23AF7}" destId="{6C5FDD47-4411-41A6-A3DE-C59259096083}" srcOrd="4" destOrd="0" presId="urn:microsoft.com/office/officeart/2005/8/layout/process1"/>
    <dgm:cxn modelId="{921A0EE4-C573-48F4-9605-086558C7017F}" type="presParOf" srcId="{C10795E9-B169-4081-BAED-79DFD6C23AF7}" destId="{DB2AC1D8-0244-43D2-A990-173D5660F413}" srcOrd="5" destOrd="0" presId="urn:microsoft.com/office/officeart/2005/8/layout/process1"/>
    <dgm:cxn modelId="{288DB04B-CBBE-466C-A33D-4195E62A2FF8}" type="presParOf" srcId="{DB2AC1D8-0244-43D2-A990-173D5660F413}" destId="{79E90879-D960-403C-A718-8B04AB2168B7}" srcOrd="0" destOrd="0" presId="urn:microsoft.com/office/officeart/2005/8/layout/process1"/>
    <dgm:cxn modelId="{3D7ADF03-1FE4-415D-8D22-9E97A631AAAE}" type="presParOf" srcId="{C10795E9-B169-4081-BAED-79DFD6C23AF7}" destId="{F0CA640B-EC4A-4CA9-AF9B-0611F9D0AF42}" srcOrd="6" destOrd="0" presId="urn:microsoft.com/office/officeart/2005/8/layout/process1"/>
    <dgm:cxn modelId="{FC67263A-B05B-4805-A9FD-46FFC49F19D4}" type="presParOf" srcId="{C10795E9-B169-4081-BAED-79DFD6C23AF7}" destId="{1A614F7A-E885-4025-8039-EFBE6F5AAD8F}" srcOrd="7" destOrd="0" presId="urn:microsoft.com/office/officeart/2005/8/layout/process1"/>
    <dgm:cxn modelId="{F18EE121-62E2-4777-BAE7-9A5D8FABC3B1}" type="presParOf" srcId="{1A614F7A-E885-4025-8039-EFBE6F5AAD8F}" destId="{6A97A1DB-E2AB-4088-BFE3-F5A279E4A4B6}" srcOrd="0" destOrd="0" presId="urn:microsoft.com/office/officeart/2005/8/layout/process1"/>
    <dgm:cxn modelId="{9851A54A-42FF-4D70-A511-BE0CF726B9CF}" type="presParOf" srcId="{C10795E9-B169-4081-BAED-79DFD6C23AF7}" destId="{E9E6E0A1-094A-49EA-B181-C72E24DDE40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9E3DC-A8CE-471D-9AC5-E01FBDD2F0FE}">
      <dsp:nvSpPr>
        <dsp:cNvPr id="0" name=""/>
        <dsp:cNvSpPr/>
      </dsp:nvSpPr>
      <dsp:spPr>
        <a:xfrm>
          <a:off x="3703" y="1083994"/>
          <a:ext cx="1148185" cy="688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>
              <a:solidFill>
                <a:schemeClr val="tx1"/>
              </a:solidFill>
            </a:rPr>
            <a:t>Bizalom hiánya</a:t>
          </a:r>
        </a:p>
      </dsp:txBody>
      <dsp:txXfrm>
        <a:off x="23881" y="1104172"/>
        <a:ext cx="1107829" cy="648555"/>
      </dsp:txXfrm>
    </dsp:sp>
    <dsp:sp modelId="{0DEC8AAF-1825-43F1-A613-B076FD63BF2A}">
      <dsp:nvSpPr>
        <dsp:cNvPr id="0" name=""/>
        <dsp:cNvSpPr/>
      </dsp:nvSpPr>
      <dsp:spPr>
        <a:xfrm>
          <a:off x="1266708" y="1286075"/>
          <a:ext cx="243415" cy="28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800" kern="1200" dirty="0"/>
        </a:p>
      </dsp:txBody>
      <dsp:txXfrm>
        <a:off x="1266708" y="1343025"/>
        <a:ext cx="170391" cy="170850"/>
      </dsp:txXfrm>
    </dsp:sp>
    <dsp:sp modelId="{4355D69C-2B00-498B-B397-7EB9C9A105DE}">
      <dsp:nvSpPr>
        <dsp:cNvPr id="0" name=""/>
        <dsp:cNvSpPr/>
      </dsp:nvSpPr>
      <dsp:spPr>
        <a:xfrm>
          <a:off x="1611163" y="1083994"/>
          <a:ext cx="1148185" cy="688911"/>
        </a:xfrm>
        <a:prstGeom prst="roundRect">
          <a:avLst>
            <a:gd name="adj" fmla="val 10000"/>
          </a:avLst>
        </a:prstGeom>
        <a:solidFill>
          <a:schemeClr val="accent3">
            <a:hueOff val="-411945"/>
            <a:satOff val="1938"/>
            <a:lumOff val="25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>
              <a:solidFill>
                <a:schemeClr val="tx1"/>
              </a:solidFill>
            </a:rPr>
            <a:t>Félelem a konfliktusoktól</a:t>
          </a:r>
        </a:p>
      </dsp:txBody>
      <dsp:txXfrm>
        <a:off x="1631341" y="1104172"/>
        <a:ext cx="1107829" cy="648555"/>
      </dsp:txXfrm>
    </dsp:sp>
    <dsp:sp modelId="{8E8F0447-8E5B-4EB7-8EC5-47140657C711}">
      <dsp:nvSpPr>
        <dsp:cNvPr id="0" name=""/>
        <dsp:cNvSpPr/>
      </dsp:nvSpPr>
      <dsp:spPr>
        <a:xfrm>
          <a:off x="2874167" y="1286075"/>
          <a:ext cx="243415" cy="28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49261"/>
            <a:satOff val="2584"/>
            <a:lumOff val="34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800" kern="1200"/>
        </a:p>
      </dsp:txBody>
      <dsp:txXfrm>
        <a:off x="2874167" y="1343025"/>
        <a:ext cx="170391" cy="170850"/>
      </dsp:txXfrm>
    </dsp:sp>
    <dsp:sp modelId="{6C5FDD47-4411-41A6-A3DE-C59259096083}">
      <dsp:nvSpPr>
        <dsp:cNvPr id="0" name=""/>
        <dsp:cNvSpPr/>
      </dsp:nvSpPr>
      <dsp:spPr>
        <a:xfrm>
          <a:off x="3218623" y="1083994"/>
          <a:ext cx="1148185" cy="688911"/>
        </a:xfrm>
        <a:prstGeom prst="roundRect">
          <a:avLst>
            <a:gd name="adj" fmla="val 10000"/>
          </a:avLst>
        </a:prstGeom>
        <a:solidFill>
          <a:schemeClr val="accent3">
            <a:hueOff val="-823891"/>
            <a:satOff val="3875"/>
            <a:lumOff val="51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>
              <a:solidFill>
                <a:schemeClr val="tx1"/>
              </a:solidFill>
            </a:rPr>
            <a:t>Elkötelezettség hiánya</a:t>
          </a:r>
        </a:p>
      </dsp:txBody>
      <dsp:txXfrm>
        <a:off x="3238801" y="1104172"/>
        <a:ext cx="1107829" cy="648555"/>
      </dsp:txXfrm>
    </dsp:sp>
    <dsp:sp modelId="{DB2AC1D8-0244-43D2-A990-173D5660F413}">
      <dsp:nvSpPr>
        <dsp:cNvPr id="0" name=""/>
        <dsp:cNvSpPr/>
      </dsp:nvSpPr>
      <dsp:spPr>
        <a:xfrm>
          <a:off x="4481627" y="1286075"/>
          <a:ext cx="243415" cy="28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98521"/>
            <a:satOff val="5167"/>
            <a:lumOff val="69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800" kern="1200"/>
        </a:p>
      </dsp:txBody>
      <dsp:txXfrm>
        <a:off x="4481627" y="1343025"/>
        <a:ext cx="170391" cy="170850"/>
      </dsp:txXfrm>
    </dsp:sp>
    <dsp:sp modelId="{F0CA640B-EC4A-4CA9-AF9B-0611F9D0AF42}">
      <dsp:nvSpPr>
        <dsp:cNvPr id="0" name=""/>
        <dsp:cNvSpPr/>
      </dsp:nvSpPr>
      <dsp:spPr>
        <a:xfrm>
          <a:off x="4826083" y="1083994"/>
          <a:ext cx="1148185" cy="688911"/>
        </a:xfrm>
        <a:prstGeom prst="roundRect">
          <a:avLst>
            <a:gd name="adj" fmla="val 10000"/>
          </a:avLst>
        </a:prstGeom>
        <a:solidFill>
          <a:schemeClr val="accent3">
            <a:hueOff val="-1235836"/>
            <a:satOff val="5813"/>
            <a:lumOff val="77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>
              <a:solidFill>
                <a:schemeClr val="tx1"/>
              </a:solidFill>
            </a:rPr>
            <a:t>Számonkérés kerülése</a:t>
          </a:r>
        </a:p>
      </dsp:txBody>
      <dsp:txXfrm>
        <a:off x="4846261" y="1104172"/>
        <a:ext cx="1107829" cy="648555"/>
      </dsp:txXfrm>
    </dsp:sp>
    <dsp:sp modelId="{1A614F7A-E885-4025-8039-EFBE6F5AAD8F}">
      <dsp:nvSpPr>
        <dsp:cNvPr id="0" name=""/>
        <dsp:cNvSpPr/>
      </dsp:nvSpPr>
      <dsp:spPr>
        <a:xfrm>
          <a:off x="6089087" y="1286075"/>
          <a:ext cx="243415" cy="28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47782"/>
            <a:satOff val="7751"/>
            <a:lumOff val="103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800" kern="1200"/>
        </a:p>
      </dsp:txBody>
      <dsp:txXfrm>
        <a:off x="6089087" y="1343025"/>
        <a:ext cx="170391" cy="170850"/>
      </dsp:txXfrm>
    </dsp:sp>
    <dsp:sp modelId="{E9E6E0A1-094A-49EA-B181-C72E24DDE408}">
      <dsp:nvSpPr>
        <dsp:cNvPr id="0" name=""/>
        <dsp:cNvSpPr/>
      </dsp:nvSpPr>
      <dsp:spPr>
        <a:xfrm>
          <a:off x="6433543" y="1083994"/>
          <a:ext cx="1148185" cy="688911"/>
        </a:xfrm>
        <a:prstGeom prst="roundRect">
          <a:avLst>
            <a:gd name="adj" fmla="val 10000"/>
          </a:avLst>
        </a:prstGeom>
        <a:solidFill>
          <a:schemeClr val="accent3">
            <a:hueOff val="-1647782"/>
            <a:satOff val="7751"/>
            <a:lumOff val="103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kern="1200" dirty="0">
              <a:solidFill>
                <a:schemeClr val="tx1"/>
              </a:solidFill>
            </a:rPr>
            <a:t>Eredmények elhanyagolása</a:t>
          </a:r>
        </a:p>
      </dsp:txBody>
      <dsp:txXfrm>
        <a:off x="6453721" y="1104172"/>
        <a:ext cx="1107829" cy="648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9E3DC-A8CE-471D-9AC5-E01FBDD2F0FE}">
      <dsp:nvSpPr>
        <dsp:cNvPr id="0" name=""/>
        <dsp:cNvSpPr/>
      </dsp:nvSpPr>
      <dsp:spPr>
        <a:xfrm>
          <a:off x="3719" y="1050117"/>
          <a:ext cx="1153016" cy="756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900" kern="1200" dirty="0">
              <a:solidFill>
                <a:schemeClr val="tx1"/>
              </a:solidFill>
            </a:rPr>
            <a:t>Bíznak egymásban</a:t>
          </a:r>
        </a:p>
      </dsp:txBody>
      <dsp:txXfrm>
        <a:off x="25881" y="1072279"/>
        <a:ext cx="1108692" cy="712342"/>
      </dsp:txXfrm>
    </dsp:sp>
    <dsp:sp modelId="{0DEC8AAF-1825-43F1-A613-B076FD63BF2A}">
      <dsp:nvSpPr>
        <dsp:cNvPr id="0" name=""/>
        <dsp:cNvSpPr/>
      </dsp:nvSpPr>
      <dsp:spPr>
        <a:xfrm>
          <a:off x="1272037" y="1285476"/>
          <a:ext cx="244439" cy="28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700" kern="1200" dirty="0"/>
        </a:p>
      </dsp:txBody>
      <dsp:txXfrm>
        <a:off x="1272037" y="1342665"/>
        <a:ext cx="171107" cy="171569"/>
      </dsp:txXfrm>
    </dsp:sp>
    <dsp:sp modelId="{4355D69C-2B00-498B-B397-7EB9C9A105DE}">
      <dsp:nvSpPr>
        <dsp:cNvPr id="0" name=""/>
        <dsp:cNvSpPr/>
      </dsp:nvSpPr>
      <dsp:spPr>
        <a:xfrm>
          <a:off x="1617941" y="1050117"/>
          <a:ext cx="1153016" cy="756666"/>
        </a:xfrm>
        <a:prstGeom prst="roundRect">
          <a:avLst>
            <a:gd name="adj" fmla="val 10000"/>
          </a:avLst>
        </a:prstGeom>
        <a:solidFill>
          <a:schemeClr val="accent3">
            <a:hueOff val="-411945"/>
            <a:satOff val="1938"/>
            <a:lumOff val="25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900" kern="1200" dirty="0">
              <a:solidFill>
                <a:schemeClr val="tx1"/>
              </a:solidFill>
            </a:rPr>
            <a:t>Őszinte vitákat folytatnak</a:t>
          </a:r>
        </a:p>
      </dsp:txBody>
      <dsp:txXfrm>
        <a:off x="1640103" y="1072279"/>
        <a:ext cx="1108692" cy="712342"/>
      </dsp:txXfrm>
    </dsp:sp>
    <dsp:sp modelId="{8E8F0447-8E5B-4EB7-8EC5-47140657C711}">
      <dsp:nvSpPr>
        <dsp:cNvPr id="0" name=""/>
        <dsp:cNvSpPr/>
      </dsp:nvSpPr>
      <dsp:spPr>
        <a:xfrm>
          <a:off x="2886259" y="1285476"/>
          <a:ext cx="244439" cy="28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49261"/>
            <a:satOff val="2584"/>
            <a:lumOff val="34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700" kern="1200"/>
        </a:p>
      </dsp:txBody>
      <dsp:txXfrm>
        <a:off x="2886259" y="1342665"/>
        <a:ext cx="171107" cy="171569"/>
      </dsp:txXfrm>
    </dsp:sp>
    <dsp:sp modelId="{6C5FDD47-4411-41A6-A3DE-C59259096083}">
      <dsp:nvSpPr>
        <dsp:cNvPr id="0" name=""/>
        <dsp:cNvSpPr/>
      </dsp:nvSpPr>
      <dsp:spPr>
        <a:xfrm>
          <a:off x="3232164" y="1050117"/>
          <a:ext cx="1153016" cy="756666"/>
        </a:xfrm>
        <a:prstGeom prst="roundRect">
          <a:avLst>
            <a:gd name="adj" fmla="val 10000"/>
          </a:avLst>
        </a:prstGeom>
        <a:solidFill>
          <a:schemeClr val="accent3">
            <a:hueOff val="-823891"/>
            <a:satOff val="3875"/>
            <a:lumOff val="51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900" kern="1200" dirty="0">
              <a:solidFill>
                <a:schemeClr val="tx1"/>
              </a:solidFill>
            </a:rPr>
            <a:t>Elkötelezik magukat a döntések és akciótervek mellett</a:t>
          </a:r>
        </a:p>
      </dsp:txBody>
      <dsp:txXfrm>
        <a:off x="3254326" y="1072279"/>
        <a:ext cx="1108692" cy="712342"/>
      </dsp:txXfrm>
    </dsp:sp>
    <dsp:sp modelId="{DB2AC1D8-0244-43D2-A990-173D5660F413}">
      <dsp:nvSpPr>
        <dsp:cNvPr id="0" name=""/>
        <dsp:cNvSpPr/>
      </dsp:nvSpPr>
      <dsp:spPr>
        <a:xfrm>
          <a:off x="4500482" y="1285476"/>
          <a:ext cx="244439" cy="28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098521"/>
            <a:satOff val="5167"/>
            <a:lumOff val="69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700" kern="1200"/>
        </a:p>
      </dsp:txBody>
      <dsp:txXfrm>
        <a:off x="4500482" y="1342665"/>
        <a:ext cx="171107" cy="171569"/>
      </dsp:txXfrm>
    </dsp:sp>
    <dsp:sp modelId="{F0CA640B-EC4A-4CA9-AF9B-0611F9D0AF42}">
      <dsp:nvSpPr>
        <dsp:cNvPr id="0" name=""/>
        <dsp:cNvSpPr/>
      </dsp:nvSpPr>
      <dsp:spPr>
        <a:xfrm>
          <a:off x="4846386" y="1050117"/>
          <a:ext cx="1153016" cy="756666"/>
        </a:xfrm>
        <a:prstGeom prst="roundRect">
          <a:avLst>
            <a:gd name="adj" fmla="val 10000"/>
          </a:avLst>
        </a:prstGeom>
        <a:solidFill>
          <a:schemeClr val="accent3">
            <a:hueOff val="-1235836"/>
            <a:satOff val="5813"/>
            <a:lumOff val="77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900" kern="1200" dirty="0">
              <a:solidFill>
                <a:schemeClr val="tx1"/>
              </a:solidFill>
            </a:rPr>
            <a:t>Számon kérik egymáson a terv követését </a:t>
          </a:r>
        </a:p>
      </dsp:txBody>
      <dsp:txXfrm>
        <a:off x="4868548" y="1072279"/>
        <a:ext cx="1108692" cy="712342"/>
      </dsp:txXfrm>
    </dsp:sp>
    <dsp:sp modelId="{1A614F7A-E885-4025-8039-EFBE6F5AAD8F}">
      <dsp:nvSpPr>
        <dsp:cNvPr id="0" name=""/>
        <dsp:cNvSpPr/>
      </dsp:nvSpPr>
      <dsp:spPr>
        <a:xfrm>
          <a:off x="6114704" y="1285476"/>
          <a:ext cx="244439" cy="28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47782"/>
            <a:satOff val="7751"/>
            <a:lumOff val="103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700" kern="1200"/>
        </a:p>
      </dsp:txBody>
      <dsp:txXfrm>
        <a:off x="6114704" y="1342665"/>
        <a:ext cx="171107" cy="171569"/>
      </dsp:txXfrm>
    </dsp:sp>
    <dsp:sp modelId="{E9E6E0A1-094A-49EA-B181-C72E24DDE408}">
      <dsp:nvSpPr>
        <dsp:cNvPr id="0" name=""/>
        <dsp:cNvSpPr/>
      </dsp:nvSpPr>
      <dsp:spPr>
        <a:xfrm>
          <a:off x="6460609" y="1050117"/>
          <a:ext cx="1153016" cy="756666"/>
        </a:xfrm>
        <a:prstGeom prst="roundRect">
          <a:avLst>
            <a:gd name="adj" fmla="val 10000"/>
          </a:avLst>
        </a:prstGeom>
        <a:solidFill>
          <a:schemeClr val="accent3">
            <a:hueOff val="-1647782"/>
            <a:satOff val="7751"/>
            <a:lumOff val="103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900" kern="1200" dirty="0">
              <a:solidFill>
                <a:schemeClr val="tx1"/>
              </a:solidFill>
            </a:rPr>
            <a:t>A közös célok megvalósítására koncentrálnak</a:t>
          </a:r>
        </a:p>
      </dsp:txBody>
      <dsp:txXfrm>
        <a:off x="6482771" y="1072279"/>
        <a:ext cx="1108692" cy="712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0012-1D8E-4E32-9814-7D96C62E55E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28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0012-1D8E-4E32-9814-7D96C62E55E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4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0012-1D8E-4E32-9814-7D96C62E55E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42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0012-1D8E-4E32-9814-7D96C62E55E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12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10012-1D8E-4E32-9814-7D96C62E55E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4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EWxAaz0Fg" TargetMode="External"/><Relationship Id="rId2" Type="http://schemas.openxmlformats.org/officeDocument/2006/relationships/hyperlink" Target="https://www.ted.com/talks/simon_sinek_how_great_leaders_inspire_ac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65C49F-15A3-4CE6-84EF-820D4CF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9941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2. Konfliktusok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45FC84-A10F-4B9A-9E2C-DF34F17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28" y="2133600"/>
            <a:ext cx="8064175" cy="3334459"/>
          </a:xfrm>
        </p:spPr>
        <p:txBody>
          <a:bodyPr>
            <a:normAutofit fontScale="92500" lnSpcReduction="20000"/>
          </a:bodyPr>
          <a:lstStyle/>
          <a:p>
            <a:r>
              <a:rPr lang="hu-HU" noProof="0" dirty="0"/>
              <a:t>A termékeny konfliktusok előre visznek.</a:t>
            </a:r>
          </a:p>
          <a:p>
            <a:r>
              <a:rPr lang="hu-HU" noProof="0" dirty="0"/>
              <a:t>A csapatokban sokszor elkerülik az elméleti vitákat, hogy ne sértsék meg mások érzéseit.</a:t>
            </a:r>
          </a:p>
          <a:p>
            <a:pPr marL="400041" lvl="1" indent="0">
              <a:buNone/>
            </a:pPr>
            <a:r>
              <a:rPr lang="hu-HU" noProof="0" dirty="0">
                <a:sym typeface="Wingdings" panose="05000000000000000000" pitchFamily="2" charset="2"/>
              </a:rPr>
              <a:t> </a:t>
            </a:r>
            <a:r>
              <a:rPr lang="hu-HU" sz="1800" dirty="0"/>
              <a:t>Egymás háta mögött kezdenek el áskálódni</a:t>
            </a:r>
            <a:endParaRPr lang="hu-HU" noProof="0" dirty="0"/>
          </a:p>
          <a:p>
            <a:pPr marL="285750" indent="-285750"/>
            <a:endParaRPr lang="hu-HU" noProof="0" dirty="0"/>
          </a:p>
          <a:p>
            <a:pPr marL="285750" indent="-285750"/>
            <a:r>
              <a:rPr lang="hu-HU" noProof="0" dirty="0"/>
              <a:t>Akik kerülik a konfliktusokat, újra és újra visszatérnek ugyanazokhoz a témákhoz anélkül, hogy megoldásra jutnának.</a:t>
            </a:r>
          </a:p>
          <a:p>
            <a:pPr marL="285750" indent="-285750"/>
            <a:r>
              <a:rPr lang="hu-HU" noProof="0" dirty="0"/>
              <a:t>Ha egy csapat vezetője elkerüli a szükséges és termékeny konfliktusokat, a működési rendellenességet erősíti.</a:t>
            </a:r>
          </a:p>
        </p:txBody>
      </p:sp>
    </p:spTree>
    <p:extLst>
      <p:ext uri="{BB962C8B-B14F-4D97-AF65-F5344CB8AC3E}">
        <p14:creationId xmlns:p14="http://schemas.microsoft.com/office/powerpoint/2010/main" val="192302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B34BD6-C0D4-4621-8BA6-258CE615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0650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3. Elkötelezettség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B1F616-E14F-4CBD-8B4D-ECCC1AB2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2863358"/>
            <a:ext cx="8130277" cy="2396846"/>
          </a:xfrm>
        </p:spPr>
        <p:txBody>
          <a:bodyPr>
            <a:noAutofit/>
          </a:bodyPr>
          <a:lstStyle/>
          <a:p>
            <a:r>
              <a:rPr lang="hu-HU" sz="1600" noProof="0" dirty="0"/>
              <a:t>A jó csapatok világos döntéseket hoznak, melyeket a csapat minden tagja elfogad.</a:t>
            </a:r>
          </a:p>
          <a:p>
            <a:r>
              <a:rPr lang="hu-HU" sz="1600" noProof="0" dirty="0"/>
              <a:t>A megbeszélés után senki nem kételkedik az elfogadott tennivalók helyességében.</a:t>
            </a:r>
          </a:p>
          <a:p>
            <a:r>
              <a:rPr lang="hu-HU" sz="1600" noProof="0" dirty="0"/>
              <a:t>Vegyük fontolóra mindenki véleményét, aknázzuk ki a csapat kollektív bölcsességét!</a:t>
            </a:r>
          </a:p>
          <a:p>
            <a:r>
              <a:rPr lang="hu-HU" sz="1600" noProof="0" dirty="0"/>
              <a:t>Mindenkinek fel kell sorakoznia a végleges döntés mögé!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7805753E-8339-4F4E-B067-69ADD42C4D80}"/>
              </a:ext>
            </a:extLst>
          </p:cNvPr>
          <p:cNvSpPr txBox="1">
            <a:spLocks/>
          </p:cNvSpPr>
          <p:nvPr/>
        </p:nvSpPr>
        <p:spPr>
          <a:xfrm>
            <a:off x="410967" y="2126539"/>
            <a:ext cx="8345435" cy="669681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/>
              <a:t>Elkötelezettség = átláthatóság + elfogadás</a:t>
            </a:r>
          </a:p>
        </p:txBody>
      </p:sp>
    </p:spTree>
    <p:extLst>
      <p:ext uri="{BB962C8B-B14F-4D97-AF65-F5344CB8AC3E}">
        <p14:creationId xmlns:p14="http://schemas.microsoft.com/office/powerpoint/2010/main" val="122336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898B7-68D9-487D-9C4E-EB9AA8F9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9941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4. Számonkérés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F700B9-02AB-48E8-AB99-E41F8A6D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20" y="2133600"/>
            <a:ext cx="8141380" cy="3886200"/>
          </a:xfrm>
        </p:spPr>
        <p:txBody>
          <a:bodyPr>
            <a:normAutofit fontScale="92500" lnSpcReduction="10000"/>
          </a:bodyPr>
          <a:lstStyle/>
          <a:p>
            <a:r>
              <a:rPr lang="hu-HU" sz="2300" noProof="0" dirty="0"/>
              <a:t>A számonkérés a csapat közös felelőssége.</a:t>
            </a:r>
          </a:p>
          <a:p>
            <a:r>
              <a:rPr lang="hu-HU" sz="2300" noProof="0" dirty="0"/>
              <a:t>A határozott vezetők természetüknél fogva ellehetetlenítik az egymás számonkérését.</a:t>
            </a:r>
          </a:p>
          <a:p>
            <a:endParaRPr lang="hu-HU" noProof="0" dirty="0"/>
          </a:p>
          <a:p>
            <a:r>
              <a:rPr lang="hu-HU" noProof="0" dirty="0"/>
              <a:t>A számonkérést kerülő csapatokban... </a:t>
            </a:r>
          </a:p>
          <a:p>
            <a:pPr lvl="1"/>
            <a:r>
              <a:rPr lang="hu-HU" noProof="0" dirty="0"/>
              <a:t>neheztelnek egymásra azok, akiknek különböző a teljesítményszintjük,</a:t>
            </a:r>
          </a:p>
          <a:p>
            <a:pPr lvl="1"/>
            <a:r>
              <a:rPr lang="hu-HU" noProof="0" dirty="0"/>
              <a:t>támogatják a középszerűséget,</a:t>
            </a:r>
          </a:p>
          <a:p>
            <a:pPr lvl="1"/>
            <a:r>
              <a:rPr lang="hu-HU" noProof="0" dirty="0"/>
              <a:t>elmulasztják a határidőket és nem teljesítik a kitűzött célokat,</a:t>
            </a:r>
          </a:p>
          <a:p>
            <a:pPr lvl="1"/>
            <a:r>
              <a:rPr lang="hu-HU" noProof="0" dirty="0"/>
              <a:t>aránytalanul nagy terhet rónak a vezetőre, mint a fegyelem </a:t>
            </a:r>
            <a:r>
              <a:rPr lang="hu-HU" noProof="0" dirty="0" err="1"/>
              <a:t>egyetIen</a:t>
            </a:r>
            <a:r>
              <a:rPr lang="hu-HU" noProof="0" dirty="0"/>
              <a:t> forrására.</a:t>
            </a:r>
          </a:p>
        </p:txBody>
      </p:sp>
    </p:spTree>
    <p:extLst>
      <p:ext uri="{BB962C8B-B14F-4D97-AF65-F5344CB8AC3E}">
        <p14:creationId xmlns:p14="http://schemas.microsoft.com/office/powerpoint/2010/main" val="58030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71A110-96C7-4B27-AAB8-97279E35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0"/>
            <a:ext cx="5969484" cy="897490"/>
          </a:xfrm>
        </p:spPr>
        <p:txBody>
          <a:bodyPr>
            <a:normAutofit/>
          </a:bodyPr>
          <a:lstStyle/>
          <a:p>
            <a:r>
              <a:rPr lang="hu-HU" sz="1800" i="1" noProof="0" dirty="0"/>
              <a:t>Hogyan biztosíthatja a csapat a számonkérést?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99881-1F41-4B9F-988B-39156280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667000"/>
            <a:ext cx="8097226" cy="2779362"/>
          </a:xfrm>
        </p:spPr>
        <p:txBody>
          <a:bodyPr/>
          <a:lstStyle/>
          <a:p>
            <a:r>
              <a:rPr lang="hu-HU" noProof="0" dirty="0"/>
              <a:t>A célok és mércék nyilvános tisztázása.</a:t>
            </a:r>
          </a:p>
          <a:p>
            <a:r>
              <a:rPr lang="hu-HU" noProof="0" dirty="0"/>
              <a:t>Egyszerű és rendszeres helyzetértékelés.</a:t>
            </a:r>
          </a:p>
          <a:p>
            <a:r>
              <a:rPr lang="hu-HU" noProof="0" dirty="0"/>
              <a:t>Csapatjutalmak.</a:t>
            </a:r>
          </a:p>
        </p:txBody>
      </p:sp>
    </p:spTree>
    <p:extLst>
      <p:ext uri="{BB962C8B-B14F-4D97-AF65-F5344CB8AC3E}">
        <p14:creationId xmlns:p14="http://schemas.microsoft.com/office/powerpoint/2010/main" val="213310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DC2F01-517C-4B2A-8CC1-CD2C09C9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8122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5. Eredmények szem előtt tartása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BD10FF-98F6-4E0F-B835-1EB560C0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4" y="2688697"/>
            <a:ext cx="8053159" cy="2779362"/>
          </a:xfrm>
        </p:spPr>
        <p:txBody>
          <a:bodyPr>
            <a:normAutofit lnSpcReduction="10000"/>
          </a:bodyPr>
          <a:lstStyle/>
          <a:p>
            <a:r>
              <a:rPr lang="hu-HU" noProof="0" dirty="0"/>
              <a:t>A csapatnak világossá kell tenni céljait és kizárólag olyan magatartást és tevékenységet kell jutalmazni, mely hozzájárul a célok eléréséhez.</a:t>
            </a:r>
          </a:p>
          <a:p>
            <a:endParaRPr lang="hu-HU" noProof="0" dirty="0"/>
          </a:p>
          <a:p>
            <a:r>
              <a:rPr lang="hu-HU" noProof="0" dirty="0"/>
              <a:t>Eszközök:</a:t>
            </a:r>
          </a:p>
          <a:p>
            <a:pPr lvl="1"/>
            <a:r>
              <a:rPr lang="hu-HU" noProof="0" dirty="0"/>
              <a:t>Az eredmények nyilvános bejelentése</a:t>
            </a:r>
          </a:p>
          <a:p>
            <a:pPr lvl="1"/>
            <a:r>
              <a:rPr lang="hu-HU" noProof="0" dirty="0"/>
              <a:t>Eredmény alapú jutalmak</a:t>
            </a:r>
          </a:p>
        </p:txBody>
      </p:sp>
    </p:spTree>
    <p:extLst>
      <p:ext uri="{BB962C8B-B14F-4D97-AF65-F5344CB8AC3E}">
        <p14:creationId xmlns:p14="http://schemas.microsoft.com/office/powerpoint/2010/main" val="113517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5239131"/>
            <a:ext cx="3959617" cy="960087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Milyen az ideális csapatjátékos?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2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D8E-20CC-41FC-879F-436594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ideális csapatjátékos </a:t>
            </a:r>
            <a:br>
              <a:rPr lang="hu-HU" dirty="0"/>
            </a:br>
            <a:r>
              <a:rPr lang="hu-HU" dirty="0"/>
              <a:t>három alapvető értéke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C40-35A1-4D6C-829E-DC1F5DE3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3300" dirty="0"/>
              <a:t>Alázat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300" dirty="0"/>
              <a:t>Lelkesedés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300" dirty="0"/>
              <a:t>Jó emberismeret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1400" b="1" dirty="0"/>
              <a:t>Forrás: Patrick </a:t>
            </a:r>
            <a:r>
              <a:rPr lang="hu-HU" sz="1400" b="1" dirty="0" err="1"/>
              <a:t>Lencioni</a:t>
            </a:r>
            <a:r>
              <a:rPr lang="hu-HU" sz="1400" b="1" dirty="0"/>
              <a:t>: Az ideális csapatjátékos</a:t>
            </a:r>
          </a:p>
          <a:p>
            <a:pPr marL="0" indent="0">
              <a:buNone/>
            </a:pPr>
            <a:endParaRPr lang="hu-HU" sz="1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nc.lira.hu/jcbs/gallery/139455091">
            <a:extLst>
              <a:ext uri="{FF2B5EF4-FFF2-40B4-BE49-F238E27FC236}">
                <a16:creationId xmlns:a16="http://schemas.microsoft.com/office/drawing/2014/main" id="{D372F338-70A7-4177-B02B-82CE5C9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6702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9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D8E-20CC-41FC-879F-436594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ideális csapatjátékos </a:t>
            </a:r>
            <a:br>
              <a:rPr lang="hu-HU" dirty="0"/>
            </a:br>
            <a:r>
              <a:rPr lang="hu-HU" dirty="0"/>
              <a:t>1. Alázat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C40-35A1-4D6C-829E-DC1F5DE3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44" y="2005407"/>
            <a:ext cx="7177116" cy="41572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Nincs hatalmas </a:t>
            </a:r>
            <a:r>
              <a:rPr lang="hu-HU" sz="1600" dirty="0" err="1"/>
              <a:t>egója</a:t>
            </a:r>
            <a:r>
              <a:rPr lang="hu-HU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Nem különösebben fontos számára a rang.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Nem magára akarja felhívni a figyelmet.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Hamar észreveszi mások eredményeit.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A sikert közös eredménynek éli meg.</a:t>
            </a:r>
          </a:p>
          <a:p>
            <a:pPr marL="0" indent="0">
              <a:buNone/>
            </a:pPr>
            <a:r>
              <a:rPr lang="hu-HU" dirty="0"/>
              <a:t>Alázat híján lévők két altípusa: </a:t>
            </a:r>
          </a:p>
          <a:p>
            <a:pPr marL="457200" indent="-457200">
              <a:buAutoNum type="arabicPeriod"/>
            </a:pPr>
            <a:r>
              <a:rPr lang="hu-HU" dirty="0"/>
              <a:t>Arrogáns, folyamatos figyelmet akar: sértődések, csapattagok megosztása, intrikák.</a:t>
            </a:r>
          </a:p>
          <a:p>
            <a:pPr marL="457200" indent="-457200">
              <a:buAutoNum type="arabicPeriod"/>
            </a:pPr>
            <a:r>
              <a:rPr lang="hu-HU" dirty="0"/>
              <a:t>Nincs önbizalma, de másokkal nagylelkű: nem osztja meg a csapattal az ötleteit, nem jelzi ha hibát észlel.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sz="1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F4D2E-B208-4E99-B64F-00F5E1BC89B3}"/>
              </a:ext>
            </a:extLst>
          </p:cNvPr>
          <p:cNvSpPr txBox="1"/>
          <p:nvPr/>
        </p:nvSpPr>
        <p:spPr>
          <a:xfrm>
            <a:off x="1295400" y="6248400"/>
            <a:ext cx="717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„Az alázat nem azt jelenti, hogy </a:t>
            </a:r>
            <a:r>
              <a:rPr lang="hu-HU" sz="1200" dirty="0" err="1">
                <a:solidFill>
                  <a:schemeClr val="bg1"/>
                </a:solidFill>
              </a:rPr>
              <a:t>kevebbre</a:t>
            </a:r>
            <a:r>
              <a:rPr lang="hu-HU" sz="1200" dirty="0">
                <a:solidFill>
                  <a:schemeClr val="bg1"/>
                </a:solidFill>
              </a:rPr>
              <a:t> tartjuk magunkat, hanem azt, hogy kevesebbet gondolunk magunkra.”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D8E-20CC-41FC-879F-436594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ideális csapatjátékos </a:t>
            </a:r>
            <a:br>
              <a:rPr lang="hu-HU" dirty="0"/>
            </a:br>
            <a:r>
              <a:rPr lang="hu-HU" dirty="0"/>
              <a:t>2. Lelkesedés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C40-35A1-4D6C-829E-DC1F5DE3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44" y="2005407"/>
            <a:ext cx="7177116" cy="41572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Mindig többet akar: tenni, tanulni, felelősséget vállalni.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Nem kell noszogatni.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Önmagát motiválja, magától szorgalmas.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A következő lehetőségen töri a fejét.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600" dirty="0"/>
              <a:t>Gyűlöli a naplopás gondolatát.</a:t>
            </a:r>
          </a:p>
          <a:p>
            <a:pPr marL="0" indent="0">
              <a:buNone/>
            </a:pPr>
            <a:r>
              <a:rPr lang="hu-HU" i="1" dirty="0"/>
              <a:t>Megfelelő</a:t>
            </a:r>
            <a:r>
              <a:rPr lang="hu-HU" dirty="0"/>
              <a:t> lelkesedés híján: </a:t>
            </a:r>
          </a:p>
          <a:p>
            <a:pPr marL="457200" indent="-457200">
              <a:buAutoNum type="arabicPeriod"/>
            </a:pPr>
            <a:r>
              <a:rPr lang="hu-HU" dirty="0"/>
              <a:t>Önző lelkesedő: nem a csapat, hanem a saját érdekeit szolgálja. </a:t>
            </a:r>
          </a:p>
          <a:p>
            <a:pPr marL="457200" indent="-457200">
              <a:buAutoNum type="arabicPeriod"/>
            </a:pPr>
            <a:r>
              <a:rPr lang="hu-HU" dirty="0"/>
              <a:t>Szélsőséges mértékben lelkesedő: a munka felemészti az identitását, életét.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sz="1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F4D2E-B208-4E99-B64F-00F5E1BC89B3}"/>
              </a:ext>
            </a:extLst>
          </p:cNvPr>
          <p:cNvSpPr txBox="1"/>
          <p:nvPr/>
        </p:nvSpPr>
        <p:spPr>
          <a:xfrm>
            <a:off x="1295400" y="6248400"/>
            <a:ext cx="717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„Egészséges lelkesedés: jól elvégzett munka iránti kezelhető és fenntartható mértékű elköteleződés. Csak akkor több erőfeszítés, ha tényleg szükséges.”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4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D8E-20CC-41FC-879F-436594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ideális csapatjátékos </a:t>
            </a:r>
            <a:br>
              <a:rPr lang="hu-HU" dirty="0"/>
            </a:br>
            <a:r>
              <a:rPr lang="hu-HU" dirty="0"/>
              <a:t>3. Emberismeret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C40-35A1-4D6C-829E-DC1F5DE3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44" y="2005407"/>
            <a:ext cx="7177116" cy="41572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Az adott személy mennyire bánik jól másokkal.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Képes megfelelően odafigyelni másokra.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Képes megfelelően kommunikálni másokkal.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Tudja, hogy mi a leghatékonyabb módja az emberekkel történő érintkezésnek abban a helyzetben.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Megfelelő kérdéseket tesz fel. Meghallgatja a válaszokat.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Képes felmérni szavai és tettei következményeit.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hu-HU" sz="2100" dirty="0"/>
              <a:t>Nem mond vagy tesz -</a:t>
            </a:r>
            <a:r>
              <a:rPr lang="en-US" sz="2100" dirty="0"/>
              <a:t> </a:t>
            </a:r>
            <a:r>
              <a:rPr lang="en-US" sz="2100" dirty="0" err="1"/>
              <a:t>vagy</a:t>
            </a:r>
            <a:r>
              <a:rPr lang="en-US" sz="2100" dirty="0"/>
              <a:t> </a:t>
            </a:r>
            <a:r>
              <a:rPr lang="hu-HU" sz="2100" dirty="0"/>
              <a:t>éppen nem mulaszt el mondani, tenni valamit – anélkül, hogy tisztában lenne a kollegái várható reakciójával.  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2900" dirty="0"/>
              <a:t>A jó emberismeret nem föltétlen jár együtt jószándékkal.</a:t>
            </a:r>
          </a:p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endParaRPr lang="hu-HU" sz="1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248C-1420-4432-93D9-99C11D8B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Tartalomból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2894-EA21-47B9-ADC3-4F1E79E2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I. H</a:t>
            </a:r>
            <a:r>
              <a:rPr lang="en-US" dirty="0" err="1"/>
              <a:t>atékony</a:t>
            </a:r>
            <a:r>
              <a:rPr lang="hu-HU" dirty="0"/>
              <a:t> </a:t>
            </a:r>
            <a:r>
              <a:rPr lang="en-US" dirty="0" err="1"/>
              <a:t>csapat</a:t>
            </a:r>
            <a:endParaRPr lang="hu-HU" dirty="0"/>
          </a:p>
          <a:p>
            <a:r>
              <a:rPr lang="hu-HU" dirty="0"/>
              <a:t>II. Ideális csapatjátékos</a:t>
            </a:r>
          </a:p>
          <a:p>
            <a:r>
              <a:rPr lang="hu-HU" dirty="0"/>
              <a:t>III. Elkötelezett csapat </a:t>
            </a: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0D8E-20CC-41FC-879F-43659485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Három érték kombinációja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C40-35A1-4D6C-829E-DC1F5DE3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44" y="2005407"/>
            <a:ext cx="7177116" cy="415721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hu-HU" sz="2900" dirty="0"/>
          </a:p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endParaRPr lang="hu-HU" sz="14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674FA-7C57-4AB8-8DCA-FFD568F83774}"/>
              </a:ext>
            </a:extLst>
          </p:cNvPr>
          <p:cNvSpPr txBox="1"/>
          <p:nvPr/>
        </p:nvSpPr>
        <p:spPr>
          <a:xfrm>
            <a:off x="1295400" y="6248400"/>
            <a:ext cx="717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„Ha csak egyik is hiányzik közülük, a csapatmunka sokkal nehezebbé – sőt előfordulhat, hogy lehetetlenné – válik.”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37BC86-181B-499E-89CE-BA3539BD232D}"/>
              </a:ext>
            </a:extLst>
          </p:cNvPr>
          <p:cNvSpPr/>
          <p:nvPr/>
        </p:nvSpPr>
        <p:spPr>
          <a:xfrm>
            <a:off x="2418080" y="2484015"/>
            <a:ext cx="25908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6903BE-0A60-4DAE-8757-CBCF0572A59B}"/>
              </a:ext>
            </a:extLst>
          </p:cNvPr>
          <p:cNvSpPr/>
          <p:nvPr/>
        </p:nvSpPr>
        <p:spPr>
          <a:xfrm>
            <a:off x="3416218" y="3276600"/>
            <a:ext cx="25908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10BD11-9355-4CBA-A116-A5348A811785}"/>
              </a:ext>
            </a:extLst>
          </p:cNvPr>
          <p:cNvSpPr/>
          <p:nvPr/>
        </p:nvSpPr>
        <p:spPr>
          <a:xfrm>
            <a:off x="4414355" y="2456843"/>
            <a:ext cx="25908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B0180-35CC-4CB7-BEF1-09D24DAB1F9C}"/>
              </a:ext>
            </a:extLst>
          </p:cNvPr>
          <p:cNvSpPr txBox="1"/>
          <p:nvPr/>
        </p:nvSpPr>
        <p:spPr>
          <a:xfrm>
            <a:off x="7005155" y="30919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Lelkesedés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293EA-EE7B-453D-8905-96D753BA5D65}"/>
              </a:ext>
            </a:extLst>
          </p:cNvPr>
          <p:cNvSpPr txBox="1"/>
          <p:nvPr/>
        </p:nvSpPr>
        <p:spPr>
          <a:xfrm>
            <a:off x="3983480" y="5607412"/>
            <a:ext cx="202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Emberismeret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2B4D9-FD93-4B8A-BEF4-DF518798461B}"/>
              </a:ext>
            </a:extLst>
          </p:cNvPr>
          <p:cNvSpPr txBox="1"/>
          <p:nvPr/>
        </p:nvSpPr>
        <p:spPr>
          <a:xfrm>
            <a:off x="1528750" y="328639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Alázat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5B479-15A0-4AB0-981A-ADB3A655F2D8}"/>
              </a:ext>
            </a:extLst>
          </p:cNvPr>
          <p:cNvSpPr txBox="1"/>
          <p:nvPr/>
        </p:nvSpPr>
        <p:spPr>
          <a:xfrm>
            <a:off x="2809239" y="2935691"/>
            <a:ext cx="145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gyalog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D7052-E4A7-4CDB-85BC-539A85C6B37E}"/>
              </a:ext>
            </a:extLst>
          </p:cNvPr>
          <p:cNvSpPr txBox="1"/>
          <p:nvPr/>
        </p:nvSpPr>
        <p:spPr>
          <a:xfrm>
            <a:off x="5156036" y="2906056"/>
            <a:ext cx="145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buldózer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B0E5A-BED2-453A-A81C-AF39BFA4B870}"/>
              </a:ext>
            </a:extLst>
          </p:cNvPr>
          <p:cNvSpPr txBox="1"/>
          <p:nvPr/>
        </p:nvSpPr>
        <p:spPr>
          <a:xfrm>
            <a:off x="3983480" y="4910816"/>
            <a:ext cx="145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sármőr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CDBD1-36D8-44E5-AC88-0ABE477FFF3C}"/>
              </a:ext>
            </a:extLst>
          </p:cNvPr>
          <p:cNvSpPr txBox="1"/>
          <p:nvPr/>
        </p:nvSpPr>
        <p:spPr>
          <a:xfrm>
            <a:off x="1259751" y="4966826"/>
            <a:ext cx="209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92D050"/>
                </a:solidFill>
              </a:rPr>
              <a:t>A szerethető naplopó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36DE5-6900-471C-876B-82B4E0F6BB98}"/>
              </a:ext>
            </a:extLst>
          </p:cNvPr>
          <p:cNvSpPr txBox="1"/>
          <p:nvPr/>
        </p:nvSpPr>
        <p:spPr>
          <a:xfrm>
            <a:off x="3603708" y="1919629"/>
            <a:ext cx="209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92D050"/>
                </a:solidFill>
              </a:rPr>
              <a:t>Akaratlanul bajkeverő</a:t>
            </a:r>
            <a:endParaRPr lang="en-US" sz="1400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1F67-AA21-49BC-871A-D31EE0EE562F}"/>
              </a:ext>
            </a:extLst>
          </p:cNvPr>
          <p:cNvSpPr txBox="1"/>
          <p:nvPr/>
        </p:nvSpPr>
        <p:spPr>
          <a:xfrm>
            <a:off x="6345427" y="4884279"/>
            <a:ext cx="209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92D050"/>
                </a:solidFill>
              </a:rPr>
              <a:t>Ügyeskedő taktikus</a:t>
            </a:r>
            <a:endParaRPr lang="en-US" sz="1400" dirty="0">
              <a:solidFill>
                <a:srgbClr val="92D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7BC32D-A423-4DFE-BBCD-98DD6A6EA43D}"/>
              </a:ext>
            </a:extLst>
          </p:cNvPr>
          <p:cNvCxnSpPr>
            <a:stCxn id="16" idx="2"/>
          </p:cNvCxnSpPr>
          <p:nvPr/>
        </p:nvCxnSpPr>
        <p:spPr>
          <a:xfrm>
            <a:off x="4649428" y="2227406"/>
            <a:ext cx="62190" cy="89295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4D5145-1E50-46A1-A619-1C195D7EE8A9}"/>
              </a:ext>
            </a:extLst>
          </p:cNvPr>
          <p:cNvCxnSpPr>
            <a:cxnSpLocks/>
          </p:cNvCxnSpPr>
          <p:nvPr/>
        </p:nvCxnSpPr>
        <p:spPr>
          <a:xfrm flipH="1" flipV="1">
            <a:off x="5597850" y="4225081"/>
            <a:ext cx="586430" cy="7867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8643C7-2EB0-4825-8E84-04DD56B0924A}"/>
              </a:ext>
            </a:extLst>
          </p:cNvPr>
          <p:cNvCxnSpPr>
            <a:cxnSpLocks/>
          </p:cNvCxnSpPr>
          <p:nvPr/>
        </p:nvCxnSpPr>
        <p:spPr>
          <a:xfrm flipV="1">
            <a:off x="3249297" y="4361368"/>
            <a:ext cx="537906" cy="6054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0EAD54-F627-4B22-A763-050BD7103F75}"/>
              </a:ext>
            </a:extLst>
          </p:cNvPr>
          <p:cNvSpPr txBox="1"/>
          <p:nvPr/>
        </p:nvSpPr>
        <p:spPr>
          <a:xfrm>
            <a:off x="6272274" y="1344424"/>
            <a:ext cx="209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C00000"/>
                </a:solidFill>
              </a:rPr>
              <a:t>Ideális csapatjátékos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29DDE-F8E6-460F-982E-93E99EDDC5E3}"/>
              </a:ext>
            </a:extLst>
          </p:cNvPr>
          <p:cNvCxnSpPr>
            <a:cxnSpLocks/>
          </p:cNvCxnSpPr>
          <p:nvPr/>
        </p:nvCxnSpPr>
        <p:spPr>
          <a:xfrm flipH="1">
            <a:off x="4725939" y="1808596"/>
            <a:ext cx="1575563" cy="1759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3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>
                <a:solidFill>
                  <a:schemeClr val="accent5"/>
                </a:solidFill>
              </a:rPr>
              <a:t>Gyalog</a:t>
            </a:r>
            <a:r>
              <a:rPr lang="hu-HU" dirty="0"/>
              <a:t>: kedves, jószívű, nem érzi fontosnak a feladatát, nem épít ki hatékony kapcsolatokat, kimarad a beszélgetésből.</a:t>
            </a:r>
          </a:p>
          <a:p>
            <a:r>
              <a:rPr lang="hu-HU" i="1" dirty="0">
                <a:solidFill>
                  <a:schemeClr val="accent5"/>
                </a:solidFill>
              </a:rPr>
              <a:t>Buldózer:</a:t>
            </a:r>
            <a:r>
              <a:rPr lang="hu-HU" dirty="0"/>
              <a:t> saját érdekeit látja, nem érti a tettei másokra gyakorolt hatását, nem is érdekli.</a:t>
            </a:r>
          </a:p>
          <a:p>
            <a:r>
              <a:rPr lang="hu-HU" i="1" dirty="0" err="1">
                <a:solidFill>
                  <a:schemeClr val="accent5"/>
                </a:solidFill>
              </a:rPr>
              <a:t>Sármőr</a:t>
            </a:r>
            <a:r>
              <a:rPr lang="hu-HU" i="1" dirty="0">
                <a:solidFill>
                  <a:schemeClr val="accent5"/>
                </a:solidFill>
              </a:rPr>
              <a:t>: </a:t>
            </a:r>
            <a:r>
              <a:rPr lang="hu-HU" dirty="0"/>
              <a:t>szórakoztató, népszerű, nem érdekelt a csapat hosszú távú sikerében.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Amikor valamelyik érték van csak jelen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903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796116" cy="400481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Akaratlan bajkeverő</a:t>
            </a:r>
            <a:r>
              <a:rPr lang="hu-HU" dirty="0"/>
              <a:t>:  jószándékú, de hiányoznak a szociális készségei. Érzelmi, személyes problémákat okoz, amit a többiek kell megoldjanak. </a:t>
            </a:r>
          </a:p>
          <a:p>
            <a:r>
              <a:rPr lang="hu-HU" dirty="0">
                <a:solidFill>
                  <a:srgbClr val="92D050"/>
                </a:solidFill>
              </a:rPr>
              <a:t>Szerethető naplopó: </a:t>
            </a:r>
            <a:r>
              <a:rPr lang="hu-HU" dirty="0"/>
              <a:t>hajlamos annyit dolgozni, amennyit muszáj. Szerethető, így nehéz eltávolítani. Sokat kell motiválni. </a:t>
            </a:r>
          </a:p>
          <a:p>
            <a:r>
              <a:rPr lang="hu-HU" dirty="0" err="1">
                <a:solidFill>
                  <a:srgbClr val="92D050"/>
                </a:solidFill>
              </a:rPr>
              <a:t>Sármőr</a:t>
            </a:r>
            <a:r>
              <a:rPr lang="hu-HU" dirty="0">
                <a:solidFill>
                  <a:srgbClr val="92D050"/>
                </a:solidFill>
              </a:rPr>
              <a:t>:</a:t>
            </a:r>
            <a:r>
              <a:rPr lang="hu-HU" i="1" dirty="0">
                <a:solidFill>
                  <a:schemeClr val="accent5"/>
                </a:solidFill>
              </a:rPr>
              <a:t> </a:t>
            </a:r>
            <a:r>
              <a:rPr lang="hu-HU" dirty="0"/>
              <a:t>becsvágyó. Manipulálhat, elgyengítheti a csapatot, megfélemlíteni tagokat. (Megtévesztő, mert tud alázatosnak mutatkozni.)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Amikor csak két érték érvényesül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8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905000"/>
            <a:ext cx="6796116" cy="4648200"/>
          </a:xfrm>
        </p:spPr>
        <p:txBody>
          <a:bodyPr>
            <a:normAutofit/>
          </a:bodyPr>
          <a:lstStyle/>
          <a:p>
            <a:r>
              <a:rPr lang="hu-HU" dirty="0"/>
              <a:t>Szívesen osztozik a dicséretben, sőt időnként le is mond róla.</a:t>
            </a:r>
          </a:p>
          <a:p>
            <a:r>
              <a:rPr lang="hu-HU" dirty="0"/>
              <a:t>Energikus, szenvedéllyel és személyes felelősséget vállalva dolgozik.</a:t>
            </a:r>
          </a:p>
          <a:p>
            <a:r>
              <a:rPr lang="hu-HU" dirty="0"/>
              <a:t>Megtesz, amit tud, a csapat érdekében.</a:t>
            </a:r>
          </a:p>
          <a:p>
            <a:r>
              <a:rPr lang="hu-HU" dirty="0"/>
              <a:t>Úgy beszél és cselekszik, hogy: csapattársai érezzék az elismerést, megértést, elfogadást – a szigort megkívánó helyzetekben is. 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568325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accent1"/>
                </a:solidFill>
              </a:rPr>
              <a:t>Az ideális csapatjátékos</a:t>
            </a:r>
            <a:br>
              <a:rPr lang="hu-HU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3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796116" cy="3734940"/>
          </a:xfrm>
        </p:spPr>
        <p:txBody>
          <a:bodyPr>
            <a:normAutofit/>
          </a:bodyPr>
          <a:lstStyle/>
          <a:p>
            <a:r>
              <a:rPr lang="hu-HU" b="1" dirty="0"/>
              <a:t>Toborzás – </a:t>
            </a:r>
            <a:r>
              <a:rPr lang="hu-HU" i="1" dirty="0"/>
              <a:t>Interjúkérdése</a:t>
            </a:r>
          </a:p>
          <a:p>
            <a:r>
              <a:rPr lang="hu-HU" i="1" dirty="0"/>
              <a:t>Alázat:</a:t>
            </a:r>
          </a:p>
          <a:p>
            <a:pPr lvl="1"/>
            <a:r>
              <a:rPr lang="hu-HU" i="1" dirty="0"/>
              <a:t>Meséljen a karrierje során elért legfontosabb eredményről!</a:t>
            </a:r>
          </a:p>
          <a:p>
            <a:pPr lvl="1"/>
            <a:r>
              <a:rPr lang="hu-HU" i="1" dirty="0"/>
              <a:t>Mi volt </a:t>
            </a:r>
            <a:r>
              <a:rPr lang="hu-HU" b="1" i="1" dirty="0"/>
              <a:t>karrierje legnehezebb pillanata</a:t>
            </a:r>
            <a:r>
              <a:rPr lang="hu-HU" i="1" dirty="0"/>
              <a:t>, legnagyobb kudarca? </a:t>
            </a:r>
            <a:r>
              <a:rPr lang="hu-HU" sz="1400" i="1" dirty="0"/>
              <a:t>(Hibái elfogadásának ellenőrzése.)</a:t>
            </a:r>
          </a:p>
          <a:p>
            <a:pPr lvl="1"/>
            <a:r>
              <a:rPr lang="hu-HU" i="1" dirty="0"/>
              <a:t>Hogyan kezelte ezt a nehéz helyzetet, kudarcot?</a:t>
            </a:r>
          </a:p>
          <a:p>
            <a:pPr lvl="1"/>
            <a:r>
              <a:rPr lang="hu-HU" i="1" dirty="0"/>
              <a:t>Mi a legnagyobb hibája? </a:t>
            </a:r>
            <a:r>
              <a:rPr lang="hu-HU" sz="1400" i="1" dirty="0"/>
              <a:t>(Szembenézés vizsgálata.)</a:t>
            </a:r>
          </a:p>
          <a:p>
            <a:pPr lvl="1"/>
            <a:r>
              <a:rPr lang="hu-HU" i="1" dirty="0"/>
              <a:t>Mi a helyzet a bocsánatkéréssel: hogyan intézi, fogadja?</a:t>
            </a:r>
          </a:p>
          <a:p>
            <a:pPr lvl="1"/>
            <a:r>
              <a:rPr lang="hu-HU" b="1" i="1" dirty="0"/>
              <a:t>Meséljen valakiről, aki jobb önnél egy önnek fontos területen</a:t>
            </a:r>
            <a:r>
              <a:rPr lang="hu-HU" i="1" dirty="0"/>
              <a:t>! </a:t>
            </a:r>
            <a:r>
              <a:rPr lang="hu-HU" sz="1400" i="1" dirty="0"/>
              <a:t>(Alázatos embernek ez nem okoz gondot.)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 modell alkalmazási területei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94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7405716" cy="3734940"/>
          </a:xfrm>
        </p:spPr>
        <p:txBody>
          <a:bodyPr>
            <a:normAutofit/>
          </a:bodyPr>
          <a:lstStyle/>
          <a:p>
            <a:r>
              <a:rPr lang="hu-HU" b="1" dirty="0"/>
              <a:t>Toborzás – </a:t>
            </a:r>
            <a:r>
              <a:rPr lang="hu-HU" i="1" dirty="0"/>
              <a:t>Interjúkérdések</a:t>
            </a:r>
          </a:p>
          <a:p>
            <a:r>
              <a:rPr lang="hu-HU" i="1" dirty="0"/>
              <a:t>Lelkesedés:</a:t>
            </a:r>
          </a:p>
          <a:p>
            <a:pPr lvl="1"/>
            <a:r>
              <a:rPr lang="hu-HU" i="1" dirty="0"/>
              <a:t>Mi volt a </a:t>
            </a:r>
            <a:r>
              <a:rPr lang="hu-HU" b="1" i="1" dirty="0"/>
              <a:t>legnehezebb feladat, amit meg kellett oldania</a:t>
            </a:r>
            <a:r>
              <a:rPr lang="hu-HU" i="1" dirty="0"/>
              <a:t>? (</a:t>
            </a:r>
            <a:r>
              <a:rPr lang="hu-HU" sz="1400" i="1" dirty="0"/>
              <a:t>Hálás a tapasztalatért vagy panaszkodik?)</a:t>
            </a:r>
          </a:p>
          <a:p>
            <a:pPr lvl="1"/>
            <a:r>
              <a:rPr lang="hu-HU" i="1" dirty="0"/>
              <a:t>Mivel szeret foglalkozni, amikor nem dolgozik?</a:t>
            </a:r>
          </a:p>
          <a:p>
            <a:pPr marL="457200" lvl="1" indent="0">
              <a:buNone/>
            </a:pPr>
            <a:r>
              <a:rPr lang="hu-HU" sz="1400" i="1" dirty="0"/>
              <a:t> 	(Ha a sok nagyon hosszú, lehet, hogy a munkája nem lelkesíti.)</a:t>
            </a:r>
          </a:p>
          <a:p>
            <a:pPr lvl="1"/>
            <a:r>
              <a:rPr lang="hu-HU" i="1" dirty="0"/>
              <a:t>Mennyire volt szorgalmas kamaszkorában? Extra tevékenységek?</a:t>
            </a:r>
          </a:p>
          <a:p>
            <a:pPr marL="457200" lvl="1" indent="0">
              <a:buNone/>
            </a:pPr>
            <a:r>
              <a:rPr lang="hu-HU" i="1" dirty="0"/>
              <a:t>     (</a:t>
            </a:r>
            <a:r>
              <a:rPr lang="hu-HU" sz="1400" i="1" dirty="0"/>
              <a:t>Munkamorál már iskolás korban ki szokott alakulni.)</a:t>
            </a:r>
          </a:p>
          <a:p>
            <a:pPr lvl="1"/>
            <a:r>
              <a:rPr lang="hu-HU" i="1" dirty="0"/>
              <a:t>Általában milyen napszakban szeret dolgozni?</a:t>
            </a:r>
          </a:p>
          <a:p>
            <a:pPr marL="457200" lvl="1" indent="0">
              <a:buNone/>
            </a:pPr>
            <a:r>
              <a:rPr lang="hu-HU" sz="1400" i="1" dirty="0"/>
              <a:t>(Ha túl sokat foglalkozik a kötelező munkaidővel, talán nem olyan lelkes.)</a:t>
            </a:r>
          </a:p>
          <a:p>
            <a:pPr marL="457200" lvl="1" indent="0">
              <a:buNone/>
            </a:pPr>
            <a:endParaRPr lang="hu-HU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 modell alkalmazási területei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1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796116" cy="3734940"/>
          </a:xfrm>
        </p:spPr>
        <p:txBody>
          <a:bodyPr>
            <a:normAutofit/>
          </a:bodyPr>
          <a:lstStyle/>
          <a:p>
            <a:r>
              <a:rPr lang="hu-HU" b="1" dirty="0"/>
              <a:t>Toborzás – </a:t>
            </a:r>
            <a:r>
              <a:rPr lang="hu-HU" i="1" dirty="0"/>
              <a:t>Interjúkérdések</a:t>
            </a:r>
          </a:p>
          <a:p>
            <a:r>
              <a:rPr lang="hu-HU" i="1" dirty="0"/>
              <a:t>Emberismeret:</a:t>
            </a:r>
          </a:p>
          <a:p>
            <a:pPr lvl="1"/>
            <a:r>
              <a:rPr lang="hu-HU" i="1" dirty="0"/>
              <a:t>Hogyan jellemezné a saját személyiségét?</a:t>
            </a:r>
          </a:p>
          <a:p>
            <a:pPr lvl="1"/>
            <a:r>
              <a:rPr lang="hu-HU" i="1" dirty="0"/>
              <a:t>Mi az, amit magánéletében mások esetleg bosszantónak találnak?</a:t>
            </a:r>
          </a:p>
          <a:p>
            <a:pPr lvl="1"/>
            <a:r>
              <a:rPr lang="hu-HU" b="1" i="1" dirty="0"/>
              <a:t>Milyen típusú emberek idegesítik a legjobban? Hogyan reagál rájuk? </a:t>
            </a:r>
            <a:r>
              <a:rPr lang="hu-HU" i="1" dirty="0"/>
              <a:t>(</a:t>
            </a:r>
            <a:r>
              <a:rPr lang="hu-HU" sz="1400" i="1" dirty="0"/>
              <a:t>Önismeret, önuralom figyelése</a:t>
            </a:r>
            <a:r>
              <a:rPr lang="hu-HU" i="1" dirty="0"/>
              <a:t>. </a:t>
            </a:r>
            <a:r>
              <a:rPr lang="hu-HU" sz="1400" i="1" dirty="0"/>
              <a:t>Konstruktív hozzáállás?)</a:t>
            </a:r>
          </a:p>
          <a:p>
            <a:pPr lvl="1"/>
            <a:r>
              <a:rPr lang="hu-HU" i="1" dirty="0"/>
              <a:t>Korábbi munkatársai empatikusnak írnák le Önt? </a:t>
            </a:r>
            <a:r>
              <a:rPr lang="hu-HU" b="1" i="1" dirty="0"/>
              <a:t>Mondana egy példát, amikor együtt érzett a kollégájával?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 modell alkalmazási területei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12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711E-75A7-49D9-B16A-17DD8CEB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6796116" cy="373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Egy vagy több téren hiányosságokat mutató munkatársak továbbképzése</a:t>
            </a:r>
          </a:p>
          <a:p>
            <a:r>
              <a:rPr lang="hu-HU" i="1" dirty="0"/>
              <a:t>Alázat fejlesztése: okok beazonosítása (sokszor családi), vezetői példamutatás</a:t>
            </a:r>
          </a:p>
          <a:p>
            <a:r>
              <a:rPr lang="hu-HU" i="1" dirty="0"/>
              <a:t>Lelkesedés fejlesztése: csapat és küldetés iránti szenvedély, egyértelmű elvárások, kevésbé kíméletes figyelmeztetések, bátorítás</a:t>
            </a:r>
          </a:p>
          <a:p>
            <a:r>
              <a:rPr lang="hu-HU" i="1" dirty="0"/>
              <a:t>Emberismeret fejlesztése: alapképzés („Koppints az orrára”)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25D61F-6A24-442A-8CD4-3B266E0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3" y="955675"/>
            <a:ext cx="6570662" cy="1049338"/>
          </a:xfrm>
        </p:spPr>
        <p:txBody>
          <a:bodyPr/>
          <a:lstStyle/>
          <a:p>
            <a:r>
              <a:rPr lang="hu-HU" dirty="0"/>
              <a:t>Az ideális csapatjátékos</a:t>
            </a:r>
            <a:br>
              <a:rPr lang="hu-HU" dirty="0"/>
            </a:br>
            <a:r>
              <a:rPr lang="hu-HU" sz="2400" dirty="0"/>
              <a:t>A modell alkalmazási területei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18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5239131"/>
            <a:ext cx="3959617" cy="960087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hu-HU" sz="3000" dirty="0">
                <a:solidFill>
                  <a:srgbClr val="FFFFFE"/>
                </a:solidFill>
              </a:rPr>
              <a:t>Elkötelezett csapat</a:t>
            </a:r>
            <a:br>
              <a:rPr lang="hu-HU" sz="3000" dirty="0">
                <a:solidFill>
                  <a:srgbClr val="FFFFFE"/>
                </a:solidFill>
              </a:rPr>
            </a:b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85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F4F7-6FD7-472B-AE09-F97DCB9A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Elkötelezett csapat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B57A-1E1D-4CA7-BB86-F6E336C4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Munkaerőhiány helyett</a:t>
            </a:r>
          </a:p>
          <a:p>
            <a:r>
              <a:rPr lang="hu-HU" dirty="0"/>
              <a:t>Túri Péter könyve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E4DCC-5280-4E5B-9C14-45CD0995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37920"/>
            <a:ext cx="3432597" cy="47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allcentrehelper.com/images/stories/2010/2016/05/team-meeting-improve-760.jpg">
            <a:extLst>
              <a:ext uri="{FF2B5EF4-FFF2-40B4-BE49-F238E27FC236}">
                <a16:creationId xmlns:a16="http://schemas.microsoft.com/office/drawing/2014/main" id="{21F7D3D1-4366-4B82-BFB3-DCA8CCAB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r="1" b="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9E93F-9AC9-4BEE-80E6-8466CDFF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809" y="5239131"/>
            <a:ext cx="3959617" cy="960087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dirty="0">
                <a:solidFill>
                  <a:srgbClr val="FFFFFE"/>
                </a:solidFill>
              </a:rPr>
              <a:t>Mi</a:t>
            </a:r>
            <a:r>
              <a:rPr lang="hu-HU" sz="3000" dirty="0" err="1">
                <a:solidFill>
                  <a:srgbClr val="FFFFFE"/>
                </a:solidFill>
              </a:rPr>
              <a:t>től</a:t>
            </a:r>
            <a:r>
              <a:rPr lang="hu-HU" sz="3000" dirty="0">
                <a:solidFill>
                  <a:srgbClr val="FFFFFE"/>
                </a:solidFill>
              </a:rPr>
              <a:t> hatékony egy csapat?</a:t>
            </a:r>
            <a:endParaRPr lang="en-US" sz="3000" dirty="0">
              <a:solidFill>
                <a:srgbClr val="FFFFF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805D-D4E7-4987-974E-3ED0E09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14350" y="4919075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rgbClr val="FFFFF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9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73CD-FB19-4C9A-AD52-42194A4F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Kilépés okok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8952-BEA6-4AB5-980C-6A2E8DCD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28800"/>
            <a:ext cx="6571343" cy="4157215"/>
          </a:xfrm>
        </p:spPr>
        <p:txBody>
          <a:bodyPr>
            <a:normAutofit/>
          </a:bodyPr>
          <a:lstStyle/>
          <a:p>
            <a:r>
              <a:rPr lang="hu-HU" b="1" dirty="0"/>
              <a:t>Fizikai okok: </a:t>
            </a:r>
            <a:r>
              <a:rPr lang="hu-HU" dirty="0"/>
              <a:t>jobb fizetés, túl nagy távolság, nyugdíj, egészségügyi okok, túl nehéz fizikai munka, családi okok, munkakörülmények.</a:t>
            </a:r>
          </a:p>
          <a:p>
            <a:r>
              <a:rPr lang="hu-HU" b="1" dirty="0"/>
              <a:t>Munkaszervezési okok: </a:t>
            </a:r>
            <a:r>
              <a:rPr lang="hu-HU" dirty="0"/>
              <a:t>munkaidő, munkarend, műszakbeosztás, munkafeladatok milyensége, szervezettség hiánya</a:t>
            </a:r>
          </a:p>
          <a:p>
            <a:r>
              <a:rPr lang="hu-HU" b="1" dirty="0"/>
              <a:t>Egyéni motivációval összefüggő okok: </a:t>
            </a:r>
            <a:r>
              <a:rPr lang="hu-HU" dirty="0"/>
              <a:t>megfelelő ambíció hiánya, nem elég vonzó feladatok, fejlődési lehetőség hiánya, </a:t>
            </a:r>
            <a:r>
              <a:rPr lang="hu-HU" dirty="0" err="1"/>
              <a:t>előrelépési</a:t>
            </a:r>
            <a:r>
              <a:rPr lang="hu-HU" dirty="0"/>
              <a:t> lehetőség hiánya, képzések hiánya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92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73CD-FB19-4C9A-AD52-42194A4F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Kilépés okok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8952-BEA6-4AB5-980C-6A2E8DCD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28800"/>
            <a:ext cx="6571343" cy="4157215"/>
          </a:xfrm>
        </p:spPr>
        <p:txBody>
          <a:bodyPr>
            <a:normAutofit/>
          </a:bodyPr>
          <a:lstStyle/>
          <a:p>
            <a:r>
              <a:rPr lang="hu-HU" b="1" dirty="0"/>
              <a:t>Vezetéssel összefüggő okok: </a:t>
            </a:r>
            <a:r>
              <a:rPr lang="hu-HU" dirty="0"/>
              <a:t>vezetői kommunikáció stílusa, visszajelzés hiánya, konfliktusok kezelésének módja</a:t>
            </a:r>
            <a:r>
              <a:rPr lang="en-US" dirty="0"/>
              <a:t>/</a:t>
            </a:r>
            <a:r>
              <a:rPr lang="en-US" dirty="0" err="1"/>
              <a:t>kezeletlens</a:t>
            </a:r>
            <a:r>
              <a:rPr lang="hu-HU" dirty="0"/>
              <a:t>ége, igazságtalan bánásmód</a:t>
            </a:r>
          </a:p>
        </p:txBody>
      </p:sp>
    </p:spTree>
    <p:extLst>
      <p:ext uri="{BB962C8B-B14F-4D97-AF65-F5344CB8AC3E}">
        <p14:creationId xmlns:p14="http://schemas.microsoft.com/office/powerpoint/2010/main" val="110439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A8D0-F75C-43CF-8A29-5AA1E74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kötődés természete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F05-06DA-4F1B-BF7A-6594BDA6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28" y="2362200"/>
            <a:ext cx="7248072" cy="3855820"/>
          </a:xfrm>
        </p:spPr>
        <p:txBody>
          <a:bodyPr>
            <a:normAutofit/>
          </a:bodyPr>
          <a:lstStyle/>
          <a:p>
            <a:r>
              <a:rPr lang="hu-HU" sz="1800" i="1" dirty="0"/>
              <a:t>A munkavállalók akkor maradnak a cégnél, ha kötődnek ahhoz. A megtartásuk lényege és módszere e kötődés kialakítása.</a:t>
            </a:r>
          </a:p>
          <a:p>
            <a:r>
              <a:rPr lang="hu-HU" sz="1800" i="1" dirty="0"/>
              <a:t>A kötődést több tényező alakítja.</a:t>
            </a:r>
          </a:p>
          <a:p>
            <a:r>
              <a:rPr lang="hu-HU" sz="1800" i="1" dirty="0"/>
              <a:t>A kötődés nem kétállású (van</a:t>
            </a:r>
            <a:r>
              <a:rPr lang="en-US" sz="1800" i="1" dirty="0"/>
              <a:t>/</a:t>
            </a:r>
            <a:r>
              <a:rPr lang="en-US" sz="1800" i="1" dirty="0" err="1"/>
              <a:t>nincs</a:t>
            </a:r>
            <a:r>
              <a:rPr lang="hu-HU" sz="1800" i="1" dirty="0"/>
              <a:t>), hanem skála típusú.</a:t>
            </a:r>
          </a:p>
          <a:p>
            <a:r>
              <a:rPr lang="hu-HU" sz="1800" i="1" dirty="0"/>
              <a:t>A kötődésnek létezik egy racionális és egy érzelmi síkja.</a:t>
            </a:r>
          </a:p>
          <a:p>
            <a:pPr marL="0" indent="0">
              <a:buNone/>
            </a:pPr>
            <a:endParaRPr lang="hu-HU" sz="1800" i="1" dirty="0"/>
          </a:p>
          <a:p>
            <a:pPr marL="0" indent="0">
              <a:buNone/>
            </a:pPr>
            <a:endParaRPr lang="hu-HU" sz="1800" i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725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1E1D-DD49-4B60-BA81-DA055470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kötődés két síkja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88BA88-C555-4B3B-8163-0B6078752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21238"/>
              </p:ext>
            </p:extLst>
          </p:nvPr>
        </p:nvGraphicFramePr>
        <p:xfrm>
          <a:off x="1129364" y="1752600"/>
          <a:ext cx="6570663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87">
                  <a:extLst>
                    <a:ext uri="{9D8B030D-6E8A-4147-A177-3AD203B41FA5}">
                      <a16:colId xmlns:a16="http://schemas.microsoft.com/office/drawing/2014/main" val="27484112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11724531"/>
                    </a:ext>
                  </a:extLst>
                </a:gridCol>
                <a:gridCol w="2822576">
                  <a:extLst>
                    <a:ext uri="{9D8B030D-6E8A-4147-A177-3AD203B41FA5}">
                      <a16:colId xmlns:a16="http://schemas.microsoft.com/office/drawing/2014/main" val="15027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Racionális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Érzelmi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Egyén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Feladat, jövedelem, körülmények, egyéni képességek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Motiváció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3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Vezető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Hierarchia, függés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Bizalom, Lojalitás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0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Közösség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Együttműködési, Csapatelvárások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Valahova tartozás, Szociális igény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5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Szervezet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Stabilitás, Szervezeti „</a:t>
                      </a:r>
                      <a:r>
                        <a:rPr lang="hu-HU" dirty="0" err="1"/>
                        <a:t>brand</a:t>
                      </a:r>
                      <a:r>
                        <a:rPr lang="hu-HU" dirty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Azonosulás az értékekkel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161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D66AB-95FF-4D81-A365-91D5D18C1EBC}"/>
              </a:ext>
            </a:extLst>
          </p:cNvPr>
          <p:cNvSpPr txBox="1">
            <a:spLocks/>
          </p:cNvSpPr>
          <p:nvPr/>
        </p:nvSpPr>
        <p:spPr>
          <a:xfrm>
            <a:off x="990600" y="4343400"/>
            <a:ext cx="6571343" cy="3855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i="1" dirty="0"/>
              <a:t>A racionális tényezők rövid távon hatnak, az érzelmi tényezők hosszabb távon (de lassan is alakulnak ki).</a:t>
            </a:r>
          </a:p>
          <a:p>
            <a:r>
              <a:rPr lang="hu-HU" sz="1800" i="1" dirty="0"/>
              <a:t>A megtartó stratégia akkor működik, ha valamennyi tényező folyamatos fejlesztésére létezik világos elképzelés.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hu-HU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390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5E4-8BED-4534-8ADA-898761C9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0C08-2FA3-4E0C-89BA-2992154F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Hiába szeretné</a:t>
            </a:r>
            <a:r>
              <a:rPr lang="en-US" dirty="0"/>
              <a:t>n</a:t>
            </a:r>
            <a:r>
              <a:rPr lang="hu-HU" dirty="0"/>
              <a:t>k motiválni másokat, nem fog menni! A motiváció kizárólag a személyé, senki másé! </a:t>
            </a:r>
          </a:p>
          <a:p>
            <a:r>
              <a:rPr lang="hu-HU" dirty="0"/>
              <a:t>A vezető legfeljebb annyit tehet, hogy impulzusokat ad (feladatot, visszajelzést, csendet, empátiát), melyek által az egyén motivációjára jótékonyan ható belső folyamatok indulnak el.  </a:t>
            </a:r>
          </a:p>
          <a:p>
            <a:r>
              <a:rPr lang="hu-HU" dirty="0"/>
              <a:t>Mi vezet egy személy motivációjához? -</a:t>
            </a:r>
            <a:r>
              <a:rPr lang="en-US" dirty="0"/>
              <a:t>&gt; I</a:t>
            </a:r>
            <a:r>
              <a:rPr lang="hu-HU" dirty="0" err="1"/>
              <a:t>smerjük</a:t>
            </a:r>
            <a:r>
              <a:rPr lang="hu-HU" dirty="0"/>
              <a:t> fel, hogy mikor motivált! (Milyen helyzetekben.) Ezután előidézhetünk hasonló helyzeteket …</a:t>
            </a:r>
          </a:p>
        </p:txBody>
      </p:sp>
    </p:spTree>
    <p:extLst>
      <p:ext uri="{BB962C8B-B14F-4D97-AF65-F5344CB8AC3E}">
        <p14:creationId xmlns:p14="http://schemas.microsoft.com/office/powerpoint/2010/main" val="740753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197F-24A3-4AF1-ADA9-1585B22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 – videó</a:t>
            </a:r>
            <a:r>
              <a:rPr lang="en-US" dirty="0"/>
              <a:t>/k</a:t>
            </a:r>
            <a:r>
              <a:rPr lang="hu-HU" dirty="0" err="1"/>
              <a:t>önyv</a:t>
            </a:r>
            <a:r>
              <a:rPr lang="hu-HU" dirty="0"/>
              <a:t> ajánló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62A6-464D-4930-919E-9CAA6CDC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2167385"/>
            <a:ext cx="7100916" cy="3288635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Simon </a:t>
            </a:r>
            <a:r>
              <a:rPr lang="hu-HU" b="1" dirty="0" err="1"/>
              <a:t>Sinek</a:t>
            </a:r>
            <a:r>
              <a:rPr lang="hu-HU" b="1" dirty="0"/>
              <a:t>: </a:t>
            </a:r>
            <a:r>
              <a:rPr lang="hu-HU" b="1" dirty="0" err="1"/>
              <a:t>How</a:t>
            </a:r>
            <a:r>
              <a:rPr lang="hu-HU" b="1" dirty="0"/>
              <a:t> </a:t>
            </a:r>
            <a:r>
              <a:rPr lang="hu-HU" b="1" dirty="0" err="1"/>
              <a:t>great</a:t>
            </a:r>
            <a:r>
              <a:rPr lang="hu-HU" b="1" dirty="0"/>
              <a:t> </a:t>
            </a:r>
            <a:r>
              <a:rPr lang="hu-HU" b="1" dirty="0" err="1"/>
              <a:t>leaders</a:t>
            </a:r>
            <a:r>
              <a:rPr lang="hu-HU" b="1" dirty="0"/>
              <a:t> </a:t>
            </a:r>
            <a:r>
              <a:rPr lang="hu-HU" b="1" dirty="0" err="1"/>
              <a:t>inspire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endParaRPr lang="hu-HU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https://www.ted.com/talks/simon_sinek_how_great_leaders_inspire_action</a:t>
            </a:r>
            <a:endParaRPr lang="hu-HU" dirty="0"/>
          </a:p>
          <a:p>
            <a:r>
              <a:rPr lang="hu-HU" b="1" dirty="0"/>
              <a:t>Simon </a:t>
            </a:r>
            <a:r>
              <a:rPr lang="hu-HU" b="1" dirty="0" err="1"/>
              <a:t>Sinek</a:t>
            </a:r>
            <a:r>
              <a:rPr lang="hu-HU" b="1" dirty="0"/>
              <a:t>: </a:t>
            </a:r>
            <a:r>
              <a:rPr lang="es-ES" b="1" dirty="0"/>
              <a:t>Mi a </a:t>
            </a:r>
            <a:r>
              <a:rPr lang="es-ES" b="1" dirty="0" err="1"/>
              <a:t>baj</a:t>
            </a:r>
            <a:r>
              <a:rPr lang="es-ES" b="1" dirty="0"/>
              <a:t> </a:t>
            </a:r>
            <a:r>
              <a:rPr lang="es-ES" b="1" dirty="0" err="1"/>
              <a:t>az</a:t>
            </a:r>
            <a:r>
              <a:rPr lang="es-ES" b="1" dirty="0"/>
              <a:t> Y-</a:t>
            </a:r>
            <a:r>
              <a:rPr lang="es-ES" b="1" dirty="0" err="1"/>
              <a:t>generációval</a:t>
            </a:r>
            <a:endParaRPr lang="hu-HU" b="1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https://www.youtube.com/watch?v=h4EWxAaz0Fg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Könyvek: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Simon </a:t>
            </a:r>
            <a:r>
              <a:rPr lang="hu-HU" dirty="0" err="1"/>
              <a:t>Sinek</a:t>
            </a:r>
            <a:r>
              <a:rPr lang="hu-HU" dirty="0"/>
              <a:t>: Találd meg a miértedet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Simon </a:t>
            </a:r>
            <a:r>
              <a:rPr lang="hu-HU" dirty="0" err="1"/>
              <a:t>Sinek</a:t>
            </a:r>
            <a:r>
              <a:rPr lang="hu-HU" dirty="0"/>
              <a:t>: A jó vezetők esznek utolsónak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4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5E4-8BED-4534-8ADA-898761C9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Motivál a pénz?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0C08-2FA3-4E0C-89BA-2992154F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Igen. </a:t>
            </a:r>
          </a:p>
          <a:p>
            <a:r>
              <a:rPr lang="hu-HU" dirty="0"/>
              <a:t>De … a valódi motiváció belülről jövő, késztetésen, készenléten, bizalmon alapszik. </a:t>
            </a:r>
          </a:p>
          <a:p>
            <a:r>
              <a:rPr lang="hu-HU" dirty="0"/>
              <a:t>Az anyagi ösztönzés rövid távú, </a:t>
            </a:r>
            <a:r>
              <a:rPr lang="hu-HU" dirty="0" err="1"/>
              <a:t>korlátos</a:t>
            </a:r>
            <a:r>
              <a:rPr lang="hu-HU" dirty="0"/>
              <a:t> eszköz.</a:t>
            </a:r>
          </a:p>
          <a:p>
            <a:endParaRPr lang="hu-HU" dirty="0"/>
          </a:p>
          <a:p>
            <a:r>
              <a:rPr lang="hu-HU"/>
              <a:t>Hangoljuk </a:t>
            </a:r>
            <a:r>
              <a:rPr lang="hu-HU" dirty="0"/>
              <a:t>össze a feladatokat a munkavállalókkal!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6751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1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3528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 err="1">
                <a:solidFill>
                  <a:srgbClr val="FFFFFE"/>
                </a:solidFill>
              </a:rPr>
              <a:t>Jó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éjszakát</a:t>
            </a:r>
            <a:r>
              <a:rPr lang="en-US" dirty="0">
                <a:solidFill>
                  <a:srgbClr val="FFFFFE"/>
                </a:solidFill>
              </a:rPr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900992-F18D-4EA9-ADAC-5A489DD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9" y="1219200"/>
            <a:ext cx="7053542" cy="1050398"/>
          </a:xfrm>
        </p:spPr>
        <p:txBody>
          <a:bodyPr/>
          <a:lstStyle/>
          <a:p>
            <a:r>
              <a:rPr lang="hu-HU" dirty="0"/>
              <a:t>Hatékony csapatok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01CA-BED2-4671-A80C-7ABD04DBDA00}"/>
              </a:ext>
            </a:extLst>
          </p:cNvPr>
          <p:cNvSpPr txBox="1">
            <a:spLocks/>
          </p:cNvSpPr>
          <p:nvPr/>
        </p:nvSpPr>
        <p:spPr>
          <a:xfrm>
            <a:off x="291414" y="2129457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hu-HU" sz="1350" dirty="0"/>
              <a:t>A sikeres csapatok 5 közös jellemzője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E3E68-DFC0-4619-A3FA-C64F0B9FDF51}"/>
              </a:ext>
            </a:extLst>
          </p:cNvPr>
          <p:cNvSpPr/>
          <p:nvPr/>
        </p:nvSpPr>
        <p:spPr>
          <a:xfrm>
            <a:off x="941794" y="2619307"/>
            <a:ext cx="53066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sz="2800" dirty="0"/>
              <a:t>Pszichológiai biztonság</a:t>
            </a:r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sz="2800" dirty="0"/>
              <a:t>Megbízhatóság</a:t>
            </a:r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sz="2800" dirty="0"/>
              <a:t>Struktúra és átláthatóság</a:t>
            </a:r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sz="2800" dirty="0"/>
              <a:t>A munka értelme</a:t>
            </a:r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sz="2800" dirty="0"/>
              <a:t>Munkánk hatása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9CC31-24F3-4479-9D95-A699C89F286E}"/>
              </a:ext>
            </a:extLst>
          </p:cNvPr>
          <p:cNvSpPr txBox="1"/>
          <p:nvPr/>
        </p:nvSpPr>
        <p:spPr>
          <a:xfrm>
            <a:off x="609600" y="5196093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Project </a:t>
            </a:r>
            <a:r>
              <a:rPr lang="hu-HU" dirty="0" err="1"/>
              <a:t>Aristotle</a:t>
            </a:r>
            <a:r>
              <a:rPr lang="hu-HU" dirty="0"/>
              <a:t>: </a:t>
            </a:r>
            <a:r>
              <a:rPr lang="en-US" dirty="0"/>
              <a:t>https://rework.withgoogle.com/blog/five-keys-to-a-successful-google-team/</a:t>
            </a:r>
          </a:p>
        </p:txBody>
      </p:sp>
    </p:spTree>
    <p:extLst>
      <p:ext uri="{BB962C8B-B14F-4D97-AF65-F5344CB8AC3E}">
        <p14:creationId xmlns:p14="http://schemas.microsoft.com/office/powerpoint/2010/main" val="22239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sz="3600" dirty="0"/>
              <a:t>Pszichológiai 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878" y="2334027"/>
            <a:ext cx="8108243" cy="2779362"/>
          </a:xfrm>
        </p:spPr>
        <p:txBody>
          <a:bodyPr>
            <a:normAutofit fontScale="85000" lnSpcReduction="20000"/>
          </a:bodyPr>
          <a:lstStyle/>
          <a:p>
            <a:r>
              <a:rPr lang="hu-HU" noProof="0" dirty="0"/>
              <a:t>A csapattagok megosztott hite abban, hogy a csapat biztonságos az egyén számára a kockázat vállalásra.</a:t>
            </a:r>
          </a:p>
          <a:p>
            <a:endParaRPr lang="hu-HU" noProof="0" dirty="0"/>
          </a:p>
          <a:p>
            <a:r>
              <a:rPr lang="hu-HU" noProof="0" dirty="0"/>
              <a:t>A bizonyosság érzése, hogy a csapat nem szégyenít meg, nem utasít el vagy nem büntet meg senkit azért, ha kimondja gondolatait.</a:t>
            </a:r>
          </a:p>
          <a:p>
            <a:endParaRPr lang="hu-HU" noProof="0" dirty="0"/>
          </a:p>
          <a:p>
            <a:r>
              <a:rPr lang="hu-HU" noProof="0" dirty="0"/>
              <a:t>A csapat hangulatát az egymás iránti bizalom, a kölcsönös tisztelet jellemzi, melyben az emberek komfortosan érzik magukat.</a:t>
            </a:r>
          </a:p>
        </p:txBody>
      </p:sp>
    </p:spTree>
    <p:extLst>
      <p:ext uri="{BB962C8B-B14F-4D97-AF65-F5344CB8AC3E}">
        <p14:creationId xmlns:p14="http://schemas.microsoft.com/office/powerpoint/2010/main" val="34902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900992-F18D-4EA9-ADAC-5A489DD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27" y="1138224"/>
            <a:ext cx="7053542" cy="1050398"/>
          </a:xfrm>
        </p:spPr>
        <p:txBody>
          <a:bodyPr>
            <a:normAutofit fontScale="90000"/>
          </a:bodyPr>
          <a:lstStyle/>
          <a:p>
            <a:r>
              <a:rPr lang="hu-HU" dirty="0"/>
              <a:t>Hatékony csapatok</a:t>
            </a:r>
            <a:br>
              <a:rPr lang="hu-HU" dirty="0"/>
            </a:br>
            <a:r>
              <a:rPr lang="hu-HU" sz="1800" dirty="0"/>
              <a:t>A sikeres csapatok 5 közös jellemzője</a:t>
            </a:r>
            <a:br>
              <a:rPr lang="hu-HU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01CA-BED2-4671-A80C-7ABD04DBDA00}"/>
              </a:ext>
            </a:extLst>
          </p:cNvPr>
          <p:cNvSpPr txBox="1">
            <a:spLocks/>
          </p:cNvSpPr>
          <p:nvPr/>
        </p:nvSpPr>
        <p:spPr>
          <a:xfrm>
            <a:off x="291414" y="2188622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0">
              <a:buNone/>
            </a:pPr>
            <a:endParaRPr lang="hu-HU" sz="13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E3E68-DFC0-4619-A3FA-C64F0B9FDF51}"/>
              </a:ext>
            </a:extLst>
          </p:cNvPr>
          <p:cNvSpPr/>
          <p:nvPr/>
        </p:nvSpPr>
        <p:spPr>
          <a:xfrm>
            <a:off x="210516" y="2614570"/>
            <a:ext cx="8722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b="1" dirty="0"/>
              <a:t>Pszichológiai biztonság: </a:t>
            </a:r>
            <a:r>
              <a:rPr lang="hu-HU" dirty="0"/>
              <a:t>Tudunk kockázatot vállalni a csapaton belül anélkül, hogy bizonytalannak vagy feszélyezettnek éreznénk magunkat?</a:t>
            </a:r>
          </a:p>
          <a:p>
            <a:pPr fontAlgn="ctr"/>
            <a:endParaRPr lang="hu-HU" dirty="0"/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b="1" dirty="0"/>
              <a:t>Megbízhatóság: </a:t>
            </a:r>
            <a:r>
              <a:rPr lang="hu-HU" dirty="0"/>
              <a:t>Számíthatunk egymásra minőségi munka időre történő </a:t>
            </a:r>
            <a:r>
              <a:rPr lang="en-US" dirty="0" err="1"/>
              <a:t>elv</a:t>
            </a:r>
            <a:r>
              <a:rPr lang="hu-HU" dirty="0" err="1"/>
              <a:t>égzésében</a:t>
            </a:r>
            <a:r>
              <a:rPr lang="hu-HU" dirty="0"/>
              <a:t>?</a:t>
            </a:r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endParaRPr lang="hu-HU" b="1" dirty="0"/>
          </a:p>
          <a:p>
            <a:pPr marL="214313" indent="-214313" fontAlgn="ctr">
              <a:buFont typeface="Courier New" panose="02070309020205020404" pitchFamily="49" charset="0"/>
              <a:buChar char="o"/>
            </a:pPr>
            <a:r>
              <a:rPr lang="hu-HU" b="1" dirty="0"/>
              <a:t>Struktúra és átláthatóság: </a:t>
            </a:r>
            <a:r>
              <a:rPr lang="hu-HU" dirty="0"/>
              <a:t>A célok, szerepek, végrehajtási </a:t>
            </a:r>
          </a:p>
          <a:p>
            <a:pPr fontAlgn="ctr"/>
            <a:r>
              <a:rPr lang="hu-HU" dirty="0"/>
              <a:t>    tervek tiszták a csapaton belül?</a:t>
            </a:r>
          </a:p>
        </p:txBody>
      </p:sp>
    </p:spTree>
    <p:extLst>
      <p:ext uri="{BB962C8B-B14F-4D97-AF65-F5344CB8AC3E}">
        <p14:creationId xmlns:p14="http://schemas.microsoft.com/office/powerpoint/2010/main" val="15727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900992-F18D-4EA9-ADAC-5A489DD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27" y="1128171"/>
            <a:ext cx="7053542" cy="1050398"/>
          </a:xfrm>
        </p:spPr>
        <p:txBody>
          <a:bodyPr>
            <a:normAutofit fontScale="90000"/>
          </a:bodyPr>
          <a:lstStyle/>
          <a:p>
            <a:r>
              <a:rPr lang="hu-HU" dirty="0"/>
              <a:t>Hatékony csapatok</a:t>
            </a:r>
            <a:br>
              <a:rPr lang="hu-HU" dirty="0"/>
            </a:br>
            <a:r>
              <a:rPr lang="hu-HU" sz="1800" dirty="0"/>
              <a:t>A sikeres csapatok 5 közös jellemzője</a:t>
            </a:r>
            <a:br>
              <a:rPr lang="hu-HU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01CA-BED2-4671-A80C-7ABD04DBDA00}"/>
              </a:ext>
            </a:extLst>
          </p:cNvPr>
          <p:cNvSpPr txBox="1">
            <a:spLocks/>
          </p:cNvSpPr>
          <p:nvPr/>
        </p:nvSpPr>
        <p:spPr>
          <a:xfrm>
            <a:off x="291414" y="2188622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0">
              <a:buNone/>
            </a:pPr>
            <a:endParaRPr lang="hu-HU" sz="13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0E3E68-DFC0-4619-A3FA-C64F0B9FDF51}"/>
              </a:ext>
            </a:extLst>
          </p:cNvPr>
          <p:cNvSpPr/>
          <p:nvPr/>
        </p:nvSpPr>
        <p:spPr>
          <a:xfrm>
            <a:off x="291415" y="2619307"/>
            <a:ext cx="8722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ctr">
              <a:buFont typeface="Courier New" panose="02070309020205020404" pitchFamily="49" charset="0"/>
              <a:buChar char="o"/>
            </a:pPr>
            <a:r>
              <a:rPr lang="hu-HU" b="1" dirty="0"/>
              <a:t>A munka értelme: </a:t>
            </a:r>
          </a:p>
          <a:p>
            <a:pPr fontAlgn="ctr"/>
            <a:r>
              <a:rPr lang="hu-HU" b="1" dirty="0"/>
              <a:t>   </a:t>
            </a:r>
            <a:r>
              <a:rPr lang="hu-HU" dirty="0"/>
              <a:t>Olyan dolgon dolgozunk, ami mindannyiunk számára fontos?</a:t>
            </a:r>
          </a:p>
          <a:p>
            <a:pPr marL="257175" indent="-257175" fontAlgn="ctr">
              <a:buFont typeface="Courier New" panose="02070309020205020404" pitchFamily="49" charset="0"/>
              <a:buChar char="o"/>
            </a:pPr>
            <a:endParaRPr lang="hu-HU" b="1" dirty="0"/>
          </a:p>
          <a:p>
            <a:pPr fontAlgn="ctr"/>
            <a:endParaRPr lang="hu-HU" dirty="0"/>
          </a:p>
          <a:p>
            <a:pPr marL="257175" indent="-257175" fontAlgn="ctr">
              <a:buFont typeface="Courier New" panose="02070309020205020404" pitchFamily="49" charset="0"/>
              <a:buChar char="o"/>
            </a:pPr>
            <a:r>
              <a:rPr lang="hu-HU" b="1" dirty="0"/>
              <a:t>Munkánk hatása: </a:t>
            </a:r>
          </a:p>
          <a:p>
            <a:pPr fontAlgn="ctr"/>
            <a:r>
              <a:rPr lang="hu-HU" dirty="0"/>
              <a:t>   Hiszünk abban, hogy az általunk végzett munka hasznos?</a:t>
            </a:r>
          </a:p>
          <a:p>
            <a:pPr marL="257175" indent="-257175" fontAlgn="ctr">
              <a:buFont typeface="Courier New" panose="02070309020205020404" pitchFamily="49" charset="0"/>
              <a:buChar char="o"/>
            </a:pPr>
            <a:endParaRPr lang="hu-HU" b="1" dirty="0"/>
          </a:p>
          <a:p>
            <a:pPr fontAlgn="ctr"/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21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900992-F18D-4EA9-ADAC-5A489DD0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0" y="1138224"/>
            <a:ext cx="7053542" cy="1050398"/>
          </a:xfrm>
        </p:spPr>
        <p:txBody>
          <a:bodyPr>
            <a:normAutofit fontScale="90000"/>
          </a:bodyPr>
          <a:lstStyle/>
          <a:p>
            <a:r>
              <a:rPr lang="hu-HU" dirty="0"/>
              <a:t>Hatékony csapatok</a:t>
            </a:r>
            <a:br>
              <a:rPr lang="hu-HU" dirty="0"/>
            </a:br>
            <a:br>
              <a:rPr lang="en-US" dirty="0"/>
            </a:br>
            <a:r>
              <a:rPr lang="hu-HU" sz="1500" dirty="0"/>
              <a:t>Patrick </a:t>
            </a:r>
            <a:r>
              <a:rPr lang="hu-HU" sz="1500" dirty="0" err="1"/>
              <a:t>Lencioni</a:t>
            </a:r>
            <a:r>
              <a:rPr lang="hu-HU" sz="1500" dirty="0"/>
              <a:t>: Kell egy csapat - A sikeres együttműködés 5 akadálya</a:t>
            </a:r>
            <a:br>
              <a:rPr lang="hu-HU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0001CA-BED2-4671-A80C-7ABD04DBDA00}"/>
              </a:ext>
            </a:extLst>
          </p:cNvPr>
          <p:cNvSpPr txBox="1">
            <a:spLocks/>
          </p:cNvSpPr>
          <p:nvPr/>
        </p:nvSpPr>
        <p:spPr>
          <a:xfrm>
            <a:off x="291414" y="2188622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0">
              <a:buNone/>
            </a:pPr>
            <a:endParaRPr lang="hu-HU" sz="1350" dirty="0"/>
          </a:p>
        </p:txBody>
      </p:sp>
      <p:graphicFrame>
        <p:nvGraphicFramePr>
          <p:cNvPr id="7" name="Tartalom helye 5">
            <a:extLst>
              <a:ext uri="{FF2B5EF4-FFF2-40B4-BE49-F238E27FC236}">
                <a16:creationId xmlns:a16="http://schemas.microsoft.com/office/drawing/2014/main" id="{A7A7D527-FB9E-4DCA-9492-30D88AA4F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007524"/>
              </p:ext>
            </p:extLst>
          </p:nvPr>
        </p:nvGraphicFramePr>
        <p:xfrm>
          <a:off x="567966" y="1503010"/>
          <a:ext cx="7585433" cy="285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rtalom helye 5">
            <a:extLst>
              <a:ext uri="{FF2B5EF4-FFF2-40B4-BE49-F238E27FC236}">
                <a16:creationId xmlns:a16="http://schemas.microsoft.com/office/drawing/2014/main" id="{3E81EDF8-02F6-4C46-8E83-3491A19D5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428317"/>
              </p:ext>
            </p:extLst>
          </p:nvPr>
        </p:nvGraphicFramePr>
        <p:xfrm>
          <a:off x="619436" y="3210644"/>
          <a:ext cx="7617345" cy="285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E58A19D-1283-4FC7-81F3-138537F4E3B0}"/>
              </a:ext>
            </a:extLst>
          </p:cNvPr>
          <p:cNvSpPr/>
          <p:nvPr/>
        </p:nvSpPr>
        <p:spPr>
          <a:xfrm>
            <a:off x="567967" y="3741306"/>
            <a:ext cx="173179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350" dirty="0"/>
              <a:t>A pozitív modell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024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99E3DC-A8CE-471D-9AC5-E01FBDD2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EC8AAF-1825-43F1-A613-B076FD63B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55D69C-2B00-498B-B397-7EB9C9A10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8F0447-8E5B-4EB7-8EC5-47140657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5FDD47-4411-41A6-A3DE-C59259096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2AC1D8-0244-43D2-A990-173D5660F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CA640B-EC4A-4CA9-AF9B-0611F9D0A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614F7A-E885-4025-8039-EFBE6F5A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E6E0A1-094A-49EA-B181-C72E24DDE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99E3DC-A8CE-471D-9AC5-E01FBDD2F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EC8AAF-1825-43F1-A613-B076FD63B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55D69C-2B00-498B-B397-7EB9C9A10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8F0447-8E5B-4EB7-8EC5-47140657C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C5FDD47-4411-41A6-A3DE-C59259096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B2AC1D8-0244-43D2-A990-173D5660F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CA640B-EC4A-4CA9-AF9B-0611F9D0A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614F7A-E885-4025-8039-EFBE6F5AA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E6E0A1-094A-49EA-B181-C72E24DDE4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2C81B-DFD0-43F1-8911-EFE4970D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295400"/>
            <a:ext cx="5969484" cy="454292"/>
          </a:xfrm>
        </p:spPr>
        <p:txBody>
          <a:bodyPr>
            <a:normAutofit fontScale="90000"/>
          </a:bodyPr>
          <a:lstStyle/>
          <a:p>
            <a:r>
              <a:rPr lang="hu-HU" sz="3600" dirty="0"/>
              <a:t>1. Bizalom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66CEAF-F234-406B-B2CF-B062FA2F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25" y="2196419"/>
            <a:ext cx="8193036" cy="2779362"/>
          </a:xfrm>
        </p:spPr>
        <p:txBody>
          <a:bodyPr/>
          <a:lstStyle/>
          <a:p>
            <a:r>
              <a:rPr lang="hu-HU" noProof="0" dirty="0"/>
              <a:t>Meggyőződés, hogy a társak jó szándékúak.</a:t>
            </a:r>
          </a:p>
          <a:p>
            <a:r>
              <a:rPr lang="hu-HU" noProof="0" dirty="0"/>
              <a:t>A csapaton belül nincs ok a védekezésre vagy az elővigyázatosságra.</a:t>
            </a:r>
          </a:p>
          <a:p>
            <a:r>
              <a:rPr lang="hu-HU" noProof="0" dirty="0"/>
              <a:t>Magabiztosan érezzük magunkat és merünk sebezhetőnek mutatkozni.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5E28AFF-2B28-482D-A545-944935E99270}"/>
              </a:ext>
            </a:extLst>
          </p:cNvPr>
          <p:cNvSpPr txBox="1">
            <a:spLocks/>
          </p:cNvSpPr>
          <p:nvPr/>
        </p:nvSpPr>
        <p:spPr>
          <a:xfrm>
            <a:off x="399282" y="4777236"/>
            <a:ext cx="8345435" cy="1290544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/>
              <a:t>A csapattagok meg merik mutatni egymásnak sebezhetőségüket.</a:t>
            </a:r>
          </a:p>
        </p:txBody>
      </p:sp>
    </p:spTree>
    <p:extLst>
      <p:ext uri="{BB962C8B-B14F-4D97-AF65-F5344CB8AC3E}">
        <p14:creationId xmlns:p14="http://schemas.microsoft.com/office/powerpoint/2010/main" val="11914792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5" ma:contentTypeDescription="Create a new document." ma:contentTypeScope="" ma:versionID="b44fe6ebcffedcf02ff89d84e84ada07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c6d47b1b4de82859d56f69640504ed36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4A905-629C-45F4-BFC7-4F11C396B6D5}"/>
</file>

<file path=customXml/itemProps2.xml><?xml version="1.0" encoding="utf-8"?>
<ds:datastoreItem xmlns:ds="http://schemas.openxmlformats.org/officeDocument/2006/customXml" ds:itemID="{89056C3C-EEF2-4445-A847-CA506733E119}"/>
</file>

<file path=customXml/itemProps3.xml><?xml version="1.0" encoding="utf-8"?>
<ds:datastoreItem xmlns:ds="http://schemas.openxmlformats.org/officeDocument/2006/customXml" ds:itemID="{94185645-E1AF-4A3E-B214-1AAF57FD7F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1809</Words>
  <Application>Microsoft Office PowerPoint</Application>
  <PresentationFormat>On-screen Show (4:3)</PresentationFormat>
  <Paragraphs>248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Wingdings</vt:lpstr>
      <vt:lpstr>Wingdings 3</vt:lpstr>
      <vt:lpstr>Gallery</vt:lpstr>
      <vt:lpstr>Projektirányítás az informatikában </vt:lpstr>
      <vt:lpstr>Tartalomból</vt:lpstr>
      <vt:lpstr>Mitől hatékony egy csapat?</vt:lpstr>
      <vt:lpstr>Hatékony csapatok</vt:lpstr>
      <vt:lpstr>Pszichológiai biztonság</vt:lpstr>
      <vt:lpstr>Hatékony csapatok A sikeres csapatok 5 közös jellemzője </vt:lpstr>
      <vt:lpstr>Hatékony csapatok A sikeres csapatok 5 közös jellemzője </vt:lpstr>
      <vt:lpstr>Hatékony csapatok  Patrick Lencioni: Kell egy csapat - A sikeres együttműködés 5 akadálya </vt:lpstr>
      <vt:lpstr>1. Bizalom</vt:lpstr>
      <vt:lpstr>2. Konfliktusok</vt:lpstr>
      <vt:lpstr>3. Elkötelezettség</vt:lpstr>
      <vt:lpstr>4. Számonkérés</vt:lpstr>
      <vt:lpstr>Hogyan biztosíthatja a csapat a számonkérést?</vt:lpstr>
      <vt:lpstr>5. Eredmények szem előtt tartása</vt:lpstr>
      <vt:lpstr>Milyen az ideális csapatjátékos?</vt:lpstr>
      <vt:lpstr>Az ideális csapatjátékos  három alapvető értéke</vt:lpstr>
      <vt:lpstr>Az ideális csapatjátékos  1. Alázat</vt:lpstr>
      <vt:lpstr>Az ideális csapatjátékos  2. Lelkesedés</vt:lpstr>
      <vt:lpstr>Az ideális csapatjátékos  3. Emberismeret</vt:lpstr>
      <vt:lpstr>Az ideális csapatjátékos Három érték kombinációja</vt:lpstr>
      <vt:lpstr>Az ideális csapatjátékos Amikor valamelyik érték van csak jelen</vt:lpstr>
      <vt:lpstr>Az ideális csapatjátékos Amikor csak két érték érvényesül</vt:lpstr>
      <vt:lpstr>Az ideális csapatjátékos </vt:lpstr>
      <vt:lpstr>Az ideális csapatjátékos A modell alkalmazási területei</vt:lpstr>
      <vt:lpstr>Az ideális csapatjátékos A modell alkalmazási területei</vt:lpstr>
      <vt:lpstr>Az ideális csapatjátékos A modell alkalmazási területei</vt:lpstr>
      <vt:lpstr>Az ideális csapatjátékos A modell alkalmazási területei</vt:lpstr>
      <vt:lpstr>Elkötelezett csapat </vt:lpstr>
      <vt:lpstr>Elkötelezett csapat</vt:lpstr>
      <vt:lpstr>Kilépés okok</vt:lpstr>
      <vt:lpstr>Kilépés okok</vt:lpstr>
      <vt:lpstr>A kötődés természete</vt:lpstr>
      <vt:lpstr>A kötődés két síkja</vt:lpstr>
      <vt:lpstr>Motiváció?</vt:lpstr>
      <vt:lpstr>Motiváció – videó/könyv ajánló</vt:lpstr>
      <vt:lpstr>Motivál a pénz?</vt:lpstr>
      <vt:lpstr>Jó éjszakát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 </dc:title>
  <dc:creator>Eniko Ilyes</dc:creator>
  <cp:lastModifiedBy>Eniko Ilyes</cp:lastModifiedBy>
  <cp:revision>232</cp:revision>
  <dcterms:created xsi:type="dcterms:W3CDTF">2018-10-18T14:26:32Z</dcterms:created>
  <dcterms:modified xsi:type="dcterms:W3CDTF">2021-11-24T17:34:07Z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