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4"/>
  </p:notesMasterIdLst>
  <p:handoutMasterIdLst>
    <p:handoutMasterId r:id="rId15"/>
  </p:handoutMasterIdLst>
  <p:sldIdLst>
    <p:sldId id="432" r:id="rId2"/>
    <p:sldId id="450" r:id="rId3"/>
    <p:sldId id="457" r:id="rId4"/>
    <p:sldId id="458" r:id="rId5"/>
    <p:sldId id="459" r:id="rId6"/>
    <p:sldId id="461" r:id="rId7"/>
    <p:sldId id="462" r:id="rId8"/>
    <p:sldId id="463" r:id="rId9"/>
    <p:sldId id="464" r:id="rId10"/>
    <p:sldId id="465" r:id="rId11"/>
    <p:sldId id="460" r:id="rId12"/>
    <p:sldId id="408" r:id="rId13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3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724E"/>
    <a:srgbClr val="494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>
      <p:cViewPr varScale="1">
        <p:scale>
          <a:sx n="62" d="100"/>
          <a:sy n="62" d="100"/>
        </p:scale>
        <p:origin x="13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L5pKq7a0Y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236AC-63ED-4EB8-AFF9-A0A56B082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990600"/>
            <a:ext cx="5715000" cy="5150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46EEC3-95F2-48F1-9150-42776A440ED5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37929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CA84-34AA-46DB-996B-E81985FE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hu-HU" dirty="0" err="1"/>
              <a:t>önyv</a:t>
            </a:r>
            <a:r>
              <a:rPr lang="hu-HU" dirty="0"/>
              <a:t> és videó ajánló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1334A4-9F2D-4463-841E-5B60B8B22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4" y="2005407"/>
            <a:ext cx="2466975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8C752B-C92D-468D-91FD-441D7B5EFB4D}"/>
              </a:ext>
            </a:extLst>
          </p:cNvPr>
          <p:cNvSpPr/>
          <p:nvPr/>
        </p:nvSpPr>
        <p:spPr>
          <a:xfrm>
            <a:off x="3886200" y="20336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https://www.youtube.com/watch?v=bSL5pKq7a0Y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5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3200" y="5193569"/>
            <a:ext cx="3352800" cy="955630"/>
          </a:xfrm>
          <a:solidFill>
            <a:schemeClr val="tx1">
              <a:alpha val="58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dirty="0" err="1">
                <a:solidFill>
                  <a:srgbClr val="FFFFFE"/>
                </a:solidFill>
              </a:rPr>
              <a:t>Jó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éjszakát</a:t>
            </a:r>
            <a:r>
              <a:rPr lang="en-US" dirty="0">
                <a:solidFill>
                  <a:srgbClr val="FFFFFE"/>
                </a:solidFill>
              </a:rPr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1" y="4495801"/>
            <a:ext cx="4034626" cy="1703418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br>
              <a:rPr lang="hu-HU" sz="3000" dirty="0">
                <a:solidFill>
                  <a:srgbClr val="FFFFFE"/>
                </a:solidFill>
              </a:rPr>
            </a:br>
            <a:r>
              <a:rPr lang="hu-HU" sz="3000" dirty="0">
                <a:solidFill>
                  <a:srgbClr val="FFFFFE"/>
                </a:solidFill>
              </a:rPr>
              <a:t>Milyen egy jó vezető?</a:t>
            </a:r>
            <a:br>
              <a:rPr lang="hu-HU" sz="3000" dirty="0">
                <a:solidFill>
                  <a:srgbClr val="FFFFFE"/>
                </a:solidFill>
              </a:rPr>
            </a:br>
            <a:endParaRPr lang="en-US" sz="3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4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F663-9F6E-4599-8129-8BDA9546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Hershey </a:t>
            </a:r>
            <a:r>
              <a:rPr lang="en-US" dirty="0" err="1"/>
              <a:t>és</a:t>
            </a:r>
            <a:r>
              <a:rPr lang="en-US" dirty="0"/>
              <a:t> Blanchard: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helyzetfüggő</a:t>
            </a:r>
            <a:r>
              <a:rPr lang="en-US" dirty="0"/>
              <a:t> </a:t>
            </a:r>
            <a:r>
              <a:rPr lang="en-US" dirty="0" err="1"/>
              <a:t>vezetés</a:t>
            </a:r>
            <a:r>
              <a:rPr lang="en-US" dirty="0"/>
              <a:t> </a:t>
            </a:r>
            <a:r>
              <a:rPr lang="en-US" dirty="0" err="1"/>
              <a:t>modellje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359C7E-B396-4DD3-A3F8-4202131E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Mai ismereteink szerint nincs egyedül üdvözítő, mindig hatékony vezetési stílus. </a:t>
            </a:r>
            <a:endParaRPr lang="en-US" dirty="0"/>
          </a:p>
          <a:p>
            <a:r>
              <a:rPr lang="hu-HU" dirty="0"/>
              <a:t>Nem lehet pontosan megmondani, milyen személyiségű emberből lesz jó vezető. </a:t>
            </a:r>
            <a:endParaRPr lang="en-US" dirty="0"/>
          </a:p>
          <a:p>
            <a:r>
              <a:rPr lang="hu-HU" dirty="0"/>
              <a:t>Különböző feladatok más és más vezetői magatartást igényelnek</a:t>
            </a:r>
            <a:r>
              <a:rPr lang="en-US" dirty="0"/>
              <a:t>.</a:t>
            </a:r>
          </a:p>
          <a:p>
            <a:r>
              <a:rPr lang="hu-HU" dirty="0"/>
              <a:t> </a:t>
            </a:r>
            <a:r>
              <a:rPr lang="en-US" dirty="0"/>
              <a:t>E</a:t>
            </a:r>
            <a:r>
              <a:rPr lang="hu-HU" dirty="0"/>
              <a:t> szerint az lehet jó vezető tehát, aki a feladathoz igazítva választ vezetői magatartást, minél tágabb repertoárból.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781D9-A2F7-47C9-9185-4AE3A4CDCD28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21539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672-5355-4755-B7B0-1883F6C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beosztottak, vezetettek, munkakészségét alapvetően befolyásoló tényezők</a:t>
            </a:r>
            <a:br>
              <a:rPr lang="hu-HU" dirty="0"/>
            </a:b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72A3-3108-4A45-B407-5F67DF7B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514600"/>
            <a:ext cx="664371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a) képesség</a:t>
            </a:r>
          </a:p>
          <a:p>
            <a:pPr lvl="1"/>
            <a:r>
              <a:rPr lang="hu-HU" dirty="0"/>
              <a:t>1) tudás (iskolázottság)</a:t>
            </a:r>
          </a:p>
          <a:p>
            <a:pPr lvl="1"/>
            <a:r>
              <a:rPr lang="hu-HU" dirty="0"/>
              <a:t>2) tapasztalat (szakmában töltött idő)</a:t>
            </a:r>
          </a:p>
          <a:p>
            <a:pPr lvl="1"/>
            <a:r>
              <a:rPr lang="hu-HU" dirty="0"/>
              <a:t>3) készségek (egyéni szakmai kvalitások, rátermettség)</a:t>
            </a:r>
          </a:p>
          <a:p>
            <a:pPr marL="0" indent="0">
              <a:buNone/>
            </a:pPr>
            <a:r>
              <a:rPr lang="hu-HU" dirty="0"/>
              <a:t>b) hajlandóság</a:t>
            </a:r>
          </a:p>
          <a:p>
            <a:pPr lvl="1"/>
            <a:r>
              <a:rPr lang="hu-HU" dirty="0"/>
              <a:t>1) önbizalom (meg tudom csinálni)</a:t>
            </a:r>
          </a:p>
          <a:p>
            <a:pPr lvl="1"/>
            <a:r>
              <a:rPr lang="hu-HU" dirty="0"/>
              <a:t>2) motiváció (meg akarom csinálni)</a:t>
            </a:r>
          </a:p>
          <a:p>
            <a:pPr lvl="1"/>
            <a:r>
              <a:rPr lang="hu-HU" dirty="0"/>
              <a:t>3) elkötelezettség (meg fogom csinálni)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813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EABF-4CE0-4A09-9729-1572F241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Mayo</a:t>
            </a:r>
            <a:r>
              <a:rPr lang="hu-HU" dirty="0"/>
              <a:t> képlete a beosztott munkahelyi hatékonyságáról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1131E-73F0-4469-8A1A-CA5FF10E5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423" y="2209800"/>
            <a:ext cx="5609863" cy="3820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CBDC3-D97B-4BF8-A884-F8AEED37B204}"/>
              </a:ext>
            </a:extLst>
          </p:cNvPr>
          <p:cNvSpPr txBox="1"/>
          <p:nvPr/>
        </p:nvSpPr>
        <p:spPr>
          <a:xfrm>
            <a:off x="3200400" y="3086100"/>
            <a:ext cx="1295400" cy="723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74BF6-6036-4FB9-B7D0-BA7AF53A9D37}"/>
              </a:ext>
            </a:extLst>
          </p:cNvPr>
          <p:cNvSpPr txBox="1"/>
          <p:nvPr/>
        </p:nvSpPr>
        <p:spPr>
          <a:xfrm>
            <a:off x="4953000" y="3067050"/>
            <a:ext cx="1295400" cy="723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EE670-5C70-402B-880C-CD198301986B}"/>
              </a:ext>
            </a:extLst>
          </p:cNvPr>
          <p:cNvSpPr txBox="1"/>
          <p:nvPr/>
        </p:nvSpPr>
        <p:spPr>
          <a:xfrm>
            <a:off x="2994061" y="4419600"/>
            <a:ext cx="1600200" cy="9317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C5D2A-124A-4C06-8354-A27506D5045F}"/>
              </a:ext>
            </a:extLst>
          </p:cNvPr>
          <p:cNvSpPr txBox="1"/>
          <p:nvPr/>
        </p:nvSpPr>
        <p:spPr>
          <a:xfrm>
            <a:off x="4939301" y="4648200"/>
            <a:ext cx="1295400" cy="703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82B0C-D11D-4DD9-97AB-282A4631340A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21318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9439-B59D-4363-AB3F-8D884D16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Megfelelő vezetői hozzáállás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20D7-9AE4-4ED6-AB59-25131AF3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571343" cy="4004815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a)</a:t>
            </a:r>
            <a:r>
              <a:rPr lang="hu-HU" b="1" dirty="0"/>
              <a:t>Kezdő: </a:t>
            </a:r>
            <a:r>
              <a:rPr lang="hu-HU" dirty="0"/>
              <a:t>Jól kooperáló, de nem elegendő szaktudású dolgozónál a </a:t>
            </a:r>
            <a:r>
              <a:rPr lang="hu-HU" i="1" dirty="0"/>
              <a:t>tanácsadó </a:t>
            </a:r>
            <a:r>
              <a:rPr lang="hu-HU" dirty="0"/>
              <a:t>magatartás a célravezető. </a:t>
            </a:r>
          </a:p>
          <a:p>
            <a:r>
              <a:rPr lang="hu-HU" dirty="0"/>
              <a:t>b)</a:t>
            </a:r>
            <a:r>
              <a:rPr lang="hu-HU" b="1" dirty="0"/>
              <a:t>Menő: </a:t>
            </a:r>
            <a:r>
              <a:rPr lang="hu-HU" dirty="0"/>
              <a:t>Ha megfelelő a kooperáló készség és a szaktudás is magas fokú, akkor elegendő, ha </a:t>
            </a:r>
            <a:r>
              <a:rPr lang="hu-HU" i="1" dirty="0"/>
              <a:t>világos normákkal</a:t>
            </a:r>
            <a:r>
              <a:rPr lang="hu-HU" dirty="0"/>
              <a:t>, szabályokkal állunk elő és a dolgozó ezek alapján valószínűleg jól teljesít.</a:t>
            </a:r>
          </a:p>
          <a:p>
            <a:r>
              <a:rPr lang="hu-HU" dirty="0"/>
              <a:t> c)</a:t>
            </a:r>
            <a:r>
              <a:rPr lang="hu-HU" b="1" dirty="0"/>
              <a:t>Problémás: </a:t>
            </a:r>
            <a:r>
              <a:rPr lang="hu-HU" dirty="0"/>
              <a:t>Alacsony együttműködési készség és nem megfelelő szaktudás együtt komoly gondot jelent. Itt jelentős beavatkozással </a:t>
            </a:r>
            <a:r>
              <a:rPr lang="hu-HU" i="1" dirty="0"/>
              <a:t>a probléma egészének kezelésével </a:t>
            </a:r>
            <a:r>
              <a:rPr lang="hu-HU" dirty="0"/>
              <a:t>lehet csak eredményt elérni (pl. átszervezés, oktatás, más szelekciós mechanizmus).</a:t>
            </a:r>
          </a:p>
          <a:p>
            <a:r>
              <a:rPr lang="hu-HU" dirty="0"/>
              <a:t> d)</a:t>
            </a:r>
            <a:r>
              <a:rPr lang="hu-HU" b="1" dirty="0"/>
              <a:t>Fáradt, </a:t>
            </a:r>
            <a:r>
              <a:rPr lang="hu-HU" b="1" dirty="0" err="1"/>
              <a:t>lázzadó</a:t>
            </a:r>
            <a:r>
              <a:rPr lang="hu-HU" b="1" dirty="0"/>
              <a:t>: </a:t>
            </a:r>
            <a:r>
              <a:rPr lang="hu-HU" dirty="0"/>
              <a:t>Alacsony együttműködési készség és jó szaktudás esetén ugyancsak jól körül kell járni az okokat.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7FEFD-0EF0-44D2-A44D-BA881837F915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18329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C0C1-6425-4D88-AA26-DFC8122B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Megfelelő vezetői hozzáállás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3FAE-E9F1-474B-A3DC-37995932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vezető felelőssége abban áll, hogy megtalálja azt a vezetői magatartást, amellyel az egyes dolgozók munkakészségét a lehető legmagasabb szinten tudja tartani.</a:t>
            </a:r>
          </a:p>
          <a:p>
            <a:r>
              <a:rPr lang="hu-HU" dirty="0"/>
              <a:t>A vezetőnek abból kell több támogatást adnia, amiből a beosztottnak kevés van. </a:t>
            </a:r>
          </a:p>
          <a:p>
            <a:r>
              <a:rPr lang="hu-HU" dirty="0"/>
              <a:t>Az együttműködés magas szinten tartásához a vezetőnek figyelembe kell vennie a beosztott motiváltságát, elkötelezettségét és önbizalmát, és ennek megfelelő emberi segítséget kell adnia.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31B03-010B-464E-B885-37666F6A6FBF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125162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8C10-9C5E-44CE-9AB7-7B8B6AC4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Megfelelő vezetői hozzáállás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329D-7182-466D-A616-0A50E212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28800"/>
            <a:ext cx="6872316" cy="36238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1. Rendelkező vezetői magatartás:</a:t>
            </a:r>
          </a:p>
          <a:p>
            <a:pPr marL="457200" lvl="1" indent="0">
              <a:buNone/>
            </a:pPr>
            <a:r>
              <a:rPr lang="hu-HU" dirty="0"/>
              <a:t> nem megfelelő képesség, megfelelő hajlandóság esetén</a:t>
            </a:r>
          </a:p>
          <a:p>
            <a:pPr marL="457200" lvl="1" indent="0">
              <a:buNone/>
            </a:pPr>
            <a:r>
              <a:rPr lang="hu-HU" dirty="0"/>
              <a:t> világos követelmények, standardok, átlátható munkafolyamatok, szoros kontroll, döntően egyirányú kommunikáció</a:t>
            </a:r>
          </a:p>
          <a:p>
            <a:pPr marL="0" indent="0">
              <a:buNone/>
            </a:pPr>
            <a:r>
              <a:rPr lang="hu-HU" dirty="0"/>
              <a:t>2. „Megmagyarázó” vezetői magatartás: - a hajlandóság csökkenése esetén</a:t>
            </a:r>
          </a:p>
          <a:p>
            <a:pPr marL="457200" lvl="1" indent="0">
              <a:buNone/>
            </a:pPr>
            <a:r>
              <a:rPr lang="hu-HU" dirty="0"/>
              <a:t> nem megfelelő képesség, csökkent hajlandóság esetén</a:t>
            </a:r>
          </a:p>
          <a:p>
            <a:pPr marL="457200" lvl="1" indent="0">
              <a:buNone/>
            </a:pPr>
            <a:r>
              <a:rPr lang="hu-HU" dirty="0"/>
              <a:t> „Mit miért teszünk?”</a:t>
            </a:r>
          </a:p>
          <a:p>
            <a:pPr marL="457200" lvl="1" indent="0">
              <a:buNone/>
            </a:pPr>
            <a:r>
              <a:rPr lang="hu-HU" dirty="0"/>
              <a:t> több dialógus, több személyes odafigyelés, relatíve szoros kontroll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67BB3-0759-4430-9C4A-201BA85073FE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10914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8C10-9C5E-44CE-9AB7-7B8B6AC4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Megfelelő vezetői hozzáállás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329D-7182-466D-A616-0A50E212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42" y="1752600"/>
            <a:ext cx="7100916" cy="3852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hu-HU" dirty="0"/>
              <a:t>Részvételt elősegítő (</a:t>
            </a:r>
            <a:r>
              <a:rPr lang="hu-HU" dirty="0" err="1"/>
              <a:t>participatív</a:t>
            </a:r>
            <a:r>
              <a:rPr lang="hu-HU" dirty="0"/>
              <a:t>) vezetői magatartás:</a:t>
            </a:r>
          </a:p>
          <a:p>
            <a:pPr marL="457200" lvl="1" indent="0">
              <a:buNone/>
            </a:pPr>
            <a:r>
              <a:rPr lang="hu-HU" dirty="0"/>
              <a:t> megfelelő képesség, nem megfelelő hajlandóság esetén (pl. fáradt dolgozó)</a:t>
            </a:r>
          </a:p>
          <a:p>
            <a:pPr marL="457200" lvl="1" indent="0">
              <a:buNone/>
            </a:pPr>
            <a:r>
              <a:rPr lang="hu-HU" dirty="0"/>
              <a:t> okok feltárása, megértő beszélgetés, segítés,</a:t>
            </a:r>
          </a:p>
          <a:p>
            <a:pPr marL="457200" lvl="1" indent="0">
              <a:buNone/>
            </a:pPr>
            <a:r>
              <a:rPr lang="hu-HU" dirty="0"/>
              <a:t> limitált feladat- utasítások</a:t>
            </a:r>
          </a:p>
          <a:p>
            <a:pPr marL="457200" lvl="1" indent="0">
              <a:buNone/>
            </a:pPr>
            <a:r>
              <a:rPr lang="hu-HU" dirty="0"/>
              <a:t> többirányú kommunikáció, kölcsönös érzelmi támogatás</a:t>
            </a:r>
          </a:p>
          <a:p>
            <a:pPr marL="0" indent="0">
              <a:buNone/>
            </a:pPr>
            <a:r>
              <a:rPr lang="hu-HU" dirty="0"/>
              <a:t>4. Felhatalmazó (delegáló) vezetői magatartás:</a:t>
            </a:r>
          </a:p>
          <a:p>
            <a:pPr marL="457200" lvl="1" indent="0">
              <a:buNone/>
            </a:pPr>
            <a:r>
              <a:rPr lang="hu-HU" dirty="0"/>
              <a:t> megfelelő képesség, megfelelő hajlandóság esetén</a:t>
            </a:r>
          </a:p>
          <a:p>
            <a:pPr marL="457200" lvl="1" indent="0">
              <a:buNone/>
            </a:pPr>
            <a:r>
              <a:rPr lang="hu-HU" dirty="0"/>
              <a:t> a vezető megfigyelő, méri és értékeli az eredményeket, keretek biztosít, döntési jogkört átad, a „hogyan” rábízza a munkatársra</a:t>
            </a:r>
          </a:p>
          <a:p>
            <a:pPr marL="457200" lvl="1" indent="0">
              <a:buNone/>
            </a:pPr>
            <a:r>
              <a:rPr lang="hu-HU" dirty="0"/>
              <a:t> kevés feladat- utasítás, kevés közvetlen kommunikáció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457D6-063C-4CDA-9B86-BD411BE847EC}"/>
              </a:ext>
            </a:extLst>
          </p:cNvPr>
          <p:cNvSpPr/>
          <p:nvPr/>
        </p:nvSpPr>
        <p:spPr>
          <a:xfrm>
            <a:off x="38100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Forrás: Goda Gyula - Szervezetfejlesztés és Vezetéstudomány jegyzet </a:t>
            </a:r>
          </a:p>
        </p:txBody>
      </p:sp>
    </p:spTree>
    <p:extLst>
      <p:ext uri="{BB962C8B-B14F-4D97-AF65-F5344CB8AC3E}">
        <p14:creationId xmlns:p14="http://schemas.microsoft.com/office/powerpoint/2010/main" val="521085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5" ma:contentTypeDescription="Create a new document." ma:contentTypeScope="" ma:versionID="b44fe6ebcffedcf02ff89d84e84ada07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c6d47b1b4de82859d56f69640504ed36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669C67-175E-4E98-92A8-9621B8A666A7}"/>
</file>

<file path=customXml/itemProps2.xml><?xml version="1.0" encoding="utf-8"?>
<ds:datastoreItem xmlns:ds="http://schemas.openxmlformats.org/officeDocument/2006/customXml" ds:itemID="{C610024C-D12A-4B0F-ADE8-84ECA6808540}"/>
</file>

<file path=customXml/itemProps3.xml><?xml version="1.0" encoding="utf-8"?>
<ds:datastoreItem xmlns:ds="http://schemas.openxmlformats.org/officeDocument/2006/customXml" ds:itemID="{CD2BFD73-2408-4A94-B1EA-366737B419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7602</TotalTime>
  <Words>579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Gallery</vt:lpstr>
      <vt:lpstr>Projektirányítás az informatikában </vt:lpstr>
      <vt:lpstr> Milyen egy jó vezető? </vt:lpstr>
      <vt:lpstr>Hershey és Blanchard:  a helyzetfüggő vezetés modellje</vt:lpstr>
      <vt:lpstr>A beosztottak, vezetettek, munkakészségét alapvetően befolyásoló tényezők </vt:lpstr>
      <vt:lpstr>Mayo képlete a beosztott munkahelyi hatékonyságáról</vt:lpstr>
      <vt:lpstr>Megfelelő vezetői hozzáállás</vt:lpstr>
      <vt:lpstr>Megfelelő vezetői hozzáállás</vt:lpstr>
      <vt:lpstr>Megfelelő vezetői hozzáállás</vt:lpstr>
      <vt:lpstr>Megfelelő vezetői hozzáállás</vt:lpstr>
      <vt:lpstr>PowerPoint Presentation</vt:lpstr>
      <vt:lpstr>Könyv és videó ajánló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</dc:title>
  <dc:creator>Eniko Ilyes</dc:creator>
  <cp:lastModifiedBy>Eniko Ilyes</cp:lastModifiedBy>
  <cp:revision>276</cp:revision>
  <dcterms:created xsi:type="dcterms:W3CDTF">2018-10-18T14:26:32Z</dcterms:created>
  <dcterms:modified xsi:type="dcterms:W3CDTF">2021-11-24T17:54:33Z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