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4"/>
  </p:notesMasterIdLst>
  <p:handoutMasterIdLst>
    <p:handoutMasterId r:id="rId25"/>
  </p:handoutMasterIdLst>
  <p:sldIdLst>
    <p:sldId id="432" r:id="rId2"/>
    <p:sldId id="447" r:id="rId3"/>
    <p:sldId id="449" r:id="rId4"/>
    <p:sldId id="451" r:id="rId5"/>
    <p:sldId id="452" r:id="rId6"/>
    <p:sldId id="454" r:id="rId7"/>
    <p:sldId id="455" r:id="rId8"/>
    <p:sldId id="456" r:id="rId9"/>
    <p:sldId id="439" r:id="rId10"/>
    <p:sldId id="459" r:id="rId11"/>
    <p:sldId id="440" r:id="rId12"/>
    <p:sldId id="441" r:id="rId13"/>
    <p:sldId id="442" r:id="rId14"/>
    <p:sldId id="446" r:id="rId15"/>
    <p:sldId id="443" r:id="rId16"/>
    <p:sldId id="444" r:id="rId17"/>
    <p:sldId id="445" r:id="rId18"/>
    <p:sldId id="457" r:id="rId19"/>
    <p:sldId id="448" r:id="rId20"/>
    <p:sldId id="458" r:id="rId21"/>
    <p:sldId id="450" r:id="rId22"/>
    <p:sldId id="408" r:id="rId23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ko Ilyes" initials="EI" lastIdx="4" clrIdx="0">
    <p:extLst>
      <p:ext uri="{19B8F6BF-5375-455C-9EA6-DF929625EA0E}">
        <p15:presenceInfo xmlns:p15="http://schemas.microsoft.com/office/powerpoint/2012/main" userId="073219e8400ee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724E"/>
    <a:srgbClr val="494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>
      <p:cViewPr varScale="1">
        <p:scale>
          <a:sx n="62" d="100"/>
          <a:sy n="62" d="100"/>
        </p:scale>
        <p:origin x="13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115" y="-39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C5480E4B-253C-4CAC-8645-D1B61B51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53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7" y="4758157"/>
            <a:ext cx="5510211" cy="45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747A745F-031D-4129-9C3D-4CC2DEC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98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9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19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pPr>
              <a:defRPr/>
            </a:pPr>
            <a:fld id="{E8FCCD30-07D4-41FE-9D57-5014BFD24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13F2-8DD6-4C11-ADE4-B55F8C638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950F-F20D-408C-9358-7E11B1877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2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4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5314-2042-4B54-A736-61F6AD867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EFDA-E99A-4D41-8333-0C32F9551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7641-861F-4814-8B79-B97FA695A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2202-3281-44D3-98CF-738D941B0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A95A-CA8B-4B38-AB15-C91730F99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pPr>
              <a:defRPr/>
            </a:pPr>
            <a:fld id="{52DF02FD-BF36-43C3-AC94-7C918C2B6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C94613A-2D11-4185-B20E-220A3974B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Projektirányítás az informatikában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1" y="4495801"/>
            <a:ext cx="4034626" cy="1703418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br>
              <a:rPr lang="hu-HU" sz="3000" dirty="0">
                <a:solidFill>
                  <a:srgbClr val="FFFFFE"/>
                </a:solidFill>
              </a:rPr>
            </a:br>
            <a:r>
              <a:rPr lang="hu-HU" sz="3000" dirty="0">
                <a:solidFill>
                  <a:srgbClr val="FFFFFE"/>
                </a:solidFill>
              </a:rPr>
              <a:t>Mi okozza a kiégést?</a:t>
            </a:r>
            <a:br>
              <a:rPr lang="hu-HU" sz="3000" dirty="0">
                <a:solidFill>
                  <a:srgbClr val="FFFFFE"/>
                </a:solidFill>
              </a:rPr>
            </a:br>
            <a:endParaRPr lang="en-US" sz="3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53EE-AAD8-4ACA-996E-4B60F9A3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DBCA-82F7-4248-AE5C-34978D6C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munka intenzívebbé válása</a:t>
            </a:r>
          </a:p>
          <a:p>
            <a:r>
              <a:rPr lang="hu-HU" dirty="0"/>
              <a:t>Folyamatos információ túlterhelés</a:t>
            </a:r>
          </a:p>
          <a:p>
            <a:r>
              <a:rPr lang="hu-HU" dirty="0"/>
              <a:t>Nem értékelik az egyes személyeket</a:t>
            </a:r>
          </a:p>
          <a:p>
            <a:r>
              <a:rPr lang="hu-HU" dirty="0"/>
              <a:t>Szétesnek a társasági kapcsolatok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53EE-AAD8-4ACA-996E-4B60F9A3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DBCA-82F7-4248-AE5C-34978D6C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676400"/>
            <a:ext cx="6643716" cy="44196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Leépített pozíciókat nem töltik be újra</a:t>
            </a:r>
          </a:p>
          <a:p>
            <a:r>
              <a:rPr lang="hu-HU" dirty="0"/>
              <a:t>Nincsenek szabályok ünnepi</a:t>
            </a:r>
            <a:r>
              <a:rPr lang="en-US" dirty="0"/>
              <a:t>/</a:t>
            </a:r>
            <a:r>
              <a:rPr lang="en-US" dirty="0" err="1"/>
              <a:t>betegszabad</a:t>
            </a:r>
            <a:r>
              <a:rPr lang="hu-HU" dirty="0"/>
              <a:t>ág helyettesítésre</a:t>
            </a:r>
          </a:p>
          <a:p>
            <a:r>
              <a:rPr lang="hu-HU" dirty="0"/>
              <a:t>Néha a dolgozókat jobban kihasználják, mint a gépeket</a:t>
            </a:r>
          </a:p>
          <a:p>
            <a:r>
              <a:rPr lang="hu-HU" dirty="0"/>
              <a:t>Sok vezetőnek nincs ideje a vezetésre és nincs is felkészülve rá emberileg</a:t>
            </a:r>
          </a:p>
          <a:p>
            <a:r>
              <a:rPr lang="hu-HU" dirty="0"/>
              <a:t>Be nem tartott ígéretek: motiváció gyilkosai</a:t>
            </a:r>
          </a:p>
          <a:p>
            <a:r>
              <a:rPr lang="hu-HU" dirty="0"/>
              <a:t>Irreális célok kitűzése</a:t>
            </a:r>
          </a:p>
          <a:p>
            <a:r>
              <a:rPr lang="hu-HU" dirty="0"/>
              <a:t>Csökkenő teljesítményű embereket megbélyegzik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8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DBCA-82F7-4248-AE5C-34978D6C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02862"/>
            <a:ext cx="6705600" cy="5269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err="1"/>
              <a:t>Reziliencia</a:t>
            </a:r>
            <a:r>
              <a:rPr lang="hu-HU" b="1" dirty="0"/>
              <a:t> tréning: </a:t>
            </a:r>
            <a:r>
              <a:rPr lang="hu-HU" dirty="0"/>
              <a:t>A csapat pszichikai ellenálló képességének fejlesztése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i="1" dirty="0" err="1"/>
              <a:t>Reziliencia</a:t>
            </a:r>
            <a:r>
              <a:rPr lang="hu-HU" i="1" dirty="0"/>
              <a:t>: Anyagtudományból eredő kifejezés: mennyire képes a rendszer a kívülről vagy belülről jövő torzulást ellensúlyozni vagy elviselni anélkül, hogy </a:t>
            </a:r>
            <a:r>
              <a:rPr lang="hu-HU" i="1" dirty="0" err="1"/>
              <a:t>tönkremenne</a:t>
            </a:r>
            <a:r>
              <a:rPr lang="hu-HU" i="1" dirty="0"/>
              <a:t>. </a:t>
            </a:r>
          </a:p>
          <a:p>
            <a:endParaRPr lang="en-US" dirty="0"/>
          </a:p>
        </p:txBody>
      </p:sp>
      <p:pic>
        <p:nvPicPr>
          <p:cNvPr id="8194" name="Picture 2" descr="http://moly.hu/system/covers/big/covers_327637.jpg?1416591565">
            <a:extLst>
              <a:ext uri="{FF2B5EF4-FFF2-40B4-BE49-F238E27FC236}">
                <a16:creationId xmlns:a16="http://schemas.microsoft.com/office/drawing/2014/main" id="{43C2BF32-A386-47B7-8C4F-C260D278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35537"/>
            <a:ext cx="2000277" cy="29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2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assiconsult.com/images/content/924741_11728_1_S_0_600_0_93226653/newsimage.jpg">
            <a:extLst>
              <a:ext uri="{FF2B5EF4-FFF2-40B4-BE49-F238E27FC236}">
                <a16:creationId xmlns:a16="http://schemas.microsoft.com/office/drawing/2014/main" id="{22D2B047-F1FF-4C4E-9E25-04C6F013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72676"/>
            <a:ext cx="6629400" cy="51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37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D2AF-D1A6-4368-8A94-55096947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04900"/>
            <a:ext cx="65532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dirty="0"/>
              <a:t>„</a:t>
            </a:r>
            <a:r>
              <a:rPr lang="hu-HU" i="1" dirty="0"/>
              <a:t>Aki ma egészséges akar maradni, annak jól kell tudnia magát ismerni és irányítani. Meg kell értenie hogyan tölti fel a személyes </a:t>
            </a:r>
            <a:r>
              <a:rPr lang="hu-HU" i="1" dirty="0" err="1"/>
              <a:t>erőtartalékait</a:t>
            </a:r>
            <a:r>
              <a:rPr lang="hu-HU" i="1" dirty="0"/>
              <a:t>, és milyen terhelési határértékig mehet el hosszú távon.”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982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D2AF-D1A6-4368-8A94-55096947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09600"/>
            <a:ext cx="72390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i="1" dirty="0"/>
              <a:t>„Sok szempont játszik szerepet: </a:t>
            </a:r>
          </a:p>
          <a:p>
            <a:pPr marL="0" indent="0">
              <a:buNone/>
            </a:pPr>
            <a:r>
              <a:rPr lang="hu-HU" i="1" dirty="0"/>
              <a:t>önszervezés és </a:t>
            </a:r>
            <a:r>
              <a:rPr lang="hu-HU" i="1" dirty="0" err="1"/>
              <a:t>időgazdálkozdás</a:t>
            </a:r>
            <a:r>
              <a:rPr lang="hu-HU" i="1" dirty="0"/>
              <a:t>,</a:t>
            </a:r>
          </a:p>
          <a:p>
            <a:pPr marL="0" indent="0">
              <a:buNone/>
            </a:pPr>
            <a:r>
              <a:rPr lang="hu-HU" i="1" dirty="0"/>
              <a:t>hatékonyság,</a:t>
            </a:r>
          </a:p>
          <a:p>
            <a:pPr marL="0" indent="0">
              <a:buNone/>
            </a:pPr>
            <a:r>
              <a:rPr lang="hu-HU" i="1" dirty="0"/>
              <a:t> a prioritások megállapítása,</a:t>
            </a:r>
          </a:p>
          <a:p>
            <a:pPr marL="0" indent="0">
              <a:buNone/>
            </a:pPr>
            <a:r>
              <a:rPr lang="hu-HU" i="1" dirty="0"/>
              <a:t> delegálás,</a:t>
            </a:r>
          </a:p>
          <a:p>
            <a:pPr marL="0" indent="0">
              <a:buNone/>
            </a:pPr>
            <a:r>
              <a:rPr lang="hu-HU" i="1" dirty="0"/>
              <a:t> világos és érthető kommunikálás,</a:t>
            </a:r>
          </a:p>
          <a:p>
            <a:pPr marL="0" indent="0">
              <a:buNone/>
            </a:pPr>
            <a:r>
              <a:rPr lang="hu-HU" i="1" dirty="0"/>
              <a:t> döntéshozatal,</a:t>
            </a:r>
          </a:p>
          <a:p>
            <a:pPr marL="0" indent="0">
              <a:buNone/>
            </a:pPr>
            <a:r>
              <a:rPr lang="hu-HU" i="1" dirty="0"/>
              <a:t> lényeglátás,</a:t>
            </a:r>
          </a:p>
          <a:p>
            <a:pPr marL="0" indent="0">
              <a:buNone/>
            </a:pPr>
            <a:r>
              <a:rPr lang="hu-HU" i="1" dirty="0"/>
              <a:t>megbecsülés, tisztel saját maguk és mások felé ...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hu-HU" i="1" dirty="0"/>
              <a:t>Ezeknek a képességeknek a gyakorlása magas fokú </a:t>
            </a:r>
            <a:r>
              <a:rPr lang="hu-HU" b="1" i="1" dirty="0"/>
              <a:t>egyéni felelősséget </a:t>
            </a:r>
            <a:r>
              <a:rPr lang="hu-HU" i="1" dirty="0"/>
              <a:t>és </a:t>
            </a:r>
            <a:r>
              <a:rPr lang="hu-HU" b="1" i="1" dirty="0"/>
              <a:t>személyes elkötelezettség</a:t>
            </a:r>
            <a:r>
              <a:rPr lang="hu-HU" i="1" dirty="0"/>
              <a:t>et jelent. ”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527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D2AF-D1A6-4368-8A94-55096947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04900"/>
            <a:ext cx="65532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F86E8-46B6-4E1B-9219-C8B453BDB283}"/>
              </a:ext>
            </a:extLst>
          </p:cNvPr>
          <p:cNvGraphicFramePr>
            <a:graphicFrameLocks noGrp="1"/>
          </p:cNvGraphicFramePr>
          <p:nvPr/>
        </p:nvGraphicFramePr>
        <p:xfrm>
          <a:off x="1376680" y="1905000"/>
          <a:ext cx="6096000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762231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555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élek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4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Értékek</a:t>
                      </a:r>
                      <a:r>
                        <a:rPr lang="en-US" sz="1600" dirty="0"/>
                        <a:t> / </a:t>
                      </a:r>
                      <a:r>
                        <a:rPr lang="en-US" sz="1600" dirty="0" err="1"/>
                        <a:t>jelent</a:t>
                      </a:r>
                      <a:r>
                        <a:rPr lang="hu-HU" sz="1600" dirty="0"/>
                        <a:t>őség</a:t>
                      </a:r>
                    </a:p>
                    <a:p>
                      <a:r>
                        <a:rPr lang="hu-HU" sz="1600" dirty="0"/>
                        <a:t>Hit 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spiritualit</a:t>
                      </a:r>
                      <a:r>
                        <a:rPr lang="hu-HU" sz="1600" dirty="0"/>
                        <a:t>ás</a:t>
                      </a:r>
                    </a:p>
                    <a:p>
                      <a:r>
                        <a:rPr lang="hu-HU" sz="1600" dirty="0"/>
                        <a:t>Vágy </a:t>
                      </a:r>
                    </a:p>
                    <a:p>
                      <a:r>
                        <a:rPr lang="hu-HU" sz="1600" dirty="0"/>
                        <a:t>Kudarc</a:t>
                      </a:r>
                      <a:r>
                        <a:rPr lang="en-US" sz="1600" dirty="0"/>
                        <a:t> / </a:t>
                      </a:r>
                      <a:r>
                        <a:rPr lang="en-US" sz="1600" dirty="0" err="1"/>
                        <a:t>tehetetlens</a:t>
                      </a:r>
                      <a:r>
                        <a:rPr lang="hu-HU" sz="1600" dirty="0"/>
                        <a:t>ég, apátia</a:t>
                      </a:r>
                    </a:p>
                    <a:p>
                      <a:r>
                        <a:rPr lang="hu-HU" sz="1600" dirty="0"/>
                        <a:t>Hivatás 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megva</a:t>
                      </a:r>
                      <a:r>
                        <a:rPr lang="hu-HU" sz="1600" dirty="0"/>
                        <a:t>lósítás</a:t>
                      </a:r>
                    </a:p>
                    <a:p>
                      <a:r>
                        <a:rPr lang="hu-HU" sz="1600" dirty="0"/>
                        <a:t>Transzcendencia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Egészség 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pszichoszomatika</a:t>
                      </a:r>
                      <a:endParaRPr lang="hu-HU" sz="1600" dirty="0"/>
                    </a:p>
                    <a:p>
                      <a:r>
                        <a:rPr lang="hu-HU" sz="1600" dirty="0"/>
                        <a:t>Teljesítőképesség</a:t>
                      </a:r>
                    </a:p>
                    <a:p>
                      <a:r>
                        <a:rPr lang="hu-HU" sz="1600" dirty="0"/>
                        <a:t>Stresszkezelés</a:t>
                      </a:r>
                    </a:p>
                    <a:p>
                      <a:r>
                        <a:rPr lang="hu-HU" sz="1600" dirty="0"/>
                        <a:t>Fittség </a:t>
                      </a:r>
                      <a:r>
                        <a:rPr lang="en-US" sz="1600" dirty="0"/>
                        <a:t>/ </a:t>
                      </a:r>
                      <a:r>
                        <a:rPr lang="hu-HU" sz="1600" dirty="0"/>
                        <a:t>K</a:t>
                      </a:r>
                      <a:r>
                        <a:rPr lang="en-US" sz="1600" dirty="0" err="1"/>
                        <a:t>oordin</a:t>
                      </a:r>
                      <a:r>
                        <a:rPr lang="hu-HU" sz="1600" dirty="0" err="1"/>
                        <a:t>áció</a:t>
                      </a:r>
                      <a:endParaRPr lang="hu-HU" sz="1600" dirty="0"/>
                    </a:p>
                    <a:p>
                      <a:r>
                        <a:rPr lang="hu-HU" sz="1600" dirty="0"/>
                        <a:t>Testi öröm </a:t>
                      </a:r>
                      <a:r>
                        <a:rPr lang="en-US" sz="1600" dirty="0"/>
                        <a:t>/ </a:t>
                      </a:r>
                      <a:r>
                        <a:rPr lang="hu-HU" sz="1600" dirty="0"/>
                        <a:t>Ér</a:t>
                      </a:r>
                      <a:r>
                        <a:rPr lang="en-US" sz="1600" dirty="0"/>
                        <a:t>z</a:t>
                      </a:r>
                      <a:r>
                        <a:rPr lang="hu-HU" sz="1600" dirty="0" err="1"/>
                        <a:t>ékiség</a:t>
                      </a:r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9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b="1" dirty="0"/>
                        <a:t>Értelem</a:t>
                      </a:r>
                      <a:endParaRPr lang="en-US" sz="1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Érzelem</a:t>
                      </a:r>
                      <a:endParaRPr lang="en-US" sz="1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8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Tanulás 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fejlesz</a:t>
                      </a:r>
                      <a:r>
                        <a:rPr lang="hu-HU" sz="1600" dirty="0" err="1"/>
                        <a:t>tés</a:t>
                      </a:r>
                      <a:endParaRPr lang="hu-HU" sz="1600" dirty="0"/>
                    </a:p>
                    <a:p>
                      <a:r>
                        <a:rPr lang="hu-HU" sz="1600" dirty="0"/>
                        <a:t>Állás 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karrier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Kreativit</a:t>
                      </a:r>
                      <a:r>
                        <a:rPr lang="hu-HU" sz="1600" dirty="0"/>
                        <a:t>ás</a:t>
                      </a:r>
                      <a:r>
                        <a:rPr lang="en-US" sz="1600" dirty="0"/>
                        <a:t> / </a:t>
                      </a:r>
                      <a:r>
                        <a:rPr lang="en-US" sz="1600" dirty="0" err="1"/>
                        <a:t>kult</a:t>
                      </a:r>
                      <a:r>
                        <a:rPr lang="hu-HU" sz="1600" dirty="0" err="1"/>
                        <a:t>úra</a:t>
                      </a:r>
                      <a:endParaRPr lang="hu-HU" sz="1600" dirty="0"/>
                    </a:p>
                    <a:p>
                      <a:r>
                        <a:rPr lang="hu-HU" sz="1600" dirty="0"/>
                        <a:t>Szociális elkötelezettség</a:t>
                      </a:r>
                    </a:p>
                    <a:p>
                      <a:r>
                        <a:rPr lang="hu-HU" sz="1600" dirty="0"/>
                        <a:t>Társadalom</a:t>
                      </a:r>
                      <a:r>
                        <a:rPr lang="en-US" sz="1600" dirty="0"/>
                        <a:t>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Kapcsolat a szülőkkel, gyerekekkel, a partnerrel,</a:t>
                      </a:r>
                    </a:p>
                    <a:p>
                      <a:r>
                        <a:rPr lang="hu-HU" sz="1600" dirty="0"/>
                        <a:t>Barátokkal illetve szakmai kapcsolatok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846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D278E21-50FD-4488-BD6B-D5C14309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93973"/>
            <a:ext cx="6571343" cy="1049235"/>
          </a:xfrm>
        </p:spPr>
        <p:txBody>
          <a:bodyPr/>
          <a:lstStyle/>
          <a:p>
            <a:r>
              <a:rPr lang="hu-HU" dirty="0"/>
              <a:t>Figyeljünk a teljes emberre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7AC7-4D7F-4111-9257-CC04923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Kiégésre hajlamos típusok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7D91-B44C-4826-913B-AC2BDE8D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Folyamatosan segít másokat (</a:t>
            </a:r>
            <a:r>
              <a:rPr lang="hu-HU" dirty="0" err="1"/>
              <a:t>helper</a:t>
            </a:r>
            <a:r>
              <a:rPr lang="hu-HU" dirty="0"/>
              <a:t> szindróma)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Maximalista (minden munkát nagyon pontosan)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Nem tud nemet mondani, nem húz határokat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Mindent kontroll alatt tart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Idealista: terhelést előnynek tünteti fel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349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FE86-0B37-44BB-BB0F-42D1D200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kiégés négy fázisa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3D36-2FE4-42D4-BABF-C967C605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1. Túlzott aktivitás</a:t>
            </a:r>
          </a:p>
          <a:p>
            <a:pPr lvl="1"/>
            <a:r>
              <a:rPr lang="hu-HU" dirty="0"/>
              <a:t>Nélkülözhetetlenség érzése</a:t>
            </a:r>
          </a:p>
          <a:p>
            <a:pPr lvl="1"/>
            <a:r>
              <a:rPr lang="hu-HU" dirty="0"/>
              <a:t>Saját szükségletek megtagadása</a:t>
            </a:r>
          </a:p>
          <a:p>
            <a:pPr lvl="1"/>
            <a:r>
              <a:rPr lang="hu-HU" dirty="0"/>
              <a:t>Túl magas igény az elismerés iránt</a:t>
            </a:r>
          </a:p>
          <a:p>
            <a:r>
              <a:rPr lang="hu-HU" dirty="0"/>
              <a:t>2. Lecsökkent elkötelezettség</a:t>
            </a:r>
          </a:p>
          <a:p>
            <a:pPr lvl="1"/>
            <a:r>
              <a:rPr lang="hu-HU" dirty="0"/>
              <a:t>Általános eltompulás és megkeményedés érzése</a:t>
            </a:r>
          </a:p>
          <a:p>
            <a:pPr lvl="1"/>
            <a:r>
              <a:rPr lang="hu-HU" dirty="0"/>
              <a:t>Kapcsolatvesztés</a:t>
            </a:r>
          </a:p>
          <a:p>
            <a:pPr lvl="1"/>
            <a:r>
              <a:rPr lang="hu-HU" dirty="0"/>
              <a:t>Mások fokozódó hibáztatása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0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1" y="4495801"/>
            <a:ext cx="4034626" cy="1703418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br>
              <a:rPr lang="hu-HU" sz="3000" dirty="0">
                <a:solidFill>
                  <a:srgbClr val="FFFFFE"/>
                </a:solidFill>
              </a:rPr>
            </a:br>
            <a:r>
              <a:rPr lang="hu-HU" sz="3000" dirty="0">
                <a:solidFill>
                  <a:srgbClr val="FFFFFE"/>
                </a:solidFill>
              </a:rPr>
              <a:t>Hogyan vezetnél be egy változást a szervezetbe?</a:t>
            </a:r>
            <a:br>
              <a:rPr lang="hu-HU" sz="3000" dirty="0">
                <a:solidFill>
                  <a:srgbClr val="FFFFFE"/>
                </a:solidFill>
              </a:rPr>
            </a:br>
            <a:endParaRPr lang="en-US" sz="3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8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FE86-0B37-44BB-BB0F-42D1D200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kiégés négy fázisa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3D36-2FE4-42D4-BABF-C967C605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3. Teljesítőképesség tényleges romlása</a:t>
            </a:r>
          </a:p>
          <a:p>
            <a:pPr lvl="1"/>
            <a:r>
              <a:rPr lang="hu-HU" dirty="0"/>
              <a:t>Csökkenő kezdeményező képesség</a:t>
            </a:r>
          </a:p>
          <a:p>
            <a:pPr lvl="1"/>
            <a:r>
              <a:rPr lang="hu-HU" dirty="0"/>
              <a:t>Merev, fekete-fehér gondolkodás</a:t>
            </a:r>
          </a:p>
          <a:p>
            <a:pPr lvl="1"/>
            <a:r>
              <a:rPr lang="hu-HU" dirty="0"/>
              <a:t>Ellenállás bármilyen változással szemben</a:t>
            </a:r>
          </a:p>
          <a:p>
            <a:r>
              <a:rPr lang="hu-HU" dirty="0"/>
              <a:t>4. Kétségbeesés</a:t>
            </a:r>
          </a:p>
          <a:p>
            <a:pPr lvl="1"/>
            <a:r>
              <a:rPr lang="hu-HU" dirty="0"/>
              <a:t>Fokozott tehetetlenségérzet</a:t>
            </a:r>
          </a:p>
          <a:p>
            <a:pPr lvl="1"/>
            <a:r>
              <a:rPr lang="hu-HU" dirty="0"/>
              <a:t>Hiábavalóság érzése</a:t>
            </a:r>
          </a:p>
          <a:p>
            <a:pPr lvl="1"/>
            <a:r>
              <a:rPr lang="hu-HU" dirty="0"/>
              <a:t>Az „energiatároló” már nem töltődik fel</a:t>
            </a:r>
          </a:p>
          <a:p>
            <a:pPr lvl="1"/>
            <a:r>
              <a:rPr lang="hu-HU" dirty="0"/>
              <a:t>Egészségproblémák, </a:t>
            </a:r>
            <a:r>
              <a:rPr lang="hu-HU" dirty="0" err="1"/>
              <a:t>veszélyeztettség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5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0FBE-74B0-4429-B7AD-476D5E58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010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„  Egy cégben a kultúra tölti be az immunrendszer szerepét. (…) </a:t>
            </a:r>
          </a:p>
          <a:p>
            <a:pPr marL="0" indent="0">
              <a:buNone/>
            </a:pPr>
            <a:r>
              <a:rPr lang="hu-HU" dirty="0"/>
              <a:t>A kultúra egészséges működéséhet a bizalom  ugyanolyan fontos, mint az elegendő fehérje és vitamin az immunrendszer számára.”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3600" b="1" dirty="0"/>
              <a:t>Te is alakíthatod a kultúrát!</a:t>
            </a:r>
          </a:p>
          <a:p>
            <a:pPr marL="0" indent="0">
              <a:buNone/>
            </a:pPr>
            <a:r>
              <a:rPr lang="hu-HU" b="1" i="1" dirty="0"/>
              <a:t>Sőt … alakítsd tudatosan! </a:t>
            </a:r>
            <a:r>
              <a:rPr lang="hu-HU" b="1" i="1" dirty="0">
                <a:sym typeface="Wingdings" panose="05000000000000000000" pitchFamily="2" charset="2"/>
              </a:rPr>
              <a:t></a:t>
            </a:r>
            <a:endParaRPr lang="hu-HU" b="1" i="1" dirty="0"/>
          </a:p>
          <a:p>
            <a:pPr marL="0" indent="0">
              <a:buNone/>
            </a:pP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3024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peslap.com/images/24245/lanchid2_origi.jpg">
            <a:extLst>
              <a:ext uri="{FF2B5EF4-FFF2-40B4-BE49-F238E27FC236}">
                <a16:creationId xmlns:a16="http://schemas.microsoft.com/office/drawing/2014/main" id="{7CC61933-3711-4090-8B76-403005D4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4971" b="-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3200" y="5193569"/>
            <a:ext cx="3352800" cy="955630"/>
          </a:xfrm>
          <a:solidFill>
            <a:schemeClr val="tx1">
              <a:alpha val="58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dirty="0" err="1">
                <a:solidFill>
                  <a:srgbClr val="FFFFFE"/>
                </a:solidFill>
              </a:rPr>
              <a:t>Jó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éjszakát</a:t>
            </a:r>
            <a:r>
              <a:rPr lang="en-US" dirty="0">
                <a:solidFill>
                  <a:srgbClr val="FFFFFE"/>
                </a:solidFill>
              </a:rPr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210971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C1C3-DF6A-4792-A84C-7E573FB0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Szervezeti változás és változtatás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9CB6-D7BD-400A-9608-D3ABFE6F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7100916" cy="3288635"/>
          </a:xfrm>
        </p:spPr>
        <p:txBody>
          <a:bodyPr>
            <a:normAutofit/>
          </a:bodyPr>
          <a:lstStyle/>
          <a:p>
            <a:r>
              <a:rPr lang="hu-HU" dirty="0"/>
              <a:t> A szervezeti válaszkészség, kihívások (lehetőségek és veszélyek) megfelelő kezelése versenyelőnyt jelent.</a:t>
            </a:r>
          </a:p>
          <a:p>
            <a:r>
              <a:rPr lang="hu-HU" dirty="0"/>
              <a:t> A szervezet változása, változtatása lehet: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reagáló vagy reaktív – hosszú távon nem sikeres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fölkészülésen alapuló, megelőző, </a:t>
            </a:r>
            <a:r>
              <a:rPr lang="hu-HU" dirty="0" err="1"/>
              <a:t>preaktív</a:t>
            </a:r>
            <a:endParaRPr lang="hu-HU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a környezetet tudatosan befolyásoló, proaktív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226B99-E719-40F9-8484-53ADFBC4DF12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21684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65DB-3F46-412D-9C7A-9BCFC2EF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szervezeti átalakulás modelljei</a:t>
            </a:r>
            <a:br>
              <a:rPr lang="hu-HU" dirty="0"/>
            </a:br>
            <a:r>
              <a:rPr lang="hu-HU" sz="1800" dirty="0"/>
              <a:t>Kurt </a:t>
            </a:r>
            <a:r>
              <a:rPr lang="hu-HU" sz="1800" dirty="0" err="1"/>
              <a:t>Lewin</a:t>
            </a:r>
            <a:r>
              <a:rPr lang="hu-HU" sz="1800" dirty="0"/>
              <a:t> háromfázisos modellje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3D84-9926-4907-B9BA-7923C89F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1. felolvasztás: a meglévő attitűdök, elgondolások, értékek (stb.) </a:t>
            </a:r>
            <a:r>
              <a:rPr lang="hu-HU" b="1" dirty="0"/>
              <a:t>megkérdőjeleződnek</a:t>
            </a:r>
            <a:r>
              <a:rPr lang="hu-HU" dirty="0"/>
              <a:t>, de a </a:t>
            </a:r>
            <a:r>
              <a:rPr lang="hu-HU" b="1" dirty="0"/>
              <a:t>tehetetlenség</a:t>
            </a:r>
            <a:r>
              <a:rPr lang="hu-HU" dirty="0"/>
              <a:t> dominál; </a:t>
            </a:r>
          </a:p>
          <a:p>
            <a:r>
              <a:rPr lang="hu-HU" dirty="0"/>
              <a:t>2. mozgatás, változtatás: zavartság uralkodhat, a </a:t>
            </a:r>
            <a:r>
              <a:rPr lang="hu-HU" b="1" dirty="0"/>
              <a:t>régi értékek, eljárások (stb.) elégtelensége</a:t>
            </a:r>
            <a:r>
              <a:rPr lang="hu-HU" dirty="0"/>
              <a:t> nyilvánvaló, de az új irányok még csak </a:t>
            </a:r>
            <a:r>
              <a:rPr lang="hu-HU" b="1" dirty="0"/>
              <a:t>körvonalazódnak</a:t>
            </a:r>
            <a:r>
              <a:rPr lang="hu-HU" dirty="0"/>
              <a:t>;</a:t>
            </a:r>
          </a:p>
          <a:p>
            <a:r>
              <a:rPr lang="hu-HU" dirty="0"/>
              <a:t> 3. megszilárdulás: kialakulnak és stabilizálódnak az </a:t>
            </a:r>
            <a:r>
              <a:rPr lang="hu-HU" b="1" dirty="0"/>
              <a:t>új elgondolások részletei</a:t>
            </a:r>
            <a:r>
              <a:rPr lang="hu-HU" dirty="0"/>
              <a:t>, és a tagok komfortszintje </a:t>
            </a:r>
            <a:r>
              <a:rPr lang="hu-HU" b="1" dirty="0"/>
              <a:t>normalizálódik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5CB87-AC2A-49B8-800A-A2C132EECB18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331650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64E4-A3E8-4F78-8F7C-D3AF2219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szervezeti átalakulás modelljei</a:t>
            </a:r>
            <a:br>
              <a:rPr lang="hu-HU" dirty="0"/>
            </a:br>
            <a:r>
              <a:rPr lang="hu-HU" sz="1800" dirty="0"/>
              <a:t>John </a:t>
            </a:r>
            <a:r>
              <a:rPr lang="hu-HU" sz="1800" dirty="0" err="1"/>
              <a:t>Kotter</a:t>
            </a:r>
            <a:r>
              <a:rPr lang="hu-HU" sz="1800" dirty="0"/>
              <a:t> nyolcszakaszos elmélete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28DB-A988-42B5-991E-B6948C14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1. </a:t>
            </a:r>
            <a:r>
              <a:rPr lang="hu-HU" b="1" dirty="0"/>
              <a:t>A változás halaszthatatlanságának érzékeltetése, elégedetlenség. </a:t>
            </a:r>
            <a:r>
              <a:rPr lang="hu-HU" dirty="0"/>
              <a:t>Akadálya lehet a szervezet önelégültsége, vagy, hogy a dolgozók megszokták a problémát, és megtanultak együtt élni vele.  </a:t>
            </a:r>
          </a:p>
          <a:p>
            <a:pPr marL="0" indent="0">
              <a:buNone/>
            </a:pPr>
            <a:r>
              <a:rPr lang="hu-HU" dirty="0"/>
              <a:t>2. </a:t>
            </a:r>
            <a:r>
              <a:rPr lang="hu-HU" b="1" dirty="0"/>
              <a:t>A változást irányító csapat létrehozása</a:t>
            </a:r>
            <a:r>
              <a:rPr lang="hu-HU" dirty="0"/>
              <a:t> és hatékony munkájukhoz szükséges (külső-belső) feltételek kialakítása.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ADFAB-F43F-4816-B1D5-F25AF3147B71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31472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E3FE-D614-4AED-BBE5-9A91F31B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szervezeti átalakulás modelljei</a:t>
            </a:r>
            <a:br>
              <a:rPr lang="hu-HU" dirty="0"/>
            </a:br>
            <a:r>
              <a:rPr lang="hu-HU" sz="1800" dirty="0"/>
              <a:t>John </a:t>
            </a:r>
            <a:r>
              <a:rPr lang="hu-HU" sz="1800" dirty="0" err="1"/>
              <a:t>Kotter</a:t>
            </a:r>
            <a:r>
              <a:rPr lang="hu-HU" sz="1800" dirty="0"/>
              <a:t> nyolcszakaszos elmélete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58F7-57DB-4960-8DA3-EC97CC4E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dirty="0"/>
              <a:t>3. </a:t>
            </a:r>
            <a:r>
              <a:rPr lang="hu-HU" sz="1800" b="1" dirty="0"/>
              <a:t>Jövőkép és stratégia kidolgozása </a:t>
            </a:r>
            <a:r>
              <a:rPr lang="hu-HU" sz="1800" dirty="0"/>
              <a:t>– az irányító csapat feladata. A hatékony jövőkép hat kulcsfontosságú jellemzője: </a:t>
            </a:r>
          </a:p>
          <a:p>
            <a:pPr marL="457200" lvl="1" indent="0">
              <a:buNone/>
            </a:pPr>
            <a:r>
              <a:rPr lang="hu-HU" sz="1400" dirty="0"/>
              <a:t> elképzelhető, egyszerű megfogalmazású  </a:t>
            </a:r>
          </a:p>
          <a:p>
            <a:pPr marL="457200" lvl="1" indent="0">
              <a:buNone/>
            </a:pPr>
            <a:r>
              <a:rPr lang="hu-HU" sz="1400" dirty="0"/>
              <a:t> jól kommunikálható, közérthető</a:t>
            </a:r>
          </a:p>
          <a:p>
            <a:pPr marL="457200" lvl="1" indent="0">
              <a:buNone/>
            </a:pPr>
            <a:r>
              <a:rPr lang="hu-HU" sz="1400" dirty="0"/>
              <a:t>  mindenki számára kívánatos, a tulajdonosok, a dolgozók és a vevők igényeit is figyelembe veszi. </a:t>
            </a:r>
          </a:p>
          <a:p>
            <a:pPr marL="457200" lvl="1" indent="0">
              <a:buNone/>
            </a:pPr>
            <a:r>
              <a:rPr lang="hu-HU" sz="1400" dirty="0"/>
              <a:t>  fókuszált, az eredmények jól meghatározott területét célozza meg </a:t>
            </a:r>
          </a:p>
          <a:p>
            <a:pPr marL="457200" lvl="1" indent="0">
              <a:buNone/>
            </a:pPr>
            <a:r>
              <a:rPr lang="hu-HU" sz="1400" dirty="0"/>
              <a:t> megvalósítható, reális elgondolásokat tartalmaz,  </a:t>
            </a:r>
          </a:p>
          <a:p>
            <a:pPr marL="457200" lvl="1" indent="0">
              <a:buNone/>
            </a:pPr>
            <a:r>
              <a:rPr lang="hu-HU" sz="1400" dirty="0"/>
              <a:t> a célok eléréséhez szükséges módszereket rugalmasan kezeli </a:t>
            </a:r>
          </a:p>
          <a:p>
            <a:pPr marL="0" indent="0">
              <a:buNone/>
            </a:pPr>
            <a:r>
              <a:rPr lang="hu-HU" sz="1800" dirty="0"/>
              <a:t>4. </a:t>
            </a:r>
            <a:r>
              <a:rPr lang="hu-HU" sz="1800" b="1" dirty="0"/>
              <a:t>A változás jövőképének kommunikálása.</a:t>
            </a:r>
            <a:endParaRPr lang="en-US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992FB-561F-453C-925C-05FA20CCD5BE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274755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E3FE-D614-4AED-BBE5-9A91F31B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szervezeti átalakulás modelljei</a:t>
            </a:r>
            <a:br>
              <a:rPr lang="hu-HU" dirty="0"/>
            </a:br>
            <a:r>
              <a:rPr lang="hu-HU" sz="1800" dirty="0"/>
              <a:t>John </a:t>
            </a:r>
            <a:r>
              <a:rPr lang="hu-HU" sz="1800" dirty="0" err="1"/>
              <a:t>Kotter</a:t>
            </a:r>
            <a:r>
              <a:rPr lang="hu-HU" sz="1800" dirty="0"/>
              <a:t> nyolcszakaszos elmélete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58F7-57DB-4960-8DA3-EC97CC4E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dirty="0"/>
              <a:t>5. </a:t>
            </a:r>
            <a:r>
              <a:rPr lang="hu-HU" sz="1800" b="1" dirty="0"/>
              <a:t>Az alkalmazottak hatalommal való felruházása </a:t>
            </a:r>
            <a:r>
              <a:rPr lang="hu-HU" sz="1800" dirty="0"/>
              <a:t>– legyenek eszközeik a változások végrehajtására </a:t>
            </a:r>
          </a:p>
          <a:p>
            <a:pPr marL="0" indent="0">
              <a:buNone/>
            </a:pPr>
            <a:r>
              <a:rPr lang="hu-HU" sz="1800" dirty="0"/>
              <a:t>6. Gyors győzelmek kivívása, az </a:t>
            </a:r>
            <a:r>
              <a:rPr lang="hu-HU" sz="1800" b="1" dirty="0"/>
              <a:t>első sikerek megünneplése</a:t>
            </a:r>
            <a:r>
              <a:rPr lang="hu-HU" sz="1800" dirty="0"/>
              <a:t> a motiváció fenntartása céljából </a:t>
            </a:r>
          </a:p>
          <a:p>
            <a:pPr marL="0" indent="0">
              <a:buNone/>
            </a:pPr>
            <a:r>
              <a:rPr lang="hu-HU" sz="1800" dirty="0"/>
              <a:t>7. Az </a:t>
            </a:r>
            <a:r>
              <a:rPr lang="hu-HU" sz="1800" b="1" dirty="0"/>
              <a:t>elért eredmények megszilárdítása</a:t>
            </a:r>
            <a:r>
              <a:rPr lang="hu-HU" sz="1800" dirty="0"/>
              <a:t>, a változás mellékágainak felszámolása  </a:t>
            </a:r>
          </a:p>
          <a:p>
            <a:pPr marL="0" indent="0">
              <a:buNone/>
            </a:pPr>
            <a:r>
              <a:rPr lang="hu-HU" sz="1800" dirty="0"/>
              <a:t>8. Az </a:t>
            </a:r>
            <a:r>
              <a:rPr lang="hu-HU" sz="1800" b="1" dirty="0"/>
              <a:t>új megoldások meggyökereztetése </a:t>
            </a:r>
            <a:r>
              <a:rPr lang="hu-HU" sz="1800" dirty="0"/>
              <a:t>a szervezeti kultúrában, a mindennapi rutinban. </a:t>
            </a:r>
            <a:endParaRPr lang="en-US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32E9F-6461-442B-B51F-FBB7DBD08193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83848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CEDF-5081-4DC3-BFE7-C5C489A0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változással kapcsolatos ellenállás kezelése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41CD-AF77-4B1D-AA6C-CEA8AAFF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09" y="1752600"/>
            <a:ext cx="7100916" cy="4419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 </a:t>
            </a:r>
            <a:endParaRPr lang="hu-HU" sz="1900" dirty="0"/>
          </a:p>
          <a:p>
            <a:pPr marL="0" indent="0">
              <a:buNone/>
            </a:pPr>
            <a:r>
              <a:rPr lang="hu-HU" sz="1900" dirty="0"/>
              <a:t> manipulálás és nyílt vagy burkolt kényszerítés: gyors és olcsó módszer, de könnyen a vezető ellen fordíthatja a dolgozókat</a:t>
            </a:r>
            <a:endParaRPr lang="en-US" sz="1900" dirty="0"/>
          </a:p>
          <a:p>
            <a:pPr marL="0" indent="0">
              <a:buNone/>
            </a:pPr>
            <a:r>
              <a:rPr lang="hu-HU" sz="1900" dirty="0"/>
              <a:t> segítés, támogatás: átmeneti türelmi idő, akár anyagi ösztönzők biztosítása könnyen tanulható  </a:t>
            </a:r>
          </a:p>
          <a:p>
            <a:pPr marL="0" indent="0">
              <a:buNone/>
            </a:pPr>
            <a:r>
              <a:rPr lang="hu-HU" sz="1900" dirty="0"/>
              <a:t> képzés és kommunikáció </a:t>
            </a:r>
          </a:p>
          <a:p>
            <a:pPr marL="0" indent="0">
              <a:buNone/>
            </a:pPr>
            <a:r>
              <a:rPr lang="hu-HU" sz="1900" dirty="0"/>
              <a:t> személyre szabott ellenállás-kezelés: ha van rá mód és idő  </a:t>
            </a:r>
          </a:p>
          <a:p>
            <a:pPr marL="0" indent="0">
              <a:buNone/>
            </a:pPr>
            <a:r>
              <a:rPr lang="hu-HU" sz="1900" dirty="0"/>
              <a:t> a dolgozók bevonása a változtatási folyamatba, az új rendszer, újfajta működés megtervezésébe  </a:t>
            </a:r>
          </a:p>
          <a:p>
            <a:pPr marL="0" indent="0">
              <a:buNone/>
            </a:pPr>
            <a:endParaRPr lang="hu-HU" sz="2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D62B8-2EA9-4D17-A26D-A3740B6CE884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75092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25459" y="959313"/>
            <a:ext cx="5760741" cy="1326687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/>
              <a:t>Kiégés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88BC8E5-366C-446E-8FD3-81116DEF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20" y="2514600"/>
            <a:ext cx="4170680" cy="31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489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F65C0A8DA144BA3CE23371142F1C1" ma:contentTypeVersion="5" ma:contentTypeDescription="Create a new document." ma:contentTypeScope="" ma:versionID="b44fe6ebcffedcf02ff89d84e84ada07">
  <xsd:schema xmlns:xsd="http://www.w3.org/2001/XMLSchema" xmlns:xs="http://www.w3.org/2001/XMLSchema" xmlns:p="http://schemas.microsoft.com/office/2006/metadata/properties" xmlns:ns2="a58a214c-820c-4734-bda3-4e03de5b7370" targetNamespace="http://schemas.microsoft.com/office/2006/metadata/properties" ma:root="true" ma:fieldsID="c6d47b1b4de82859d56f69640504ed36" ns2:_="">
    <xsd:import namespace="a58a214c-820c-4734-bda3-4e03de5b7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214c-820c-4734-bda3-4e03de5b7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C9A124-9530-4ED1-A697-099B3960E149}"/>
</file>

<file path=customXml/itemProps2.xml><?xml version="1.0" encoding="utf-8"?>
<ds:datastoreItem xmlns:ds="http://schemas.openxmlformats.org/officeDocument/2006/customXml" ds:itemID="{576CEDAC-C186-4227-9F0D-2ACB736EA641}"/>
</file>

<file path=customXml/itemProps3.xml><?xml version="1.0" encoding="utf-8"?>
<ds:datastoreItem xmlns:ds="http://schemas.openxmlformats.org/officeDocument/2006/customXml" ds:itemID="{7AFAA407-8B07-4872-8A3F-496B0B799F3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9055</TotalTime>
  <Words>895</Words>
  <Application>Microsoft Office PowerPoint</Application>
  <PresentationFormat>On-screen Show (4:3)</PresentationFormat>
  <Paragraphs>137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Gallery</vt:lpstr>
      <vt:lpstr>Projektirányítás az informatikában </vt:lpstr>
      <vt:lpstr> Hogyan vezetnél be egy változást a szervezetbe? </vt:lpstr>
      <vt:lpstr>Szervezeti változás és változtatás </vt:lpstr>
      <vt:lpstr>A szervezeti átalakulás modelljei Kurt Lewin háromfázisos modellje </vt:lpstr>
      <vt:lpstr>A szervezeti átalakulás modelljei John Kotter nyolcszakaszos elmélete</vt:lpstr>
      <vt:lpstr>A szervezeti átalakulás modelljei John Kotter nyolcszakaszos elmélete</vt:lpstr>
      <vt:lpstr>A szervezeti átalakulás modelljei John Kotter nyolcszakaszos elmélete</vt:lpstr>
      <vt:lpstr>A változással kapcsolatos ellenállás kezelése</vt:lpstr>
      <vt:lpstr>Kiégés</vt:lpstr>
      <vt:lpstr> Mi okozza a kiégést? </vt:lpstr>
      <vt:lpstr>Okok</vt:lpstr>
      <vt:lpstr>Példák</vt:lpstr>
      <vt:lpstr>PowerPoint Presentation</vt:lpstr>
      <vt:lpstr>PowerPoint Presentation</vt:lpstr>
      <vt:lpstr>PowerPoint Presentation</vt:lpstr>
      <vt:lpstr>PowerPoint Presentation</vt:lpstr>
      <vt:lpstr>Figyeljünk a teljes emberre</vt:lpstr>
      <vt:lpstr>Kiégésre hajlamos típusok</vt:lpstr>
      <vt:lpstr>A kiégés négy fázisa</vt:lpstr>
      <vt:lpstr>A kiégés négy fázisa</vt:lpstr>
      <vt:lpstr>PowerPoint Presentation</vt:lpstr>
      <vt:lpstr>Jó éjszakát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Projektirányítás az informatikában </dc:title>
  <dc:creator>Eniko Ilyes</dc:creator>
  <cp:lastModifiedBy>Eniko Ilyes</cp:lastModifiedBy>
  <cp:revision>282</cp:revision>
  <dcterms:created xsi:type="dcterms:W3CDTF">2018-10-18T14:26:32Z</dcterms:created>
  <dcterms:modified xsi:type="dcterms:W3CDTF">2021-11-30T12:51:18Z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0x01010063EF65C0A8DA144BA3CE23371142F1C1</vt:lpwstr>
  </property>
</Properties>
</file>