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6"/>
  </p:notesMasterIdLst>
  <p:handoutMasterIdLst>
    <p:handoutMasterId r:id="rId27"/>
  </p:handoutMasterIdLst>
  <p:sldIdLst>
    <p:sldId id="256" r:id="rId2"/>
    <p:sldId id="718" r:id="rId3"/>
    <p:sldId id="734" r:id="rId4"/>
    <p:sldId id="740" r:id="rId5"/>
    <p:sldId id="720" r:id="rId6"/>
    <p:sldId id="736" r:id="rId7"/>
    <p:sldId id="726" r:id="rId8"/>
    <p:sldId id="727" r:id="rId9"/>
    <p:sldId id="725" r:id="rId10"/>
    <p:sldId id="739" r:id="rId11"/>
    <p:sldId id="344" r:id="rId12"/>
    <p:sldId id="345" r:id="rId13"/>
    <p:sldId id="722" r:id="rId14"/>
    <p:sldId id="724" r:id="rId15"/>
    <p:sldId id="729" r:id="rId16"/>
    <p:sldId id="730" r:id="rId17"/>
    <p:sldId id="731" r:id="rId18"/>
    <p:sldId id="732" r:id="rId19"/>
    <p:sldId id="733" r:id="rId20"/>
    <p:sldId id="737" r:id="rId21"/>
    <p:sldId id="723" r:id="rId22"/>
    <p:sldId id="738" r:id="rId23"/>
    <p:sldId id="735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E8B75-EE15-41FA-99CE-E4727FE45598}">
          <p14:sldIdLst>
            <p14:sldId id="256"/>
            <p14:sldId id="718"/>
            <p14:sldId id="734"/>
            <p14:sldId id="740"/>
            <p14:sldId id="720"/>
            <p14:sldId id="736"/>
            <p14:sldId id="726"/>
            <p14:sldId id="727"/>
            <p14:sldId id="725"/>
            <p14:sldId id="739"/>
            <p14:sldId id="344"/>
            <p14:sldId id="345"/>
            <p14:sldId id="722"/>
            <p14:sldId id="724"/>
            <p14:sldId id="729"/>
            <p14:sldId id="730"/>
            <p14:sldId id="731"/>
            <p14:sldId id="732"/>
            <p14:sldId id="733"/>
            <p14:sldId id="737"/>
            <p14:sldId id="723"/>
            <p14:sldId id="738"/>
            <p14:sldId id="735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4"/>
    <a:srgbClr val="136E9D"/>
    <a:srgbClr val="AE1C46"/>
    <a:srgbClr val="AA0535"/>
    <a:srgbClr val="A90233"/>
    <a:srgbClr val="3333CC"/>
    <a:srgbClr val="58595B"/>
    <a:srgbClr val="00AFAA"/>
    <a:srgbClr val="009E83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733" autoAdjust="0"/>
    <p:restoredTop sz="86027" autoAdjust="0"/>
  </p:normalViewPr>
  <p:slideViewPr>
    <p:cSldViewPr>
      <p:cViewPr varScale="1">
        <p:scale>
          <a:sx n="89" d="100"/>
          <a:sy n="89" d="100"/>
        </p:scale>
        <p:origin x="955" y="72"/>
      </p:cViewPr>
      <p:guideLst>
        <p:guide orient="horz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8DD1-79CB-4E59-966F-E27256E18564}" type="doc">
      <dgm:prSet loTypeId="urn:microsoft.com/office/officeart/2005/8/layout/bProcess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hu-HU"/>
        </a:p>
      </dgm:t>
    </dgm:pt>
    <dgm:pt modelId="{8683A3F8-F714-4F40-A6A9-FA5C3B4ABFB8}">
      <dgm:prSet custT="1"/>
      <dgm:spPr/>
      <dgm:t>
        <a:bodyPr/>
        <a:lstStyle/>
        <a:p>
          <a:pPr rtl="0"/>
          <a:r>
            <a:rPr lang="hu-HU" sz="36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endParaRPr lang="hu-HU" sz="36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7C5F0ED-4248-4FD1-958F-6CEBBD9751C3}" type="par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BC7DD0-204C-4281-B5E0-98A63565DBDA}" type="sib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A552D2D-6429-49D7-980B-4476DFE21AF6}">
      <dgm:prSet custT="1"/>
      <dgm:spPr/>
      <dgm:t>
        <a:bodyPr/>
        <a:lstStyle/>
        <a:p>
          <a:pPr rtl="0"/>
          <a:r>
            <a:rPr lang="hu-HU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3EDF78F-E1FF-43C4-8004-66F24CE9A402}" type="par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7F300BE-5897-458A-AD86-6A69E34D510D}" type="sib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487D763-1201-476B-BFFE-F23CE8576865}">
      <dgm:prSet custT="1"/>
      <dgm:spPr/>
      <dgm:t>
        <a:bodyPr/>
        <a:lstStyle/>
        <a:p>
          <a:pPr rtl="0"/>
          <a:r>
            <a:rPr lang="hu-HU" sz="3200" b="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</a:p>
      </dgm:t>
    </dgm:pt>
    <dgm:pt modelId="{51153719-BBC6-43CD-90F9-0BE233996068}" type="par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F3C8C1FB-679D-4BE5-A602-353997E8FD3E}" type="sib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F7B0A03-5B17-418A-83CE-BE7D4A38A042}" type="pres">
      <dgm:prSet presAssocID="{B7468DD1-79CB-4E59-966F-E27256E1856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hu-HU"/>
        </a:p>
      </dgm:t>
    </dgm:pt>
    <dgm:pt modelId="{992E5BB9-EE20-4DF8-B00A-C1C583A68293}" type="pres">
      <dgm:prSet presAssocID="{8683A3F8-F714-4F40-A6A9-FA5C3B4ABFB8}" presName="firstNode" presStyleLbl="node1" presStyleIdx="0" presStyleCnt="3" custLinFactNeighborX="-38683" custLinFactNeighborY="3255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320B337-B813-449D-BE5E-A89107F3F745}" type="pres">
      <dgm:prSet presAssocID="{73BC7DD0-204C-4281-B5E0-98A63565DBDA}" presName="sibTrans" presStyleLbl="sibTrans2D1" presStyleIdx="0" presStyleCnt="2"/>
      <dgm:spPr/>
      <dgm:t>
        <a:bodyPr/>
        <a:lstStyle/>
        <a:p>
          <a:endParaRPr lang="hu-HU"/>
        </a:p>
      </dgm:t>
    </dgm:pt>
    <dgm:pt modelId="{70C31B3A-494E-468F-8CA7-0AE7F6D43AC2}" type="pres">
      <dgm:prSet presAssocID="{2A552D2D-6429-49D7-980B-4476DFE21AF6}" presName="middleNode" presStyleCnt="0"/>
      <dgm:spPr/>
    </dgm:pt>
    <dgm:pt modelId="{BA74E3B2-E729-4C1C-8536-729B4E84F1C2}" type="pres">
      <dgm:prSet presAssocID="{2A552D2D-6429-49D7-980B-4476DFE21AF6}" presName="padding" presStyleLbl="node1" presStyleIdx="0" presStyleCnt="3"/>
      <dgm:spPr/>
    </dgm:pt>
    <dgm:pt modelId="{91EA8168-2735-402A-8A1F-3F42B7BCE8BE}" type="pres">
      <dgm:prSet presAssocID="{2A552D2D-6429-49D7-980B-4476DFE21AF6}" presName="shape" presStyleLbl="node1" presStyleIdx="1" presStyleCnt="3" custLinFactX="29893" custLinFactNeighborX="100000" custLinFactNeighborY="-9132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14AAAF2-6BFA-4BFE-AFB3-FD17A3DE15FE}" type="pres">
      <dgm:prSet presAssocID="{C7F300BE-5897-458A-AD86-6A69E34D510D}" presName="sibTrans" presStyleLbl="sibTrans2D1" presStyleIdx="1" presStyleCnt="2"/>
      <dgm:spPr/>
      <dgm:t>
        <a:bodyPr/>
        <a:lstStyle/>
        <a:p>
          <a:endParaRPr lang="hu-HU"/>
        </a:p>
      </dgm:t>
    </dgm:pt>
    <dgm:pt modelId="{23FE1B70-F8D3-4044-8672-82CC78D65261}" type="pres">
      <dgm:prSet presAssocID="{B487D763-1201-476B-BFFE-F23CE8576865}" presName="lastNode" presStyleLbl="node1" presStyleIdx="2" presStyleCnt="3" custLinFactNeighborX="58022" custLinFactNeighborY="-163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A7259AA-1A8A-4E81-ACC2-F46D4340D80C}" type="presOf" srcId="{C7F300BE-5897-458A-AD86-6A69E34D510D}" destId="{914AAAF2-6BFA-4BFE-AFB3-FD17A3DE15FE}" srcOrd="0" destOrd="0" presId="urn:microsoft.com/office/officeart/2005/8/layout/bProcess2"/>
    <dgm:cxn modelId="{AB37D3B8-8BDD-45B5-94BD-3A0B4531D3E3}" type="presOf" srcId="{B7468DD1-79CB-4E59-966F-E27256E18564}" destId="{BF7B0A03-5B17-418A-83CE-BE7D4A38A042}" srcOrd="0" destOrd="0" presId="urn:microsoft.com/office/officeart/2005/8/layout/bProcess2"/>
    <dgm:cxn modelId="{170B9CE4-AA27-491D-91EE-84A909B02299}" srcId="{B7468DD1-79CB-4E59-966F-E27256E18564}" destId="{B487D763-1201-476B-BFFE-F23CE8576865}" srcOrd="2" destOrd="0" parTransId="{51153719-BBC6-43CD-90F9-0BE233996068}" sibTransId="{F3C8C1FB-679D-4BE5-A602-353997E8FD3E}"/>
    <dgm:cxn modelId="{B81D8C33-8890-4596-BE09-BDF03B0BBB7F}" type="presOf" srcId="{B487D763-1201-476B-BFFE-F23CE8576865}" destId="{23FE1B70-F8D3-4044-8672-82CC78D65261}" srcOrd="0" destOrd="0" presId="urn:microsoft.com/office/officeart/2005/8/layout/bProcess2"/>
    <dgm:cxn modelId="{C4BD99E6-F400-4626-95AC-0EB7ECF5CE73}" srcId="{B7468DD1-79CB-4E59-966F-E27256E18564}" destId="{2A552D2D-6429-49D7-980B-4476DFE21AF6}" srcOrd="1" destOrd="0" parTransId="{13EDF78F-E1FF-43C4-8004-66F24CE9A402}" sibTransId="{C7F300BE-5897-458A-AD86-6A69E34D510D}"/>
    <dgm:cxn modelId="{562AC6BA-F5EC-47E0-BE9D-D122C481DF3E}" type="presOf" srcId="{2A552D2D-6429-49D7-980B-4476DFE21AF6}" destId="{91EA8168-2735-402A-8A1F-3F42B7BCE8BE}" srcOrd="0" destOrd="0" presId="urn:microsoft.com/office/officeart/2005/8/layout/bProcess2"/>
    <dgm:cxn modelId="{2F724435-8FE5-4DFA-8BE8-A292238FA161}" type="presOf" srcId="{8683A3F8-F714-4F40-A6A9-FA5C3B4ABFB8}" destId="{992E5BB9-EE20-4DF8-B00A-C1C583A68293}" srcOrd="0" destOrd="0" presId="urn:microsoft.com/office/officeart/2005/8/layout/bProcess2"/>
    <dgm:cxn modelId="{4ABD918C-484B-4B2F-8FD0-85301125E0C9}" type="presOf" srcId="{73BC7DD0-204C-4281-B5E0-98A63565DBDA}" destId="{7320B337-B813-449D-BE5E-A89107F3F745}" srcOrd="0" destOrd="0" presId="urn:microsoft.com/office/officeart/2005/8/layout/bProcess2"/>
    <dgm:cxn modelId="{ED7F3096-BE29-4CFB-89D1-821E2EA45BBB}" srcId="{B7468DD1-79CB-4E59-966F-E27256E18564}" destId="{8683A3F8-F714-4F40-A6A9-FA5C3B4ABFB8}" srcOrd="0" destOrd="0" parTransId="{77C5F0ED-4248-4FD1-958F-6CEBBD9751C3}" sibTransId="{73BC7DD0-204C-4281-B5E0-98A63565DBDA}"/>
    <dgm:cxn modelId="{DD6A9B4C-C839-4553-BED0-2E232F6324F3}" type="presParOf" srcId="{BF7B0A03-5B17-418A-83CE-BE7D4A38A042}" destId="{992E5BB9-EE20-4DF8-B00A-C1C583A68293}" srcOrd="0" destOrd="0" presId="urn:microsoft.com/office/officeart/2005/8/layout/bProcess2"/>
    <dgm:cxn modelId="{C85C1689-DA30-408F-8976-9CFFFE634AD6}" type="presParOf" srcId="{BF7B0A03-5B17-418A-83CE-BE7D4A38A042}" destId="{7320B337-B813-449D-BE5E-A89107F3F745}" srcOrd="1" destOrd="0" presId="urn:microsoft.com/office/officeart/2005/8/layout/bProcess2"/>
    <dgm:cxn modelId="{5F9A0CF4-BA00-450A-9A17-01EA781C8214}" type="presParOf" srcId="{BF7B0A03-5B17-418A-83CE-BE7D4A38A042}" destId="{70C31B3A-494E-468F-8CA7-0AE7F6D43AC2}" srcOrd="2" destOrd="0" presId="urn:microsoft.com/office/officeart/2005/8/layout/bProcess2"/>
    <dgm:cxn modelId="{0C36F82B-7F97-4163-B2B7-486138148CA5}" type="presParOf" srcId="{70C31B3A-494E-468F-8CA7-0AE7F6D43AC2}" destId="{BA74E3B2-E729-4C1C-8536-729B4E84F1C2}" srcOrd="0" destOrd="0" presId="urn:microsoft.com/office/officeart/2005/8/layout/bProcess2"/>
    <dgm:cxn modelId="{706CDA23-3EDF-4FA0-B923-012A1C265CB8}" type="presParOf" srcId="{70C31B3A-494E-468F-8CA7-0AE7F6D43AC2}" destId="{91EA8168-2735-402A-8A1F-3F42B7BCE8BE}" srcOrd="1" destOrd="0" presId="urn:microsoft.com/office/officeart/2005/8/layout/bProcess2"/>
    <dgm:cxn modelId="{6AAAB473-2E01-4E24-BB52-90D1AC0DDFAE}" type="presParOf" srcId="{BF7B0A03-5B17-418A-83CE-BE7D4A38A042}" destId="{914AAAF2-6BFA-4BFE-AFB3-FD17A3DE15FE}" srcOrd="3" destOrd="0" presId="urn:microsoft.com/office/officeart/2005/8/layout/bProcess2"/>
    <dgm:cxn modelId="{407F46AC-05ED-4BFD-9A2B-AA181FCE192F}" type="presParOf" srcId="{BF7B0A03-5B17-418A-83CE-BE7D4A38A042}" destId="{23FE1B70-F8D3-4044-8672-82CC78D6526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5BB9-EE20-4DF8-B00A-C1C583A68293}">
      <dsp:nvSpPr>
        <dsp:cNvPr id="0" name=""/>
        <dsp:cNvSpPr/>
      </dsp:nvSpPr>
      <dsp:spPr>
        <a:xfrm>
          <a:off x="702081" y="756089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6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endParaRPr lang="hu-HU" sz="36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041901" y="1095909"/>
        <a:ext cx="1640799" cy="1640799"/>
      </dsp:txXfrm>
    </dsp:sp>
    <dsp:sp modelId="{7320B337-B813-449D-BE5E-A89107F3F745}">
      <dsp:nvSpPr>
        <dsp:cNvPr id="0" name=""/>
        <dsp:cNvSpPr/>
      </dsp:nvSpPr>
      <dsp:spPr>
        <a:xfrm rot="6500193">
          <a:off x="3108783" y="2181392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8168-2735-402A-8A1F-3F42B7BCE8BE}">
      <dsp:nvSpPr>
        <dsp:cNvPr id="0" name=""/>
        <dsp:cNvSpPr/>
      </dsp:nvSpPr>
      <dsp:spPr>
        <a:xfrm>
          <a:off x="3996446" y="2106234"/>
          <a:ext cx="1547733" cy="1547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223106" y="2332894"/>
        <a:ext cx="1094413" cy="1094413"/>
      </dsp:txXfrm>
    </dsp:sp>
    <dsp:sp modelId="{914AAAF2-6BFA-4BFE-AFB3-FD17A3DE15FE}">
      <dsp:nvSpPr>
        <dsp:cNvPr id="0" name=""/>
        <dsp:cNvSpPr/>
      </dsp:nvSpPr>
      <dsp:spPr>
        <a:xfrm rot="6609972">
          <a:off x="5606232" y="3053616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E1B70-F8D3-4044-8672-82CC78D65261}">
      <dsp:nvSpPr>
        <dsp:cNvPr id="0" name=""/>
        <dsp:cNvSpPr/>
      </dsp:nvSpPr>
      <dsp:spPr>
        <a:xfrm>
          <a:off x="6426721" y="2754312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b="0" kern="120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</a:p>
      </dsp:txBody>
      <dsp:txXfrm>
        <a:off x="6766541" y="3094132"/>
        <a:ext cx="1640799" cy="16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8D6F-A0C0-46C0-A295-D3723D5EA4AB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C1F-13D3-43CD-A146-021F1C359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99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6E7B-3576-4970-B1A2-88C1ABE177BE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2C1D-2BFA-4AF9-ACBF-EB79A88E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8480641-32A1-44CA-9E2A-3CE576442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DF48B8-33A8-4733-9F9C-4638EE5B7D0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4186564-BE5F-4148-BBB5-F0AC55207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495FDDA-97A7-47D7-860A-683B27FBB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F7577B1-22A1-4949-A607-644BFC53B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2A2788-A1FC-49CA-83AF-A9C870F79EA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A71D886-D02A-4075-BC72-DD96A0826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E1B8A04-D0B7-4C4D-9CCE-CF3317F27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03E54C9-5E68-4B6E-8840-05579CB4A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86DD23-F404-4003-AD18-5B07426724A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74D335D-BE05-40F6-AE71-7BCB6ADF9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8E1D370-2FF5-47F2-BE1A-E598F2EE4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1" y="4149080"/>
            <a:ext cx="3528392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51920" y="6131808"/>
            <a:ext cx="482453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9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GB" dirty="0"/>
              <a:t>Speaker | Location | Date</a:t>
            </a:r>
          </a:p>
        </p:txBody>
      </p:sp>
    </p:spTree>
    <p:extLst>
      <p:ext uri="{BB962C8B-B14F-4D97-AF65-F5344CB8AC3E}">
        <p14:creationId xmlns:p14="http://schemas.microsoft.com/office/powerpoint/2010/main" val="2368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497624" y="6467128"/>
            <a:ext cx="285656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675" smtClean="0">
                <a:solidFill>
                  <a:schemeClr val="bg1"/>
                </a:solidFill>
                <a:latin typeface="Titillium" pitchFamily="50" charset="0"/>
              </a:rPr>
              <a:t>‹#›</a:t>
            </a:fld>
            <a:endParaRPr lang="en-GB" sz="675" dirty="0">
              <a:solidFill>
                <a:schemeClr val="bg1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8" y="404671"/>
            <a:ext cx="6426713" cy="47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8" y="1196976"/>
            <a:ext cx="6426713" cy="4491024"/>
          </a:xfrm>
          <a:prstGeom prst="rect">
            <a:avLst/>
          </a:prstGeom>
        </p:spPr>
        <p:txBody>
          <a:bodyPr/>
          <a:lstStyle>
            <a:lvl1pPr marL="0" indent="-134997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500">
                <a:solidFill>
                  <a:schemeClr val="tx1"/>
                </a:solidFill>
              </a:defRPr>
            </a:lvl1pPr>
            <a:lvl2pPr marL="485988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1500"/>
            </a:lvl2pPr>
            <a:lvl3pPr indent="-134997">
              <a:lnSpc>
                <a:spcPct val="113000"/>
              </a:lnSpc>
              <a:buClr>
                <a:schemeClr val="tx2"/>
              </a:buClr>
              <a:defRPr sz="1500" baseline="0"/>
            </a:lvl3pPr>
            <a:lvl4pPr marL="1200120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1500"/>
            </a:lvl4pPr>
          </a:lstStyle>
          <a:p>
            <a:pPr lvl="0"/>
            <a:r>
              <a:rPr lang="en-GB" sz="1500" dirty="0"/>
              <a:t>Text Here</a:t>
            </a:r>
          </a:p>
          <a:p>
            <a:pPr lvl="1"/>
            <a:r>
              <a:rPr lang="en-GB" sz="15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78" y="274638"/>
            <a:ext cx="593035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281" y="1600206"/>
            <a:ext cx="7103165" cy="452596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hu-HU" dirty="0"/>
              <a:t>Click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DE5A-74D5-4D1F-BD8A-16CDEB5A26F2}" type="datetimeFigureOut">
              <a:rPr lang="en-US"/>
              <a:pPr>
                <a:defRPr/>
              </a:pPr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D95B-28C8-4FC8-9A5F-9BEE327AB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22" y="274638"/>
            <a:ext cx="5983356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2EC15-EFBD-402C-BEFB-D66D639060BB}" type="datetimeFigureOut">
              <a:rPr lang="en-US"/>
              <a:pPr>
                <a:defRPr/>
              </a:pPr>
              <a:t>9/8/2020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73DFE-6AB9-4A57-9130-485E91EA4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B89-2F79-4BA7-A23A-F0B188F0D5B2}" type="datetimeFigureOut">
              <a:rPr lang="hu-HU" smtClean="0"/>
              <a:t>2020. 09. 08.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1C-B488-4AE7-9AB1-C8358B7CD8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1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69730" y="312546"/>
            <a:ext cx="7804547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69730" y="1830593"/>
            <a:ext cx="7804547" cy="44201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4437986" y="6505284"/>
            <a:ext cx="259105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554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539750" y="47251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692151" y="48775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pic>
        <p:nvPicPr>
          <p:cNvPr id="6" name="Kép 5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7849"/>
            <a:ext cx="1080000" cy="1080000"/>
          </a:xfrm>
          <a:prstGeom prst="rect">
            <a:avLst/>
          </a:prstGeom>
        </p:spPr>
      </p:pic>
      <p:pic>
        <p:nvPicPr>
          <p:cNvPr id="1028" name="Picture 4" descr="Image result for elte informatikai kar cÃ­mer">
            <a:extLst>
              <a:ext uri="{FF2B5EF4-FFF2-40B4-BE49-F238E27FC236}">
                <a16:creationId xmlns:a16="http://schemas.microsoft.com/office/drawing/2014/main" id="{1721A0D4-43B4-4367-80E1-F1680DA39767}"/>
              </a:ext>
            </a:extLst>
          </p:cNvPr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46489"/>
            <a:ext cx="1000800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2B99D5B-2150-40C4-A420-A85FBB950460}"/>
              </a:ext>
            </a:extLst>
          </p:cNvPr>
          <p:cNvGrpSpPr/>
          <p:nvPr userDrawn="1"/>
        </p:nvGrpSpPr>
        <p:grpSpPr>
          <a:xfrm>
            <a:off x="7956884" y="2126489"/>
            <a:ext cx="1259632" cy="1144013"/>
            <a:chOff x="11094016" y="2060848"/>
            <a:chExt cx="1237152" cy="1008112"/>
          </a:xfrm>
        </p:grpSpPr>
        <p:pic>
          <p:nvPicPr>
            <p:cNvPr id="1030" name="Picture 6" descr="https://www.eitdigital.eu/fileadmin/_processed_/0/3/csm_budapest_landmark_77173e703c.jpg">
              <a:extLst>
                <a:ext uri="{FF2B5EF4-FFF2-40B4-BE49-F238E27FC236}">
                  <a16:creationId xmlns:a16="http://schemas.microsoft.com/office/drawing/2014/main" id="{EA96A06A-9458-4286-9F27-868B87F010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16" y="2450660"/>
              <a:ext cx="1080000" cy="6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AAD9B0B0-AFB7-4946-9439-A74D30E28825}"/>
                </a:ext>
              </a:extLst>
            </p:cNvPr>
            <p:cNvSpPr txBox="1"/>
            <p:nvPr userDrawn="1"/>
          </p:nvSpPr>
          <p:spPr>
            <a:xfrm>
              <a:off x="11274896" y="2060848"/>
              <a:ext cx="105627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ELTE </a:t>
              </a:r>
              <a:r>
                <a:rPr lang="hu-HU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Faculty of Informatics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EIT Digital CLC</a:t>
              </a:r>
              <a:endParaRPr lang="hu-HU" sz="52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93" r:id="rId2"/>
    <p:sldLayoutId id="2147483796" r:id="rId3"/>
    <p:sldLayoutId id="2147483801" r:id="rId4"/>
    <p:sldLayoutId id="2147483802" r:id="rId5"/>
    <p:sldLayoutId id="2147483803" r:id="rId6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t.ac.uk/smsas/personal/msr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kent.ac.uk/smsas/personal/msr/ma304/coursenotes/exercises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612-3566-8" TargetMode="External"/><Relationship Id="rId2" Type="http://schemas.openxmlformats.org/officeDocument/2006/relationships/hyperlink" Target="https://www.math.kth.se/matstat/gru/sf1901/TCOMK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kth.se/matstat/gru/sf1901/TCOMK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link.springer.com/book/10.1007/978-1-4612-3566-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612-3566-8" TargetMode="External"/><Relationship Id="rId2" Type="http://schemas.openxmlformats.org/officeDocument/2006/relationships/hyperlink" Target="https://www.math.kth.se/matstat/gru/sf1901/TCOMK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612-3566-8" TargetMode="External"/><Relationship Id="rId2" Type="http://schemas.openxmlformats.org/officeDocument/2006/relationships/hyperlink" Target="https://www.math.kth.se/matstat/gru/sf1901/TCOMK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kth.se/matstat/gru/sf1901/TCOMK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ink.springer.com/book/10.1007/978-1-4612-3566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1CVxmPXHApPL7zP7IsiraK9iNqDgH-ww/view?usp=sharing" TargetMode="External"/><Relationship Id="rId3" Type="http://schemas.openxmlformats.org/officeDocument/2006/relationships/hyperlink" Target="https://drive.google.com/file/d/1ur3DG-00orKvdH_kI9ixw__1vSlU70fZ/view?usp=sharing" TargetMode="External"/><Relationship Id="rId7" Type="http://schemas.openxmlformats.org/officeDocument/2006/relationships/hyperlink" Target="https://drive.google.com/file/d/1Cpci_22k0d3VRYVfUSzY9vlvXfCy_9NI/view?usp=sharing" TargetMode="External"/><Relationship Id="rId2" Type="http://schemas.openxmlformats.org/officeDocument/2006/relationships/hyperlink" Target="https://drive.google.com/file/d/1Oax0glSVJl8tUhv92L6GtXxP1vwwfcuW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xol_u_AyRapyQ4hA3mDCxdmPqlVD0O-y/view?usp=sharing" TargetMode="External"/><Relationship Id="rId5" Type="http://schemas.openxmlformats.org/officeDocument/2006/relationships/hyperlink" Target="https://drive.google.com/file/d/14b9PTlseUdy_8xjyLQmi8M0mTM744U7G/view?usp=sharing" TargetMode="External"/><Relationship Id="rId10" Type="http://schemas.openxmlformats.org/officeDocument/2006/relationships/hyperlink" Target="https://drive.google.com/file/d/1bGwper1wzF7scFh9gwFgTlHfiNhWF5PB/view?usp=sharing" TargetMode="External"/><Relationship Id="rId4" Type="http://schemas.openxmlformats.org/officeDocument/2006/relationships/hyperlink" Target="https://drive.google.com/file/d/1JBKM8XQgpk1IIjmAUj5mwwF21IF0whoF/view?usp=sharing" TargetMode="External"/><Relationship Id="rId9" Type="http://schemas.openxmlformats.org/officeDocument/2006/relationships/hyperlink" Target="https://drive.google.com/file/d/1gUUHphH9EvOqo5jwff27Mm8LFp4fxchB/view?usp=shar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~dana/MLCla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gentle-introduction-linear-algebra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linear_algebra_for_machine_learning/" TargetMode="External"/><Relationship Id="rId2" Type="http://schemas.openxmlformats.org/officeDocument/2006/relationships/hyperlink" Target="https://www.youtube.com/watch?v=kZwSqZuBMG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C85-FA26-4789-B80E-79F13CA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071048" cy="2751583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Lecture</a:t>
            </a:r>
            <a:r>
              <a:rPr lang="hu-HU" dirty="0"/>
              <a:t> 0</a:t>
            </a:r>
            <a:br>
              <a:rPr lang="hu-HU" dirty="0"/>
            </a:br>
            <a:r>
              <a:rPr lang="hu-HU" dirty="0"/>
              <a:t>Introduction </a:t>
            </a:r>
            <a:r>
              <a:rPr lang="hu-HU" dirty="0" err="1"/>
              <a:t>to</a:t>
            </a:r>
            <a:r>
              <a:rPr lang="hu-HU" dirty="0"/>
              <a:t> Machine Learning</a:t>
            </a:r>
            <a:br>
              <a:rPr lang="hu-HU" dirty="0"/>
            </a:br>
            <a:r>
              <a:rPr lang="hu-HU" dirty="0" err="1"/>
              <a:t>Fall</a:t>
            </a:r>
            <a:r>
              <a:rPr lang="hu-HU" dirty="0"/>
              <a:t> </a:t>
            </a:r>
            <a:r>
              <a:rPr lang="hu-HU" dirty="0" err="1"/>
              <a:t>Semester</a:t>
            </a:r>
            <a:r>
              <a:rPr lang="hu-HU" dirty="0"/>
              <a:t> 2020-2021</a:t>
            </a:r>
            <a:br>
              <a:rPr lang="hu-HU" dirty="0"/>
            </a:br>
            <a:r>
              <a:rPr lang="hu-HU" b="1" dirty="0">
                <a:highlight>
                  <a:srgbClr val="FFFF00"/>
                </a:highlight>
                <a:sym typeface="Wingdings" panose="05000000000000000000" pitchFamily="2" charset="2"/>
              </a:rPr>
              <a:t> </a:t>
            </a:r>
            <a:r>
              <a:rPr lang="hu-HU" b="1" dirty="0" err="1">
                <a:highlight>
                  <a:srgbClr val="FFFF00"/>
                </a:highlight>
                <a:sym typeface="Wingdings" panose="05000000000000000000" pitchFamily="2" charset="2"/>
              </a:rPr>
              <a:t>Syllabus</a:t>
            </a:r>
            <a:r>
              <a:rPr lang="hu-HU" b="1" dirty="0">
                <a:highlight>
                  <a:srgbClr val="FFFF00"/>
                </a:highlight>
                <a:sym typeface="Wingdings" panose="05000000000000000000" pitchFamily="2" charset="2"/>
              </a:rPr>
              <a:t>—</a:t>
            </a:r>
            <a:r>
              <a:rPr lang="hu-HU" b="1" dirty="0" err="1">
                <a:highlight>
                  <a:srgbClr val="FFFF00"/>
                </a:highlight>
                <a:sym typeface="Wingdings" panose="05000000000000000000" pitchFamily="2" charset="2"/>
              </a:rPr>
              <a:t>Homeworks</a:t>
            </a:r>
            <a:r>
              <a:rPr lang="hu-HU" b="1" dirty="0">
                <a:highlight>
                  <a:srgbClr val="FFFF00"/>
                </a:highlight>
                <a:sym typeface="Wingdings" panose="05000000000000000000" pitchFamily="2" charset="2"/>
              </a:rPr>
              <a:t>—</a:t>
            </a:r>
            <a:r>
              <a:rPr lang="hu-HU" b="1" dirty="0" err="1">
                <a:highlight>
                  <a:srgbClr val="FFFF00"/>
                </a:highlight>
                <a:sym typeface="Wingdings" panose="05000000000000000000" pitchFamily="2" charset="2"/>
              </a:rPr>
              <a:t>Exam</a:t>
            </a:r>
            <a:r>
              <a:rPr lang="hu-HU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endParaRPr lang="hu-HU" b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38F2C-C292-45C6-9935-FE4C2DBA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András Lőrincz</a:t>
            </a:r>
          </a:p>
          <a:p>
            <a:r>
              <a:rPr lang="hu-HU" dirty="0"/>
              <a:t>Department of Artificial </a:t>
            </a:r>
            <a:r>
              <a:rPr lang="hu-HU" dirty="0" err="1"/>
              <a:t>Intelligence</a:t>
            </a:r>
            <a:endParaRPr lang="hu-HU" dirty="0"/>
          </a:p>
          <a:p>
            <a:r>
              <a:rPr lang="hu-HU" dirty="0" err="1"/>
              <a:t>Faculty</a:t>
            </a:r>
            <a:r>
              <a:rPr lang="hu-HU" dirty="0"/>
              <a:t> of </a:t>
            </a:r>
            <a:r>
              <a:rPr lang="hu-HU" dirty="0" err="1"/>
              <a:t>Informatics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32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5656" y="2564904"/>
            <a:ext cx="5983356" cy="1143000"/>
          </a:xfrm>
        </p:spPr>
        <p:txBody>
          <a:bodyPr/>
          <a:lstStyle/>
          <a:p>
            <a:r>
              <a:rPr lang="hu-HU" dirty="0" err="1" smtClean="0"/>
              <a:t>Mathematical</a:t>
            </a:r>
            <a:r>
              <a:rPr lang="hu-HU" dirty="0" smtClean="0"/>
              <a:t> Tour and </a:t>
            </a:r>
            <a:r>
              <a:rPr lang="hu-HU" dirty="0" err="1" smtClean="0"/>
              <a:t>Homeworks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716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EAB0DF7A-A7C6-45E6-8272-ABF919EAE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 err="1"/>
              <a:t>Mathematical</a:t>
            </a:r>
            <a:r>
              <a:rPr lang="hu-HU" altLang="en-US" dirty="0"/>
              <a:t> </a:t>
            </a:r>
            <a:r>
              <a:rPr lang="hu-HU" altLang="en-US" dirty="0" err="1"/>
              <a:t>tour</a:t>
            </a:r>
            <a:r>
              <a:rPr lang="hu-HU" altLang="en-US" dirty="0"/>
              <a:t/>
            </a:r>
            <a:br>
              <a:rPr lang="hu-HU" altLang="en-US" dirty="0"/>
            </a:br>
            <a:r>
              <a:rPr lang="hu-HU" altLang="en-US" dirty="0"/>
              <a:t>Law of </a:t>
            </a:r>
            <a:r>
              <a:rPr lang="hu-HU" altLang="en-US" dirty="0" err="1"/>
              <a:t>large</a:t>
            </a:r>
            <a:r>
              <a:rPr lang="hu-HU" altLang="en-US" dirty="0"/>
              <a:t> </a:t>
            </a:r>
            <a:r>
              <a:rPr lang="hu-HU" altLang="en-US" dirty="0" err="1"/>
              <a:t>numbers</a:t>
            </a:r>
            <a:endParaRPr lang="hu-HU" altLang="en-US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6F0394E-F9C4-461C-AB1C-7CA219DDF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en-US" sz="2600" dirty="0">
                <a:latin typeface="cmmi10" panose="020B0500000000000000" pitchFamily="34" charset="0"/>
              </a:rPr>
              <a:t>X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stochastic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variable</a:t>
            </a:r>
            <a:r>
              <a:rPr lang="hu-HU" altLang="en-US" sz="2600" dirty="0">
                <a:latin typeface="Garamond" panose="02020404030301010803" pitchFamily="18" charset="0"/>
              </a:rPr>
              <a:t>, </a:t>
            </a:r>
          </a:p>
          <a:p>
            <a:pPr lvl="1" eaLnBrk="1" hangingPunct="1"/>
            <a:r>
              <a:rPr lang="hu-HU" altLang="en-US" sz="2200" dirty="0">
                <a:latin typeface="Garamond" panose="02020404030301010803" pitchFamily="18" charset="0"/>
              </a:rPr>
              <a:t>has </a:t>
            </a:r>
            <a:r>
              <a:rPr lang="hu-HU" altLang="en-US" sz="2200" dirty="0" err="1">
                <a:latin typeface="Garamond" panose="02020404030301010803" pitchFamily="18" charset="0"/>
              </a:rPr>
              <a:t>finite</a:t>
            </a:r>
            <a:r>
              <a:rPr lang="hu-HU" altLang="en-US" sz="2200" dirty="0">
                <a:latin typeface="Garamond" panose="02020404030301010803" pitchFamily="18" charset="0"/>
              </a:rPr>
              <a:t> </a:t>
            </a:r>
            <a:r>
              <a:rPr lang="hu-HU" altLang="en-US" sz="2200" dirty="0" err="1">
                <a:latin typeface="Garamond" panose="02020404030301010803" pitchFamily="18" charset="0"/>
              </a:rPr>
              <a:t>expected</a:t>
            </a:r>
            <a:r>
              <a:rPr lang="hu-HU" altLang="en-US" sz="2200" dirty="0">
                <a:latin typeface="Garamond" panose="02020404030301010803" pitchFamily="18" charset="0"/>
              </a:rPr>
              <a:t> </a:t>
            </a:r>
            <a:r>
              <a:rPr lang="hu-HU" altLang="en-US" sz="2200" dirty="0" err="1">
                <a:latin typeface="Garamond" panose="02020404030301010803" pitchFamily="18" charset="0"/>
              </a:rPr>
              <a:t>value</a:t>
            </a:r>
            <a:r>
              <a:rPr lang="hu-HU" altLang="en-US" sz="2200" dirty="0">
                <a:latin typeface="Garamond" panose="02020404030301010803" pitchFamily="18" charset="0"/>
              </a:rPr>
              <a:t>, </a:t>
            </a:r>
            <a:endParaRPr lang="hu-HU" altLang="en-US" sz="2200" dirty="0">
              <a:latin typeface="cmr10" pitchFamily="34" charset="0"/>
            </a:endParaRPr>
          </a:p>
          <a:p>
            <a:pPr lvl="1" eaLnBrk="1" hangingPunct="1"/>
            <a:r>
              <a:rPr lang="hu-HU" altLang="en-US" sz="2200" dirty="0">
                <a:latin typeface="Garamond" panose="02020404030301010803" pitchFamily="18" charset="0"/>
              </a:rPr>
              <a:t>has </a:t>
            </a:r>
            <a:r>
              <a:rPr lang="hu-HU" altLang="en-US" sz="2200" dirty="0" err="1">
                <a:latin typeface="Garamond" panose="02020404030301010803" pitchFamily="18" charset="0"/>
              </a:rPr>
              <a:t>finite</a:t>
            </a:r>
            <a:r>
              <a:rPr lang="hu-HU" altLang="en-US" sz="2200" dirty="0">
                <a:latin typeface="Garamond" panose="02020404030301010803" pitchFamily="18" charset="0"/>
              </a:rPr>
              <a:t> standard </a:t>
            </a:r>
            <a:r>
              <a:rPr lang="hu-HU" altLang="en-US" sz="2200" dirty="0" err="1">
                <a:latin typeface="Garamond" panose="02020404030301010803" pitchFamily="18" charset="0"/>
              </a:rPr>
              <a:t>deviation</a:t>
            </a:r>
            <a:r>
              <a:rPr lang="hu-HU" altLang="en-US" sz="2200" dirty="0">
                <a:latin typeface="Garamond" panose="02020404030301010803" pitchFamily="18" charset="0"/>
              </a:rPr>
              <a:t>, </a:t>
            </a:r>
            <a:endParaRPr lang="hu-HU" altLang="en-US" sz="22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eaLnBrk="1" hangingPunct="1"/>
            <a:r>
              <a:rPr lang="hu-HU" altLang="en-US" sz="2600" dirty="0" err="1">
                <a:latin typeface="Garamond" panose="02020404030301010803" pitchFamily="18" charset="0"/>
              </a:rPr>
              <a:t>we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take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>
                <a:latin typeface="cmmi10" panose="020B0500000000000000" pitchFamily="34" charset="0"/>
              </a:rPr>
              <a:t>N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independent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samples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 err="1">
                <a:latin typeface="Garamond" panose="02020404030301010803" pitchFamily="18" charset="0"/>
              </a:rPr>
              <a:t>from</a:t>
            </a:r>
            <a:r>
              <a:rPr lang="hu-HU" altLang="en-US" sz="2600" dirty="0">
                <a:latin typeface="Garamond" panose="02020404030301010803" pitchFamily="18" charset="0"/>
              </a:rPr>
              <a:t> </a:t>
            </a:r>
            <a:r>
              <a:rPr lang="hu-HU" altLang="en-US" sz="2600" dirty="0">
                <a:latin typeface="cmmi10" panose="020B0500000000000000" pitchFamily="34" charset="0"/>
              </a:rPr>
              <a:t>X</a:t>
            </a:r>
            <a:r>
              <a:rPr lang="hu-HU" altLang="en-US" sz="2600" dirty="0">
                <a:latin typeface="Garamond" panose="02020404030301010803" pitchFamily="18" charset="0"/>
              </a:rPr>
              <a:t>:</a:t>
            </a:r>
          </a:p>
          <a:p>
            <a:pPr lvl="1" eaLnBrk="1" hangingPunct="1"/>
            <a:r>
              <a:rPr lang="en-US" altLang="en-US" sz="2200" dirty="0">
                <a:latin typeface="cmmi10" panose="020B0500000000000000" pitchFamily="34" charset="0"/>
              </a:rPr>
              <a:t>x</a:t>
            </a:r>
            <a:r>
              <a:rPr lang="en-US" altLang="en-US" sz="2200" baseline="-25000" dirty="0">
                <a:latin typeface="cmmi10" panose="020B0500000000000000" pitchFamily="34" charset="0"/>
              </a:rPr>
              <a:t>1</a:t>
            </a:r>
            <a:r>
              <a:rPr lang="hu-HU" altLang="en-US" sz="2200" dirty="0">
                <a:latin typeface="cmr10" pitchFamily="34" charset="0"/>
              </a:rPr>
              <a:t>, </a:t>
            </a:r>
            <a:r>
              <a:rPr lang="hu-HU" altLang="en-US" sz="2200" dirty="0">
                <a:latin typeface="cmmi10" panose="020B0500000000000000" pitchFamily="34" charset="0"/>
              </a:rPr>
              <a:t>x</a:t>
            </a:r>
            <a:r>
              <a:rPr lang="hu-HU" altLang="en-US" sz="2200" baseline="-25000" dirty="0">
                <a:latin typeface="cmmi10" panose="020B0500000000000000" pitchFamily="34" charset="0"/>
              </a:rPr>
              <a:t>2</a:t>
            </a:r>
            <a:r>
              <a:rPr lang="hu-HU" altLang="en-US" sz="2200" dirty="0">
                <a:latin typeface="cmr10" pitchFamily="34" charset="0"/>
              </a:rPr>
              <a:t>, </a:t>
            </a:r>
            <a:r>
              <a:rPr lang="hu-HU" altLang="en-US" sz="2200" dirty="0">
                <a:latin typeface="cmmi10" panose="020B0500000000000000" pitchFamily="34" charset="0"/>
              </a:rPr>
              <a:t>…</a:t>
            </a:r>
            <a:r>
              <a:rPr lang="hu-HU" altLang="en-US" sz="2200" dirty="0">
                <a:latin typeface="cmr10" pitchFamily="34" charset="0"/>
              </a:rPr>
              <a:t>, </a:t>
            </a:r>
            <a:r>
              <a:rPr lang="hu-HU" altLang="en-US" sz="2200" dirty="0" err="1">
                <a:latin typeface="cmmi10" panose="020B0500000000000000" pitchFamily="34" charset="0"/>
              </a:rPr>
              <a:t>x</a:t>
            </a:r>
            <a:r>
              <a:rPr lang="hu-HU" altLang="en-US" sz="2200" baseline="-25000" dirty="0" err="1">
                <a:latin typeface="cmmi10" panose="020B0500000000000000" pitchFamily="34" charset="0"/>
              </a:rPr>
              <a:t>N</a:t>
            </a:r>
            <a:r>
              <a:rPr lang="hu-HU" altLang="en-US" sz="2200" dirty="0">
                <a:latin typeface="Garamond" panose="02020404030301010803" pitchFamily="18" charset="0"/>
              </a:rPr>
              <a:t> </a:t>
            </a:r>
          </a:p>
          <a:p>
            <a:pPr lvl="1" eaLnBrk="1" hangingPunct="1"/>
            <a:r>
              <a:rPr lang="hu-HU" altLang="en-US" sz="2200" dirty="0" err="1">
                <a:latin typeface="cmmi10" panose="020B0500000000000000" pitchFamily="34" charset="0"/>
              </a:rPr>
              <a:t>x</a:t>
            </a:r>
            <a:r>
              <a:rPr lang="hu-HU" altLang="en-US" sz="2200" baseline="-25000" dirty="0" err="1">
                <a:latin typeface="cmmi10" panose="020B0500000000000000" pitchFamily="34" charset="0"/>
              </a:rPr>
              <a:t>k</a:t>
            </a:r>
            <a:r>
              <a:rPr lang="hu-HU" altLang="en-US" sz="2200" dirty="0" err="1">
                <a:latin typeface="Garamond" panose="02020404030301010803" pitchFamily="18" charset="0"/>
              </a:rPr>
              <a:t>’s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hu-HU" altLang="en-US" sz="2200" dirty="0" err="1">
                <a:latin typeface="Garamond" panose="02020404030301010803" pitchFamily="18" charset="0"/>
              </a:rPr>
              <a:t>are</a:t>
            </a:r>
            <a:r>
              <a:rPr lang="hu-HU" altLang="en-US" sz="2200" dirty="0">
                <a:latin typeface="Garamond" panose="02020404030301010803" pitchFamily="18" charset="0"/>
              </a:rPr>
              <a:t> </a:t>
            </a:r>
            <a:r>
              <a:rPr lang="hu-HU" altLang="en-US" sz="2200" dirty="0" err="1">
                <a:latin typeface="Garamond" panose="02020404030301010803" pitchFamily="18" charset="0"/>
              </a:rPr>
              <a:t>independent</a:t>
            </a:r>
            <a:endParaRPr lang="en-US" altLang="en-US" sz="2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marL="0" indent="0" eaLnBrk="1" hangingPunct="1">
              <a:buNone/>
            </a:pPr>
            <a:endParaRPr lang="hu-HU" altLang="en-US" sz="2600" dirty="0">
              <a:latin typeface="Garamond" panose="02020404030301010803" pitchFamily="18" charset="0"/>
            </a:endParaRPr>
          </a:p>
          <a:p>
            <a:pPr eaLnBrk="1" hangingPunct="1"/>
            <a:r>
              <a:rPr lang="hu-HU" altLang="en-US" sz="2600" dirty="0" err="1">
                <a:latin typeface="Garamond" panose="02020404030301010803" pitchFamily="18" charset="0"/>
              </a:rPr>
              <a:t>average</a:t>
            </a:r>
            <a:r>
              <a:rPr lang="hu-HU" altLang="en-US" sz="2600" dirty="0">
                <a:latin typeface="Garamond" panose="02020404030301010803" pitchFamily="18" charset="0"/>
              </a:rPr>
              <a:t>: </a:t>
            </a:r>
          </a:p>
        </p:txBody>
      </p:sp>
      <p:pic>
        <p:nvPicPr>
          <p:cNvPr id="18437" name="Picture 10" descr="txp_fig">
            <a:extLst>
              <a:ext uri="{FF2B5EF4-FFF2-40B4-BE49-F238E27FC236}">
                <a16:creationId xmlns:a16="http://schemas.microsoft.com/office/drawing/2014/main" id="{26117FC5-715D-49FA-83FC-006238421B7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73" y="5265993"/>
            <a:ext cx="20081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2" descr="txp_fig">
            <a:extLst>
              <a:ext uri="{FF2B5EF4-FFF2-40B4-BE49-F238E27FC236}">
                <a16:creationId xmlns:a16="http://schemas.microsoft.com/office/drawing/2014/main" id="{329BC6C2-9B8F-45A3-8512-8F195882489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2" y="4544517"/>
            <a:ext cx="1423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txp_fig">
            <a:extLst>
              <a:ext uri="{FF2B5EF4-FFF2-40B4-BE49-F238E27FC236}">
                <a16:creationId xmlns:a16="http://schemas.microsoft.com/office/drawing/2014/main" id="{D9A6819F-7C81-4F33-B6ED-93DB2C27B0A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61315"/>
            <a:ext cx="13620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5" descr="txp_fig">
            <a:extLst>
              <a:ext uri="{FF2B5EF4-FFF2-40B4-BE49-F238E27FC236}">
                <a16:creationId xmlns:a16="http://schemas.microsoft.com/office/drawing/2014/main" id="{1C28F593-C5C4-4701-A207-F95240721B6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57892"/>
            <a:ext cx="1422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27EA84F3-A70A-4BB3-8DF5-871265783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 err="1"/>
              <a:t>Mathematical</a:t>
            </a:r>
            <a:r>
              <a:rPr lang="hu-HU" altLang="en-US" dirty="0"/>
              <a:t> </a:t>
            </a:r>
            <a:r>
              <a:rPr lang="hu-HU" altLang="en-US" dirty="0" err="1"/>
              <a:t>tour</a:t>
            </a:r>
            <a:r>
              <a:rPr lang="hu-HU" altLang="en-US" dirty="0"/>
              <a:t/>
            </a:r>
            <a:br>
              <a:rPr lang="hu-HU" altLang="en-US" dirty="0"/>
            </a:br>
            <a:r>
              <a:rPr lang="hu-HU" altLang="en-US" dirty="0"/>
              <a:t>Law of </a:t>
            </a:r>
            <a:r>
              <a:rPr lang="hu-HU" altLang="en-US" dirty="0" err="1"/>
              <a:t>large</a:t>
            </a:r>
            <a:r>
              <a:rPr lang="hu-HU" altLang="en-US" dirty="0"/>
              <a:t> </a:t>
            </a:r>
            <a:r>
              <a:rPr lang="hu-HU" altLang="en-US" dirty="0" err="1"/>
              <a:t>numbers</a:t>
            </a:r>
            <a:endParaRPr lang="hu-HU" alt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194A14D-F96C-4C0B-BBFD-B0A18647D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eaLnBrk="1" hangingPunct="1"/>
            <a:r>
              <a:rPr lang="hu-HU" altLang="en-US" dirty="0">
                <a:latin typeface="Garamond" panose="02020404030301010803" pitchFamily="18" charset="0"/>
              </a:rPr>
              <a:t> </a:t>
            </a:r>
          </a:p>
          <a:p>
            <a:pPr eaLnBrk="1" hangingPunct="1"/>
            <a:r>
              <a:rPr lang="hu-HU" altLang="en-US" dirty="0" err="1">
                <a:latin typeface="Garamond" panose="02020404030301010803" pitchFamily="18" charset="0"/>
              </a:rPr>
              <a:t>Proof</a:t>
            </a:r>
            <a:r>
              <a:rPr lang="hu-HU" altLang="en-US" dirty="0">
                <a:latin typeface="Garamond" panose="02020404030301010803" pitchFamily="18" charset="0"/>
              </a:rPr>
              <a:t>: </a:t>
            </a:r>
            <a:r>
              <a:rPr lang="hu-HU" altLang="en-US" dirty="0" err="1">
                <a:latin typeface="Garamond" panose="02020404030301010803" pitchFamily="18" charset="0"/>
              </a:rPr>
              <a:t>trivial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</a:p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hu-HU" altLang="en-US" dirty="0">
              <a:latin typeface="Garamond" panose="02020404030301010803" pitchFamily="18" charset="0"/>
            </a:endParaRPr>
          </a:p>
        </p:txBody>
      </p:sp>
      <p:pic>
        <p:nvPicPr>
          <p:cNvPr id="20485" name="Picture 6" descr="txp_fig">
            <a:extLst>
              <a:ext uri="{FF2B5EF4-FFF2-40B4-BE49-F238E27FC236}">
                <a16:creationId xmlns:a16="http://schemas.microsoft.com/office/drawing/2014/main" id="{E48B2F4E-3277-435F-BF85-636C008569B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316163"/>
            <a:ext cx="16811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3" descr="txp_fig">
            <a:extLst>
              <a:ext uri="{FF2B5EF4-FFF2-40B4-BE49-F238E27FC236}">
                <a16:creationId xmlns:a16="http://schemas.microsoft.com/office/drawing/2014/main" id="{5BB40ED8-9592-44F7-8AA0-FDCDD47D8F4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424238"/>
            <a:ext cx="5916612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D7EDEEA5-668B-4D09-8886-21C87F2EB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 err="1"/>
              <a:t>Mathematical</a:t>
            </a:r>
            <a:r>
              <a:rPr lang="hu-HU" altLang="en-US" dirty="0"/>
              <a:t> </a:t>
            </a:r>
            <a:r>
              <a:rPr lang="hu-HU" altLang="en-US" dirty="0" err="1"/>
              <a:t>tour</a:t>
            </a:r>
            <a:r>
              <a:rPr lang="hu-HU" altLang="en-US" dirty="0"/>
              <a:t/>
            </a:r>
            <a:br>
              <a:rPr lang="hu-HU" altLang="en-US" dirty="0"/>
            </a:br>
            <a:r>
              <a:rPr lang="hu-HU" altLang="en-US" dirty="0"/>
              <a:t>Law of </a:t>
            </a:r>
            <a:r>
              <a:rPr lang="hu-HU" altLang="en-US" dirty="0" err="1"/>
              <a:t>large</a:t>
            </a:r>
            <a:r>
              <a:rPr lang="hu-HU" altLang="en-US" dirty="0"/>
              <a:t> </a:t>
            </a:r>
            <a:r>
              <a:rPr lang="hu-HU" altLang="en-US" dirty="0" err="1"/>
              <a:t>numbers</a:t>
            </a:r>
            <a:endParaRPr lang="hu-HU" altLang="en-US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BFFD44C-CF1C-42B5-A931-1C107D582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en-US" dirty="0" err="1">
                <a:latin typeface="Garamond" panose="02020404030301010803" pitchFamily="18" charset="0"/>
              </a:rPr>
              <a:t>Theorem</a:t>
            </a:r>
            <a:r>
              <a:rPr lang="hu-HU" altLang="en-US" dirty="0">
                <a:latin typeface="Garamond" panose="02020404030301010803" pitchFamily="18" charset="0"/>
              </a:rPr>
              <a:t>: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</a:p>
          <a:p>
            <a:pPr eaLnBrk="1" hangingPunct="1"/>
            <a:r>
              <a:rPr lang="hu-HU" altLang="en-US" dirty="0" err="1">
                <a:latin typeface="Garamond" panose="02020404030301010803" pitchFamily="18" charset="0"/>
              </a:rPr>
              <a:t>Proof</a:t>
            </a:r>
            <a:r>
              <a:rPr lang="hu-HU" altLang="en-US" dirty="0">
                <a:latin typeface="Garamond" panose="02020404030301010803" pitchFamily="18" charset="0"/>
              </a:rPr>
              <a:t>:</a:t>
            </a:r>
          </a:p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lvl="1"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lvl="1"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lvl="1"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lvl="1"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lvl="1"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lvl="1" eaLnBrk="1" hangingPunct="1"/>
            <a:r>
              <a:rPr lang="hu-HU" altLang="en-US" dirty="0" err="1">
                <a:latin typeface="Garamond" panose="02020404030301010803" pitchFamily="18" charset="0"/>
              </a:rPr>
              <a:t>if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cmmi10" panose="020B0500000000000000" pitchFamily="34" charset="0"/>
              </a:rPr>
              <a:t>i</a:t>
            </a:r>
            <a:r>
              <a:rPr lang="en-US" altLang="en-US" dirty="0" err="1">
                <a:latin typeface="Symbol" panose="05050102010706020507" pitchFamily="18" charset="2"/>
                <a:sym typeface="Symbol" panose="05050102010706020507" pitchFamily="18" charset="2"/>
              </a:rPr>
              <a:t></a:t>
            </a:r>
            <a:r>
              <a:rPr lang="en-US" altLang="en-US" dirty="0" err="1">
                <a:latin typeface="cmmi10" panose="020B0500000000000000" pitchFamily="34" charset="0"/>
              </a:rPr>
              <a:t>j</a:t>
            </a:r>
            <a:r>
              <a:rPr lang="en-US" altLang="en-US" dirty="0">
                <a:latin typeface="Garamond" panose="02020404030301010803" pitchFamily="18" charset="0"/>
              </a:rPr>
              <a:t>, </a:t>
            </a:r>
            <a:r>
              <a:rPr lang="hu-HU" altLang="en-US" dirty="0" err="1">
                <a:latin typeface="Garamond" panose="02020404030301010803" pitchFamily="18" charset="0"/>
              </a:rPr>
              <a:t>then</a:t>
            </a:r>
            <a:r>
              <a:rPr lang="hu-HU" altLang="en-US" dirty="0">
                <a:latin typeface="Garamond" panose="02020404030301010803" pitchFamily="18" charset="0"/>
              </a:rPr>
              <a:t> </a:t>
            </a:r>
            <a:r>
              <a:rPr lang="hu-HU" altLang="en-US" dirty="0" err="1">
                <a:latin typeface="Garamond" panose="02020404030301010803" pitchFamily="18" charset="0"/>
              </a:rPr>
              <a:t>due</a:t>
            </a:r>
            <a:r>
              <a:rPr lang="hu-HU" altLang="en-US" dirty="0">
                <a:latin typeface="Garamond" panose="02020404030301010803" pitchFamily="18" charset="0"/>
              </a:rPr>
              <a:t> </a:t>
            </a:r>
            <a:r>
              <a:rPr lang="hu-HU" altLang="en-US" dirty="0" err="1">
                <a:latin typeface="Garamond" panose="02020404030301010803" pitchFamily="18" charset="0"/>
              </a:rPr>
              <a:t>to</a:t>
            </a:r>
            <a:r>
              <a:rPr lang="hu-HU" altLang="en-US" dirty="0">
                <a:latin typeface="Garamond" panose="02020404030301010803" pitchFamily="18" charset="0"/>
              </a:rPr>
              <a:t> </a:t>
            </a:r>
            <a:r>
              <a:rPr lang="hu-HU" altLang="en-US" dirty="0" err="1">
                <a:latin typeface="Garamond" panose="02020404030301010803" pitchFamily="18" charset="0"/>
              </a:rPr>
              <a:t>independece</a:t>
            </a:r>
            <a:r>
              <a:rPr lang="hu-HU" altLang="en-US" dirty="0">
                <a:latin typeface="Garamond" panose="02020404030301010803" pitchFamily="18" charset="0"/>
              </a:rPr>
              <a:t>:</a:t>
            </a:r>
          </a:p>
          <a:p>
            <a:pPr lvl="1" eaLnBrk="1" hangingPunct="1"/>
            <a:endParaRPr lang="hu-HU" altLang="en-US" dirty="0">
              <a:latin typeface="Garamond" panose="02020404030301010803" pitchFamily="18" charset="0"/>
            </a:endParaRPr>
          </a:p>
          <a:p>
            <a:pPr lvl="1" eaLnBrk="1" hangingPunct="1"/>
            <a:r>
              <a:rPr lang="hu-HU" altLang="en-US" dirty="0">
                <a:latin typeface="Garamond" panose="02020404030301010803" pitchFamily="18" charset="0"/>
              </a:rPr>
              <a:t>and </a:t>
            </a:r>
            <a:r>
              <a:rPr lang="hu-HU" altLang="en-US" dirty="0" err="1">
                <a:latin typeface="Garamond" panose="02020404030301010803" pitchFamily="18" charset="0"/>
              </a:rPr>
              <a:t>thus</a:t>
            </a:r>
            <a:r>
              <a:rPr lang="hu-HU" altLang="en-US" dirty="0">
                <a:latin typeface="Garamond" panose="02020404030301010803" pitchFamily="18" charset="0"/>
              </a:rPr>
              <a:t>:</a:t>
            </a:r>
          </a:p>
        </p:txBody>
      </p:sp>
      <p:pic>
        <p:nvPicPr>
          <p:cNvPr id="22533" name="Picture 11" descr="txp_fig">
            <a:extLst>
              <a:ext uri="{FF2B5EF4-FFF2-40B4-BE49-F238E27FC236}">
                <a16:creationId xmlns:a16="http://schemas.microsoft.com/office/drawing/2014/main" id="{D7012F4E-54FB-4D2B-8505-2107611FBF0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2" y="2151268"/>
            <a:ext cx="6342062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3" descr="txp_fig">
            <a:extLst>
              <a:ext uri="{FF2B5EF4-FFF2-40B4-BE49-F238E27FC236}">
                <a16:creationId xmlns:a16="http://schemas.microsoft.com/office/drawing/2014/main" id="{4E1BF166-C6DB-49DE-9C13-468D24963D1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52721"/>
            <a:ext cx="299561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6" descr="txp_fig">
            <a:extLst>
              <a:ext uri="{FF2B5EF4-FFF2-40B4-BE49-F238E27FC236}">
                <a16:creationId xmlns:a16="http://schemas.microsoft.com/office/drawing/2014/main" id="{B9A292F4-1BCB-42C8-9295-BA6AE7119B5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724783"/>
            <a:ext cx="654208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7" descr="txp_fig">
            <a:extLst>
              <a:ext uri="{FF2B5EF4-FFF2-40B4-BE49-F238E27FC236}">
                <a16:creationId xmlns:a16="http://schemas.microsoft.com/office/drawing/2014/main" id="{B83BD096-4467-450D-9481-F1F24A4F009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63" y="1830593"/>
            <a:ext cx="2060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CD7FA-2685-4AC1-BB56-F0FE7400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5630"/>
            <a:ext cx="9144000" cy="22813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9DA12-37C4-41CF-BA2F-45FB205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Homeworks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>
                <a:hlinkClick r:id="rId3"/>
              </a:rPr>
              <a:t>Martin </a:t>
            </a:r>
            <a:r>
              <a:rPr lang="hu-HU" dirty="0" err="1">
                <a:hlinkClick r:id="rId3"/>
              </a:rPr>
              <a:t>Ridout</a:t>
            </a:r>
            <a:r>
              <a:rPr lang="hu-HU" dirty="0"/>
              <a:t/>
            </a:r>
            <a:br>
              <a:rPr lang="hu-HU" dirty="0"/>
            </a:br>
            <a:r>
              <a:rPr lang="en-US" dirty="0">
                <a:hlinkClick r:id="rId4"/>
              </a:rPr>
              <a:t>107 Exercises in Probability </a:t>
            </a:r>
            <a:r>
              <a:rPr lang="en-US" dirty="0" err="1">
                <a:hlinkClick r:id="rId4"/>
              </a:rPr>
              <a:t>Theor</a:t>
            </a:r>
            <a:r>
              <a:rPr lang="hu-HU" dirty="0">
                <a:hlinkClick r:id="rId4"/>
              </a:rPr>
              <a:t>y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University of Kent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5A93-AFAB-4E50-A33D-C8920C6AB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DA129-296C-493B-A747-45DD73ED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0593"/>
            <a:ext cx="9144000" cy="1444121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DF76F-594B-40B8-B5F8-11411F024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77163"/>
            <a:ext cx="9144000" cy="563975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2BCEE-8754-4C09-B048-452F41B38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11335"/>
            <a:ext cx="9144000" cy="586644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31840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6B5D-8753-4FB4-BE42-5BE049BA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31" y="312546"/>
            <a:ext cx="2966166" cy="3260470"/>
          </a:xfrm>
        </p:spPr>
        <p:txBody>
          <a:bodyPr/>
          <a:lstStyle/>
          <a:p>
            <a:r>
              <a:rPr lang="hu-HU" dirty="0">
                <a:hlinkClick r:id="rId2"/>
              </a:rPr>
              <a:t>Probability and </a:t>
            </a:r>
            <a:r>
              <a:rPr lang="hu-HU" dirty="0" err="1">
                <a:hlinkClick r:id="rId2"/>
              </a:rPr>
              <a:t>Statistics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Harald Lang</a:t>
            </a:r>
            <a:br>
              <a:rPr lang="hu-HU" dirty="0"/>
            </a:br>
            <a:r>
              <a:rPr lang="hu-HU" dirty="0">
                <a:hlinkClick r:id="rId3"/>
              </a:rPr>
              <a:t>Gunnar </a:t>
            </a:r>
            <a:r>
              <a:rPr lang="hu-HU" dirty="0" err="1">
                <a:hlinkClick r:id="rId3"/>
              </a:rPr>
              <a:t>Blom</a:t>
            </a:r>
            <a:r>
              <a:rPr lang="hu-HU" dirty="0">
                <a:hlinkClick r:id="rId3"/>
              </a:rPr>
              <a:t/>
            </a:r>
            <a:br>
              <a:rPr lang="hu-HU" dirty="0">
                <a:hlinkClick r:id="rId3"/>
              </a:rPr>
            </a:br>
            <a:r>
              <a:rPr lang="hu-HU" dirty="0">
                <a:hlinkClick r:id="rId3"/>
              </a:rPr>
              <a:t/>
            </a:r>
            <a:br>
              <a:rPr lang="hu-HU" dirty="0">
                <a:hlinkClick r:id="rId3"/>
              </a:rPr>
            </a:br>
            <a:r>
              <a:rPr lang="hu-HU" b="1" i="1" dirty="0" err="1"/>
              <a:t>Notations</a:t>
            </a:r>
            <a:endParaRPr lang="hu-HU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62059-7F56-4CE0-B417-8FE03A2C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967316"/>
            <a:ext cx="56769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95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62051-C039-466D-9FAD-5089269E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" y="1783639"/>
            <a:ext cx="6400800" cy="2447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C4D7D-CDC5-41F8-91AF-2B48FAD3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Probability and </a:t>
            </a:r>
            <a:r>
              <a:rPr lang="hu-HU" dirty="0" err="1">
                <a:hlinkClick r:id="rId3"/>
              </a:rPr>
              <a:t>Statistics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Harald Lang</a:t>
            </a:r>
            <a:br>
              <a:rPr lang="hu-HU" dirty="0"/>
            </a:br>
            <a:r>
              <a:rPr lang="hu-HU" dirty="0">
                <a:hlinkClick r:id="rId4"/>
              </a:rPr>
              <a:t>Gunnar </a:t>
            </a:r>
            <a:r>
              <a:rPr lang="hu-HU" dirty="0" err="1">
                <a:hlinkClick r:id="rId4"/>
              </a:rPr>
              <a:t>Blom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12A71-450C-4A4B-AB36-208BC186D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" y="4231282"/>
            <a:ext cx="6400800" cy="26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8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D7D-CDC5-41F8-91AF-2B48FAD3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Probability and </a:t>
            </a:r>
            <a:r>
              <a:rPr lang="hu-HU" dirty="0" err="1">
                <a:hlinkClick r:id="rId2"/>
              </a:rPr>
              <a:t>Statistics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Harald Lang</a:t>
            </a:r>
            <a:br>
              <a:rPr lang="hu-HU" dirty="0"/>
            </a:br>
            <a:r>
              <a:rPr lang="hu-HU" dirty="0">
                <a:hlinkClick r:id="rId3"/>
              </a:rPr>
              <a:t>Gunnar </a:t>
            </a:r>
            <a:r>
              <a:rPr lang="hu-HU" dirty="0" err="1">
                <a:hlinkClick r:id="rId3"/>
              </a:rPr>
              <a:t>Blom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FE9D8-B364-4682-AEB7-7FE9851D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1483"/>
            <a:ext cx="6400800" cy="2152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C4DBF-5683-4A5C-B984-8C9D0E29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5" y="4110778"/>
            <a:ext cx="6400800" cy="11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20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8BE-86FA-43B6-88E1-DBBB3415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Probability and </a:t>
            </a:r>
            <a:r>
              <a:rPr lang="hu-HU" dirty="0" err="1">
                <a:hlinkClick r:id="rId2"/>
              </a:rPr>
              <a:t>Statistics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Harald Lang</a:t>
            </a:r>
            <a:br>
              <a:rPr lang="hu-HU" dirty="0"/>
            </a:br>
            <a:r>
              <a:rPr lang="hu-HU" dirty="0">
                <a:hlinkClick r:id="rId3"/>
              </a:rPr>
              <a:t>Gunnar </a:t>
            </a:r>
            <a:r>
              <a:rPr lang="hu-HU" dirty="0" err="1">
                <a:hlinkClick r:id="rId3"/>
              </a:rPr>
              <a:t>Blom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KTH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A11E9-0430-4AE1-8FBD-51DAEA34E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" y="1870763"/>
            <a:ext cx="6858000" cy="2648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C309F-B789-47B3-96D2-1B34C4E1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0130"/>
            <a:ext cx="6858000" cy="2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777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039C38-4897-49CF-95F1-97CF5776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282"/>
            <a:ext cx="6400800" cy="11238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2E9114-FDBA-4392-8037-3BD44B94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30" y="312546"/>
            <a:ext cx="7804547" cy="1518047"/>
          </a:xfrm>
        </p:spPr>
        <p:txBody>
          <a:bodyPr/>
          <a:lstStyle/>
          <a:p>
            <a:r>
              <a:rPr lang="hu-HU" dirty="0">
                <a:hlinkClick r:id="rId3"/>
              </a:rPr>
              <a:t>Probability and </a:t>
            </a:r>
            <a:r>
              <a:rPr lang="hu-HU" dirty="0" err="1">
                <a:hlinkClick r:id="rId3"/>
              </a:rPr>
              <a:t>Statistics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Harald Lang</a:t>
            </a:r>
            <a:br>
              <a:rPr lang="hu-HU" dirty="0"/>
            </a:br>
            <a:r>
              <a:rPr lang="hu-HU" dirty="0">
                <a:hlinkClick r:id="rId4"/>
              </a:rPr>
              <a:t>Gunnar </a:t>
            </a:r>
            <a:r>
              <a:rPr lang="hu-HU" dirty="0" err="1">
                <a:hlinkClick r:id="rId4"/>
              </a:rPr>
              <a:t>Blom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KTH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3825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991833-FE0D-483E-9028-522EE8BE7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courses</a:t>
            </a:r>
            <a:r>
              <a:rPr lang="hu-HU" dirty="0"/>
              <a:t> in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lecture</a:t>
            </a:r>
            <a:r>
              <a:rPr lang="hu-HU" dirty="0"/>
              <a:t> (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year</a:t>
            </a:r>
            <a:r>
              <a:rPr lang="hu-HU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9773-EE92-47FA-AD28-7DAEB39B66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2" y="1196976"/>
            <a:ext cx="8280920" cy="5112344"/>
          </a:xfrm>
        </p:spPr>
        <p:txBody>
          <a:bodyPr/>
          <a:lstStyle/>
          <a:p>
            <a:pPr indent="0">
              <a:buNone/>
            </a:pPr>
            <a:r>
              <a:rPr lang="hu-HU" sz="2000" dirty="0"/>
              <a:t>BSc course </a:t>
            </a:r>
            <a:r>
              <a:rPr lang="hu-HU" sz="2000" dirty="0" err="1"/>
              <a:t>for</a:t>
            </a:r>
            <a:endParaRPr lang="hu-HU" sz="2000" dirty="0"/>
          </a:p>
          <a:p>
            <a:pPr marL="457200" indent="-457200">
              <a:buFont typeface="+mj-lt"/>
              <a:buAutoNum type="arabicPeriod"/>
            </a:pPr>
            <a:r>
              <a:rPr lang="hu-HU" sz="2000" dirty="0" err="1"/>
              <a:t>Hungarian</a:t>
            </a:r>
            <a:r>
              <a:rPr lang="hu-HU" sz="2000" dirty="0"/>
              <a:t> </a:t>
            </a:r>
            <a:r>
              <a:rPr lang="hu-HU" sz="2000" dirty="0" err="1"/>
              <a:t>student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Faculty</a:t>
            </a:r>
            <a:r>
              <a:rPr lang="hu-HU" sz="2000" dirty="0"/>
              <a:t> of </a:t>
            </a:r>
            <a:r>
              <a:rPr lang="hu-HU" sz="2000" dirty="0" err="1"/>
              <a:t>Informatics</a:t>
            </a:r>
            <a:r>
              <a:rPr lang="hu-HU" sz="2000" dirty="0"/>
              <a:t> (2 </a:t>
            </a:r>
            <a:r>
              <a:rPr lang="hu-HU" sz="2000" dirty="0" err="1"/>
              <a:t>credits</a:t>
            </a:r>
            <a:r>
              <a:rPr lang="hu-HU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000" dirty="0"/>
              <a:t>English </a:t>
            </a:r>
            <a:r>
              <a:rPr lang="hu-HU" sz="2000" dirty="0" err="1"/>
              <a:t>students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Faculty</a:t>
            </a:r>
            <a:r>
              <a:rPr lang="hu-HU" sz="2000" dirty="0"/>
              <a:t> of </a:t>
            </a:r>
            <a:r>
              <a:rPr lang="hu-HU" sz="2000" dirty="0" err="1"/>
              <a:t>Informatics</a:t>
            </a:r>
            <a:r>
              <a:rPr lang="hu-HU" sz="2000" dirty="0"/>
              <a:t> (3 </a:t>
            </a:r>
            <a:r>
              <a:rPr lang="hu-HU" sz="2000" dirty="0" err="1"/>
              <a:t>credits</a:t>
            </a:r>
            <a:r>
              <a:rPr lang="hu-HU" sz="2000" dirty="0"/>
              <a:t>)</a:t>
            </a:r>
          </a:p>
          <a:p>
            <a:pPr indent="0">
              <a:buNone/>
            </a:pPr>
            <a:r>
              <a:rPr lang="hu-HU" sz="2000" dirty="0"/>
              <a:t>MSc course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hu-HU" sz="2000" dirty="0" err="1"/>
              <a:t>Students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Faculty</a:t>
            </a:r>
            <a:r>
              <a:rPr lang="hu-HU" sz="2000" dirty="0"/>
              <a:t> of Education and Psychology (4 </a:t>
            </a:r>
            <a:r>
              <a:rPr lang="hu-HU" sz="2000" dirty="0" err="1"/>
              <a:t>credits</a:t>
            </a:r>
            <a:r>
              <a:rPr lang="hu-HU" sz="2000" dirty="0"/>
              <a:t>)</a:t>
            </a:r>
          </a:p>
          <a:p>
            <a:pPr indent="0">
              <a:buNone/>
            </a:pPr>
            <a:endParaRPr lang="hu-HU" sz="2000" dirty="0"/>
          </a:p>
          <a:p>
            <a:pPr indent="0">
              <a:buNone/>
            </a:pPr>
            <a:r>
              <a:rPr lang="hu-HU" sz="2000" dirty="0"/>
              <a:t>Basic </a:t>
            </a:r>
            <a:r>
              <a:rPr lang="hu-HU" sz="2000" dirty="0" err="1"/>
              <a:t>knowledge</a:t>
            </a:r>
            <a:r>
              <a:rPr lang="hu-HU" sz="2000" dirty="0"/>
              <a:t> of </a:t>
            </a:r>
          </a:p>
          <a:p>
            <a:pPr marL="342900" indent="-342900"/>
            <a:r>
              <a:rPr lang="hu-HU" sz="2000" dirty="0" err="1"/>
              <a:t>probability</a:t>
            </a:r>
            <a:r>
              <a:rPr lang="hu-HU" sz="2000" dirty="0"/>
              <a:t> </a:t>
            </a:r>
            <a:r>
              <a:rPr lang="hu-HU" sz="2000" dirty="0" err="1"/>
              <a:t>theory</a:t>
            </a:r>
            <a:r>
              <a:rPr lang="hu-HU" sz="2000" dirty="0"/>
              <a:t>, </a:t>
            </a:r>
          </a:p>
          <a:p>
            <a:pPr marL="342900" indent="-342900"/>
            <a:r>
              <a:rPr lang="hu-HU" sz="2000" dirty="0"/>
              <a:t>linear algebra, </a:t>
            </a:r>
          </a:p>
          <a:p>
            <a:pPr marL="342900" indent="-342900"/>
            <a:r>
              <a:rPr lang="hu-HU" sz="2000" dirty="0" err="1"/>
              <a:t>calculus</a:t>
            </a:r>
            <a:r>
              <a:rPr lang="hu-HU" sz="2000" dirty="0"/>
              <a:t> </a:t>
            </a:r>
          </a:p>
          <a:p>
            <a:pPr indent="0">
              <a:buNone/>
            </a:pP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required</a:t>
            </a:r>
            <a:r>
              <a:rPr lang="hu-HU" sz="2000" dirty="0"/>
              <a:t>. </a:t>
            </a:r>
            <a:r>
              <a:rPr lang="hu-HU" sz="2000" dirty="0" err="1"/>
              <a:t>Everybody</a:t>
            </a:r>
            <a:r>
              <a:rPr lang="hu-HU" sz="2000" dirty="0"/>
              <a:t> is </a:t>
            </a:r>
            <a:r>
              <a:rPr lang="hu-HU" sz="2000" dirty="0" err="1"/>
              <a:t>supposed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know</a:t>
            </a:r>
            <a:r>
              <a:rPr lang="hu-HU" sz="2000" dirty="0"/>
              <a:t> </a:t>
            </a:r>
            <a:r>
              <a:rPr lang="hu-HU" sz="2000" dirty="0" err="1"/>
              <a:t>these</a:t>
            </a:r>
            <a:r>
              <a:rPr lang="hu-HU" sz="2000" dirty="0"/>
              <a:t> </a:t>
            </a:r>
            <a:r>
              <a:rPr lang="hu-HU" sz="2000" dirty="0" err="1"/>
              <a:t>topics</a:t>
            </a:r>
            <a:r>
              <a:rPr lang="hu-HU" sz="2000" dirty="0"/>
              <a:t> </a:t>
            </a:r>
            <a:r>
              <a:rPr lang="hu-HU" sz="2000" dirty="0" err="1"/>
              <a:t>already</a:t>
            </a:r>
            <a:r>
              <a:rPr lang="hu-HU" sz="2000" dirty="0"/>
              <a:t>. </a:t>
            </a:r>
            <a:r>
              <a:rPr lang="hu-HU" sz="2000" dirty="0" err="1"/>
              <a:t>However</a:t>
            </a:r>
            <a:r>
              <a:rPr lang="hu-HU" sz="2000" dirty="0"/>
              <a:t>, </a:t>
            </a:r>
            <a:r>
              <a:rPr lang="hu-HU" sz="2000" dirty="0" err="1"/>
              <a:t>there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considerable</a:t>
            </a:r>
            <a:r>
              <a:rPr lang="hu-HU" sz="2000" dirty="0"/>
              <a:t> </a:t>
            </a:r>
            <a:r>
              <a:rPr lang="hu-HU" sz="2000" dirty="0" err="1"/>
              <a:t>differences</a:t>
            </a:r>
            <a:r>
              <a:rPr lang="hu-HU" sz="2000" dirty="0"/>
              <a:t> </a:t>
            </a:r>
            <a:r>
              <a:rPr lang="hu-HU" sz="2000" dirty="0" err="1"/>
              <a:t>that</a:t>
            </a:r>
            <a:r>
              <a:rPr lang="hu-HU" sz="2000" dirty="0"/>
              <a:t> </a:t>
            </a:r>
            <a:r>
              <a:rPr lang="hu-HU" sz="2000" dirty="0" err="1"/>
              <a:t>call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homeworks</a:t>
            </a:r>
            <a:r>
              <a:rPr lang="hu-HU" sz="2000" dirty="0"/>
              <a:t> / </a:t>
            </a:r>
            <a:r>
              <a:rPr lang="hu-HU" sz="2000" dirty="0" err="1"/>
              <a:t>excercises</a:t>
            </a:r>
            <a:r>
              <a:rPr lang="hu-HU" sz="2000" dirty="0"/>
              <a:t>, </a:t>
            </a:r>
            <a:r>
              <a:rPr lang="hu-HU" sz="2000" dirty="0" err="1"/>
              <a:t>mandatory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„</a:t>
            </a:r>
            <a:r>
              <a:rPr lang="hu-HU" sz="2000" dirty="0" err="1"/>
              <a:t>Type</a:t>
            </a:r>
            <a:r>
              <a:rPr lang="hu-HU" sz="2000" dirty="0"/>
              <a:t> 2” and „</a:t>
            </a:r>
            <a:r>
              <a:rPr lang="hu-HU" sz="2000" dirty="0" err="1"/>
              <a:t>Type</a:t>
            </a:r>
            <a:r>
              <a:rPr lang="hu-HU" sz="2000" dirty="0"/>
              <a:t> 3” </a:t>
            </a:r>
            <a:r>
              <a:rPr lang="hu-HU" sz="2000" dirty="0" err="1"/>
              <a:t>students</a:t>
            </a:r>
            <a:r>
              <a:rPr lang="hu-H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24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475656" y="2636912"/>
            <a:ext cx="5983356" cy="1143000"/>
          </a:xfrm>
        </p:spPr>
        <p:txBody>
          <a:bodyPr/>
          <a:lstStyle/>
          <a:p>
            <a:r>
              <a:rPr lang="hu-HU" dirty="0" err="1"/>
              <a:t>Questions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„</a:t>
            </a:r>
            <a:r>
              <a:rPr lang="hu-HU" dirty="0" err="1"/>
              <a:t>What</a:t>
            </a:r>
            <a:r>
              <a:rPr lang="hu-HU" dirty="0"/>
              <a:t> we </a:t>
            </a:r>
            <a:r>
              <a:rPr lang="hu-HU" dirty="0" err="1"/>
              <a:t>learned</a:t>
            </a:r>
            <a:r>
              <a:rPr lang="hu-HU" dirty="0"/>
              <a:t> </a:t>
            </a:r>
            <a:r>
              <a:rPr lang="hu-HU" dirty="0" err="1"/>
              <a:t>today</a:t>
            </a:r>
            <a:r>
              <a:rPr lang="hu-HU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08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BE96-0DD2-4D67-90F4-430804E9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Questions</a:t>
            </a:r>
            <a:r>
              <a:rPr lang="hu-HU" dirty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„</a:t>
            </a:r>
            <a:r>
              <a:rPr lang="hu-HU" dirty="0" err="1" smtClean="0"/>
              <a:t>What</a:t>
            </a:r>
            <a:r>
              <a:rPr lang="hu-HU" dirty="0" smtClean="0"/>
              <a:t> we </a:t>
            </a:r>
            <a:r>
              <a:rPr lang="hu-HU" dirty="0" err="1" smtClean="0"/>
              <a:t>learned</a:t>
            </a:r>
            <a:r>
              <a:rPr lang="hu-HU" dirty="0" smtClean="0"/>
              <a:t> </a:t>
            </a:r>
            <a:r>
              <a:rPr lang="hu-HU" dirty="0" err="1" smtClean="0"/>
              <a:t>today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A331F-F24F-4590-BE12-360950D0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412776"/>
            <a:ext cx="7804547" cy="4420195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a random/</a:t>
            </a:r>
            <a:r>
              <a:rPr lang="hu-HU" dirty="0" err="1"/>
              <a:t>stochastic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probability</a:t>
            </a:r>
            <a:r>
              <a:rPr lang="hu-HU" dirty="0"/>
              <a:t> </a:t>
            </a:r>
            <a:r>
              <a:rPr lang="hu-HU" dirty="0" err="1"/>
              <a:t>distribution</a:t>
            </a:r>
            <a:r>
              <a:rPr lang="hu-HU" dirty="0"/>
              <a:t> of a </a:t>
            </a:r>
            <a:r>
              <a:rPr lang="hu-HU" dirty="0" err="1"/>
              <a:t>discrete</a:t>
            </a:r>
            <a:r>
              <a:rPr lang="hu-HU" dirty="0"/>
              <a:t> </a:t>
            </a:r>
            <a:r>
              <a:rPr lang="hu-HU" dirty="0" err="1"/>
              <a:t>stochastic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a </a:t>
            </a:r>
            <a:r>
              <a:rPr lang="hu-HU" dirty="0" err="1"/>
              <a:t>stochastic</a:t>
            </a:r>
            <a:r>
              <a:rPr lang="hu-HU" dirty="0"/>
              <a:t> </a:t>
            </a:r>
            <a:r>
              <a:rPr lang="hu-HU" dirty="0" err="1"/>
              <a:t>variable</a:t>
            </a:r>
            <a:r>
              <a:rPr lang="hu-HU" dirty="0"/>
              <a:t> is </a:t>
            </a:r>
            <a:r>
              <a:rPr lang="hu-HU" dirty="0" err="1"/>
              <a:t>sampled</a:t>
            </a:r>
            <a:r>
              <a:rPr lang="hu-HU" dirty="0"/>
              <a:t> N </a:t>
            </a:r>
            <a:r>
              <a:rPr lang="hu-HU" dirty="0" err="1"/>
              <a:t>times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standard </a:t>
            </a:r>
            <a:r>
              <a:rPr lang="hu-HU" dirty="0" err="1"/>
              <a:t>deviation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relation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standard </a:t>
            </a:r>
            <a:r>
              <a:rPr lang="hu-HU" dirty="0" err="1"/>
              <a:t>deviation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of a </a:t>
            </a:r>
            <a:r>
              <a:rPr lang="hu-HU" dirty="0" err="1"/>
              <a:t>discrete</a:t>
            </a:r>
            <a:r>
              <a:rPr lang="hu-HU" dirty="0"/>
              <a:t> </a:t>
            </a:r>
            <a:r>
              <a:rPr lang="hu-HU" dirty="0" err="1"/>
              <a:t>stochastic</a:t>
            </a:r>
            <a:r>
              <a:rPr lang="hu-HU" dirty="0"/>
              <a:t>  </a:t>
            </a:r>
            <a:r>
              <a:rPr lang="hu-HU" dirty="0" err="1"/>
              <a:t>variable</a:t>
            </a:r>
            <a:r>
              <a:rPr lang="hu-HU" dirty="0"/>
              <a:t>?</a:t>
            </a: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„Law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” </a:t>
            </a:r>
            <a:r>
              <a:rPr lang="hu-HU" dirty="0" err="1"/>
              <a:t>claim</a:t>
            </a:r>
            <a:r>
              <a:rPr lang="hu-HU" dirty="0"/>
              <a:t>? State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„Law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” </a:t>
            </a:r>
            <a:r>
              <a:rPr lang="hu-HU" dirty="0" err="1"/>
              <a:t>claim</a:t>
            </a:r>
            <a:r>
              <a:rPr lang="hu-HU" dirty="0"/>
              <a:t>? </a:t>
            </a:r>
            <a:r>
              <a:rPr lang="hu-HU" dirty="0" err="1"/>
              <a:t>Prove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72108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475656" y="2636912"/>
            <a:ext cx="5983356" cy="1143000"/>
          </a:xfrm>
        </p:spPr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literature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smtClean="0"/>
              <a:t>course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915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23BDE-D819-450B-81FE-C606E9A15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literature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smtClean="0"/>
              <a:t>course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5201-5DAA-4DF2-BB61-DA37CC9B08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2" y="1196976"/>
            <a:ext cx="7992884" cy="5328368"/>
          </a:xfrm>
        </p:spPr>
        <p:txBody>
          <a:bodyPr/>
          <a:lstStyle/>
          <a:p>
            <a:pPr indent="0">
              <a:buNone/>
            </a:pPr>
            <a:r>
              <a:rPr lang="hu-HU" b="1" dirty="0" err="1"/>
              <a:t>Introductory</a:t>
            </a:r>
            <a:r>
              <a:rPr lang="hu-HU" b="1" dirty="0"/>
              <a:t> </a:t>
            </a:r>
            <a:r>
              <a:rPr lang="hu-HU" b="1" dirty="0" err="1"/>
              <a:t>books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linear algebra and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probabilty</a:t>
            </a:r>
            <a:r>
              <a:rPr lang="hu-HU" b="1" dirty="0"/>
              <a:t> </a:t>
            </a:r>
            <a:r>
              <a:rPr lang="hu-HU" b="1" dirty="0" err="1"/>
              <a:t>theory</a:t>
            </a:r>
            <a:r>
              <a:rPr lang="hu-HU" b="1" dirty="0"/>
              <a:t> – </a:t>
            </a:r>
            <a:r>
              <a:rPr lang="hu-HU" b="1" dirty="0" err="1"/>
              <a:t>They</a:t>
            </a:r>
            <a:r>
              <a:rPr lang="hu-HU" b="1" dirty="0"/>
              <a:t> </a:t>
            </a:r>
            <a:r>
              <a:rPr lang="hu-HU" b="1" dirty="0" err="1"/>
              <a:t>may</a:t>
            </a:r>
            <a:r>
              <a:rPr lang="hu-HU" b="1" dirty="0"/>
              <a:t> be of </a:t>
            </a:r>
            <a:r>
              <a:rPr lang="hu-HU" b="1" dirty="0" err="1"/>
              <a:t>help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endParaRPr lang="hu-HU" b="1" dirty="0"/>
          </a:p>
          <a:p>
            <a:pPr indent="0">
              <a:buNone/>
            </a:pPr>
            <a:endParaRPr lang="hu-HU" b="1" dirty="0"/>
          </a:p>
          <a:p>
            <a:r>
              <a:rPr lang="hu-HU" dirty="0">
                <a:hlinkClick r:id="rId2"/>
              </a:rPr>
              <a:t>https://drive.google.com/file/d/1Oax0glSVJl8tUhv92L6GtXxP1vwwfcuW/view?usp=sharing</a:t>
            </a:r>
            <a:r>
              <a:rPr lang="hu-HU" dirty="0"/>
              <a:t>  </a:t>
            </a:r>
          </a:p>
          <a:p>
            <a:r>
              <a:rPr lang="hu-HU" dirty="0">
                <a:hlinkClick r:id="rId3"/>
              </a:rPr>
              <a:t>https://drive.google.com/file/d/1ur3DG-00orKvdH_kI9ixw__1vSlU70fZ/view?usp=sharing</a:t>
            </a:r>
            <a:r>
              <a:rPr lang="hu-HU" dirty="0"/>
              <a:t> </a:t>
            </a:r>
          </a:p>
          <a:p>
            <a:r>
              <a:rPr lang="hu-HU" dirty="0">
                <a:hlinkClick r:id="rId4"/>
              </a:rPr>
              <a:t>https://drive.google.com/file/d/1JBKM8XQgpk1IIjmAUj5mwwF21IF0whoF/view?usp=sharing</a:t>
            </a:r>
            <a:r>
              <a:rPr lang="hu-HU" dirty="0"/>
              <a:t> </a:t>
            </a:r>
          </a:p>
          <a:p>
            <a:r>
              <a:rPr lang="hu-HU" dirty="0">
                <a:hlinkClick r:id="rId5"/>
              </a:rPr>
              <a:t>https://drive.google.com/file/d/14b9PTlseUdy_8xjyLQmi8M0mTM744U7G/view?usp=sharing</a:t>
            </a:r>
            <a:r>
              <a:rPr lang="hu-HU" dirty="0"/>
              <a:t> (in </a:t>
            </a:r>
            <a:r>
              <a:rPr lang="hu-HU" dirty="0" err="1"/>
              <a:t>Hungarian</a:t>
            </a:r>
            <a:r>
              <a:rPr lang="hu-HU" dirty="0"/>
              <a:t>)</a:t>
            </a:r>
          </a:p>
          <a:p>
            <a:r>
              <a:rPr lang="hu-HU" dirty="0">
                <a:hlinkClick r:id="rId6"/>
              </a:rPr>
              <a:t>https://drive.google.com/file/d/1xol_u_AyRapyQ4hA3mDCxdmPqlVD0O-y/view?usp=sharing</a:t>
            </a:r>
            <a:r>
              <a:rPr lang="hu-HU" dirty="0"/>
              <a:t> (in </a:t>
            </a:r>
            <a:r>
              <a:rPr lang="hu-HU" dirty="0" err="1"/>
              <a:t>Hungarian</a:t>
            </a:r>
            <a:r>
              <a:rPr lang="hu-HU" dirty="0"/>
              <a:t>)</a:t>
            </a:r>
          </a:p>
          <a:p>
            <a:r>
              <a:rPr lang="hu-HU" dirty="0">
                <a:hlinkClick r:id="rId7"/>
              </a:rPr>
              <a:t>https://drive.google.com/file/d/1Cpci_22k0d3VRYVfUSzY9vlvXfCy_9NI/view?usp=sharing</a:t>
            </a:r>
            <a:r>
              <a:rPr lang="hu-HU" dirty="0"/>
              <a:t> (in </a:t>
            </a:r>
            <a:r>
              <a:rPr lang="hu-HU" dirty="0" err="1"/>
              <a:t>Hungarian</a:t>
            </a:r>
            <a:r>
              <a:rPr lang="hu-HU" dirty="0"/>
              <a:t>)</a:t>
            </a:r>
          </a:p>
          <a:p>
            <a:endParaRPr lang="hu-HU" dirty="0"/>
          </a:p>
          <a:p>
            <a:pPr indent="0">
              <a:buNone/>
            </a:pPr>
            <a:r>
              <a:rPr lang="hu-HU" b="1" dirty="0" err="1"/>
              <a:t>Very</a:t>
            </a:r>
            <a:r>
              <a:rPr lang="hu-HU" b="1" dirty="0"/>
              <a:t> </a:t>
            </a:r>
            <a:r>
              <a:rPr lang="hu-HU" b="1" dirty="0" err="1"/>
              <a:t>good</a:t>
            </a:r>
            <a:r>
              <a:rPr lang="hu-HU" b="1" dirty="0"/>
              <a:t> – </a:t>
            </a:r>
            <a:r>
              <a:rPr lang="hu-HU" b="1" dirty="0" err="1"/>
              <a:t>but</a:t>
            </a:r>
            <a:r>
              <a:rPr lang="hu-HU" b="1" dirty="0"/>
              <a:t> </a:t>
            </a:r>
            <a:r>
              <a:rPr lang="hu-HU" b="1" dirty="0" err="1"/>
              <a:t>hard</a:t>
            </a:r>
            <a:r>
              <a:rPr lang="hu-HU" b="1" dirty="0"/>
              <a:t> – </a:t>
            </a:r>
            <a:r>
              <a:rPr lang="hu-HU" b="1" dirty="0" err="1"/>
              <a:t>books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AI an </a:t>
            </a:r>
            <a:r>
              <a:rPr lang="hu-HU" b="1" dirty="0" err="1"/>
              <a:t>around</a:t>
            </a:r>
            <a:r>
              <a:rPr lang="hu-HU" b="1" dirty="0"/>
              <a:t> AI –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those</a:t>
            </a:r>
            <a:r>
              <a:rPr lang="hu-HU" b="1" dirty="0"/>
              <a:t> </a:t>
            </a:r>
            <a:r>
              <a:rPr lang="hu-HU" b="1" dirty="0" err="1"/>
              <a:t>who</a:t>
            </a:r>
            <a:r>
              <a:rPr lang="hu-HU" b="1" dirty="0"/>
              <a:t> </a:t>
            </a:r>
            <a:r>
              <a:rPr lang="hu-HU" b="1" dirty="0" err="1"/>
              <a:t>want</a:t>
            </a:r>
            <a:r>
              <a:rPr lang="hu-HU" b="1" dirty="0"/>
              <a:t> </a:t>
            </a:r>
            <a:r>
              <a:rPr lang="hu-HU" b="1" dirty="0" err="1"/>
              <a:t>to</a:t>
            </a:r>
            <a:r>
              <a:rPr lang="hu-HU" b="1" dirty="0"/>
              <a:t> </a:t>
            </a:r>
            <a:r>
              <a:rPr lang="hu-HU" b="1" dirty="0" err="1"/>
              <a:t>dig</a:t>
            </a:r>
            <a:r>
              <a:rPr lang="hu-HU" b="1" dirty="0"/>
              <a:t> </a:t>
            </a:r>
            <a:r>
              <a:rPr lang="hu-HU" b="1" dirty="0" err="1"/>
              <a:t>deeper</a:t>
            </a:r>
            <a:endParaRPr lang="hu-HU" b="1" dirty="0"/>
          </a:p>
          <a:p>
            <a:pPr marL="285750" indent="-285750"/>
            <a:r>
              <a:rPr lang="hu-HU" dirty="0">
                <a:hlinkClick r:id="rId8"/>
              </a:rPr>
              <a:t>https://drive.google.com/file/d/11CVxmPXHApPL7zP7IsiraK9iNqDgH-ww/view?usp=sharing</a:t>
            </a:r>
            <a:r>
              <a:rPr lang="hu-HU" dirty="0"/>
              <a:t> </a:t>
            </a:r>
          </a:p>
          <a:p>
            <a:pPr marL="285750" indent="-285750"/>
            <a:r>
              <a:rPr lang="hu-HU" dirty="0">
                <a:hlinkClick r:id="rId9"/>
              </a:rPr>
              <a:t>https://drive.google.com/file/d/1gUUHphH9EvOqo5jwff27Mm8LFp4fxchB/view?usp=sharing</a:t>
            </a:r>
            <a:r>
              <a:rPr lang="hu-HU" dirty="0"/>
              <a:t> </a:t>
            </a:r>
          </a:p>
          <a:p>
            <a:pPr marL="285750" indent="-285750"/>
            <a:endParaRPr lang="hu-HU" dirty="0"/>
          </a:p>
          <a:p>
            <a:pPr indent="0">
              <a:buNone/>
            </a:pPr>
            <a:r>
              <a:rPr lang="hu-HU" b="1" dirty="0"/>
              <a:t>Software </a:t>
            </a:r>
            <a:r>
              <a:rPr lang="hu-HU" b="1" dirty="0" err="1"/>
              <a:t>related</a:t>
            </a:r>
            <a:endParaRPr lang="hu-HU" b="1" dirty="0"/>
          </a:p>
          <a:p>
            <a:pPr marL="285750" indent="-285750"/>
            <a:r>
              <a:rPr lang="hu-HU" dirty="0">
                <a:hlinkClick r:id="rId10"/>
              </a:rPr>
              <a:t>https://drive.google.com/file/d/1bGwper1wzF7scFh9gwFgTlHfiNhWF5PB/view?usp=sharing</a:t>
            </a:r>
            <a:r>
              <a:rPr lang="hu-HU" dirty="0"/>
              <a:t> </a:t>
            </a:r>
          </a:p>
          <a:p>
            <a:pPr marL="285750" indent="-28575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04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72765529"/>
              </p:ext>
            </p:extLst>
          </p:nvPr>
        </p:nvGraphicFramePr>
        <p:xfrm>
          <a:off x="-288540" y="620688"/>
          <a:ext cx="9000492" cy="545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BDF95E62-CCB5-478D-ADD6-C7985FAD41DC}"/>
              </a:ext>
            </a:extLst>
          </p:cNvPr>
          <p:cNvSpPr txBox="1"/>
          <p:nvPr/>
        </p:nvSpPr>
        <p:spPr>
          <a:xfrm>
            <a:off x="251520" y="6099365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lorincz@inf.elte.hu</a:t>
            </a:r>
          </a:p>
        </p:txBody>
      </p:sp>
    </p:spTree>
    <p:extLst>
      <p:ext uri="{BB962C8B-B14F-4D97-AF65-F5344CB8AC3E}">
        <p14:creationId xmlns:p14="http://schemas.microsoft.com/office/powerpoint/2010/main" val="406142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6C3128-1F26-43B6-802D-39DEA7A2A2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Homeworks</a:t>
            </a:r>
            <a:r>
              <a:rPr lang="hu-HU" dirty="0"/>
              <a:t> / </a:t>
            </a:r>
            <a:r>
              <a:rPr lang="hu-HU" dirty="0" err="1"/>
              <a:t>exercises</a:t>
            </a:r>
            <a:r>
              <a:rPr lang="hu-H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C3A5-F598-4E33-9830-75F98E6404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3528" y="1196976"/>
            <a:ext cx="7632848" cy="5400376"/>
          </a:xfrm>
        </p:spPr>
        <p:txBody>
          <a:bodyPr/>
          <a:lstStyle/>
          <a:p>
            <a:pPr indent="0">
              <a:buNone/>
            </a:pPr>
            <a:r>
              <a:rPr lang="hu-HU" sz="1400" dirty="0" err="1"/>
              <a:t>Lectures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Wednesdays</a:t>
            </a:r>
            <a:r>
              <a:rPr lang="hu-HU" sz="1400" dirty="0"/>
              <a:t>, </a:t>
            </a:r>
            <a:r>
              <a:rPr lang="hu-HU" sz="1400" dirty="0" err="1"/>
              <a:t>between</a:t>
            </a:r>
            <a:r>
              <a:rPr lang="hu-HU" sz="1400" dirty="0"/>
              <a:t> 4.00PM and 5.00PM</a:t>
            </a:r>
          </a:p>
          <a:p>
            <a:pPr indent="0">
              <a:buNone/>
            </a:pPr>
            <a:r>
              <a:rPr lang="hu-HU" sz="1400" dirty="0" err="1"/>
              <a:t>Due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Covid</a:t>
            </a:r>
            <a:r>
              <a:rPr lang="hu-HU" sz="1400" dirty="0"/>
              <a:t> and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large</a:t>
            </a:r>
            <a:r>
              <a:rPr lang="hu-HU" sz="1400" dirty="0"/>
              <a:t> </a:t>
            </a:r>
            <a:r>
              <a:rPr lang="hu-HU" sz="1400" dirty="0" err="1"/>
              <a:t>number</a:t>
            </a:r>
            <a:r>
              <a:rPr lang="hu-HU" sz="1400" dirty="0"/>
              <a:t> of </a:t>
            </a:r>
            <a:r>
              <a:rPr lang="hu-HU" sz="1400" dirty="0" err="1"/>
              <a:t>students</a:t>
            </a:r>
            <a:r>
              <a:rPr lang="hu-HU" sz="1400" dirty="0"/>
              <a:t> </a:t>
            </a:r>
            <a:r>
              <a:rPr lang="hu-HU" sz="1400" dirty="0" err="1"/>
              <a:t>who</a:t>
            </a:r>
            <a:r>
              <a:rPr lang="hu-HU" sz="1400" dirty="0"/>
              <a:t> </a:t>
            </a:r>
            <a:r>
              <a:rPr lang="hu-HU" sz="1400" dirty="0" err="1"/>
              <a:t>registered</a:t>
            </a: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course, I am preparing </a:t>
            </a:r>
            <a:r>
              <a:rPr lang="hu-HU" sz="1400" dirty="0" err="1"/>
              <a:t>videos</a:t>
            </a: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each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, </a:t>
            </a:r>
            <a:r>
              <a:rPr lang="hu-HU" sz="1400" dirty="0" err="1"/>
              <a:t>since</a:t>
            </a:r>
            <a:r>
              <a:rPr lang="hu-HU" sz="1400" dirty="0"/>
              <a:t> streaming </a:t>
            </a:r>
            <a:r>
              <a:rPr lang="hu-HU" sz="1400" dirty="0" err="1"/>
              <a:t>may</a:t>
            </a:r>
            <a:r>
              <a:rPr lang="hu-HU" sz="1400" dirty="0"/>
              <a:t> </a:t>
            </a:r>
            <a:r>
              <a:rPr lang="hu-HU" sz="1400" dirty="0" err="1"/>
              <a:t>frequently</a:t>
            </a:r>
            <a:r>
              <a:rPr lang="hu-HU" sz="1400" dirty="0"/>
              <a:t> </a:t>
            </a:r>
            <a:r>
              <a:rPr lang="hu-HU" sz="1400" dirty="0" err="1"/>
              <a:t>fail</a:t>
            </a:r>
            <a:r>
              <a:rPr lang="hu-HU" sz="1400" dirty="0"/>
              <a:t> and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could</a:t>
            </a:r>
            <a:r>
              <a:rPr lang="hu-HU" sz="1400" dirty="0"/>
              <a:t> be </a:t>
            </a:r>
            <a:r>
              <a:rPr lang="hu-HU" sz="1400" dirty="0" err="1"/>
              <a:t>lost</a:t>
            </a:r>
            <a:r>
              <a:rPr lang="hu-HU" sz="1400" dirty="0"/>
              <a:t> in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. </a:t>
            </a:r>
          </a:p>
          <a:p>
            <a:pPr indent="0">
              <a:buNone/>
            </a:pP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each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 </a:t>
            </a:r>
            <a:r>
              <a:rPr lang="hu-HU" sz="1400" dirty="0" err="1"/>
              <a:t>there</a:t>
            </a:r>
            <a:r>
              <a:rPr lang="hu-HU" sz="1400" dirty="0"/>
              <a:t> is a </a:t>
            </a:r>
            <a:r>
              <a:rPr lang="hu-HU" sz="1400" dirty="0" err="1"/>
              <a:t>list</a:t>
            </a:r>
            <a:r>
              <a:rPr lang="hu-HU" sz="1400" dirty="0"/>
              <a:t> of </a:t>
            </a:r>
            <a:r>
              <a:rPr lang="hu-HU" sz="1400" dirty="0" err="1"/>
              <a:t>problems</a:t>
            </a:r>
            <a:r>
              <a:rPr lang="hu-HU" sz="1400" dirty="0"/>
              <a:t>/</a:t>
            </a:r>
            <a:r>
              <a:rPr lang="hu-HU" sz="1400" dirty="0" err="1"/>
              <a:t>questions</a:t>
            </a:r>
            <a:r>
              <a:rPr lang="hu-HU" sz="1400" dirty="0"/>
              <a:t>. </a:t>
            </a:r>
            <a:r>
              <a:rPr lang="hu-HU" sz="1400" dirty="0" err="1"/>
              <a:t>It</a:t>
            </a:r>
            <a:r>
              <a:rPr lang="hu-HU" sz="1400" dirty="0"/>
              <a:t> is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end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talk</a:t>
            </a:r>
            <a:r>
              <a:rPr lang="hu-HU" sz="1400" dirty="0"/>
              <a:t>. The starting </a:t>
            </a:r>
            <a:r>
              <a:rPr lang="hu-HU" sz="1400" dirty="0" err="1"/>
              <a:t>slide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list</a:t>
            </a:r>
            <a:r>
              <a:rPr lang="hu-HU" sz="1400" dirty="0"/>
              <a:t> is </a:t>
            </a:r>
            <a:r>
              <a:rPr lang="hu-HU" sz="1400" dirty="0" err="1"/>
              <a:t>titled</a:t>
            </a:r>
            <a:r>
              <a:rPr lang="hu-HU" sz="1400" dirty="0"/>
              <a:t>:  „</a:t>
            </a:r>
            <a:r>
              <a:rPr lang="hu-HU" sz="1400" dirty="0" err="1"/>
              <a:t>what</a:t>
            </a:r>
            <a:r>
              <a:rPr lang="hu-HU" sz="1400" dirty="0"/>
              <a:t> </a:t>
            </a:r>
            <a:r>
              <a:rPr lang="hu-HU" sz="1400" dirty="0" err="1"/>
              <a:t>we</a:t>
            </a:r>
            <a:r>
              <a:rPr lang="hu-HU" sz="1400" dirty="0"/>
              <a:t> </a:t>
            </a:r>
            <a:r>
              <a:rPr lang="hu-HU" sz="1400" dirty="0" err="1"/>
              <a:t>learned</a:t>
            </a:r>
            <a:r>
              <a:rPr lang="hu-HU" sz="1400" dirty="0"/>
              <a:t> </a:t>
            </a:r>
            <a:r>
              <a:rPr lang="hu-HU" sz="1400" dirty="0" err="1"/>
              <a:t>today</a:t>
            </a:r>
            <a:r>
              <a:rPr lang="hu-HU" sz="1400" dirty="0"/>
              <a:t>”.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have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submit</a:t>
            </a:r>
            <a:r>
              <a:rPr lang="hu-HU" sz="1400" dirty="0"/>
              <a:t> </a:t>
            </a:r>
            <a:r>
              <a:rPr lang="hu-HU" sz="1400" dirty="0" err="1"/>
              <a:t>your</a:t>
            </a:r>
            <a:r>
              <a:rPr lang="hu-HU" sz="1400" dirty="0"/>
              <a:t> </a:t>
            </a:r>
            <a:r>
              <a:rPr lang="hu-HU" sz="1400" dirty="0" err="1"/>
              <a:t>answers</a:t>
            </a:r>
            <a:r>
              <a:rPr lang="hu-HU" sz="1400" dirty="0"/>
              <a:t> </a:t>
            </a:r>
            <a:r>
              <a:rPr lang="hu-HU" sz="1400" dirty="0" err="1"/>
              <a:t>one</a:t>
            </a:r>
            <a:r>
              <a:rPr lang="hu-HU" sz="1400" dirty="0"/>
              <a:t> </a:t>
            </a:r>
            <a:r>
              <a:rPr lang="hu-HU" sz="1400" dirty="0" err="1"/>
              <a:t>day</a:t>
            </a:r>
            <a:r>
              <a:rPr lang="hu-HU" sz="1400" dirty="0"/>
              <a:t> </a:t>
            </a:r>
            <a:r>
              <a:rPr lang="hu-HU" sz="1400" dirty="0" err="1"/>
              <a:t>before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next</a:t>
            </a:r>
            <a:r>
              <a:rPr lang="hu-HU" sz="1400" dirty="0"/>
              <a:t> </a:t>
            </a:r>
            <a:r>
              <a:rPr lang="hu-HU" sz="1400" dirty="0" err="1"/>
              <a:t>talk</a:t>
            </a:r>
            <a:r>
              <a:rPr lang="hu-HU" sz="1400" dirty="0"/>
              <a:t>. </a:t>
            </a:r>
          </a:p>
          <a:p>
            <a:pPr indent="0">
              <a:buNone/>
            </a:pPr>
            <a:endParaRPr lang="hu-HU" sz="1400" dirty="0"/>
          </a:p>
          <a:p>
            <a:pPr indent="0">
              <a:buNone/>
            </a:pPr>
            <a:r>
              <a:rPr lang="hu-HU" sz="1400" dirty="0"/>
              <a:t>I am </a:t>
            </a:r>
            <a:r>
              <a:rPr lang="hu-HU" sz="1400" dirty="0" err="1"/>
              <a:t>not</a:t>
            </a:r>
            <a:r>
              <a:rPr lang="hu-HU" sz="1400" dirty="0"/>
              <a:t> </a:t>
            </a:r>
            <a:r>
              <a:rPr lang="hu-HU" sz="1400" dirty="0" err="1"/>
              <a:t>going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check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present</a:t>
            </a:r>
            <a:r>
              <a:rPr lang="hu-HU" sz="1400" dirty="0"/>
              <a:t> </a:t>
            </a:r>
            <a:r>
              <a:rPr lang="hu-HU" sz="1400" dirty="0" err="1"/>
              <a:t>at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talk</a:t>
            </a:r>
            <a:r>
              <a:rPr lang="hu-HU" sz="1400" dirty="0"/>
              <a:t> </a:t>
            </a:r>
            <a:r>
              <a:rPr lang="hu-HU" sz="1400" dirty="0" err="1"/>
              <a:t>or</a:t>
            </a:r>
            <a:r>
              <a:rPr lang="hu-HU" sz="1400" dirty="0"/>
              <a:t> </a:t>
            </a:r>
            <a:r>
              <a:rPr lang="hu-HU" sz="1400" dirty="0" err="1"/>
              <a:t>not</a:t>
            </a:r>
            <a:r>
              <a:rPr lang="hu-HU" sz="1400" dirty="0"/>
              <a:t>. </a:t>
            </a:r>
            <a:r>
              <a:rPr lang="hu-HU" sz="1400" dirty="0" err="1"/>
              <a:t>That</a:t>
            </a:r>
            <a:r>
              <a:rPr lang="hu-HU" sz="1400" dirty="0"/>
              <a:t>, </a:t>
            </a:r>
            <a:r>
              <a:rPr lang="hu-HU" sz="1400" dirty="0" err="1"/>
              <a:t>however</a:t>
            </a:r>
            <a:r>
              <a:rPr lang="hu-HU" sz="1400" dirty="0"/>
              <a:t>, </a:t>
            </a:r>
            <a:r>
              <a:rPr lang="hu-HU" sz="1400" dirty="0" err="1"/>
              <a:t>justifies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rigor</a:t>
            </a:r>
            <a:r>
              <a:rPr lang="hu-HU" sz="1400" dirty="0"/>
              <a:t> </a:t>
            </a:r>
            <a:r>
              <a:rPr lang="hu-HU" sz="1400" dirty="0" err="1"/>
              <a:t>concerning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homeworks</a:t>
            </a:r>
            <a:r>
              <a:rPr lang="hu-HU" sz="1400" dirty="0"/>
              <a:t> and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questions</a:t>
            </a:r>
            <a:r>
              <a:rPr lang="hu-HU" sz="1400" dirty="0"/>
              <a:t> and </a:t>
            </a:r>
            <a:r>
              <a:rPr lang="hu-HU" sz="1400" dirty="0" err="1"/>
              <a:t>their</a:t>
            </a:r>
            <a:r>
              <a:rPr lang="hu-HU" sz="1400" dirty="0"/>
              <a:t> </a:t>
            </a:r>
            <a:r>
              <a:rPr lang="hu-HU" sz="1400" dirty="0" err="1"/>
              <a:t>precise</a:t>
            </a:r>
            <a:r>
              <a:rPr lang="hu-HU" sz="1400" dirty="0"/>
              <a:t>, </a:t>
            </a:r>
            <a:r>
              <a:rPr lang="hu-HU" sz="1400" dirty="0" err="1"/>
              <a:t>timely</a:t>
            </a:r>
            <a:r>
              <a:rPr lang="hu-HU" sz="1400" dirty="0"/>
              <a:t> </a:t>
            </a:r>
            <a:r>
              <a:rPr lang="hu-HU" sz="1400" dirty="0" err="1"/>
              <a:t>submission</a:t>
            </a:r>
            <a:r>
              <a:rPr lang="hu-HU" sz="1400" dirty="0"/>
              <a:t>.</a:t>
            </a:r>
          </a:p>
          <a:p>
            <a:pPr indent="0">
              <a:buNone/>
            </a:pPr>
            <a:endParaRPr lang="hu-HU" sz="1400" dirty="0"/>
          </a:p>
          <a:p>
            <a:pPr indent="0">
              <a:buNone/>
            </a:pPr>
            <a:r>
              <a:rPr lang="hu-HU" sz="1400" dirty="0"/>
              <a:t>„</a:t>
            </a:r>
            <a:r>
              <a:rPr lang="hu-HU" sz="1400" dirty="0" err="1"/>
              <a:t>Type</a:t>
            </a:r>
            <a:r>
              <a:rPr lang="hu-HU" sz="1400" dirty="0"/>
              <a:t> 2” and „</a:t>
            </a:r>
            <a:r>
              <a:rPr lang="hu-HU" sz="1400" dirty="0" err="1"/>
              <a:t>Type</a:t>
            </a:r>
            <a:r>
              <a:rPr lang="hu-HU" sz="1400" dirty="0"/>
              <a:t> 3” </a:t>
            </a:r>
            <a:r>
              <a:rPr lang="hu-HU" sz="1400" dirty="0" err="1"/>
              <a:t>students</a:t>
            </a:r>
            <a:r>
              <a:rPr lang="hu-HU" sz="1400" dirty="0"/>
              <a:t>: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supposed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do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homeworks</a:t>
            </a:r>
            <a:r>
              <a:rPr lang="hu-HU" sz="1400" dirty="0"/>
              <a:t> and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submit</a:t>
            </a:r>
            <a:r>
              <a:rPr lang="hu-HU" sz="1400" dirty="0"/>
              <a:t> </a:t>
            </a:r>
            <a:r>
              <a:rPr lang="hu-HU" sz="1400" dirty="0" err="1"/>
              <a:t>them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day</a:t>
            </a:r>
            <a:r>
              <a:rPr lang="hu-HU" sz="1400" dirty="0"/>
              <a:t> </a:t>
            </a:r>
            <a:r>
              <a:rPr lang="hu-HU" sz="1400" dirty="0" err="1"/>
              <a:t>before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next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. </a:t>
            </a:r>
            <a:r>
              <a:rPr lang="hu-HU" sz="1400" dirty="0" err="1"/>
              <a:t>Not</a:t>
            </a:r>
            <a:r>
              <a:rPr lang="hu-HU" sz="1400" dirty="0"/>
              <a:t> </a:t>
            </a:r>
            <a:r>
              <a:rPr lang="hu-HU" sz="1400" dirty="0" err="1"/>
              <a:t>all</a:t>
            </a:r>
            <a:r>
              <a:rPr lang="hu-HU" sz="1400" dirty="0"/>
              <a:t> </a:t>
            </a:r>
            <a:r>
              <a:rPr lang="hu-HU" sz="1400" dirty="0" err="1"/>
              <a:t>lectures</a:t>
            </a:r>
            <a:r>
              <a:rPr lang="hu-HU" sz="1400" dirty="0"/>
              <a:t> </a:t>
            </a:r>
            <a:r>
              <a:rPr lang="hu-HU" sz="1400" dirty="0" err="1"/>
              <a:t>have</a:t>
            </a:r>
            <a:r>
              <a:rPr lang="hu-HU" sz="1400" dirty="0"/>
              <a:t> </a:t>
            </a:r>
            <a:r>
              <a:rPr lang="hu-HU" sz="1400" dirty="0" err="1"/>
              <a:t>homeworks</a:t>
            </a:r>
            <a:r>
              <a:rPr lang="hu-HU" sz="1400" dirty="0"/>
              <a:t>. </a:t>
            </a:r>
            <a:r>
              <a:rPr lang="hu-HU" sz="1400" dirty="0" err="1"/>
              <a:t>But</a:t>
            </a:r>
            <a:r>
              <a:rPr lang="hu-HU" sz="1400" dirty="0"/>
              <a:t>, </a:t>
            </a:r>
            <a:r>
              <a:rPr lang="hu-HU" sz="1400" dirty="0" err="1"/>
              <a:t>if</a:t>
            </a:r>
            <a:r>
              <a:rPr lang="hu-HU" sz="1400" dirty="0"/>
              <a:t> </a:t>
            </a:r>
            <a:r>
              <a:rPr lang="hu-HU" sz="1400" dirty="0" err="1"/>
              <a:t>they</a:t>
            </a:r>
            <a:r>
              <a:rPr lang="hu-HU" sz="1400" dirty="0"/>
              <a:t> </a:t>
            </a:r>
            <a:r>
              <a:rPr lang="hu-HU" sz="1400" dirty="0" err="1"/>
              <a:t>do</a:t>
            </a:r>
            <a:r>
              <a:rPr lang="hu-HU" sz="1400" dirty="0"/>
              <a:t>, </a:t>
            </a:r>
            <a:r>
              <a:rPr lang="hu-HU" sz="1400" dirty="0" err="1"/>
              <a:t>then</a:t>
            </a:r>
            <a:r>
              <a:rPr lang="hu-HU" sz="1400" dirty="0"/>
              <a:t> </a:t>
            </a:r>
            <a:r>
              <a:rPr lang="hu-HU" sz="1400" dirty="0" err="1"/>
              <a:t>you</a:t>
            </a:r>
            <a:r>
              <a:rPr lang="hu-HU" sz="1400" dirty="0"/>
              <a:t> </a:t>
            </a:r>
            <a:r>
              <a:rPr lang="hu-HU" sz="1400" dirty="0" err="1"/>
              <a:t>need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submit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solutions</a:t>
            </a:r>
            <a:r>
              <a:rPr lang="hu-HU" sz="1400" dirty="0"/>
              <a:t> </a:t>
            </a:r>
            <a:r>
              <a:rPr lang="hu-HU" sz="1400" dirty="0" err="1"/>
              <a:t>one</a:t>
            </a:r>
            <a:r>
              <a:rPr lang="hu-HU" sz="1400" dirty="0"/>
              <a:t> </a:t>
            </a:r>
            <a:r>
              <a:rPr lang="hu-HU" sz="1400" dirty="0" err="1"/>
              <a:t>day</a:t>
            </a:r>
            <a:r>
              <a:rPr lang="hu-HU" sz="1400" dirty="0"/>
              <a:t> </a:t>
            </a:r>
            <a:r>
              <a:rPr lang="hu-HU" sz="1400" dirty="0" err="1"/>
              <a:t>before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next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.</a:t>
            </a:r>
          </a:p>
          <a:p>
            <a:pPr marL="461963" indent="0" defTabSz="685800">
              <a:buNone/>
            </a:pPr>
            <a:r>
              <a:rPr lang="hu-HU" sz="1400" dirty="0" err="1"/>
              <a:t>Justification</a:t>
            </a:r>
            <a:r>
              <a:rPr lang="hu-HU" sz="1400" dirty="0"/>
              <a:t>: </a:t>
            </a:r>
            <a:r>
              <a:rPr lang="hu-HU" sz="1400" dirty="0" err="1"/>
              <a:t>Homeworks</a:t>
            </a:r>
            <a:r>
              <a:rPr lang="hu-HU" sz="1400" dirty="0"/>
              <a:t> </a:t>
            </a:r>
            <a:r>
              <a:rPr lang="hu-HU" sz="1400" dirty="0" err="1"/>
              <a:t>help</a:t>
            </a:r>
            <a:r>
              <a:rPr lang="hu-HU" sz="1400" dirty="0"/>
              <a:t> </a:t>
            </a:r>
            <a:r>
              <a:rPr lang="hu-HU" sz="1400" dirty="0" err="1"/>
              <a:t>your</a:t>
            </a:r>
            <a:r>
              <a:rPr lang="hu-HU" sz="1400" dirty="0"/>
              <a:t> </a:t>
            </a:r>
            <a:r>
              <a:rPr lang="hu-HU" sz="1400" dirty="0" err="1"/>
              <a:t>understanding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coming</a:t>
            </a:r>
            <a:r>
              <a:rPr lang="hu-HU" sz="1400" dirty="0"/>
              <a:t> </a:t>
            </a:r>
            <a:r>
              <a:rPr lang="hu-HU" sz="1400" dirty="0" err="1"/>
              <a:t>lecture</a:t>
            </a:r>
            <a:r>
              <a:rPr lang="hu-HU" sz="1400" dirty="0"/>
              <a:t>.</a:t>
            </a:r>
          </a:p>
          <a:p>
            <a:pPr marL="461963" indent="0" defTabSz="685800">
              <a:buNone/>
            </a:pPr>
            <a:endParaRPr lang="hu-HU" sz="1400" dirty="0"/>
          </a:p>
          <a:p>
            <a:pPr indent="0">
              <a:buNone/>
            </a:pPr>
            <a:r>
              <a:rPr lang="hu-HU" sz="1800" dirty="0"/>
              <a:t>Consulting </a:t>
            </a:r>
            <a:r>
              <a:rPr lang="hu-HU" sz="1800" dirty="0" err="1"/>
              <a:t>on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</a:t>
            </a:r>
            <a:r>
              <a:rPr lang="hu-HU" sz="1800" dirty="0" err="1"/>
              <a:t>homeworks</a:t>
            </a:r>
            <a:r>
              <a:rPr lang="hu-HU" sz="1800" dirty="0"/>
              <a:t> is </a:t>
            </a:r>
            <a:r>
              <a:rPr lang="hu-HU" sz="1800" dirty="0" err="1"/>
              <a:t>possible</a:t>
            </a:r>
            <a:r>
              <a:rPr lang="hu-HU" sz="1800" dirty="0"/>
              <a:t>.</a:t>
            </a:r>
            <a:r>
              <a:rPr lang="hu-HU" sz="1400" dirty="0"/>
              <a:t> </a:t>
            </a:r>
          </a:p>
          <a:p>
            <a:pPr marL="342900" indent="-342900"/>
            <a:r>
              <a:rPr lang="hu-HU" sz="1400" dirty="0">
                <a:sym typeface="Wingdings" panose="05000000000000000000" pitchFamily="2" charset="2"/>
              </a:rPr>
              <a:t>Consulting </a:t>
            </a:r>
            <a:r>
              <a:rPr lang="hu-HU" sz="1400" dirty="0" err="1">
                <a:sym typeface="Wingdings" panose="05000000000000000000" pitchFamily="2" charset="2"/>
              </a:rPr>
              <a:t>t</a:t>
            </a:r>
            <a:r>
              <a:rPr lang="hu-HU" sz="1400" dirty="0" err="1"/>
              <a:t>eacher</a:t>
            </a:r>
            <a:r>
              <a:rPr lang="hu-HU" sz="1400" dirty="0"/>
              <a:t>: Zoltán Milacski. </a:t>
            </a:r>
          </a:p>
          <a:p>
            <a:pPr marL="342900" indent="-342900"/>
            <a:r>
              <a:rPr lang="hu-HU" sz="1400" dirty="0"/>
              <a:t>Consulting </a:t>
            </a:r>
            <a:r>
              <a:rPr lang="hu-HU" sz="1400" dirty="0" err="1"/>
              <a:t>time</a:t>
            </a:r>
            <a:r>
              <a:rPr lang="hu-HU" sz="1400" dirty="0"/>
              <a:t>: </a:t>
            </a:r>
            <a:r>
              <a:rPr lang="hu-HU" sz="1400" dirty="0" err="1"/>
              <a:t>Tuesdays</a:t>
            </a:r>
            <a:r>
              <a:rPr lang="hu-HU" sz="1400" dirty="0"/>
              <a:t>  7.00PM-8.00PM</a:t>
            </a:r>
          </a:p>
          <a:p>
            <a:pPr marL="342900" indent="-342900"/>
            <a:r>
              <a:rPr lang="hu-HU" sz="1400" dirty="0"/>
              <a:t>Consulting is online. </a:t>
            </a:r>
            <a:r>
              <a:rPr lang="hu-HU" sz="1400" dirty="0" err="1"/>
              <a:t>Questions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be </a:t>
            </a:r>
            <a:r>
              <a:rPr lang="hu-HU" sz="1400" dirty="0" err="1"/>
              <a:t>submitted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</a:t>
            </a:r>
            <a:r>
              <a:rPr lang="hu-HU" sz="1400" dirty="0" err="1"/>
              <a:t>Mondays</a:t>
            </a:r>
            <a:r>
              <a:rPr lang="hu-HU" sz="1400" dirty="0"/>
              <a:t> </a:t>
            </a:r>
            <a:r>
              <a:rPr lang="hu-HU" sz="1400" dirty="0" err="1"/>
              <a:t>before</a:t>
            </a:r>
            <a:r>
              <a:rPr lang="hu-HU" sz="1400" dirty="0"/>
              <a:t> 7.00PM.</a:t>
            </a:r>
          </a:p>
          <a:p>
            <a:pPr marL="342900" indent="-342900"/>
            <a:endParaRPr lang="hu-HU" sz="2000" dirty="0"/>
          </a:p>
          <a:p>
            <a:pPr indent="0">
              <a:buNone/>
            </a:pPr>
            <a:r>
              <a:rPr lang="hu-HU" sz="1800" dirty="0" err="1"/>
              <a:t>Concerning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„</a:t>
            </a:r>
            <a:r>
              <a:rPr lang="hu-HU" sz="1800" dirty="0" err="1"/>
              <a:t>questions</a:t>
            </a:r>
            <a:r>
              <a:rPr lang="hu-HU" sz="1800" dirty="0"/>
              <a:t>”: </a:t>
            </a:r>
            <a:r>
              <a:rPr lang="hu-HU" sz="1800" dirty="0" err="1"/>
              <a:t>all</a:t>
            </a:r>
            <a:r>
              <a:rPr lang="hu-HU" sz="1800" dirty="0"/>
              <a:t> </a:t>
            </a:r>
            <a:r>
              <a:rPr lang="hu-HU" sz="1800" dirty="0" err="1"/>
              <a:t>students</a:t>
            </a:r>
            <a:r>
              <a:rPr lang="hu-HU" sz="1800" dirty="0"/>
              <a:t> </a:t>
            </a:r>
            <a:r>
              <a:rPr lang="hu-HU" sz="1800" dirty="0" err="1"/>
              <a:t>are</a:t>
            </a:r>
            <a:r>
              <a:rPr lang="hu-HU" sz="1800" dirty="0"/>
              <a:t> </a:t>
            </a:r>
            <a:r>
              <a:rPr lang="hu-HU" sz="1800" dirty="0" err="1"/>
              <a:t>supposed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submit</a:t>
            </a:r>
            <a:r>
              <a:rPr lang="hu-HU" sz="1800" dirty="0"/>
              <a:t> </a:t>
            </a:r>
            <a:r>
              <a:rPr lang="hu-HU" sz="1800" dirty="0" err="1"/>
              <a:t>those</a:t>
            </a:r>
            <a:r>
              <a:rPr lang="hu-HU" sz="1800" dirty="0"/>
              <a:t> </a:t>
            </a:r>
            <a:r>
              <a:rPr lang="hu-HU" sz="1800" dirty="0" err="1"/>
              <a:t>before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</a:t>
            </a:r>
            <a:r>
              <a:rPr lang="hu-HU" sz="1800" dirty="0" err="1"/>
              <a:t>next</a:t>
            </a:r>
            <a:r>
              <a:rPr lang="hu-HU" sz="1800" dirty="0"/>
              <a:t> </a:t>
            </a:r>
            <a:r>
              <a:rPr lang="hu-HU" sz="1800" dirty="0" err="1"/>
              <a:t>lecture</a:t>
            </a:r>
            <a:r>
              <a:rPr lang="hu-HU" sz="1800" dirty="0"/>
              <a:t>.</a:t>
            </a:r>
          </a:p>
          <a:p>
            <a:pPr marL="342900" indent="-342900"/>
            <a:endParaRPr lang="hu-HU" sz="2000" dirty="0"/>
          </a:p>
          <a:p>
            <a:pPr marL="342900" indent="-342900"/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335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6991468" cy="2376264"/>
          </a:xfrm>
        </p:spPr>
        <p:txBody>
          <a:bodyPr/>
          <a:lstStyle/>
          <a:p>
            <a:pPr indent="0"/>
            <a:r>
              <a:rPr lang="hu-HU" sz="3600" b="1" dirty="0" err="1">
                <a:solidFill>
                  <a:srgbClr val="C00000"/>
                </a:solidFill>
              </a:rPr>
              <a:t>Submit</a:t>
            </a:r>
            <a:r>
              <a:rPr lang="hu-HU" sz="3600" b="1" dirty="0">
                <a:solidFill>
                  <a:srgbClr val="C00000"/>
                </a:solidFill>
              </a:rPr>
              <a:t> </a:t>
            </a:r>
            <a:r>
              <a:rPr lang="hu-HU" sz="3600" b="1" dirty="0" err="1">
                <a:solidFill>
                  <a:srgbClr val="C00000"/>
                </a:solidFill>
              </a:rPr>
              <a:t>your</a:t>
            </a:r>
            <a:r>
              <a:rPr lang="hu-HU" sz="3600" b="1" dirty="0">
                <a:solidFill>
                  <a:srgbClr val="C00000"/>
                </a:solidFill>
              </a:rPr>
              <a:t> </a:t>
            </a:r>
            <a:r>
              <a:rPr lang="hu-HU" sz="3600" b="1" dirty="0" err="1" smtClean="0">
                <a:solidFill>
                  <a:srgbClr val="C00000"/>
                </a:solidFill>
              </a:rPr>
              <a:t>answers</a:t>
            </a:r>
            <a:r>
              <a:rPr lang="hu-HU" sz="3600" b="1" dirty="0" smtClean="0">
                <a:solidFill>
                  <a:srgbClr val="C00000"/>
                </a:solidFill>
              </a:rPr>
              <a:t> / </a:t>
            </a:r>
            <a:r>
              <a:rPr lang="hu-HU" sz="3600" b="1" dirty="0" err="1" smtClean="0">
                <a:solidFill>
                  <a:srgbClr val="C00000"/>
                </a:solidFill>
              </a:rPr>
              <a:t>solutions</a:t>
            </a:r>
            <a:r>
              <a:rPr lang="hu-HU" sz="3600" b="1" dirty="0" smtClean="0">
                <a:solidFill>
                  <a:srgbClr val="C00000"/>
                </a:solidFill>
              </a:rPr>
              <a:t> </a:t>
            </a:r>
            <a:r>
              <a:rPr lang="hu-HU" sz="3600" b="1" dirty="0" err="1" smtClean="0">
                <a:solidFill>
                  <a:srgbClr val="C00000"/>
                </a:solidFill>
              </a:rPr>
              <a:t>according</a:t>
            </a:r>
            <a:r>
              <a:rPr lang="hu-HU" sz="3600" b="1" dirty="0" smtClean="0">
                <a:solidFill>
                  <a:srgbClr val="C00000"/>
                </a:solidFill>
              </a:rPr>
              <a:t> </a:t>
            </a:r>
            <a:r>
              <a:rPr lang="hu-HU" sz="3600" b="1" dirty="0" err="1" smtClean="0">
                <a:solidFill>
                  <a:srgbClr val="C00000"/>
                </a:solidFill>
              </a:rPr>
              <a:t>to</a:t>
            </a:r>
            <a:r>
              <a:rPr lang="hu-HU" sz="3600" b="1" dirty="0" smtClean="0">
                <a:solidFill>
                  <a:srgbClr val="C00000"/>
                </a:solidFill>
              </a:rPr>
              <a:t> </a:t>
            </a:r>
            <a:r>
              <a:rPr lang="hu-HU" sz="3600" b="1" dirty="0" err="1" smtClean="0">
                <a:solidFill>
                  <a:srgbClr val="C00000"/>
                </a:solidFill>
              </a:rPr>
              <a:t>the</a:t>
            </a:r>
            <a:r>
              <a:rPr lang="hu-HU" sz="3600" b="1" dirty="0" smtClean="0">
                <a:solidFill>
                  <a:srgbClr val="C00000"/>
                </a:solidFill>
              </a:rPr>
              <a:t> </a:t>
            </a:r>
            <a:r>
              <a:rPr lang="hu-HU" sz="3600" b="1" dirty="0" err="1" smtClean="0">
                <a:solidFill>
                  <a:srgbClr val="C00000"/>
                </a:solidFill>
              </a:rPr>
              <a:t>instructions</a:t>
            </a:r>
            <a:r>
              <a:rPr lang="hu-HU" sz="3600" b="1" dirty="0" smtClean="0">
                <a:solidFill>
                  <a:srgbClr val="C00000"/>
                </a:solidFill>
              </a:rPr>
              <a:t> in </a:t>
            </a:r>
            <a:r>
              <a:rPr lang="hu-HU" sz="3600" b="1" dirty="0" err="1" smtClean="0">
                <a:solidFill>
                  <a:srgbClr val="C00000"/>
                </a:solidFill>
              </a:rPr>
              <a:t>section</a:t>
            </a:r>
            <a:r>
              <a:rPr lang="hu-HU" sz="3600" b="1" dirty="0" smtClean="0">
                <a:solidFill>
                  <a:srgbClr val="C00000"/>
                </a:solidFill>
              </a:rPr>
              <a:t> „</a:t>
            </a:r>
            <a:r>
              <a:rPr lang="hu-HU" sz="3600" b="1" dirty="0" err="1" smtClean="0">
                <a:solidFill>
                  <a:srgbClr val="C00000"/>
                </a:solidFill>
              </a:rPr>
              <a:t>assignments</a:t>
            </a:r>
            <a:r>
              <a:rPr lang="hu-HU" sz="3600" b="1" dirty="0" smtClean="0">
                <a:solidFill>
                  <a:srgbClr val="C00000"/>
                </a:solidFill>
              </a:rPr>
              <a:t>” </a:t>
            </a:r>
            <a:r>
              <a:rPr lang="hu-HU" sz="3600" b="1" dirty="0">
                <a:solidFill>
                  <a:srgbClr val="C00000"/>
                </a:solidFill>
              </a:rPr>
              <a:t>in CANVAS </a:t>
            </a:r>
            <a:r>
              <a:rPr lang="hu-HU" sz="4000" b="1" dirty="0">
                <a:solidFill>
                  <a:srgbClr val="C00000"/>
                </a:solidFill>
              </a:rPr>
              <a:t/>
            </a:r>
            <a:br>
              <a:rPr lang="hu-HU" sz="4000" b="1" dirty="0">
                <a:solidFill>
                  <a:srgbClr val="C00000"/>
                </a:solidFill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735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DF587-7E8C-41F7-BACC-218BE377F4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Exam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2169-42C0-4548-BA93-2148FC89F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2" y="1052736"/>
            <a:ext cx="8712968" cy="5616624"/>
          </a:xfrm>
        </p:spPr>
        <p:txBody>
          <a:bodyPr/>
          <a:lstStyle/>
          <a:p>
            <a:pPr indent="0">
              <a:buNone/>
            </a:pPr>
            <a:r>
              <a:rPr lang="hu-HU" sz="1400" dirty="0" err="1"/>
              <a:t>Exams</a:t>
            </a:r>
            <a:r>
              <a:rPr lang="hu-HU" sz="1400" dirty="0"/>
              <a:t> </a:t>
            </a:r>
            <a:r>
              <a:rPr lang="hu-HU" sz="1400" dirty="0" err="1"/>
              <a:t>are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same</a:t>
            </a: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</a:t>
            </a:r>
            <a:r>
              <a:rPr lang="hu-HU" sz="1400" dirty="0" err="1"/>
              <a:t>all</a:t>
            </a:r>
            <a:r>
              <a:rPr lang="hu-HU" sz="1400" dirty="0"/>
              <a:t> </a:t>
            </a:r>
            <a:r>
              <a:rPr lang="hu-HU" sz="1400" dirty="0" err="1"/>
              <a:t>three</a:t>
            </a:r>
            <a:r>
              <a:rPr lang="hu-HU" sz="1400" dirty="0"/>
              <a:t> </a:t>
            </a:r>
            <a:r>
              <a:rPr lang="hu-HU" sz="1400" dirty="0" err="1"/>
              <a:t>courses</a:t>
            </a:r>
            <a:r>
              <a:rPr lang="hu-HU" sz="1400" dirty="0"/>
              <a:t>!</a:t>
            </a:r>
          </a:p>
          <a:p>
            <a:pPr indent="0">
              <a:buNone/>
            </a:pPr>
            <a:endParaRPr lang="hu-HU" sz="500" dirty="0"/>
          </a:p>
          <a:p>
            <a:pPr indent="0">
              <a:buNone/>
            </a:pPr>
            <a:r>
              <a:rPr lang="hu-HU" sz="1400" dirty="0" err="1"/>
              <a:t>Note</a:t>
            </a:r>
            <a:r>
              <a:rPr lang="hu-HU" sz="1400" dirty="0"/>
              <a:t> </a:t>
            </a:r>
            <a:r>
              <a:rPr lang="hu-HU" sz="1400" dirty="0" err="1"/>
              <a:t>for</a:t>
            </a:r>
            <a:r>
              <a:rPr lang="hu-HU" sz="1400" dirty="0"/>
              <a:t> „2” an „3” </a:t>
            </a:r>
            <a:r>
              <a:rPr lang="hu-HU" sz="1400" dirty="0" err="1"/>
              <a:t>type</a:t>
            </a:r>
            <a:r>
              <a:rPr lang="hu-HU" sz="1400" dirty="0"/>
              <a:t> </a:t>
            </a:r>
            <a:r>
              <a:rPr lang="hu-HU" sz="1400" dirty="0" err="1"/>
              <a:t>students</a:t>
            </a:r>
            <a:r>
              <a:rPr lang="hu-HU" sz="1400" dirty="0"/>
              <a:t>:</a:t>
            </a:r>
          </a:p>
          <a:p>
            <a:pPr lvl="1" indent="0">
              <a:buNone/>
            </a:pPr>
            <a:r>
              <a:rPr lang="hu-HU" sz="1100" i="1" dirty="0" err="1"/>
              <a:t>We</a:t>
            </a:r>
            <a:r>
              <a:rPr lang="hu-HU" sz="1100" i="1" dirty="0"/>
              <a:t> </a:t>
            </a:r>
            <a:r>
              <a:rPr lang="hu-HU" sz="1100" i="1" dirty="0" err="1"/>
              <a:t>will</a:t>
            </a:r>
            <a:r>
              <a:rPr lang="hu-HU" sz="1100" i="1" dirty="0"/>
              <a:t> </a:t>
            </a:r>
            <a:r>
              <a:rPr lang="hu-HU" sz="1100" i="1" dirty="0" err="1"/>
              <a:t>try</a:t>
            </a:r>
            <a:r>
              <a:rPr lang="hu-HU" sz="1100" i="1" dirty="0"/>
              <a:t> </a:t>
            </a:r>
            <a:r>
              <a:rPr lang="hu-HU" sz="1100" i="1" dirty="0" err="1"/>
              <a:t>to</a:t>
            </a:r>
            <a:r>
              <a:rPr lang="hu-HU" sz="1100" i="1" dirty="0"/>
              <a:t> </a:t>
            </a:r>
            <a:r>
              <a:rPr lang="hu-HU" sz="1100" i="1" dirty="0" err="1"/>
              <a:t>exclude</a:t>
            </a:r>
            <a:r>
              <a:rPr lang="hu-HU" sz="1100" i="1" dirty="0"/>
              <a:t> </a:t>
            </a:r>
            <a:r>
              <a:rPr lang="hu-HU" sz="1100" i="1" dirty="0" err="1"/>
              <a:t>those</a:t>
            </a:r>
            <a:r>
              <a:rPr lang="hu-HU" sz="1100" i="1" dirty="0"/>
              <a:t> </a:t>
            </a:r>
            <a:r>
              <a:rPr lang="hu-HU" sz="1100" i="1" dirty="0" err="1"/>
              <a:t>from</a:t>
            </a:r>
            <a:r>
              <a:rPr lang="hu-HU" sz="1100" i="1" dirty="0"/>
              <a:t> </a:t>
            </a:r>
            <a:r>
              <a:rPr lang="hu-HU" sz="1100" i="1" dirty="0" err="1"/>
              <a:t>the</a:t>
            </a:r>
            <a:r>
              <a:rPr lang="hu-HU" sz="1100" i="1" dirty="0"/>
              <a:t> </a:t>
            </a:r>
            <a:r>
              <a:rPr lang="hu-HU" sz="1100" i="1" dirty="0" err="1"/>
              <a:t>exam</a:t>
            </a:r>
            <a:r>
              <a:rPr lang="hu-HU" sz="1100" i="1" dirty="0"/>
              <a:t> </a:t>
            </a:r>
            <a:r>
              <a:rPr lang="hu-HU" sz="1100" i="1" dirty="0" err="1"/>
              <a:t>who</a:t>
            </a:r>
            <a:r>
              <a:rPr lang="hu-HU" sz="1100" i="1" dirty="0"/>
              <a:t> </a:t>
            </a:r>
            <a:r>
              <a:rPr lang="hu-HU" sz="1100" i="1" dirty="0" err="1"/>
              <a:t>copied</a:t>
            </a:r>
            <a:r>
              <a:rPr lang="hu-HU" sz="1100" i="1" dirty="0"/>
              <a:t> </a:t>
            </a:r>
            <a:r>
              <a:rPr lang="hu-HU" sz="1100" i="1" dirty="0" err="1"/>
              <a:t>the</a:t>
            </a:r>
            <a:r>
              <a:rPr lang="hu-HU" sz="1100" i="1" dirty="0"/>
              <a:t> </a:t>
            </a:r>
            <a:r>
              <a:rPr lang="hu-HU" sz="1100" i="1" dirty="0" err="1"/>
              <a:t>answers</a:t>
            </a:r>
            <a:r>
              <a:rPr lang="hu-HU" sz="1100" i="1" dirty="0"/>
              <a:t> of </a:t>
            </a:r>
            <a:r>
              <a:rPr lang="hu-HU" sz="1100" i="1" dirty="0" err="1"/>
              <a:t>the</a:t>
            </a:r>
            <a:r>
              <a:rPr lang="hu-HU" sz="1100" i="1" dirty="0"/>
              <a:t> </a:t>
            </a:r>
            <a:r>
              <a:rPr lang="hu-HU" sz="1100" i="1" dirty="0" err="1"/>
              <a:t>homeworks</a:t>
            </a:r>
            <a:r>
              <a:rPr lang="hu-HU" sz="1100" i="1" dirty="0"/>
              <a:t>/</a:t>
            </a:r>
            <a:r>
              <a:rPr lang="hu-HU" sz="1100" i="1" dirty="0" err="1"/>
              <a:t>exercises</a:t>
            </a:r>
            <a:endParaRPr lang="hu-HU" sz="1100" i="1" dirty="0"/>
          </a:p>
          <a:p>
            <a:pPr indent="0">
              <a:buNone/>
            </a:pPr>
            <a:endParaRPr lang="hu-HU" sz="1000" dirty="0"/>
          </a:p>
          <a:p>
            <a:pPr indent="0">
              <a:buNone/>
            </a:pPr>
            <a:r>
              <a:rPr lang="hu-HU" sz="1400" dirty="0" err="1"/>
              <a:t>Examination</a:t>
            </a:r>
            <a:r>
              <a:rPr lang="hu-HU" sz="1400" dirty="0"/>
              <a:t> </a:t>
            </a:r>
            <a:r>
              <a:rPr lang="hu-HU" sz="1400" dirty="0" err="1"/>
              <a:t>starts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a </a:t>
            </a:r>
            <a:r>
              <a:rPr lang="hu-HU" sz="1400" dirty="0" err="1"/>
              <a:t>written</a:t>
            </a:r>
            <a:r>
              <a:rPr lang="hu-HU" sz="1400" dirty="0"/>
              <a:t> </a:t>
            </a:r>
            <a:r>
              <a:rPr lang="hu-HU" sz="1400" dirty="0" err="1"/>
              <a:t>exam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endParaRPr lang="hu-HU" sz="1400" dirty="0"/>
          </a:p>
          <a:p>
            <a:pPr marL="457200" indent="-457200">
              <a:buFont typeface="+mj-lt"/>
              <a:buAutoNum type="arabicPeriod"/>
            </a:pPr>
            <a:r>
              <a:rPr lang="hu-HU" sz="1400" dirty="0" err="1"/>
              <a:t>questions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homeworks</a:t>
            </a:r>
            <a:r>
              <a:rPr lang="hu-HU" sz="1400" dirty="0"/>
              <a:t> – in </a:t>
            </a:r>
            <a:r>
              <a:rPr lang="hu-HU" sz="1400" dirty="0" err="1"/>
              <a:t>turn</a:t>
            </a:r>
            <a:r>
              <a:rPr lang="hu-HU" sz="1400" dirty="0"/>
              <a:t>, „</a:t>
            </a:r>
            <a:r>
              <a:rPr lang="hu-HU" sz="1400" dirty="0" err="1"/>
              <a:t>Type</a:t>
            </a:r>
            <a:r>
              <a:rPr lang="hu-HU" sz="1400" dirty="0"/>
              <a:t> 1” </a:t>
            </a:r>
            <a:r>
              <a:rPr lang="hu-HU" sz="1400" dirty="0" err="1"/>
              <a:t>students</a:t>
            </a:r>
            <a:r>
              <a:rPr lang="hu-HU" sz="1400" dirty="0"/>
              <a:t> </a:t>
            </a:r>
            <a:r>
              <a:rPr lang="hu-HU" sz="1400" dirty="0" err="1"/>
              <a:t>may</a:t>
            </a:r>
            <a:r>
              <a:rPr lang="hu-HU" sz="1400" dirty="0"/>
              <a:t> </a:t>
            </a:r>
            <a:r>
              <a:rPr lang="hu-HU" sz="1400" dirty="0" err="1"/>
              <a:t>wish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do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homeworks</a:t>
            </a:r>
            <a:r>
              <a:rPr lang="hu-HU" sz="1400" dirty="0"/>
              <a:t>, </a:t>
            </a:r>
            <a:r>
              <a:rPr lang="hu-HU" sz="1400" dirty="0" err="1"/>
              <a:t>too</a:t>
            </a:r>
            <a:r>
              <a:rPr lang="hu-HU" sz="1400" dirty="0"/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1400" dirty="0" err="1"/>
              <a:t>questions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lists</a:t>
            </a:r>
            <a:r>
              <a:rPr lang="hu-HU" sz="1400" dirty="0"/>
              <a:t> </a:t>
            </a:r>
            <a:r>
              <a:rPr lang="hu-HU" sz="1400" dirty="0" err="1"/>
              <a:t>on</a:t>
            </a:r>
            <a:r>
              <a:rPr lang="hu-HU" sz="1400" dirty="0"/>
              <a:t> „</a:t>
            </a:r>
            <a:r>
              <a:rPr lang="hu-HU" sz="1400" dirty="0" err="1"/>
              <a:t>what</a:t>
            </a:r>
            <a:r>
              <a:rPr lang="hu-HU" sz="1400" dirty="0"/>
              <a:t> </a:t>
            </a:r>
            <a:r>
              <a:rPr lang="hu-HU" sz="1400" dirty="0" err="1"/>
              <a:t>we</a:t>
            </a:r>
            <a:r>
              <a:rPr lang="hu-HU" sz="1400" dirty="0"/>
              <a:t> </a:t>
            </a:r>
            <a:r>
              <a:rPr lang="hu-HU" sz="1400" dirty="0" err="1"/>
              <a:t>learned</a:t>
            </a:r>
            <a:r>
              <a:rPr lang="hu-HU" sz="1400" dirty="0"/>
              <a:t> </a:t>
            </a:r>
            <a:r>
              <a:rPr lang="hu-HU" sz="1400" dirty="0" err="1"/>
              <a:t>today</a:t>
            </a:r>
            <a:r>
              <a:rPr lang="hu-HU" sz="1400" dirty="0"/>
              <a:t>”</a:t>
            </a:r>
          </a:p>
          <a:p>
            <a:pPr indent="0">
              <a:buNone/>
            </a:pPr>
            <a:r>
              <a:rPr lang="hu-HU" sz="1400" dirty="0" err="1">
                <a:highlight>
                  <a:srgbClr val="FFFF00"/>
                </a:highlight>
              </a:rPr>
              <a:t>It</a:t>
            </a:r>
            <a:r>
              <a:rPr lang="hu-HU" sz="1400" dirty="0">
                <a:highlight>
                  <a:srgbClr val="FFFF00"/>
                </a:highlight>
              </a:rPr>
              <a:t> is </a:t>
            </a:r>
            <a:r>
              <a:rPr lang="hu-HU" sz="1400" dirty="0" err="1">
                <a:highlight>
                  <a:srgbClr val="FFFF00"/>
                </a:highlight>
              </a:rPr>
              <a:t>our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goal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to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discourage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communication</a:t>
            </a:r>
            <a:r>
              <a:rPr lang="hu-HU" sz="1400" dirty="0">
                <a:highlight>
                  <a:srgbClr val="FFFF00"/>
                </a:highlight>
              </a:rPr>
              <a:t> – a </a:t>
            </a:r>
            <a:r>
              <a:rPr lang="hu-HU" sz="1400" dirty="0" err="1">
                <a:highlight>
                  <a:srgbClr val="FFFF00"/>
                </a:highlight>
              </a:rPr>
              <a:t>hard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task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for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us</a:t>
            </a:r>
            <a:r>
              <a:rPr lang="hu-HU" sz="1400" dirty="0">
                <a:highlight>
                  <a:srgbClr val="FFFF00"/>
                </a:highlight>
              </a:rPr>
              <a:t>, </a:t>
            </a:r>
            <a:r>
              <a:rPr lang="hu-HU" sz="1400" dirty="0" err="1">
                <a:highlight>
                  <a:srgbClr val="FFFF00"/>
                </a:highlight>
              </a:rPr>
              <a:t>since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the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exam</a:t>
            </a:r>
            <a:r>
              <a:rPr lang="hu-HU" sz="1400" dirty="0">
                <a:highlight>
                  <a:srgbClr val="FFFF00"/>
                </a:highlight>
              </a:rPr>
              <a:t> is online. </a:t>
            </a:r>
            <a:r>
              <a:rPr lang="hu-HU" sz="1400" dirty="0" err="1">
                <a:highlight>
                  <a:srgbClr val="FFFF00"/>
                </a:highlight>
              </a:rPr>
              <a:t>This</a:t>
            </a:r>
            <a:r>
              <a:rPr lang="hu-HU" sz="1400" dirty="0">
                <a:highlight>
                  <a:srgbClr val="FFFF00"/>
                </a:highlight>
              </a:rPr>
              <a:t> is </a:t>
            </a:r>
            <a:r>
              <a:rPr lang="hu-HU" sz="1400" dirty="0" err="1">
                <a:highlight>
                  <a:srgbClr val="FFFF00"/>
                </a:highlight>
              </a:rPr>
              <a:t>our</a:t>
            </a:r>
            <a:r>
              <a:rPr lang="hu-HU" sz="1400" dirty="0">
                <a:highlight>
                  <a:srgbClr val="FFFF00"/>
                </a:highlight>
              </a:rPr>
              <a:t> </a:t>
            </a:r>
            <a:r>
              <a:rPr lang="hu-HU" sz="1400" dirty="0" err="1">
                <a:highlight>
                  <a:srgbClr val="FFFF00"/>
                </a:highlight>
              </a:rPr>
              <a:t>plan</a:t>
            </a:r>
            <a:r>
              <a:rPr lang="hu-HU" sz="1400" dirty="0">
                <a:highlight>
                  <a:srgbClr val="FFFF00"/>
                </a:highlight>
              </a:rPr>
              <a:t>:</a:t>
            </a: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You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may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need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perform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short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computations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with</a:t>
            </a:r>
            <a:r>
              <a:rPr lang="hu-HU" sz="1100" dirty="0">
                <a:highlight>
                  <a:srgbClr val="FFFF00"/>
                </a:highlight>
              </a:rPr>
              <a:t> a </a:t>
            </a:r>
            <a:r>
              <a:rPr lang="hu-HU" sz="1100" dirty="0" err="1">
                <a:highlight>
                  <a:srgbClr val="FFFF00"/>
                </a:highlight>
              </a:rPr>
              <a:t>single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number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submitted</a:t>
            </a:r>
            <a:endParaRPr lang="hu-HU" sz="1100" dirty="0">
              <a:highlight>
                <a:srgbClr val="FFFF00"/>
              </a:highlight>
            </a:endParaRP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You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have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quizzes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filled</a:t>
            </a:r>
            <a:r>
              <a:rPr lang="hu-HU" sz="1100" dirty="0">
                <a:highlight>
                  <a:srgbClr val="FFFF00"/>
                </a:highlight>
              </a:rPr>
              <a:t> in</a:t>
            </a: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Short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computations</a:t>
            </a:r>
            <a:r>
              <a:rPr lang="hu-HU" sz="1100" dirty="0">
                <a:highlight>
                  <a:srgbClr val="FFFF00"/>
                </a:highlight>
              </a:rPr>
              <a:t> (</a:t>
            </a:r>
            <a:r>
              <a:rPr lang="hu-HU" sz="1100" dirty="0" err="1">
                <a:highlight>
                  <a:srgbClr val="FFFF00"/>
                </a:highlight>
              </a:rPr>
              <a:t>if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any</a:t>
            </a:r>
            <a:r>
              <a:rPr lang="hu-HU" sz="1100" dirty="0">
                <a:highlight>
                  <a:srgbClr val="FFFF00"/>
                </a:highlight>
              </a:rPr>
              <a:t>) and </a:t>
            </a:r>
            <a:r>
              <a:rPr lang="hu-HU" sz="1100" dirty="0" err="1">
                <a:highlight>
                  <a:srgbClr val="FFFF00"/>
                </a:highlight>
              </a:rPr>
              <a:t>quizzes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randomly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selected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for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all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students</a:t>
            </a:r>
            <a:r>
              <a:rPr lang="hu-HU" sz="1100" dirty="0">
                <a:highlight>
                  <a:srgbClr val="FFFF00"/>
                </a:highlight>
              </a:rPr>
              <a:t> and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sent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you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individually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at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same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time</a:t>
            </a:r>
            <a:r>
              <a:rPr lang="hu-HU" sz="1100" dirty="0">
                <a:highlight>
                  <a:srgbClr val="FFFF00"/>
                </a:highlight>
              </a:rPr>
              <a:t>. </a:t>
            </a: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Response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time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be limited</a:t>
            </a: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It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hard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finish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quizzes</a:t>
            </a:r>
            <a:r>
              <a:rPr lang="hu-HU" sz="1100" dirty="0">
                <a:highlight>
                  <a:srgbClr val="FFFF00"/>
                </a:highlight>
              </a:rPr>
              <a:t> in </a:t>
            </a:r>
            <a:r>
              <a:rPr lang="hu-HU" sz="1100" dirty="0" err="1">
                <a:highlight>
                  <a:srgbClr val="FFFF00"/>
                </a:highlight>
              </a:rPr>
              <a:t>time</a:t>
            </a:r>
            <a:r>
              <a:rPr lang="hu-HU" sz="1100" dirty="0">
                <a:highlight>
                  <a:srgbClr val="FFFF00"/>
                </a:highlight>
              </a:rPr>
              <a:t> – an </a:t>
            </a:r>
            <a:r>
              <a:rPr lang="hu-HU" sz="1100" dirty="0" err="1">
                <a:highlight>
                  <a:srgbClr val="FFFF00"/>
                </a:highlight>
              </a:rPr>
              <a:t>additional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constraint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that</a:t>
            </a:r>
            <a:r>
              <a:rPr lang="hu-HU" sz="1100" dirty="0">
                <a:highlight>
                  <a:srgbClr val="FFFF00"/>
                </a:highlight>
              </a:rPr>
              <a:t> I </a:t>
            </a:r>
            <a:r>
              <a:rPr lang="hu-HU" sz="1100" dirty="0" err="1">
                <a:highlight>
                  <a:srgbClr val="FFFF00"/>
                </a:highlight>
              </a:rPr>
              <a:t>have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exploit</a:t>
            </a:r>
            <a:r>
              <a:rPr lang="hu-HU" sz="1100" dirty="0">
                <a:highlight>
                  <a:srgbClr val="FFFF00"/>
                </a:highlight>
              </a:rPr>
              <a:t> – and </a:t>
            </a:r>
            <a:r>
              <a:rPr lang="hu-HU" sz="1100" dirty="0" err="1">
                <a:highlight>
                  <a:srgbClr val="FFFF00"/>
                </a:highlight>
              </a:rPr>
              <a:t>we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will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use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statistical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means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grade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you</a:t>
            </a:r>
            <a:r>
              <a:rPr lang="hu-HU" sz="1100" dirty="0">
                <a:highlight>
                  <a:srgbClr val="FFFF00"/>
                </a:highlight>
              </a:rPr>
              <a:t>.</a:t>
            </a:r>
          </a:p>
          <a:p>
            <a:pPr marL="285750" indent="-285750"/>
            <a:r>
              <a:rPr lang="hu-HU" sz="1100" dirty="0" err="1">
                <a:highlight>
                  <a:srgbClr val="FFFF00"/>
                </a:highlight>
              </a:rPr>
              <a:t>See</a:t>
            </a:r>
            <a:r>
              <a:rPr lang="hu-HU" sz="1100" dirty="0">
                <a:highlight>
                  <a:srgbClr val="FFFF00"/>
                </a:highlight>
              </a:rPr>
              <a:t> an </a:t>
            </a:r>
            <a:r>
              <a:rPr lang="hu-HU" sz="1100" dirty="0" err="1">
                <a:highlight>
                  <a:srgbClr val="FFFF00"/>
                </a:highlight>
              </a:rPr>
              <a:t>additional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constraint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below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concerning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homeworks</a:t>
            </a:r>
            <a:r>
              <a:rPr lang="hu-HU" sz="1100" dirty="0">
                <a:highlight>
                  <a:srgbClr val="FFFF00"/>
                </a:highlight>
              </a:rPr>
              <a:t> and </a:t>
            </a:r>
            <a:r>
              <a:rPr lang="hu-HU" sz="1100" dirty="0" err="1">
                <a:highlight>
                  <a:srgbClr val="FFFF00"/>
                </a:highlight>
              </a:rPr>
              <a:t>questions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unswered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during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year</a:t>
            </a:r>
            <a:r>
              <a:rPr lang="hu-HU" sz="1100" dirty="0">
                <a:highlight>
                  <a:srgbClr val="FFFF00"/>
                </a:highlight>
              </a:rPr>
              <a:t>.</a:t>
            </a:r>
          </a:p>
          <a:p>
            <a:pPr indent="0">
              <a:buNone/>
            </a:pPr>
            <a:r>
              <a:rPr lang="hu-HU" sz="1100" dirty="0">
                <a:highlight>
                  <a:srgbClr val="FFFF00"/>
                </a:highlight>
              </a:rPr>
              <a:t>I am </a:t>
            </a:r>
            <a:r>
              <a:rPr lang="hu-HU" sz="1100" dirty="0" err="1">
                <a:highlight>
                  <a:srgbClr val="FFFF00"/>
                </a:highlight>
              </a:rPr>
              <a:t>sorry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about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uncertainties</a:t>
            </a:r>
            <a:r>
              <a:rPr lang="hu-HU" sz="1100" dirty="0">
                <a:highlight>
                  <a:srgbClr val="FFFF00"/>
                </a:highlight>
              </a:rPr>
              <a:t> here (i.e., </a:t>
            </a:r>
            <a:r>
              <a:rPr lang="hu-HU" sz="1100" dirty="0" err="1">
                <a:highlight>
                  <a:srgbClr val="FFFF00"/>
                </a:highlight>
              </a:rPr>
              <a:t>that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definite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levels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can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not</a:t>
            </a:r>
            <a:r>
              <a:rPr lang="hu-HU" sz="1100" dirty="0">
                <a:highlight>
                  <a:srgbClr val="FFFF00"/>
                </a:highlight>
              </a:rPr>
              <a:t> be </a:t>
            </a:r>
            <a:r>
              <a:rPr lang="hu-HU" sz="1100" dirty="0" err="1">
                <a:highlight>
                  <a:srgbClr val="FFFF00"/>
                </a:highlight>
              </a:rPr>
              <a:t>given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you</a:t>
            </a:r>
            <a:r>
              <a:rPr lang="hu-HU" sz="1100" dirty="0">
                <a:highlight>
                  <a:srgbClr val="FFFF00"/>
                </a:highlight>
              </a:rPr>
              <a:t>). I am open </a:t>
            </a:r>
            <a:r>
              <a:rPr lang="hu-HU" sz="1100" dirty="0" err="1">
                <a:highlight>
                  <a:srgbClr val="FFFF00"/>
                </a:highlight>
              </a:rPr>
              <a:t>to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any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suggestion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that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takes</a:t>
            </a:r>
            <a:r>
              <a:rPr lang="hu-HU" sz="1100" dirty="0">
                <a:highlight>
                  <a:srgbClr val="FFFF00"/>
                </a:highlight>
              </a:rPr>
              <a:t> of </a:t>
            </a:r>
            <a:r>
              <a:rPr lang="hu-HU" sz="1100" dirty="0" err="1">
                <a:highlight>
                  <a:srgbClr val="FFFF00"/>
                </a:highlight>
              </a:rPr>
              <a:t>the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burden</a:t>
            </a:r>
            <a:r>
              <a:rPr lang="hu-HU" sz="1100" dirty="0">
                <a:highlight>
                  <a:srgbClr val="FFFF00"/>
                </a:highlight>
              </a:rPr>
              <a:t> of 300 </a:t>
            </a:r>
            <a:r>
              <a:rPr lang="hu-HU" sz="1100" dirty="0" err="1">
                <a:highlight>
                  <a:srgbClr val="FFFF00"/>
                </a:highlight>
              </a:rPr>
              <a:t>individual</a:t>
            </a:r>
            <a:r>
              <a:rPr lang="hu-HU" sz="1100" dirty="0">
                <a:highlight>
                  <a:srgbClr val="FFFF00"/>
                </a:highlight>
              </a:rPr>
              <a:t> </a:t>
            </a:r>
            <a:r>
              <a:rPr lang="hu-HU" sz="1100" dirty="0" err="1">
                <a:highlight>
                  <a:srgbClr val="FFFF00"/>
                </a:highlight>
              </a:rPr>
              <a:t>examinees</a:t>
            </a:r>
            <a:r>
              <a:rPr lang="hu-HU" sz="1100" dirty="0">
                <a:highlight>
                  <a:srgbClr val="FFFF00"/>
                </a:highlight>
              </a:rPr>
              <a:t>  </a:t>
            </a:r>
            <a:endParaRPr lang="hu-HU" sz="400" dirty="0">
              <a:highlight>
                <a:srgbClr val="FFFF00"/>
              </a:highlight>
            </a:endParaRPr>
          </a:p>
          <a:p>
            <a:pPr indent="0">
              <a:buNone/>
            </a:pPr>
            <a:endParaRPr lang="hu-HU" sz="1600" b="1" dirty="0"/>
          </a:p>
          <a:p>
            <a:pPr indent="0">
              <a:buNone/>
            </a:pPr>
            <a:r>
              <a:rPr lang="hu-HU" sz="1600" b="1" dirty="0" err="1"/>
              <a:t>Grading</a:t>
            </a:r>
            <a:r>
              <a:rPr lang="hu-HU" sz="1600" b="1" dirty="0"/>
              <a:t>:</a:t>
            </a:r>
          </a:p>
          <a:p>
            <a:pPr indent="0">
              <a:buNone/>
            </a:pPr>
            <a:r>
              <a:rPr lang="hu-HU" sz="1000" b="1" dirty="0" err="1"/>
              <a:t>Have</a:t>
            </a:r>
            <a:r>
              <a:rPr lang="hu-HU" sz="1000" b="1" dirty="0"/>
              <a:t> </a:t>
            </a:r>
            <a:r>
              <a:rPr lang="hu-HU" sz="1000" b="1" dirty="0" err="1"/>
              <a:t>you</a:t>
            </a:r>
            <a:r>
              <a:rPr lang="hu-HU" sz="1000" b="1" dirty="0"/>
              <a:t> </a:t>
            </a:r>
            <a:r>
              <a:rPr lang="hu-HU" sz="1000" b="1" dirty="0" err="1"/>
              <a:t>submitted</a:t>
            </a:r>
            <a:r>
              <a:rPr lang="hu-HU" sz="1000" b="1" dirty="0"/>
              <a:t> </a:t>
            </a:r>
            <a:r>
              <a:rPr lang="hu-HU" sz="1000" b="1" dirty="0" err="1"/>
              <a:t>your</a:t>
            </a:r>
            <a:r>
              <a:rPr lang="hu-HU" sz="1000" b="1" dirty="0"/>
              <a:t> </a:t>
            </a:r>
            <a:r>
              <a:rPr lang="hu-HU" sz="1000" b="1" dirty="0" err="1"/>
              <a:t>homeworks</a:t>
            </a:r>
            <a:r>
              <a:rPr lang="hu-HU" sz="1000" b="1" dirty="0"/>
              <a:t>  and </a:t>
            </a:r>
            <a:r>
              <a:rPr lang="hu-HU" sz="1000" b="1" dirty="0" err="1"/>
              <a:t>answers</a:t>
            </a:r>
            <a:r>
              <a:rPr lang="hu-HU" sz="1000" b="1" dirty="0"/>
              <a:t> </a:t>
            </a:r>
            <a:r>
              <a:rPr lang="hu-HU" sz="1000" b="1" dirty="0" err="1"/>
              <a:t>to</a:t>
            </a:r>
            <a:r>
              <a:rPr lang="hu-HU" sz="1000" b="1" dirty="0"/>
              <a:t> </a:t>
            </a:r>
            <a:r>
              <a:rPr lang="hu-HU" sz="1000" b="1" dirty="0" err="1"/>
              <a:t>the</a:t>
            </a:r>
            <a:r>
              <a:rPr lang="hu-HU" sz="1000" b="1" dirty="0"/>
              <a:t> </a:t>
            </a:r>
            <a:r>
              <a:rPr lang="hu-HU" sz="1000" b="1" dirty="0" err="1"/>
              <a:t>questions</a:t>
            </a:r>
            <a:r>
              <a:rPr lang="hu-HU" sz="1000" b="1" dirty="0"/>
              <a:t> in </a:t>
            </a:r>
            <a:r>
              <a:rPr lang="hu-HU" sz="1000" b="1" dirty="0" err="1"/>
              <a:t>time</a:t>
            </a:r>
            <a:r>
              <a:rPr lang="hu-HU" sz="1000" b="1" dirty="0"/>
              <a:t>?  </a:t>
            </a:r>
            <a:r>
              <a:rPr lang="hu-HU" sz="1000" dirty="0" err="1"/>
              <a:t>It</a:t>
            </a:r>
            <a:r>
              <a:rPr lang="hu-HU" sz="1000" dirty="0"/>
              <a:t> is </a:t>
            </a:r>
            <a:r>
              <a:rPr lang="hu-HU" sz="1000" dirty="0" err="1"/>
              <a:t>important</a:t>
            </a:r>
            <a:r>
              <a:rPr lang="hu-HU" sz="1000" dirty="0"/>
              <a:t> </a:t>
            </a:r>
            <a:r>
              <a:rPr lang="hu-HU" sz="1000" dirty="0" err="1"/>
              <a:t>to</a:t>
            </a:r>
            <a:r>
              <a:rPr lang="hu-HU" sz="1000" dirty="0"/>
              <a:t> </a:t>
            </a:r>
            <a:r>
              <a:rPr lang="hu-HU" sz="1000" dirty="0" err="1"/>
              <a:t>submit</a:t>
            </a:r>
            <a:r>
              <a:rPr lang="hu-HU" sz="1000" dirty="0"/>
              <a:t> </a:t>
            </a:r>
            <a:r>
              <a:rPr lang="hu-HU" sz="1000" dirty="0" err="1"/>
              <a:t>your</a:t>
            </a:r>
            <a:r>
              <a:rPr lang="hu-HU" sz="1000" dirty="0"/>
              <a:t>  </a:t>
            </a:r>
            <a:r>
              <a:rPr lang="hu-HU" sz="1000" dirty="0" err="1"/>
              <a:t>answers</a:t>
            </a:r>
            <a:r>
              <a:rPr lang="hu-HU" sz="1000" dirty="0"/>
              <a:t> </a:t>
            </a:r>
            <a:r>
              <a:rPr lang="hu-HU" sz="1000" dirty="0" err="1"/>
              <a:t>as</a:t>
            </a:r>
            <a:r>
              <a:rPr lang="hu-HU" sz="1000" dirty="0"/>
              <a:t> </a:t>
            </a:r>
            <a:r>
              <a:rPr lang="hu-HU" sz="1000" dirty="0" err="1"/>
              <a:t>detailed</a:t>
            </a:r>
            <a:r>
              <a:rPr lang="hu-HU" sz="1000" dirty="0"/>
              <a:t> </a:t>
            </a:r>
            <a:r>
              <a:rPr lang="hu-HU" sz="1000" dirty="0" err="1"/>
              <a:t>before</a:t>
            </a:r>
            <a:r>
              <a:rPr lang="hu-HU" sz="1000" dirty="0"/>
              <a:t>. </a:t>
            </a:r>
            <a:r>
              <a:rPr lang="hu-HU" sz="1000" dirty="0" err="1"/>
              <a:t>Nonetheless</a:t>
            </a:r>
            <a:r>
              <a:rPr lang="hu-HU" sz="1000" dirty="0"/>
              <a:t>, </a:t>
            </a:r>
            <a:r>
              <a:rPr lang="hu-HU" sz="1000" dirty="0" err="1"/>
              <a:t>you</a:t>
            </a:r>
            <a:r>
              <a:rPr lang="hu-HU" sz="1000" dirty="0"/>
              <a:t> </a:t>
            </a:r>
            <a:r>
              <a:rPr lang="hu-HU" sz="1000" dirty="0" err="1"/>
              <a:t>may</a:t>
            </a:r>
            <a:r>
              <a:rPr lang="hu-HU" sz="1000" dirty="0"/>
              <a:t> </a:t>
            </a:r>
            <a:r>
              <a:rPr lang="hu-HU" sz="1000" dirty="0" err="1"/>
              <a:t>miss</a:t>
            </a:r>
            <a:r>
              <a:rPr lang="hu-HU" sz="1000" dirty="0"/>
              <a:t> </a:t>
            </a:r>
            <a:r>
              <a:rPr lang="hu-HU" sz="1000" dirty="0" err="1"/>
              <a:t>uploading</a:t>
            </a:r>
            <a:r>
              <a:rPr lang="hu-HU" sz="1000" dirty="0"/>
              <a:t> 3 </a:t>
            </a:r>
            <a:r>
              <a:rPr lang="hu-HU" sz="1000" dirty="0" err="1"/>
              <a:t>responses</a:t>
            </a:r>
            <a:r>
              <a:rPr lang="hu-HU" sz="1000" dirty="0"/>
              <a:t> and </a:t>
            </a:r>
            <a:r>
              <a:rPr lang="hu-HU" sz="1000" dirty="0" err="1"/>
              <a:t>you</a:t>
            </a:r>
            <a:r>
              <a:rPr lang="hu-HU" sz="1000" dirty="0"/>
              <a:t> </a:t>
            </a:r>
            <a:r>
              <a:rPr lang="hu-HU" sz="1000" dirty="0" err="1"/>
              <a:t>can</a:t>
            </a:r>
            <a:r>
              <a:rPr lang="hu-HU" sz="1000" dirty="0"/>
              <a:t> </a:t>
            </a:r>
            <a:r>
              <a:rPr lang="hu-HU" sz="1000" dirty="0" err="1"/>
              <a:t>still</a:t>
            </a:r>
            <a:r>
              <a:rPr lang="hu-HU" sz="1000" dirty="0"/>
              <a:t> enter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written</a:t>
            </a:r>
            <a:r>
              <a:rPr lang="hu-HU" sz="1000" dirty="0"/>
              <a:t> </a:t>
            </a:r>
            <a:r>
              <a:rPr lang="hu-HU" sz="1000" dirty="0" err="1"/>
              <a:t>exam</a:t>
            </a:r>
            <a:r>
              <a:rPr lang="hu-HU" sz="1000" dirty="0"/>
              <a:t>. </a:t>
            </a:r>
            <a:r>
              <a:rPr lang="hu-HU" sz="1000" dirty="0" err="1"/>
              <a:t>Grading</a:t>
            </a:r>
            <a:r>
              <a:rPr lang="hu-HU" sz="1000" dirty="0"/>
              <a:t>  </a:t>
            </a:r>
            <a:r>
              <a:rPr lang="hu-HU" sz="1000" dirty="0" err="1"/>
              <a:t>levels</a:t>
            </a:r>
            <a:r>
              <a:rPr lang="hu-HU" sz="1000" dirty="0"/>
              <a:t>  </a:t>
            </a:r>
            <a:r>
              <a:rPr lang="hu-HU" sz="1000" dirty="0" err="1"/>
              <a:t>for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written</a:t>
            </a:r>
            <a:r>
              <a:rPr lang="hu-HU" sz="1000" dirty="0"/>
              <a:t> </a:t>
            </a:r>
            <a:r>
              <a:rPr lang="hu-HU" sz="1000" dirty="0" err="1"/>
              <a:t>exam</a:t>
            </a:r>
            <a:r>
              <a:rPr lang="hu-HU" sz="1000" dirty="0"/>
              <a:t> </a:t>
            </a:r>
            <a:r>
              <a:rPr lang="hu-HU" sz="1000" dirty="0" err="1"/>
              <a:t>will</a:t>
            </a:r>
            <a:r>
              <a:rPr lang="hu-HU" sz="1000" dirty="0"/>
              <a:t> be </a:t>
            </a:r>
            <a:r>
              <a:rPr lang="hu-HU" sz="1000" dirty="0" err="1"/>
              <a:t>given</a:t>
            </a:r>
            <a:r>
              <a:rPr lang="hu-HU" sz="1000" dirty="0"/>
              <a:t> </a:t>
            </a:r>
            <a:r>
              <a:rPr lang="hu-HU" sz="1000" dirty="0" err="1"/>
              <a:t>at</a:t>
            </a:r>
            <a:r>
              <a:rPr lang="hu-HU" sz="1000" dirty="0"/>
              <a:t>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time</a:t>
            </a:r>
            <a:r>
              <a:rPr lang="hu-HU" sz="1000" dirty="0"/>
              <a:t> of </a:t>
            </a:r>
            <a:r>
              <a:rPr lang="hu-HU" sz="1000" dirty="0" err="1"/>
              <a:t>the</a:t>
            </a:r>
            <a:r>
              <a:rPr lang="hu-HU" sz="1000" dirty="0"/>
              <a:t> </a:t>
            </a:r>
            <a:r>
              <a:rPr lang="hu-HU" sz="1000" dirty="0" err="1"/>
              <a:t>exam</a:t>
            </a:r>
            <a:r>
              <a:rPr lang="hu-HU" sz="1000" dirty="0"/>
              <a:t> – </a:t>
            </a:r>
            <a:r>
              <a:rPr lang="hu-HU" sz="1000" dirty="0" err="1"/>
              <a:t>but</a:t>
            </a:r>
            <a:r>
              <a:rPr lang="hu-HU" sz="1000" dirty="0"/>
              <a:t> </a:t>
            </a:r>
            <a:r>
              <a:rPr lang="hu-HU" sz="1000" dirty="0" err="1"/>
              <a:t>see</a:t>
            </a:r>
            <a:r>
              <a:rPr lang="hu-HU" sz="1000" dirty="0"/>
              <a:t> </a:t>
            </a:r>
            <a:r>
              <a:rPr lang="hu-HU" sz="1000" dirty="0" err="1"/>
              <a:t>points</a:t>
            </a:r>
            <a:r>
              <a:rPr lang="hu-HU" sz="1000" dirty="0"/>
              <a:t> 1&amp;2 </a:t>
            </a:r>
            <a:r>
              <a:rPr lang="hu-HU" sz="1000" dirty="0" err="1"/>
              <a:t>above</a:t>
            </a:r>
            <a:r>
              <a:rPr lang="hu-HU" sz="1000" dirty="0"/>
              <a:t>.</a:t>
            </a:r>
          </a:p>
          <a:p>
            <a:pPr indent="0">
              <a:buNone/>
            </a:pPr>
            <a:endParaRPr lang="hu-HU" sz="600" dirty="0"/>
          </a:p>
          <a:p>
            <a:pPr indent="0">
              <a:buNone/>
            </a:pPr>
            <a:r>
              <a:rPr lang="en-US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Academic dishonesty</a:t>
            </a:r>
            <a:r>
              <a:rPr lang="hu-HU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(</a:t>
            </a:r>
            <a:r>
              <a:rPr lang="hu-HU" sz="105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quoted</a:t>
            </a:r>
            <a:r>
              <a:rPr lang="hu-HU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hu-HU" sz="105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from</a:t>
            </a:r>
            <a:r>
              <a:rPr lang="hu-HU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Dana </a:t>
            </a:r>
            <a:r>
              <a:rPr lang="hu-HU" sz="105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Ballard’s</a:t>
            </a:r>
            <a:r>
              <a:rPr lang="hu-HU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course)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: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Students caught plagiarizing will fail the course. On some projects, we will use </a:t>
            </a:r>
            <a:r>
              <a:rPr lang="hu-HU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software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analyze code</a:t>
            </a:r>
            <a:r>
              <a:rPr lang="hu-HU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similarity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Avoid plagiarism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when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coding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when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answering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questions</a:t>
            </a:r>
            <a:r>
              <a:rPr lang="hu-HU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carefully citing all your sources. If you use a specific short code snippet found on a web-page, mention that fact in a comment. If someone else told you how to solve a tricky part of an assignment, give them credit</a:t>
            </a:r>
            <a:r>
              <a:rPr lang="hu-HU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too. Do not copy code from other students. However, if you did and cited them for it, I suppose that you would not fail for plagiarism; you simply would not get credit for the assignment. Even so, don't do it.</a:t>
            </a:r>
            <a:endParaRPr lang="hu-HU" sz="900" i="1" dirty="0"/>
          </a:p>
        </p:txBody>
      </p:sp>
    </p:spTree>
    <p:extLst>
      <p:ext uri="{BB962C8B-B14F-4D97-AF65-F5344CB8AC3E}">
        <p14:creationId xmlns:p14="http://schemas.microsoft.com/office/powerpoint/2010/main" val="36635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5DCF-BF03-4736-BFBD-C17EE96C50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88640"/>
            <a:ext cx="6426713" cy="478001"/>
          </a:xfrm>
        </p:spPr>
        <p:txBody>
          <a:bodyPr/>
          <a:lstStyle/>
          <a:p>
            <a:pPr algn="ctr"/>
            <a:r>
              <a:rPr lang="hu-HU" dirty="0" err="1"/>
              <a:t>CONTENT</a:t>
            </a:r>
            <a:endParaRPr lang="hu-HU" dirty="0"/>
          </a:p>
          <a:p>
            <a:r>
              <a:rPr lang="hu-HU" dirty="0"/>
              <a:t>Old				   		New</a:t>
            </a:r>
          </a:p>
          <a:p>
            <a:endParaRPr lang="hu-HU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54446CA-3A0B-4F46-98F6-6BD90F223A81}"/>
              </a:ext>
            </a:extLst>
          </p:cNvPr>
          <p:cNvSpPr txBox="1">
            <a:spLocks/>
          </p:cNvSpPr>
          <p:nvPr/>
        </p:nvSpPr>
        <p:spPr>
          <a:xfrm>
            <a:off x="0" y="1052736"/>
            <a:ext cx="4176464" cy="5400600"/>
          </a:xfrm>
        </p:spPr>
        <p:txBody>
          <a:bodyPr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1. Introduction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2. IQ and making sense</a:t>
            </a:r>
            <a:endParaRPr lang="hu-HU" sz="2000" dirty="0"/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3. </a:t>
            </a:r>
            <a:r>
              <a:rPr lang="hu-HU" sz="2000" dirty="0"/>
              <a:t>K</a:t>
            </a:r>
            <a:r>
              <a:rPr lang="en-US" sz="2000" dirty="0" err="1"/>
              <a:t>ey</a:t>
            </a:r>
            <a:r>
              <a:rPr lang="en-US" sz="2000" dirty="0"/>
              <a:t> problems of AI and HI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4. Goal oriented systems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5. Classical AI, learning from examples, combination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6. Image processing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7. Speech processing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8. Video and natural language processing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9. Embedding and visualizations for human understanding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10. Human-machine interaction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11. Distributed intelligence</a:t>
            </a:r>
          </a:p>
          <a:p>
            <a:pPr marL="255588" indent="-195263">
              <a:buFont typeface="Arial" pitchFamily="34" charset="0"/>
              <a:buNone/>
            </a:pPr>
            <a:r>
              <a:rPr lang="en-US" sz="2000" dirty="0"/>
              <a:t>12. Summary: Artificial General Intelligence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712CEE-3946-42BF-AA64-430C6F3D6773}"/>
              </a:ext>
            </a:extLst>
          </p:cNvPr>
          <p:cNvSpPr txBox="1">
            <a:spLocks/>
          </p:cNvSpPr>
          <p:nvPr/>
        </p:nvSpPr>
        <p:spPr>
          <a:xfrm>
            <a:off x="3995936" y="1087919"/>
            <a:ext cx="4680520" cy="5869473"/>
          </a:xfrm>
        </p:spPr>
        <p:txBody>
          <a:bodyPr>
            <a:normAutofit fontScale="85000" lnSpcReduction="2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1. Introduction</a:t>
            </a: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2. </a:t>
            </a:r>
            <a:r>
              <a:rPr lang="hu-HU" sz="2200" dirty="0" err="1"/>
              <a:t>Cognition</a:t>
            </a:r>
            <a:r>
              <a:rPr lang="hu-HU" sz="2200" dirty="0"/>
              <a:t>, </a:t>
            </a:r>
            <a:r>
              <a:rPr lang="en-US" sz="2200" dirty="0"/>
              <a:t>IQ and making sense</a:t>
            </a:r>
            <a:endParaRPr lang="hu-HU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3. </a:t>
            </a:r>
            <a:r>
              <a:rPr lang="hu-HU" sz="2200" dirty="0"/>
              <a:t>K</a:t>
            </a:r>
            <a:r>
              <a:rPr lang="en-US" sz="2200" dirty="0" err="1"/>
              <a:t>ey</a:t>
            </a:r>
            <a:r>
              <a:rPr lang="en-US" sz="2200" dirty="0"/>
              <a:t> problems of AI</a:t>
            </a:r>
            <a:r>
              <a:rPr lang="hu-HU" sz="2200" dirty="0"/>
              <a:t> and human 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4. Goal oriented systems</a:t>
            </a: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5. Classical AI</a:t>
            </a:r>
            <a:r>
              <a:rPr lang="hu-HU" sz="2200" dirty="0"/>
              <a:t> </a:t>
            </a:r>
            <a:r>
              <a:rPr lang="hu-HU" sz="2200" dirty="0" err="1"/>
              <a:t>versus</a:t>
            </a:r>
            <a:r>
              <a:rPr lang="en-US" sz="2200" dirty="0"/>
              <a:t> learning from examples</a:t>
            </a:r>
            <a:r>
              <a:rPr lang="hu-HU" sz="2200" dirty="0"/>
              <a:t>: </a:t>
            </a:r>
            <a:r>
              <a:rPr lang="hu-HU" sz="2200" dirty="0" err="1"/>
              <a:t>how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combine</a:t>
            </a:r>
            <a:r>
              <a:rPr lang="hu-HU" sz="2200" dirty="0"/>
              <a:t> </a:t>
            </a:r>
            <a:r>
              <a:rPr lang="hu-HU" sz="2200" dirty="0" err="1"/>
              <a:t>them</a:t>
            </a:r>
            <a:r>
              <a:rPr lang="hu-HU" sz="2200" dirty="0"/>
              <a:t>?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6. Image </a:t>
            </a:r>
            <a:r>
              <a:rPr lang="hu-HU" sz="2200" dirty="0"/>
              <a:t>and video </a:t>
            </a:r>
            <a:r>
              <a:rPr lang="en-US" sz="2200" dirty="0"/>
              <a:t>processing</a:t>
            </a:r>
            <a:r>
              <a:rPr lang="hu-HU" sz="2200" dirty="0"/>
              <a:t> </a:t>
            </a:r>
            <a:endParaRPr lang="hu-HU" sz="2200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Mid-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term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(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October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21, 2020)</a:t>
            </a:r>
            <a:endParaRPr lang="hu-HU" sz="2200" dirty="0">
              <a:solidFill>
                <a:srgbClr val="C00000"/>
              </a:solidFill>
            </a:endParaRP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7. Speech processing</a:t>
            </a:r>
            <a:r>
              <a:rPr lang="hu-HU" sz="2200" dirty="0"/>
              <a:t>, </a:t>
            </a:r>
            <a:r>
              <a:rPr lang="en-US" sz="2200" dirty="0"/>
              <a:t>natural language processing</a:t>
            </a:r>
            <a:endParaRPr lang="hu-HU" sz="2200" dirty="0"/>
          </a:p>
          <a:p>
            <a:pPr marL="255588" indent="-255588">
              <a:buNone/>
            </a:pPr>
            <a:r>
              <a:rPr lang="hu-HU" sz="2200" dirty="0"/>
              <a:t>8. </a:t>
            </a:r>
            <a:r>
              <a:rPr lang="hu-HU" sz="2200" dirty="0" err="1"/>
              <a:t>Behavior</a:t>
            </a:r>
            <a:r>
              <a:rPr lang="hu-HU" sz="2200" dirty="0"/>
              <a:t> </a:t>
            </a:r>
            <a:r>
              <a:rPr lang="hu-HU" sz="2200" dirty="0" err="1"/>
              <a:t>characterization</a:t>
            </a:r>
            <a:r>
              <a:rPr lang="hu-HU" sz="2200" dirty="0"/>
              <a:t> and </a:t>
            </a:r>
            <a:r>
              <a:rPr lang="hu-HU" sz="2200" dirty="0" err="1"/>
              <a:t>situation</a:t>
            </a:r>
            <a:r>
              <a:rPr lang="hu-HU" sz="2200" dirty="0"/>
              <a:t> </a:t>
            </a:r>
            <a:r>
              <a:rPr lang="hu-HU" sz="2200" dirty="0" err="1"/>
              <a:t>understanding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hu-HU" sz="2200" dirty="0"/>
              <a:t>9</a:t>
            </a:r>
            <a:r>
              <a:rPr lang="en-US" sz="2200" dirty="0"/>
              <a:t>. E</a:t>
            </a:r>
            <a:r>
              <a:rPr lang="hu-HU" sz="2200" dirty="0" err="1"/>
              <a:t>xplainability</a:t>
            </a:r>
            <a:r>
              <a:rPr lang="hu-HU" sz="2200" dirty="0"/>
              <a:t> (XAI) </a:t>
            </a:r>
            <a:r>
              <a:rPr lang="en-US" sz="2200" dirty="0"/>
              <a:t>for human understanding</a:t>
            </a:r>
            <a:r>
              <a:rPr lang="hu-HU" sz="2200" dirty="0"/>
              <a:t>, </a:t>
            </a:r>
            <a:r>
              <a:rPr lang="hu-HU" sz="2200" dirty="0" err="1"/>
              <a:t>information</a:t>
            </a:r>
            <a:r>
              <a:rPr lang="hu-HU" sz="2200" dirty="0"/>
              <a:t> </a:t>
            </a:r>
            <a:r>
              <a:rPr lang="hu-HU" sz="2200" dirty="0" err="1"/>
              <a:t>fusion</a:t>
            </a:r>
            <a:r>
              <a:rPr lang="hu-HU" sz="2200" dirty="0"/>
              <a:t> and </a:t>
            </a:r>
            <a:r>
              <a:rPr lang="hu-HU" sz="2200" dirty="0" err="1"/>
              <a:t>distributed</a:t>
            </a:r>
            <a:r>
              <a:rPr lang="hu-HU" sz="2200" dirty="0"/>
              <a:t>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hu-HU" sz="2200" dirty="0"/>
              <a:t>10</a:t>
            </a:r>
            <a:r>
              <a:rPr lang="en-US" sz="2200" dirty="0"/>
              <a:t>. Human-machine interaction</a:t>
            </a:r>
            <a:r>
              <a:rPr lang="hu-HU" sz="2200" dirty="0"/>
              <a:t>, „Edge </a:t>
            </a:r>
            <a:r>
              <a:rPr lang="hu-HU" sz="2200" dirty="0" err="1"/>
              <a:t>TPUs</a:t>
            </a:r>
            <a:r>
              <a:rPr lang="hu-HU" sz="2200" dirty="0"/>
              <a:t>”, and </a:t>
            </a:r>
            <a:r>
              <a:rPr lang="hu-HU" sz="2200" dirty="0" err="1"/>
              <a:t>distributed</a:t>
            </a:r>
            <a:r>
              <a:rPr lang="hu-HU" sz="2200" dirty="0"/>
              <a:t>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None/>
            </a:pPr>
            <a:r>
              <a:rPr lang="hu-HU" sz="2200" dirty="0"/>
              <a:t>11. </a:t>
            </a:r>
            <a:r>
              <a:rPr lang="hu-HU" sz="2200" dirty="0" err="1"/>
              <a:t>Control</a:t>
            </a:r>
            <a:r>
              <a:rPr lang="hu-HU" sz="2200" dirty="0"/>
              <a:t>, </a:t>
            </a:r>
            <a:r>
              <a:rPr lang="hu-HU" sz="2200" dirty="0" err="1"/>
              <a:t>influencing</a:t>
            </a:r>
            <a:r>
              <a:rPr lang="hu-HU" sz="2200" dirty="0"/>
              <a:t>, </a:t>
            </a:r>
            <a:r>
              <a:rPr lang="hu-HU" sz="2200" dirty="0" err="1"/>
              <a:t>fake</a:t>
            </a:r>
            <a:r>
              <a:rPr lang="hu-HU" sz="2200" dirty="0"/>
              <a:t> </a:t>
            </a:r>
            <a:r>
              <a:rPr lang="hu-HU" sz="2200" dirty="0" err="1"/>
              <a:t>information</a:t>
            </a:r>
            <a:r>
              <a:rPr lang="hu-HU" sz="2200" dirty="0"/>
              <a:t>, </a:t>
            </a:r>
            <a:r>
              <a:rPr lang="hu-HU" sz="2200" dirty="0" err="1"/>
              <a:t>legal</a:t>
            </a:r>
            <a:r>
              <a:rPr lang="hu-HU" sz="2200" dirty="0"/>
              <a:t> and </a:t>
            </a:r>
            <a:r>
              <a:rPr lang="hu-HU" sz="2200" dirty="0" err="1"/>
              <a:t>ethical</a:t>
            </a:r>
            <a:r>
              <a:rPr lang="hu-HU" sz="2200" dirty="0"/>
              <a:t> </a:t>
            </a:r>
            <a:r>
              <a:rPr lang="hu-HU" sz="2200" dirty="0" err="1"/>
              <a:t>issues</a:t>
            </a:r>
            <a:r>
              <a:rPr lang="hu-HU" sz="2200" dirty="0"/>
              <a:t>, </a:t>
            </a:r>
          </a:p>
          <a:p>
            <a:pPr marL="255588" indent="-255588">
              <a:buNone/>
            </a:pPr>
            <a:r>
              <a:rPr lang="en-US" sz="2200" dirty="0"/>
              <a:t>1</a:t>
            </a:r>
            <a:r>
              <a:rPr lang="hu-HU" sz="2200" dirty="0"/>
              <a:t>2</a:t>
            </a:r>
            <a:r>
              <a:rPr lang="en-US" sz="2200" dirty="0"/>
              <a:t>. Summary: Artificial General </a:t>
            </a:r>
            <a:r>
              <a:rPr lang="en-US" sz="2200" dirty="0" smtClean="0"/>
              <a:t>Intelligence</a:t>
            </a:r>
            <a:endParaRPr lang="hu-HU" sz="2200" dirty="0" smtClean="0"/>
          </a:p>
          <a:p>
            <a:pPr marL="255588" indent="-255588">
              <a:buNone/>
            </a:pP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Final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endParaRPr lang="hu-HU" sz="2200" dirty="0">
              <a:solidFill>
                <a:srgbClr val="C00000"/>
              </a:solidFill>
            </a:endParaRPr>
          </a:p>
          <a:p>
            <a:pPr indent="0">
              <a:buNone/>
            </a:pPr>
            <a:endParaRPr lang="en-US" sz="2200" b="1" i="1" dirty="0"/>
          </a:p>
          <a:p>
            <a:pPr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52FCAE-CB5B-41D8-9842-E7444168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88840"/>
            <a:ext cx="7992888" cy="3672408"/>
          </a:xfrm>
        </p:spPr>
        <p:txBody>
          <a:bodyPr/>
          <a:lstStyle/>
          <a:p>
            <a:r>
              <a:rPr lang="hu-HU" dirty="0">
                <a:hlinkClick r:id="rId2"/>
              </a:rPr>
              <a:t>Mathematical Tour </a:t>
            </a:r>
            <a:r>
              <a:rPr lang="hu-HU" dirty="0" err="1">
                <a:hlinkClick r:id="rId2"/>
              </a:rPr>
              <a:t>on</a:t>
            </a:r>
            <a:r>
              <a:rPr lang="hu-HU" dirty="0">
                <a:hlinkClick r:id="rId2"/>
              </a:rPr>
              <a:t> Linear Algebra</a:t>
            </a:r>
            <a:br>
              <a:rPr lang="hu-HU" dirty="0">
                <a:hlinkClick r:id="rId2"/>
              </a:rPr>
            </a:br>
            <a:r>
              <a:rPr lang="hu-HU" dirty="0">
                <a:hlinkClick r:id="rId2"/>
              </a:rPr>
              <a:t>and</a:t>
            </a:r>
            <a:br>
              <a:rPr lang="hu-HU" dirty="0">
                <a:hlinkClick r:id="rId2"/>
              </a:rPr>
            </a:br>
            <a:r>
              <a:rPr lang="hu-HU" dirty="0" err="1">
                <a:hlinkClick r:id="rId2"/>
              </a:rPr>
              <a:t>related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homeworks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and</a:t>
            </a:r>
            <a:br>
              <a:rPr lang="hu-HU" dirty="0"/>
            </a:br>
            <a:r>
              <a:rPr lang="hu-HU" dirty="0" err="1"/>
              <a:t>Questions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„</a:t>
            </a:r>
            <a:r>
              <a:rPr lang="hu-HU" dirty="0" err="1"/>
              <a:t>what</a:t>
            </a:r>
            <a:r>
              <a:rPr lang="hu-HU" dirty="0"/>
              <a:t> we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learned</a:t>
            </a:r>
            <a:r>
              <a:rPr lang="hu-HU" dirty="0"/>
              <a:t>”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TASKS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1st </a:t>
            </a:r>
            <a:r>
              <a:rPr lang="hu-HU" dirty="0" err="1"/>
              <a:t>week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183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CE8C-F611-4208-9378-E6C641F513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Homework</a:t>
            </a:r>
            <a:r>
              <a:rPr lang="hu-HU" dirty="0" smtClean="0"/>
              <a:t> (no „</a:t>
            </a:r>
            <a:r>
              <a:rPr lang="hu-HU" dirty="0" err="1" smtClean="0"/>
              <a:t>Questions</a:t>
            </a:r>
            <a:r>
              <a:rPr lang="hu-HU" dirty="0" smtClean="0"/>
              <a:t>”)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13D3-CA12-44C3-963B-7DBE51DBAA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2" y="1196976"/>
            <a:ext cx="7632848" cy="5544392"/>
          </a:xfrm>
        </p:spPr>
        <p:txBody>
          <a:bodyPr/>
          <a:lstStyle/>
          <a:p>
            <a:pPr indent="0">
              <a:buNone/>
            </a:pPr>
            <a:r>
              <a:rPr lang="hu-HU" sz="1800" b="1" dirty="0" err="1">
                <a:highlight>
                  <a:srgbClr val="FFFF00"/>
                </a:highlight>
              </a:rPr>
              <a:t>Deadline</a:t>
            </a:r>
            <a:r>
              <a:rPr lang="hu-HU" sz="1800" b="1" dirty="0">
                <a:highlight>
                  <a:srgbClr val="FFFF00"/>
                </a:highlight>
              </a:rPr>
              <a:t>: </a:t>
            </a:r>
            <a:r>
              <a:rPr lang="hu-HU" sz="1800" b="1" dirty="0" err="1">
                <a:highlight>
                  <a:srgbClr val="FFFF00"/>
                </a:highlight>
              </a:rPr>
              <a:t>before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the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next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talk</a:t>
            </a:r>
            <a:r>
              <a:rPr lang="hu-HU" sz="1800" b="1" dirty="0">
                <a:highlight>
                  <a:srgbClr val="FFFF00"/>
                </a:highlight>
              </a:rPr>
              <a:t> – </a:t>
            </a:r>
            <a:r>
              <a:rPr lang="hu-HU" sz="1800" b="1" dirty="0" err="1">
                <a:highlight>
                  <a:srgbClr val="FFFF00"/>
                </a:highlight>
              </a:rPr>
              <a:t>as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usual</a:t>
            </a:r>
            <a:r>
              <a:rPr lang="hu-HU" sz="1800" b="1" dirty="0">
                <a:highlight>
                  <a:srgbClr val="FFFF00"/>
                </a:highlight>
              </a:rPr>
              <a:t>. </a:t>
            </a:r>
          </a:p>
          <a:p>
            <a:pPr indent="0">
              <a:buNone/>
            </a:pPr>
            <a:r>
              <a:rPr lang="hu-HU" sz="1800" b="1" dirty="0">
                <a:highlight>
                  <a:srgbClr val="FFFF00"/>
                </a:highlight>
              </a:rPr>
              <a:t>Limit is </a:t>
            </a:r>
            <a:r>
              <a:rPr lang="hu-HU" sz="1800" b="1" dirty="0" err="1">
                <a:highlight>
                  <a:srgbClr val="FFFF00"/>
                </a:highlight>
              </a:rPr>
              <a:t>milder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on</a:t>
            </a:r>
            <a:r>
              <a:rPr lang="hu-HU" sz="1800" b="1" dirty="0">
                <a:highlight>
                  <a:srgbClr val="FFFF00"/>
                </a:highlight>
              </a:rPr>
              <a:t> Canvas, </a:t>
            </a:r>
            <a:r>
              <a:rPr lang="hu-HU" sz="1800" b="1" dirty="0" err="1">
                <a:highlight>
                  <a:srgbClr val="FFFF00"/>
                </a:highlight>
              </a:rPr>
              <a:t>but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points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are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subtracted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according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to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the</a:t>
            </a:r>
            <a:r>
              <a:rPr lang="hu-HU" sz="1800" b="1" dirty="0">
                <a:highlight>
                  <a:srgbClr val="FFFF00"/>
                </a:highlight>
              </a:rPr>
              <a:t> </a:t>
            </a:r>
            <a:r>
              <a:rPr lang="hu-HU" sz="1800" b="1" dirty="0" err="1">
                <a:highlight>
                  <a:srgbClr val="FFFF00"/>
                </a:highlight>
              </a:rPr>
              <a:t>late</a:t>
            </a:r>
            <a:r>
              <a:rPr lang="hu-HU" sz="1800" b="1" dirty="0">
                <a:highlight>
                  <a:srgbClr val="FFFF00"/>
                </a:highlight>
              </a:rPr>
              <a:t> policy.</a:t>
            </a:r>
          </a:p>
          <a:p>
            <a:pPr indent="0">
              <a:buNone/>
            </a:pPr>
            <a:endParaRPr lang="hu-HU" sz="1800" dirty="0"/>
          </a:p>
          <a:p>
            <a:pPr indent="0">
              <a:buNone/>
            </a:pPr>
            <a:r>
              <a:rPr lang="hu-HU" sz="1800" b="1" i="1" u="sng" dirty="0" err="1"/>
              <a:t>If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the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homeworks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are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hard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for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you</a:t>
            </a:r>
            <a:r>
              <a:rPr lang="hu-HU" sz="1800" b="1" i="1" u="sng" dirty="0"/>
              <a:t> and/</a:t>
            </a:r>
            <a:r>
              <a:rPr lang="hu-HU" sz="1800" b="1" i="1" u="sng" dirty="0" err="1"/>
              <a:t>or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take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too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much</a:t>
            </a:r>
            <a:r>
              <a:rPr lang="hu-HU" sz="1800" b="1" i="1" u="sng" dirty="0"/>
              <a:t> of </a:t>
            </a:r>
            <a:r>
              <a:rPr lang="hu-HU" sz="1800" b="1" i="1" u="sng" dirty="0" err="1"/>
              <a:t>your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time</a:t>
            </a:r>
            <a:r>
              <a:rPr lang="hu-HU" sz="1800" b="1" i="1" u="sng" dirty="0"/>
              <a:t>, </a:t>
            </a:r>
            <a:r>
              <a:rPr lang="hu-HU" sz="1800" b="1" i="1" u="sng" dirty="0" err="1"/>
              <a:t>then</a:t>
            </a:r>
            <a:r>
              <a:rPr lang="hu-HU" sz="1800" b="1" i="1" u="sng" dirty="0"/>
              <a:t> </a:t>
            </a:r>
            <a:r>
              <a:rPr lang="hu-HU" sz="1800" cap="small" spc="40" dirty="0" err="1"/>
              <a:t>drop</a:t>
            </a:r>
            <a:r>
              <a:rPr lang="hu-HU" sz="1800" b="1" i="1" u="sng" dirty="0"/>
              <a:t> </a:t>
            </a:r>
            <a:r>
              <a:rPr lang="hu-HU" sz="1800" b="1" i="1" u="sng" dirty="0" err="1"/>
              <a:t>the</a:t>
            </a:r>
            <a:r>
              <a:rPr lang="hu-HU" sz="1800" b="1" i="1" u="sng" dirty="0"/>
              <a:t> course! </a:t>
            </a:r>
            <a:r>
              <a:rPr lang="hu-HU" sz="1800" dirty="0" err="1"/>
              <a:t>You</a:t>
            </a:r>
            <a:r>
              <a:rPr lang="hu-HU" sz="1800" dirty="0"/>
              <a:t> </a:t>
            </a:r>
            <a:r>
              <a:rPr lang="hu-HU" sz="1800" dirty="0" err="1"/>
              <a:t>need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study</a:t>
            </a:r>
            <a:r>
              <a:rPr lang="hu-HU" sz="1800" dirty="0"/>
              <a:t> more </a:t>
            </a:r>
            <a:r>
              <a:rPr lang="hu-HU" sz="1800" dirty="0" err="1"/>
              <a:t>before</a:t>
            </a:r>
            <a:r>
              <a:rPr lang="hu-HU" sz="1800" dirty="0"/>
              <a:t> entering </a:t>
            </a:r>
            <a:r>
              <a:rPr lang="hu-HU" sz="1800" dirty="0" err="1"/>
              <a:t>the</a:t>
            </a:r>
            <a:r>
              <a:rPr lang="hu-HU" sz="1800" dirty="0"/>
              <a:t> course.</a:t>
            </a:r>
            <a:endParaRPr lang="hu-HU" sz="1800" b="1" i="1" u="sng" dirty="0"/>
          </a:p>
          <a:p>
            <a:pPr indent="0">
              <a:buNone/>
            </a:pPr>
            <a:endParaRPr lang="hu-HU" sz="1800" dirty="0"/>
          </a:p>
          <a:p>
            <a:pPr indent="0">
              <a:buNone/>
            </a:pPr>
            <a:r>
              <a:rPr lang="hu-HU" sz="1800" dirty="0"/>
              <a:t>In </a:t>
            </a:r>
            <a:r>
              <a:rPr lang="hu-HU" sz="1800" dirty="0" err="1"/>
              <a:t>case</a:t>
            </a:r>
            <a:r>
              <a:rPr lang="hu-HU" sz="1800" dirty="0"/>
              <a:t> </a:t>
            </a:r>
            <a:r>
              <a:rPr lang="hu-HU" sz="1800" dirty="0" err="1"/>
              <a:t>if</a:t>
            </a:r>
            <a:r>
              <a:rPr lang="hu-HU" sz="1800" dirty="0"/>
              <a:t> </a:t>
            </a:r>
            <a:r>
              <a:rPr lang="hu-HU" sz="1800" dirty="0" err="1"/>
              <a:t>you</a:t>
            </a:r>
            <a:r>
              <a:rPr lang="hu-HU" sz="1800" dirty="0"/>
              <a:t> </a:t>
            </a:r>
            <a:r>
              <a:rPr lang="hu-HU" sz="1800" dirty="0" err="1"/>
              <a:t>need</a:t>
            </a:r>
            <a:r>
              <a:rPr lang="hu-HU" sz="1800" dirty="0"/>
              <a:t> a </a:t>
            </a:r>
            <a:r>
              <a:rPr lang="hu-HU" sz="1800" dirty="0" err="1"/>
              <a:t>very</a:t>
            </a:r>
            <a:r>
              <a:rPr lang="hu-HU" sz="1800" dirty="0"/>
              <a:t> </a:t>
            </a:r>
            <a:r>
              <a:rPr lang="hu-HU" sz="1800" dirty="0" err="1"/>
              <a:t>basic</a:t>
            </a:r>
            <a:r>
              <a:rPr lang="hu-HU" sz="1800" dirty="0"/>
              <a:t> </a:t>
            </a:r>
            <a:r>
              <a:rPr lang="hu-HU" sz="1800" dirty="0" err="1"/>
              <a:t>intro</a:t>
            </a:r>
            <a:r>
              <a:rPr lang="hu-HU" sz="1800" dirty="0"/>
              <a:t> </a:t>
            </a:r>
            <a:r>
              <a:rPr lang="hu-HU" sz="1800" dirty="0" err="1"/>
              <a:t>with</a:t>
            </a:r>
            <a:r>
              <a:rPr lang="hu-HU" sz="1800" dirty="0"/>
              <a:t> </a:t>
            </a:r>
            <a:r>
              <a:rPr lang="hu-HU" sz="1800" dirty="0" err="1"/>
              <a:t>useful</a:t>
            </a:r>
            <a:r>
              <a:rPr lang="hu-HU" sz="1800" dirty="0"/>
              <a:t> </a:t>
            </a:r>
            <a:r>
              <a:rPr lang="hu-HU" sz="1800" dirty="0" err="1"/>
              <a:t>geometric</a:t>
            </a:r>
            <a:r>
              <a:rPr lang="hu-HU" sz="1800" dirty="0"/>
              <a:t> </a:t>
            </a:r>
            <a:r>
              <a:rPr lang="hu-HU" sz="1800" dirty="0" err="1"/>
              <a:t>interpretations</a:t>
            </a:r>
            <a:r>
              <a:rPr lang="hu-HU" sz="1800" dirty="0"/>
              <a:t>, </a:t>
            </a:r>
            <a:r>
              <a:rPr lang="hu-HU" sz="1800" dirty="0" err="1"/>
              <a:t>then</a:t>
            </a:r>
            <a:r>
              <a:rPr lang="hu-HU" sz="1800" dirty="0"/>
              <a:t> </a:t>
            </a:r>
            <a:r>
              <a:rPr lang="hu-HU" sz="1800" dirty="0" err="1"/>
              <a:t>listen</a:t>
            </a:r>
            <a:r>
              <a:rPr lang="hu-HU" sz="1800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this</a:t>
            </a:r>
            <a:r>
              <a:rPr lang="hu-HU" sz="1800" dirty="0"/>
              <a:t> youtube video:</a:t>
            </a:r>
          </a:p>
          <a:p>
            <a:pPr indent="0">
              <a:buNone/>
            </a:pPr>
            <a:r>
              <a:rPr lang="hu-HU" sz="1800" dirty="0">
                <a:hlinkClick r:id="rId2"/>
              </a:rPr>
              <a:t>https://www.youtube.com/watch?v=kZwSqZuBMGg</a:t>
            </a:r>
            <a:endParaRPr lang="hu-HU" sz="1800" dirty="0"/>
          </a:p>
          <a:p>
            <a:pPr indent="0">
              <a:buNone/>
            </a:pPr>
            <a:endParaRPr lang="hu-HU" sz="1800" dirty="0"/>
          </a:p>
          <a:p>
            <a:pPr indent="0">
              <a:buNone/>
            </a:pPr>
            <a:r>
              <a:rPr lang="hu-HU" sz="1800" dirty="0" err="1"/>
              <a:t>Homework</a:t>
            </a:r>
            <a:r>
              <a:rPr lang="hu-HU" sz="1800" dirty="0"/>
              <a:t> is </a:t>
            </a:r>
            <a:r>
              <a:rPr lang="hu-HU" sz="1800" dirty="0" err="1"/>
              <a:t>from</a:t>
            </a:r>
            <a:r>
              <a:rPr lang="hu-HU" sz="1800" dirty="0"/>
              <a:t> a 17 (21 </a:t>
            </a:r>
            <a:r>
              <a:rPr lang="hu-HU" sz="1800" dirty="0" err="1"/>
              <a:t>with</a:t>
            </a:r>
            <a:r>
              <a:rPr lang="hu-HU" sz="1800" dirty="0"/>
              <a:t> </a:t>
            </a:r>
            <a:r>
              <a:rPr lang="hu-HU" sz="1800" dirty="0" err="1"/>
              <a:t>cover</a:t>
            </a:r>
            <a:r>
              <a:rPr lang="hu-HU" sz="1800" dirty="0"/>
              <a:t> </a:t>
            </a:r>
            <a:r>
              <a:rPr lang="hu-HU" sz="1800" dirty="0" err="1"/>
              <a:t>page</a:t>
            </a:r>
            <a:r>
              <a:rPr lang="hu-HU" sz="1800" dirty="0"/>
              <a:t> + </a:t>
            </a:r>
            <a:r>
              <a:rPr lang="hu-HU" sz="1800" dirty="0" err="1"/>
              <a:t>table</a:t>
            </a:r>
            <a:r>
              <a:rPr lang="hu-HU" sz="1800" dirty="0"/>
              <a:t> of </a:t>
            </a:r>
            <a:r>
              <a:rPr lang="hu-HU" sz="1800" dirty="0" err="1"/>
              <a:t>content</a:t>
            </a:r>
            <a:r>
              <a:rPr lang="hu-HU" sz="1800" dirty="0"/>
              <a:t> etc.) </a:t>
            </a:r>
            <a:r>
              <a:rPr lang="hu-HU" sz="1800" dirty="0" err="1"/>
              <a:t>page</a:t>
            </a:r>
            <a:r>
              <a:rPr lang="hu-HU" sz="1800" dirty="0"/>
              <a:t>, </a:t>
            </a:r>
            <a:r>
              <a:rPr lang="hu-HU" sz="1800" dirty="0" err="1"/>
              <a:t>mild</a:t>
            </a:r>
            <a:r>
              <a:rPr lang="hu-HU" sz="1800" dirty="0"/>
              <a:t> </a:t>
            </a:r>
            <a:r>
              <a:rPr lang="hu-HU" sz="1800" dirty="0" err="1"/>
              <a:t>introductory</a:t>
            </a:r>
            <a:r>
              <a:rPr lang="hu-HU" sz="1800" dirty="0"/>
              <a:t> </a:t>
            </a:r>
            <a:r>
              <a:rPr lang="hu-HU" sz="1800" dirty="0" err="1"/>
              <a:t>book</a:t>
            </a:r>
            <a:r>
              <a:rPr lang="hu-HU" sz="1800" dirty="0"/>
              <a:t>. </a:t>
            </a:r>
            <a:r>
              <a:rPr lang="hu-HU" sz="1800" dirty="0" err="1"/>
              <a:t>Answer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„</a:t>
            </a:r>
            <a:r>
              <a:rPr lang="hu-HU" sz="1800" dirty="0" err="1"/>
              <a:t>Your</a:t>
            </a:r>
            <a:r>
              <a:rPr lang="hu-HU" sz="1800" dirty="0"/>
              <a:t> </a:t>
            </a:r>
            <a:r>
              <a:rPr lang="hu-HU" sz="1800" dirty="0" err="1"/>
              <a:t>Task</a:t>
            </a:r>
            <a:r>
              <a:rPr lang="hu-HU" sz="1800" dirty="0"/>
              <a:t>” </a:t>
            </a:r>
            <a:r>
              <a:rPr lang="hu-HU" sz="1800" dirty="0" err="1"/>
              <a:t>subsection</a:t>
            </a:r>
            <a:r>
              <a:rPr lang="hu-HU" sz="1800" dirty="0"/>
              <a:t> </a:t>
            </a:r>
            <a:r>
              <a:rPr lang="hu-HU" sz="1800" dirty="0" err="1"/>
              <a:t>at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end of </a:t>
            </a:r>
            <a:r>
              <a:rPr lang="hu-HU" sz="1800" dirty="0" err="1"/>
              <a:t>each</a:t>
            </a:r>
            <a:r>
              <a:rPr lang="hu-HU" sz="1800" dirty="0"/>
              <a:t> of </a:t>
            </a:r>
            <a:r>
              <a:rPr lang="hu-HU" sz="1800" dirty="0" err="1"/>
              <a:t>the</a:t>
            </a:r>
            <a:r>
              <a:rPr lang="hu-HU" sz="1800" dirty="0"/>
              <a:t> 7 </a:t>
            </a:r>
            <a:r>
              <a:rPr lang="hu-HU" sz="1800" dirty="0" err="1"/>
              <a:t>Lessons</a:t>
            </a:r>
            <a:r>
              <a:rPr lang="hu-HU" sz="1800" dirty="0"/>
              <a:t>.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so</a:t>
            </a:r>
            <a:r>
              <a:rPr lang="hu-HU" sz="1800" dirty="0"/>
              <a:t>, </a:t>
            </a:r>
            <a:r>
              <a:rPr lang="hu-HU" sz="1800" dirty="0" err="1"/>
              <a:t>click</a:t>
            </a:r>
            <a:r>
              <a:rPr lang="hu-HU" sz="1800" dirty="0"/>
              <a:t> </a:t>
            </a:r>
            <a:r>
              <a:rPr lang="hu-HU" sz="1800" dirty="0" err="1"/>
              <a:t>on</a:t>
            </a:r>
            <a:r>
              <a:rPr lang="hu-HU" sz="1800" dirty="0"/>
              <a:t> </a:t>
            </a:r>
            <a:r>
              <a:rPr lang="hu-HU" sz="1800" dirty="0" err="1"/>
              <a:t>the</a:t>
            </a:r>
            <a:r>
              <a:rPr lang="hu-HU" sz="1800" dirty="0"/>
              <a:t> link of </a:t>
            </a:r>
            <a:endParaRPr lang="hu-HU" sz="1800" dirty="0" smtClean="0"/>
          </a:p>
          <a:p>
            <a:pPr marL="285750" indent="-285750"/>
            <a:r>
              <a:rPr lang="hu-HU" sz="1800" dirty="0" err="1" smtClean="0"/>
              <a:t>Jason</a:t>
            </a:r>
            <a:r>
              <a:rPr lang="hu-HU" sz="1800" dirty="0" smtClean="0"/>
              <a:t> </a:t>
            </a:r>
            <a:r>
              <a:rPr lang="hu-HU" sz="1800" dirty="0" err="1" smtClean="0"/>
              <a:t>Brownlee</a:t>
            </a:r>
            <a:r>
              <a:rPr lang="hu-HU" sz="1800" dirty="0" smtClean="0"/>
              <a:t>:</a:t>
            </a:r>
          </a:p>
          <a:p>
            <a:pPr marL="285750" indent="-285750"/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://machinelearningmastery.com/linear_algebra_for_machine_learning/</a:t>
            </a:r>
            <a:endParaRPr lang="hu-HU" sz="1800" dirty="0"/>
          </a:p>
          <a:p>
            <a:pPr indent="0">
              <a:buNone/>
            </a:pPr>
            <a:r>
              <a:rPr lang="hu-HU" sz="1800" b="1" dirty="0" err="1">
                <a:solidFill>
                  <a:srgbClr val="C00000"/>
                </a:solidFill>
              </a:rPr>
              <a:t>Submit</a:t>
            </a:r>
            <a:r>
              <a:rPr lang="hu-HU" sz="1800" b="1" dirty="0">
                <a:solidFill>
                  <a:srgbClr val="C00000"/>
                </a:solidFill>
              </a:rPr>
              <a:t> </a:t>
            </a:r>
            <a:r>
              <a:rPr lang="hu-HU" sz="1800" b="1" dirty="0" err="1">
                <a:solidFill>
                  <a:srgbClr val="C00000"/>
                </a:solidFill>
              </a:rPr>
              <a:t>your</a:t>
            </a:r>
            <a:r>
              <a:rPr lang="hu-HU" sz="1800" b="1" dirty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answers</a:t>
            </a:r>
            <a:r>
              <a:rPr lang="hu-HU" sz="1800" b="1" dirty="0" smtClean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to</a:t>
            </a:r>
            <a:r>
              <a:rPr lang="hu-HU" sz="1800" b="1" dirty="0" smtClean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Assignments</a:t>
            </a:r>
            <a:r>
              <a:rPr lang="hu-HU" sz="1800" b="1" dirty="0" smtClean="0">
                <a:solidFill>
                  <a:srgbClr val="C00000"/>
                </a:solidFill>
              </a:rPr>
              <a:t> in CANVAS </a:t>
            </a:r>
          </a:p>
          <a:p>
            <a:pPr indent="0">
              <a:buNone/>
            </a:pPr>
            <a:r>
              <a:rPr lang="hu-HU" sz="1800" b="1" dirty="0" err="1" smtClean="0">
                <a:solidFill>
                  <a:srgbClr val="C00000"/>
                </a:solidFill>
              </a:rPr>
              <a:t>Use</a:t>
            </a:r>
            <a:r>
              <a:rPr lang="hu-HU" sz="1800" b="1" dirty="0" smtClean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the</a:t>
            </a:r>
            <a:r>
              <a:rPr lang="hu-HU" sz="1800" b="1" dirty="0" smtClean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appropriate</a:t>
            </a:r>
            <a:r>
              <a:rPr lang="hu-HU" sz="1800" b="1" dirty="0" smtClean="0">
                <a:solidFill>
                  <a:srgbClr val="C00000"/>
                </a:solidFill>
              </a:rPr>
              <a:t> </a:t>
            </a:r>
            <a:r>
              <a:rPr lang="hu-HU" sz="1800" b="1" dirty="0" err="1" smtClean="0">
                <a:solidFill>
                  <a:srgbClr val="C00000"/>
                </a:solidFill>
              </a:rPr>
              <a:t>week</a:t>
            </a:r>
            <a:endParaRPr lang="hu-HU" sz="2000" b="1" dirty="0">
              <a:solidFill>
                <a:srgbClr val="C00000"/>
              </a:solidFill>
            </a:endParaRPr>
          </a:p>
          <a:p>
            <a:pPr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528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52FCAE-CB5B-41D8-9842-E7444168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88840"/>
            <a:ext cx="7992888" cy="2592288"/>
          </a:xfrm>
        </p:spPr>
        <p:txBody>
          <a:bodyPr/>
          <a:lstStyle/>
          <a:p>
            <a:r>
              <a:rPr lang="hu-HU" dirty="0"/>
              <a:t>Mathematical Tour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Probability</a:t>
            </a:r>
            <a:r>
              <a:rPr lang="hu-HU" dirty="0"/>
              <a:t> </a:t>
            </a:r>
            <a:r>
              <a:rPr lang="hu-HU" dirty="0" err="1"/>
              <a:t>Theory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and</a:t>
            </a:r>
            <a:br>
              <a:rPr lang="hu-HU" dirty="0"/>
            </a:b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homeworks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and</a:t>
            </a:r>
            <a:br>
              <a:rPr lang="hu-HU" dirty="0"/>
            </a:br>
            <a:r>
              <a:rPr lang="hu-HU" dirty="0" err="1"/>
              <a:t>Questions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„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learned</a:t>
            </a:r>
            <a:r>
              <a:rPr lang="hu-HU" dirty="0"/>
              <a:t>”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TASKS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2nd </a:t>
            </a:r>
            <a:r>
              <a:rPr lang="hu-HU" dirty="0" err="1"/>
              <a:t>week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4455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\hat X_N := \frac{1}{N} \sum_{k=1}^N x_k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119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D(\hat X_N) = \sigma/\sqrt{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92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E(x_k) = \bar x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100"/>
  <p:tag name="PICTUREFILESIZE" val="53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E(X) = \bar x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486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D(X) = \sigma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6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 E(\hat X_N) = \bar x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112"/>
  <p:tag name="PICTUREFILESIZE" val="62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E(\hat X_N) = E\left(\frac{1}{N} \sum_{k=1}^N x_k\right) = \frac{1}{N} \sum_{k=1}^N E(x_k) = \frac{1}{N} N \bar x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472"/>
  <p:tag name="PICTUREFILESIZE" val="361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D^2(\hat X_N) = E\left((\hat X_N-\bar x)^2\right) = E\left((\frac{1}{N} \sum_{k=1}^N (x_k-\bar x))^2\right) \\&#10;= \frac{1}{N^2} E\left( \sum_{j=1}^N \sum_{k=1}^N (x_j-\bar x)(x_k-\bar x)\right) \\&#10;= \frac{1}{N^2} \sum_{j=1}^N \sum_{k=1}^N  E\left( (x_j-\bar x)(x_k-\bar x)\right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506"/>
  <p:tag name="PICTUREFILESIZE" val="9126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E\left( (x_j-\bar x)(x_k-\bar x)\right) = 0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239"/>
  <p:tag name="PICTUREFILESIZE" val="122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 D^2(\hat X_N) = \frac{1}{N^2} \sum_{k=1}^N  E\left( (x_k-\bar x)^2\right) = \frac{1}{N^2} N D^2(X) = \frac{\sigma^2}{N}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0"/>
  <p:tag name="BOXHEIGHT" val="392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35985"/>
</p:tagLst>
</file>

<file path=ppt/theme/theme1.xml><?xml version="1.0" encoding="utf-8"?>
<a:theme xmlns:a="http://schemas.openxmlformats.org/drawingml/2006/main" name="White Cover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14517</TotalTime>
  <Words>1328</Words>
  <Application>Microsoft Office PowerPoint</Application>
  <PresentationFormat>Diavetítés a képernyőre (4:3 oldalarány)</PresentationFormat>
  <Paragraphs>168</Paragraphs>
  <Slides>24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6" baseType="lpstr">
      <vt:lpstr>Arial</vt:lpstr>
      <vt:lpstr>Calibri</vt:lpstr>
      <vt:lpstr>cmmi10</vt:lpstr>
      <vt:lpstr>cmr10</vt:lpstr>
      <vt:lpstr>Garamond</vt:lpstr>
      <vt:lpstr>Symbol</vt:lpstr>
      <vt:lpstr>Times</vt:lpstr>
      <vt:lpstr>Times New Roman</vt:lpstr>
      <vt:lpstr>Titillium</vt:lpstr>
      <vt:lpstr>Titillium Lt</vt:lpstr>
      <vt:lpstr>Wingdings</vt:lpstr>
      <vt:lpstr>White Cover</vt:lpstr>
      <vt:lpstr>Lecture 0 Introduction to Machine Learning Fall Semester 2020-2021  Syllabus—Homeworks—Exam </vt:lpstr>
      <vt:lpstr>PowerPoint-bemutató</vt:lpstr>
      <vt:lpstr>PowerPoint-bemutató</vt:lpstr>
      <vt:lpstr>Submit your answers / solutions according to the instructions in section „assignments” in CANVAS  </vt:lpstr>
      <vt:lpstr>PowerPoint-bemutató</vt:lpstr>
      <vt:lpstr>PowerPoint-bemutató</vt:lpstr>
      <vt:lpstr>Mathematical Tour on Linear Algebra and related homeworks and Questions about „what we have learned”  TASKS for the 1st week</vt:lpstr>
      <vt:lpstr>PowerPoint-bemutató</vt:lpstr>
      <vt:lpstr>Mathematical Tour on Probability Theory and related homeworks and Questions about „what we have learned”  TASKS for the 2nd week</vt:lpstr>
      <vt:lpstr>Mathematical Tour and Homeworks</vt:lpstr>
      <vt:lpstr>Mathematical tour Law of large numbers</vt:lpstr>
      <vt:lpstr>Mathematical tour Law of large numbers</vt:lpstr>
      <vt:lpstr>Mathematical tour Law of large numbers</vt:lpstr>
      <vt:lpstr>Homeworks from Martin Ridout 107 Exercises in Probability Theory University of Kent</vt:lpstr>
      <vt:lpstr>Probability and Statistics Harald Lang Gunnar Blom  Notations</vt:lpstr>
      <vt:lpstr>Probability and Statistics Harald Lang Gunnar Blom</vt:lpstr>
      <vt:lpstr>Probability and Statistics Harald Lang Gunnar Blom</vt:lpstr>
      <vt:lpstr>Probability and Statistics Harald Lang Gunnar Blom KTH</vt:lpstr>
      <vt:lpstr>Probability and Statistics Harald Lang Gunnar Blom KTH</vt:lpstr>
      <vt:lpstr>Questions about  „What we learned today”</vt:lpstr>
      <vt:lpstr>Questions about „What we learned today”</vt:lpstr>
      <vt:lpstr>More literature for the course</vt:lpstr>
      <vt:lpstr>PowerPoint-bemutató</vt:lpstr>
      <vt:lpstr>PowerPoint-bemutató</vt:lpstr>
    </vt:vector>
  </TitlesOfParts>
  <Company>Ecorys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Lőrincz</dc:creator>
  <cp:lastModifiedBy>user</cp:lastModifiedBy>
  <cp:revision>712</cp:revision>
  <dcterms:created xsi:type="dcterms:W3CDTF">2014-10-20T08:54:53Z</dcterms:created>
  <dcterms:modified xsi:type="dcterms:W3CDTF">2020-09-09T05:28:38Z</dcterms:modified>
</cp:coreProperties>
</file>