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35"/>
  </p:notesMasterIdLst>
  <p:handoutMasterIdLst>
    <p:handoutMasterId r:id="rId36"/>
  </p:handoutMasterIdLst>
  <p:sldIdLst>
    <p:sldId id="731" r:id="rId2"/>
    <p:sldId id="320" r:id="rId3"/>
    <p:sldId id="306" r:id="rId4"/>
    <p:sldId id="307" r:id="rId5"/>
    <p:sldId id="316" r:id="rId6"/>
    <p:sldId id="309" r:id="rId7"/>
    <p:sldId id="308" r:id="rId8"/>
    <p:sldId id="310" r:id="rId9"/>
    <p:sldId id="311" r:id="rId10"/>
    <p:sldId id="733" r:id="rId11"/>
    <p:sldId id="734" r:id="rId12"/>
    <p:sldId id="737" r:id="rId13"/>
    <p:sldId id="312" r:id="rId14"/>
    <p:sldId id="313" r:id="rId15"/>
    <p:sldId id="738" r:id="rId16"/>
    <p:sldId id="315" r:id="rId17"/>
    <p:sldId id="317" r:id="rId18"/>
    <p:sldId id="735" r:id="rId19"/>
    <p:sldId id="736" r:id="rId20"/>
    <p:sldId id="318" r:id="rId21"/>
    <p:sldId id="319" r:id="rId22"/>
    <p:sldId id="725" r:id="rId23"/>
    <p:sldId id="344" r:id="rId24"/>
    <p:sldId id="345" r:id="rId25"/>
    <p:sldId id="305" r:id="rId26"/>
    <p:sldId id="722" r:id="rId27"/>
    <p:sldId id="724" r:id="rId28"/>
    <p:sldId id="727" r:id="rId29"/>
    <p:sldId id="728" r:id="rId30"/>
    <p:sldId id="729" r:id="rId31"/>
    <p:sldId id="726" r:id="rId32"/>
    <p:sldId id="730" r:id="rId33"/>
    <p:sldId id="72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E8E8B75-EE15-41FA-99CE-E4727FE45598}">
          <p14:sldIdLst>
            <p14:sldId id="731"/>
            <p14:sldId id="320"/>
            <p14:sldId id="306"/>
            <p14:sldId id="307"/>
            <p14:sldId id="316"/>
            <p14:sldId id="309"/>
            <p14:sldId id="308"/>
            <p14:sldId id="310"/>
            <p14:sldId id="311"/>
            <p14:sldId id="733"/>
            <p14:sldId id="734"/>
            <p14:sldId id="737"/>
            <p14:sldId id="312"/>
            <p14:sldId id="313"/>
            <p14:sldId id="738"/>
            <p14:sldId id="315"/>
            <p14:sldId id="317"/>
            <p14:sldId id="735"/>
            <p14:sldId id="736"/>
            <p14:sldId id="318"/>
            <p14:sldId id="319"/>
            <p14:sldId id="725"/>
            <p14:sldId id="344"/>
            <p14:sldId id="345"/>
            <p14:sldId id="305"/>
            <p14:sldId id="722"/>
            <p14:sldId id="724"/>
            <p14:sldId id="727"/>
            <p14:sldId id="728"/>
            <p14:sldId id="729"/>
            <p14:sldId id="726"/>
            <p14:sldId id="730"/>
            <p14:sldId id="723"/>
          </p14:sldIdLst>
        </p14:section>
      </p14:sectionLst>
    </p:ext>
    <p:ext uri="{EFAFB233-063F-42B5-8137-9DF3F51BA10A}">
      <p15:sldGuideLst xmlns:p15="http://schemas.microsoft.com/office/powerpoint/2012/main">
        <p15:guide id="1" orient="horz" userDrawn="1">
          <p15:clr>
            <a:srgbClr val="A4A3A4"/>
          </p15:clr>
        </p15:guide>
        <p15:guide id="2" pos="24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9C9C"/>
    <a:srgbClr val="004494"/>
    <a:srgbClr val="136E9D"/>
    <a:srgbClr val="AE1C46"/>
    <a:srgbClr val="AA0535"/>
    <a:srgbClr val="A90233"/>
    <a:srgbClr val="3333CC"/>
    <a:srgbClr val="58595B"/>
    <a:srgbClr val="00AFAA"/>
    <a:srgbClr val="009E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6F5839-05DC-48E5-953F-AE221EC7666A}" v="1336" dt="2020-09-04T03:34:33.9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86027" autoAdjust="0"/>
  </p:normalViewPr>
  <p:slideViewPr>
    <p:cSldViewPr>
      <p:cViewPr varScale="1">
        <p:scale>
          <a:sx n="84" d="100"/>
          <a:sy n="84" d="100"/>
        </p:scale>
        <p:origin x="77" y="182"/>
      </p:cViewPr>
      <p:guideLst>
        <p:guide orient="horz"/>
        <p:guide pos="249"/>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p:cViewPr varScale="1">
        <p:scale>
          <a:sx n="84" d="100"/>
          <a:sy n="84" d="100"/>
        </p:scale>
        <p:origin x="382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ás Lőrincz" userId="9d7c035679db0f31" providerId="LiveId" clId="{C16F5839-05DC-48E5-953F-AE221EC7666A}"/>
    <pc:docChg chg="custSel addSld delSld modSld sldOrd modSection">
      <pc:chgData name="András Lőrincz" userId="9d7c035679db0f31" providerId="LiveId" clId="{C16F5839-05DC-48E5-953F-AE221EC7666A}" dt="2020-09-04T03:50:09.597" v="2018"/>
      <pc:docMkLst>
        <pc:docMk/>
      </pc:docMkLst>
      <pc:sldChg chg="addSp modSp mod ord setBg modAnim">
        <pc:chgData name="András Lőrincz" userId="9d7c035679db0f31" providerId="LiveId" clId="{C16F5839-05DC-48E5-953F-AE221EC7666A}" dt="2020-09-04T03:50:09.597" v="2018"/>
        <pc:sldMkLst>
          <pc:docMk/>
          <pc:sldMk cId="4061420895" sldId="305"/>
        </pc:sldMkLst>
        <pc:spChg chg="add mod">
          <ac:chgData name="András Lőrincz" userId="9d7c035679db0f31" providerId="LiveId" clId="{C16F5839-05DC-48E5-953F-AE221EC7666A}" dt="2020-09-04T03:34:41.628" v="2012" actId="1076"/>
          <ac:spMkLst>
            <pc:docMk/>
            <pc:sldMk cId="4061420895" sldId="305"/>
            <ac:spMk id="3" creationId="{E014C2CE-0839-4415-B37E-6A6BFE8C8455}"/>
          </ac:spMkLst>
        </pc:spChg>
        <pc:graphicFrameChg chg="mod">
          <ac:chgData name="András Lőrincz" userId="9d7c035679db0f31" providerId="LiveId" clId="{C16F5839-05DC-48E5-953F-AE221EC7666A}" dt="2020-09-04T03:33:09.878" v="1940" actId="20577"/>
          <ac:graphicFrameMkLst>
            <pc:docMk/>
            <pc:sldMk cId="4061420895" sldId="305"/>
            <ac:graphicFrameMk id="8" creationId="{00000000-0000-0000-0000-000000000000}"/>
          </ac:graphicFrameMkLst>
        </pc:graphicFrameChg>
      </pc:sldChg>
      <pc:sldChg chg="modSp">
        <pc:chgData name="András Lőrincz" userId="9d7c035679db0f31" providerId="LiveId" clId="{C16F5839-05DC-48E5-953F-AE221EC7666A}" dt="2020-09-03T16:58:36.770" v="14" actId="6549"/>
        <pc:sldMkLst>
          <pc:docMk/>
          <pc:sldMk cId="2653764375" sldId="310"/>
        </pc:sldMkLst>
        <pc:spChg chg="mod">
          <ac:chgData name="András Lőrincz" userId="9d7c035679db0f31" providerId="LiveId" clId="{C16F5839-05DC-48E5-953F-AE221EC7666A}" dt="2020-09-03T16:58:36.770" v="14" actId="6549"/>
          <ac:spMkLst>
            <pc:docMk/>
            <pc:sldMk cId="2653764375" sldId="310"/>
            <ac:spMk id="5" creationId="{28FB044E-6900-438F-B446-6960F620E80C}"/>
          </ac:spMkLst>
        </pc:spChg>
      </pc:sldChg>
      <pc:sldChg chg="modSp">
        <pc:chgData name="András Lőrincz" userId="9d7c035679db0f31" providerId="LiveId" clId="{C16F5839-05DC-48E5-953F-AE221EC7666A}" dt="2020-09-04T03:21:44.756" v="890" actId="6549"/>
        <pc:sldMkLst>
          <pc:docMk/>
          <pc:sldMk cId="3154956818" sldId="313"/>
        </pc:sldMkLst>
        <pc:spChg chg="mod">
          <ac:chgData name="András Lőrincz" userId="9d7c035679db0f31" providerId="LiveId" clId="{C16F5839-05DC-48E5-953F-AE221EC7666A}" dt="2020-09-04T03:21:44.756" v="890" actId="6549"/>
          <ac:spMkLst>
            <pc:docMk/>
            <pc:sldMk cId="3154956818" sldId="313"/>
            <ac:spMk id="26" creationId="{489B595F-6DDB-4A56-89BE-7FB93B64A57E}"/>
          </ac:spMkLst>
        </pc:spChg>
      </pc:sldChg>
      <pc:sldChg chg="modSp mod">
        <pc:chgData name="András Lőrincz" userId="9d7c035679db0f31" providerId="LiveId" clId="{C16F5839-05DC-48E5-953F-AE221EC7666A}" dt="2020-09-04T03:22:20.985" v="970" actId="6549"/>
        <pc:sldMkLst>
          <pc:docMk/>
          <pc:sldMk cId="1814418385" sldId="315"/>
        </pc:sldMkLst>
        <pc:spChg chg="mod">
          <ac:chgData name="András Lőrincz" userId="9d7c035679db0f31" providerId="LiveId" clId="{C16F5839-05DC-48E5-953F-AE221EC7666A}" dt="2020-09-04T03:22:20.985" v="970" actId="6549"/>
          <ac:spMkLst>
            <pc:docMk/>
            <pc:sldMk cId="1814418385" sldId="315"/>
            <ac:spMk id="2" creationId="{423A2C5D-FA77-4BB0-8B7C-B06FEFDB0BC5}"/>
          </ac:spMkLst>
        </pc:spChg>
      </pc:sldChg>
      <pc:sldChg chg="modSp mod modAnim">
        <pc:chgData name="András Lőrincz" userId="9d7c035679db0f31" providerId="LiveId" clId="{C16F5839-05DC-48E5-953F-AE221EC7666A}" dt="2020-09-04T03:30:00.944" v="1817" actId="20577"/>
        <pc:sldMkLst>
          <pc:docMk/>
          <pc:sldMk cId="3200771293" sldId="317"/>
        </pc:sldMkLst>
        <pc:spChg chg="mod">
          <ac:chgData name="András Lőrincz" userId="9d7c035679db0f31" providerId="LiveId" clId="{C16F5839-05DC-48E5-953F-AE221EC7666A}" dt="2020-09-04T03:22:55.776" v="1045" actId="6549"/>
          <ac:spMkLst>
            <pc:docMk/>
            <pc:sldMk cId="3200771293" sldId="317"/>
            <ac:spMk id="2" creationId="{3E74A763-3FB8-4ADA-A0BC-3872794EAF6D}"/>
          </ac:spMkLst>
        </pc:spChg>
        <pc:spChg chg="mod">
          <ac:chgData name="András Lőrincz" userId="9d7c035679db0f31" providerId="LiveId" clId="{C16F5839-05DC-48E5-953F-AE221EC7666A}" dt="2020-09-04T03:30:00.944" v="1817" actId="20577"/>
          <ac:spMkLst>
            <pc:docMk/>
            <pc:sldMk cId="3200771293" sldId="317"/>
            <ac:spMk id="3" creationId="{BAE01EA6-D6B7-407D-B51F-6F6FDA677907}"/>
          </ac:spMkLst>
        </pc:spChg>
      </pc:sldChg>
      <pc:sldChg chg="modSp del mod modAnim">
        <pc:chgData name="András Lőrincz" userId="9d7c035679db0f31" providerId="LiveId" clId="{C16F5839-05DC-48E5-953F-AE221EC7666A}" dt="2020-09-03T19:10:07.756" v="155" actId="47"/>
        <pc:sldMkLst>
          <pc:docMk/>
          <pc:sldMk cId="778265233" sldId="732"/>
        </pc:sldMkLst>
        <pc:spChg chg="mod">
          <ac:chgData name="András Lőrincz" userId="9d7c035679db0f31" providerId="LiveId" clId="{C16F5839-05DC-48E5-953F-AE221EC7666A}" dt="2020-09-03T19:05:42.178" v="142" actId="20577"/>
          <ac:spMkLst>
            <pc:docMk/>
            <pc:sldMk cId="778265233" sldId="732"/>
            <ac:spMk id="3" creationId="{06605999-0326-48AE-A6C3-9F1E91989AEF}"/>
          </ac:spMkLst>
        </pc:spChg>
        <pc:spChg chg="mod">
          <ac:chgData name="András Lőrincz" userId="9d7c035679db0f31" providerId="LiveId" clId="{C16F5839-05DC-48E5-953F-AE221EC7666A}" dt="2020-09-03T19:09:19.813" v="154" actId="20577"/>
          <ac:spMkLst>
            <pc:docMk/>
            <pc:sldMk cId="778265233" sldId="732"/>
            <ac:spMk id="9" creationId="{9BC073CD-C8E6-4B62-ADD4-6CC1FF7A6F81}"/>
          </ac:spMkLst>
        </pc:spChg>
      </pc:sldChg>
      <pc:sldChg chg="addSp modSp add mod modAnim">
        <pc:chgData name="András Lőrincz" userId="9d7c035679db0f31" providerId="LiveId" clId="{C16F5839-05DC-48E5-953F-AE221EC7666A}" dt="2020-09-04T02:56:10.742" v="413" actId="20577"/>
        <pc:sldMkLst>
          <pc:docMk/>
          <pc:sldMk cId="628771612" sldId="733"/>
        </pc:sldMkLst>
        <pc:spChg chg="mod">
          <ac:chgData name="András Lőrincz" userId="9d7c035679db0f31" providerId="LiveId" clId="{C16F5839-05DC-48E5-953F-AE221EC7666A}" dt="2020-09-04T02:56:10.742" v="413" actId="20577"/>
          <ac:spMkLst>
            <pc:docMk/>
            <pc:sldMk cId="628771612" sldId="733"/>
            <ac:spMk id="3" creationId="{06605999-0326-48AE-A6C3-9F1E91989AEF}"/>
          </ac:spMkLst>
        </pc:spChg>
        <pc:spChg chg="mod">
          <ac:chgData name="András Lőrincz" userId="9d7c035679db0f31" providerId="LiveId" clId="{C16F5839-05DC-48E5-953F-AE221EC7666A}" dt="2020-09-03T19:13:01.429" v="199" actId="6549"/>
          <ac:spMkLst>
            <pc:docMk/>
            <pc:sldMk cId="628771612" sldId="733"/>
            <ac:spMk id="9" creationId="{9BC073CD-C8E6-4B62-ADD4-6CC1FF7A6F81}"/>
          </ac:spMkLst>
        </pc:spChg>
        <pc:spChg chg="add mod">
          <ac:chgData name="András Lőrincz" userId="9d7c035679db0f31" providerId="LiveId" clId="{C16F5839-05DC-48E5-953F-AE221EC7666A}" dt="2020-09-03T19:13:47.428" v="204"/>
          <ac:spMkLst>
            <pc:docMk/>
            <pc:sldMk cId="628771612" sldId="733"/>
            <ac:spMk id="12" creationId="{1A4C253D-EF63-47BA-9E28-37D9AE5E4D0C}"/>
          </ac:spMkLst>
        </pc:spChg>
        <pc:spChg chg="add mod">
          <ac:chgData name="András Lőrincz" userId="9d7c035679db0f31" providerId="LiveId" clId="{C16F5839-05DC-48E5-953F-AE221EC7666A}" dt="2020-09-03T19:14:39.389" v="208" actId="1076"/>
          <ac:spMkLst>
            <pc:docMk/>
            <pc:sldMk cId="628771612" sldId="733"/>
            <ac:spMk id="13" creationId="{B11D59EB-8316-4F3E-853A-822488D418B3}"/>
          </ac:spMkLst>
        </pc:spChg>
        <pc:spChg chg="add mod">
          <ac:chgData name="András Lőrincz" userId="9d7c035679db0f31" providerId="LiveId" clId="{C16F5839-05DC-48E5-953F-AE221EC7666A}" dt="2020-09-03T19:15:28.061" v="220" actId="20577"/>
          <ac:spMkLst>
            <pc:docMk/>
            <pc:sldMk cId="628771612" sldId="733"/>
            <ac:spMk id="14" creationId="{3DAB368A-5CF5-43FD-B4AF-13A62E97E12C}"/>
          </ac:spMkLst>
        </pc:spChg>
        <pc:spChg chg="add mod">
          <ac:chgData name="András Lőrincz" userId="9d7c035679db0f31" providerId="LiveId" clId="{C16F5839-05DC-48E5-953F-AE221EC7666A}" dt="2020-09-04T02:54:02.233" v="343" actId="20577"/>
          <ac:spMkLst>
            <pc:docMk/>
            <pc:sldMk cId="628771612" sldId="733"/>
            <ac:spMk id="15" creationId="{270E3ED4-F503-49AD-84D2-90DFB4435AD1}"/>
          </ac:spMkLst>
        </pc:spChg>
        <pc:cxnChg chg="add mod">
          <ac:chgData name="András Lőrincz" userId="9d7c035679db0f31" providerId="LiveId" clId="{C16F5839-05DC-48E5-953F-AE221EC7666A}" dt="2020-09-03T19:16:25.764" v="225" actId="692"/>
          <ac:cxnSpMkLst>
            <pc:docMk/>
            <pc:sldMk cId="628771612" sldId="733"/>
            <ac:cxnSpMk id="11" creationId="{1F90C24E-15D1-43CE-AEA1-6A307D5F4026}"/>
          </ac:cxnSpMkLst>
        </pc:cxnChg>
      </pc:sldChg>
      <pc:sldChg chg="addSp delSp modSp new mod delAnim modAnim">
        <pc:chgData name="András Lőrincz" userId="9d7c035679db0f31" providerId="LiveId" clId="{C16F5839-05DC-48E5-953F-AE221EC7666A}" dt="2020-09-04T03:21:16.303" v="889" actId="6549"/>
        <pc:sldMkLst>
          <pc:docMk/>
          <pc:sldMk cId="2056117822" sldId="734"/>
        </pc:sldMkLst>
        <pc:spChg chg="mod">
          <ac:chgData name="András Lőrincz" userId="9d7c035679db0f31" providerId="LiveId" clId="{C16F5839-05DC-48E5-953F-AE221EC7666A}" dt="2020-09-04T03:21:16.303" v="889" actId="6549"/>
          <ac:spMkLst>
            <pc:docMk/>
            <pc:sldMk cId="2056117822" sldId="734"/>
            <ac:spMk id="2" creationId="{B090BB86-5416-472F-B2FA-8424A27FC568}"/>
          </ac:spMkLst>
        </pc:spChg>
        <pc:spChg chg="mod">
          <ac:chgData name="András Lőrincz" userId="9d7c035679db0f31" providerId="LiveId" clId="{C16F5839-05DC-48E5-953F-AE221EC7666A}" dt="2020-09-04T03:11:15.950" v="737" actId="20577"/>
          <ac:spMkLst>
            <pc:docMk/>
            <pc:sldMk cId="2056117822" sldId="734"/>
            <ac:spMk id="3" creationId="{E1ABBC70-B215-4BFC-87AD-B55C0018B575}"/>
          </ac:spMkLst>
        </pc:spChg>
        <pc:spChg chg="add mod">
          <ac:chgData name="András Lőrincz" userId="9d7c035679db0f31" providerId="LiveId" clId="{C16F5839-05DC-48E5-953F-AE221EC7666A}" dt="2020-09-04T03:14:49.092" v="802" actId="114"/>
          <ac:spMkLst>
            <pc:docMk/>
            <pc:sldMk cId="2056117822" sldId="734"/>
            <ac:spMk id="4" creationId="{29E02A65-7FFC-432B-B7C3-3AFCAC569C2C}"/>
          </ac:spMkLst>
        </pc:spChg>
        <pc:spChg chg="add mod">
          <ac:chgData name="András Lőrincz" userId="9d7c035679db0f31" providerId="LiveId" clId="{C16F5839-05DC-48E5-953F-AE221EC7666A}" dt="2020-09-04T03:15:02.517" v="806" actId="114"/>
          <ac:spMkLst>
            <pc:docMk/>
            <pc:sldMk cId="2056117822" sldId="734"/>
            <ac:spMk id="5" creationId="{C8EEBE84-CFD4-4058-9A5B-96009D4149D8}"/>
          </ac:spMkLst>
        </pc:spChg>
        <pc:spChg chg="add mod">
          <ac:chgData name="András Lőrincz" userId="9d7c035679db0f31" providerId="LiveId" clId="{C16F5839-05DC-48E5-953F-AE221EC7666A}" dt="2020-09-04T03:15:25.052" v="815" actId="114"/>
          <ac:spMkLst>
            <pc:docMk/>
            <pc:sldMk cId="2056117822" sldId="734"/>
            <ac:spMk id="6" creationId="{BB55F7EF-A76D-481E-A878-30662A5B9AEA}"/>
          </ac:spMkLst>
        </pc:spChg>
        <pc:spChg chg="add mod">
          <ac:chgData name="András Lőrincz" userId="9d7c035679db0f31" providerId="LiveId" clId="{C16F5839-05DC-48E5-953F-AE221EC7666A}" dt="2020-09-04T03:01:35.880" v="554" actId="1035"/>
          <ac:spMkLst>
            <pc:docMk/>
            <pc:sldMk cId="2056117822" sldId="734"/>
            <ac:spMk id="10" creationId="{E9AC1277-2663-4391-91DD-8A577DC6C6A8}"/>
          </ac:spMkLst>
        </pc:spChg>
        <pc:spChg chg="add mod">
          <ac:chgData name="András Lőrincz" userId="9d7c035679db0f31" providerId="LiveId" clId="{C16F5839-05DC-48E5-953F-AE221EC7666A}" dt="2020-09-04T03:01:35.880" v="554" actId="1035"/>
          <ac:spMkLst>
            <pc:docMk/>
            <pc:sldMk cId="2056117822" sldId="734"/>
            <ac:spMk id="11" creationId="{CE4FFD7A-1EA2-43AA-8BDC-00E63E84B44E}"/>
          </ac:spMkLst>
        </pc:spChg>
        <pc:spChg chg="add del mod">
          <ac:chgData name="András Lőrincz" userId="9d7c035679db0f31" providerId="LiveId" clId="{C16F5839-05DC-48E5-953F-AE221EC7666A}" dt="2020-09-04T02:54:55.963" v="387" actId="478"/>
          <ac:spMkLst>
            <pc:docMk/>
            <pc:sldMk cId="2056117822" sldId="734"/>
            <ac:spMk id="12" creationId="{ED78D4A1-6B11-4D83-8FB3-97C6D97D2019}"/>
          </ac:spMkLst>
        </pc:spChg>
        <pc:spChg chg="add mod">
          <ac:chgData name="András Lőrincz" userId="9d7c035679db0f31" providerId="LiveId" clId="{C16F5839-05DC-48E5-953F-AE221EC7666A}" dt="2020-09-04T03:03:46.023" v="579"/>
          <ac:spMkLst>
            <pc:docMk/>
            <pc:sldMk cId="2056117822" sldId="734"/>
            <ac:spMk id="13" creationId="{E5B5A730-65DC-4E6C-92D4-59500DF6B862}"/>
          </ac:spMkLst>
        </pc:spChg>
        <pc:spChg chg="add mod">
          <ac:chgData name="András Lőrincz" userId="9d7c035679db0f31" providerId="LiveId" clId="{C16F5839-05DC-48E5-953F-AE221EC7666A}" dt="2020-09-04T03:20:11.203" v="868" actId="6549"/>
          <ac:spMkLst>
            <pc:docMk/>
            <pc:sldMk cId="2056117822" sldId="734"/>
            <ac:spMk id="14" creationId="{8E6E8D58-D86C-43AB-A030-E36DF5E3F0E5}"/>
          </ac:spMkLst>
        </pc:spChg>
        <pc:spChg chg="add mod">
          <ac:chgData name="András Lőrincz" userId="9d7c035679db0f31" providerId="LiveId" clId="{C16F5839-05DC-48E5-953F-AE221EC7666A}" dt="2020-09-04T03:20:43.781" v="874" actId="20577"/>
          <ac:spMkLst>
            <pc:docMk/>
            <pc:sldMk cId="2056117822" sldId="734"/>
            <ac:spMk id="15" creationId="{70F35B55-D415-47D8-992E-6E308B0BE7EC}"/>
          </ac:spMkLst>
        </pc:spChg>
        <pc:spChg chg="add mod">
          <ac:chgData name="András Lőrincz" userId="9d7c035679db0f31" providerId="LiveId" clId="{C16F5839-05DC-48E5-953F-AE221EC7666A}" dt="2020-09-04T02:54:40.013" v="385"/>
          <ac:spMkLst>
            <pc:docMk/>
            <pc:sldMk cId="2056117822" sldId="734"/>
            <ac:spMk id="19" creationId="{8154B364-0E4F-487C-B60A-4B4A5DAE7593}"/>
          </ac:spMkLst>
        </pc:spChg>
        <pc:spChg chg="add mod">
          <ac:chgData name="András Lőrincz" userId="9d7c035679db0f31" providerId="LiveId" clId="{C16F5839-05DC-48E5-953F-AE221EC7666A}" dt="2020-09-04T02:54:40.013" v="385"/>
          <ac:spMkLst>
            <pc:docMk/>
            <pc:sldMk cId="2056117822" sldId="734"/>
            <ac:spMk id="20" creationId="{C96FA811-A89F-47A7-8756-8A247D9BE16A}"/>
          </ac:spMkLst>
        </pc:spChg>
        <pc:spChg chg="add mod">
          <ac:chgData name="András Lőrincz" userId="9d7c035679db0f31" providerId="LiveId" clId="{C16F5839-05DC-48E5-953F-AE221EC7666A}" dt="2020-09-04T02:54:40.013" v="385"/>
          <ac:spMkLst>
            <pc:docMk/>
            <pc:sldMk cId="2056117822" sldId="734"/>
            <ac:spMk id="21" creationId="{90781636-5DF6-4D2B-A63C-6B6B88401A17}"/>
          </ac:spMkLst>
        </pc:spChg>
        <pc:spChg chg="add mod">
          <ac:chgData name="András Lőrincz" userId="9d7c035679db0f31" providerId="LiveId" clId="{C16F5839-05DC-48E5-953F-AE221EC7666A}" dt="2020-09-04T03:04:01.106" v="580" actId="6549"/>
          <ac:spMkLst>
            <pc:docMk/>
            <pc:sldMk cId="2056117822" sldId="734"/>
            <ac:spMk id="23" creationId="{2355AD05-CB2F-4C70-B3B7-AAF2E378EF92}"/>
          </ac:spMkLst>
        </pc:spChg>
        <pc:spChg chg="add mod">
          <ac:chgData name="András Lőrincz" userId="9d7c035679db0f31" providerId="LiveId" clId="{C16F5839-05DC-48E5-953F-AE221EC7666A}" dt="2020-09-04T03:13:47.399" v="795" actId="20577"/>
          <ac:spMkLst>
            <pc:docMk/>
            <pc:sldMk cId="2056117822" sldId="734"/>
            <ac:spMk id="24" creationId="{D8D4516D-3BD4-4BDF-8D6A-2C95379D839D}"/>
          </ac:spMkLst>
        </pc:spChg>
        <pc:cxnChg chg="add mod">
          <ac:chgData name="András Lőrincz" userId="9d7c035679db0f31" providerId="LiveId" clId="{C16F5839-05DC-48E5-953F-AE221EC7666A}" dt="2020-09-04T03:01:35.880" v="554" actId="1035"/>
          <ac:cxnSpMkLst>
            <pc:docMk/>
            <pc:sldMk cId="2056117822" sldId="734"/>
            <ac:cxnSpMk id="7" creationId="{3608B971-8BE3-4538-B070-7E8482677B92}"/>
          </ac:cxnSpMkLst>
        </pc:cxnChg>
        <pc:cxnChg chg="add mod">
          <ac:chgData name="András Lőrincz" userId="9d7c035679db0f31" providerId="LiveId" clId="{C16F5839-05DC-48E5-953F-AE221EC7666A}" dt="2020-09-04T03:01:35.880" v="554" actId="1035"/>
          <ac:cxnSpMkLst>
            <pc:docMk/>
            <pc:sldMk cId="2056117822" sldId="734"/>
            <ac:cxnSpMk id="8" creationId="{4F7265EF-2431-4448-A308-56F00C21A3C1}"/>
          </ac:cxnSpMkLst>
        </pc:cxnChg>
        <pc:cxnChg chg="add del mod">
          <ac:chgData name="András Lőrincz" userId="9d7c035679db0f31" providerId="LiveId" clId="{C16F5839-05DC-48E5-953F-AE221EC7666A}" dt="2020-09-04T02:54:48.808" v="386" actId="478"/>
          <ac:cxnSpMkLst>
            <pc:docMk/>
            <pc:sldMk cId="2056117822" sldId="734"/>
            <ac:cxnSpMk id="9" creationId="{ABB5D5F1-ED2A-44C1-A0ED-F9856E689412}"/>
          </ac:cxnSpMkLst>
        </pc:cxnChg>
        <pc:cxnChg chg="add mod">
          <ac:chgData name="András Lőrincz" userId="9d7c035679db0f31" providerId="LiveId" clId="{C16F5839-05DC-48E5-953F-AE221EC7666A}" dt="2020-09-04T02:54:40.013" v="385"/>
          <ac:cxnSpMkLst>
            <pc:docMk/>
            <pc:sldMk cId="2056117822" sldId="734"/>
            <ac:cxnSpMk id="16" creationId="{BB3574E3-717A-4678-9FD4-87E1E380C166}"/>
          </ac:cxnSpMkLst>
        </pc:cxnChg>
        <pc:cxnChg chg="add mod">
          <ac:chgData name="András Lőrincz" userId="9d7c035679db0f31" providerId="LiveId" clId="{C16F5839-05DC-48E5-953F-AE221EC7666A}" dt="2020-09-04T02:54:40.013" v="385"/>
          <ac:cxnSpMkLst>
            <pc:docMk/>
            <pc:sldMk cId="2056117822" sldId="734"/>
            <ac:cxnSpMk id="17" creationId="{ACA7A6DA-6F43-4D53-9452-43FC239118B0}"/>
          </ac:cxnSpMkLst>
        </pc:cxnChg>
        <pc:cxnChg chg="add mod">
          <ac:chgData name="András Lőrincz" userId="9d7c035679db0f31" providerId="LiveId" clId="{C16F5839-05DC-48E5-953F-AE221EC7666A}" dt="2020-09-04T02:54:40.013" v="385"/>
          <ac:cxnSpMkLst>
            <pc:docMk/>
            <pc:sldMk cId="2056117822" sldId="734"/>
            <ac:cxnSpMk id="18" creationId="{AFAFAD4C-01F7-40BB-8FC2-B8EC5CA0E158}"/>
          </ac:cxnSpMkLst>
        </pc:cxnChg>
        <pc:cxnChg chg="add mod">
          <ac:chgData name="András Lőrincz" userId="9d7c035679db0f31" providerId="LiveId" clId="{C16F5839-05DC-48E5-953F-AE221EC7666A}" dt="2020-09-04T03:19:39.509" v="867" actId="692"/>
          <ac:cxnSpMkLst>
            <pc:docMk/>
            <pc:sldMk cId="2056117822" sldId="734"/>
            <ac:cxnSpMk id="26" creationId="{A9B356B3-4A8C-4393-A6DB-A87BA8A32A24}"/>
          </ac:cxnSpMkLst>
        </pc:cxnChg>
      </pc:sldChg>
      <pc:sldChg chg="delSp modSp new mod">
        <pc:chgData name="András Lőrincz" userId="9d7c035679db0f31" providerId="LiveId" clId="{C16F5839-05DC-48E5-953F-AE221EC7666A}" dt="2020-09-04T03:30:46.611" v="1829" actId="478"/>
        <pc:sldMkLst>
          <pc:docMk/>
          <pc:sldMk cId="2115194532" sldId="735"/>
        </pc:sldMkLst>
        <pc:spChg chg="mod">
          <ac:chgData name="András Lőrincz" userId="9d7c035679db0f31" providerId="LiveId" clId="{C16F5839-05DC-48E5-953F-AE221EC7666A}" dt="2020-09-04T03:30:38.942" v="1828" actId="20577"/>
          <ac:spMkLst>
            <pc:docMk/>
            <pc:sldMk cId="2115194532" sldId="735"/>
            <ac:spMk id="2" creationId="{94ACDCE8-C4D4-4394-A1DE-B79560FC1CEA}"/>
          </ac:spMkLst>
        </pc:spChg>
        <pc:spChg chg="del">
          <ac:chgData name="András Lőrincz" userId="9d7c035679db0f31" providerId="LiveId" clId="{C16F5839-05DC-48E5-953F-AE221EC7666A}" dt="2020-09-04T03:30:46.611" v="1829" actId="478"/>
          <ac:spMkLst>
            <pc:docMk/>
            <pc:sldMk cId="2115194532" sldId="735"/>
            <ac:spMk id="3" creationId="{8725CE05-9F20-4E6B-A2A8-E8FB8E3D1A4F}"/>
          </ac:spMkLst>
        </pc:spChg>
      </pc:sldChg>
      <pc:sldChg chg="addSp delSp modSp new mod modClrScheme chgLayout">
        <pc:chgData name="András Lőrincz" userId="9d7c035679db0f31" providerId="LiveId" clId="{C16F5839-05DC-48E5-953F-AE221EC7666A}" dt="2020-09-04T03:32:34.486" v="1919" actId="14100"/>
        <pc:sldMkLst>
          <pc:docMk/>
          <pc:sldMk cId="2087953850" sldId="736"/>
        </pc:sldMkLst>
        <pc:spChg chg="del">
          <ac:chgData name="András Lőrincz" userId="9d7c035679db0f31" providerId="LiveId" clId="{C16F5839-05DC-48E5-953F-AE221EC7666A}" dt="2020-09-04T03:31:16.514" v="1831" actId="700"/>
          <ac:spMkLst>
            <pc:docMk/>
            <pc:sldMk cId="2087953850" sldId="736"/>
            <ac:spMk id="2" creationId="{86B62F4F-EE0C-48CE-BE67-AAC6442CF17A}"/>
          </ac:spMkLst>
        </pc:spChg>
        <pc:spChg chg="del">
          <ac:chgData name="András Lőrincz" userId="9d7c035679db0f31" providerId="LiveId" clId="{C16F5839-05DC-48E5-953F-AE221EC7666A}" dt="2020-09-04T03:31:16.514" v="1831" actId="700"/>
          <ac:spMkLst>
            <pc:docMk/>
            <pc:sldMk cId="2087953850" sldId="736"/>
            <ac:spMk id="3" creationId="{1F1C2DDA-30FC-4E83-989A-902885061F37}"/>
          </ac:spMkLst>
        </pc:spChg>
        <pc:spChg chg="add mod">
          <ac:chgData name="András Lőrincz" userId="9d7c035679db0f31" providerId="LiveId" clId="{C16F5839-05DC-48E5-953F-AE221EC7666A}" dt="2020-09-04T03:32:34.486" v="1919" actId="14100"/>
          <ac:spMkLst>
            <pc:docMk/>
            <pc:sldMk cId="2087953850" sldId="736"/>
            <ac:spMk id="4" creationId="{2B130AAF-B54E-4E2B-AFA6-20F4B7C953E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468DD1-79CB-4E59-966F-E27256E18564}" type="doc">
      <dgm:prSet loTypeId="urn:microsoft.com/office/officeart/2005/8/layout/bProcess2" loCatId="process" qsTypeId="urn:microsoft.com/office/officeart/2005/8/quickstyle/3d3" qsCatId="3D" csTypeId="urn:microsoft.com/office/officeart/2005/8/colors/accent0_3" csCatId="mainScheme" phldr="1"/>
      <dgm:spPr/>
      <dgm:t>
        <a:bodyPr/>
        <a:lstStyle/>
        <a:p>
          <a:endParaRPr lang="hu-HU"/>
        </a:p>
      </dgm:t>
    </dgm:pt>
    <dgm:pt modelId="{8683A3F8-F714-4F40-A6A9-FA5C3B4ABFB8}">
      <dgm:prSet custT="1"/>
      <dgm:spPr/>
      <dgm:t>
        <a:bodyPr/>
        <a:lstStyle/>
        <a:p>
          <a:pPr rtl="0"/>
          <a:r>
            <a:rPr lang="hu-HU" sz="3600" b="0" cap="none" spc="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This</a:t>
          </a:r>
          <a:endParaRPr lang="hu-HU"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gm:t>
    </dgm:pt>
    <dgm:pt modelId="{77C5F0ED-4248-4FD1-958F-6CEBBD9751C3}" type="parTrans" cxnId="{ED7F3096-BE29-4CFB-89D1-821E2EA45BBB}">
      <dgm:prSet/>
      <dgm:spPr/>
      <dgm:t>
        <a:bodyPr/>
        <a:lstStyle/>
        <a:p>
          <a:endParaRPr lang="hu-HU" sz="1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gm:t>
    </dgm:pt>
    <dgm:pt modelId="{73BC7DD0-204C-4281-B5E0-98A63565DBDA}" type="sibTrans" cxnId="{ED7F3096-BE29-4CFB-89D1-821E2EA45BBB}">
      <dgm:prSet/>
      <dgm:spPr/>
      <dgm:t>
        <a:bodyPr/>
        <a:lstStyle/>
        <a:p>
          <a:endParaRPr lang="hu-HU" sz="1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gm:t>
    </dgm:pt>
    <dgm:pt modelId="{2A552D2D-6429-49D7-980B-4476DFE21AF6}">
      <dgm:prSet custT="1"/>
      <dgm:spPr/>
      <dgm:t>
        <a:bodyPr/>
        <a:lstStyle/>
        <a:p>
          <a:pPr rtl="0"/>
          <a:r>
            <a:rPr lang="hu-HU"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is </a:t>
          </a:r>
          <a:r>
            <a:rPr lang="hu-HU" sz="2400" b="0" cap="none" spc="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the</a:t>
          </a:r>
          <a:endParaRPr lang="hu-HU"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gm:t>
    </dgm:pt>
    <dgm:pt modelId="{13EDF78F-E1FF-43C4-8004-66F24CE9A402}" type="parTrans" cxnId="{C4BD99E6-F400-4626-95AC-0EB7ECF5CE73}">
      <dgm:prSet/>
      <dgm:spPr/>
      <dgm:t>
        <a:bodyPr/>
        <a:lstStyle/>
        <a:p>
          <a:endParaRPr lang="hu-HU" sz="1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gm:t>
    </dgm:pt>
    <dgm:pt modelId="{C7F300BE-5897-458A-AD86-6A69E34D510D}" type="sibTrans" cxnId="{C4BD99E6-F400-4626-95AC-0EB7ECF5CE73}">
      <dgm:prSet/>
      <dgm:spPr/>
      <dgm:t>
        <a:bodyPr/>
        <a:lstStyle/>
        <a:p>
          <a:endParaRPr lang="hu-HU" sz="1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gm:t>
    </dgm:pt>
    <dgm:pt modelId="{B487D763-1201-476B-BFFE-F23CE8576865}">
      <dgm:prSet custT="1"/>
      <dgm:spPr/>
      <dgm:t>
        <a:bodyPr/>
        <a:lstStyle/>
        <a:p>
          <a:pPr rtl="0"/>
          <a:r>
            <a:rPr lang="hu-HU" sz="3200" b="0" cap="none" spc="0" baseline="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END!</a:t>
          </a:r>
        </a:p>
      </dgm:t>
    </dgm:pt>
    <dgm:pt modelId="{51153719-BBC6-43CD-90F9-0BE233996068}" type="parTrans" cxnId="{170B9CE4-AA27-491D-91EE-84A909B02299}">
      <dgm:prSet/>
      <dgm:spPr/>
      <dgm:t>
        <a:bodyPr/>
        <a:lstStyle/>
        <a:p>
          <a:endParaRPr lang="hu-HU" sz="1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gm:t>
    </dgm:pt>
    <dgm:pt modelId="{F3C8C1FB-679D-4BE5-A602-353997E8FD3E}" type="sibTrans" cxnId="{170B9CE4-AA27-491D-91EE-84A909B02299}">
      <dgm:prSet/>
      <dgm:spPr/>
      <dgm:t>
        <a:bodyPr/>
        <a:lstStyle/>
        <a:p>
          <a:endParaRPr lang="hu-HU" sz="1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gm:t>
    </dgm:pt>
    <dgm:pt modelId="{BF7B0A03-5B17-418A-83CE-BE7D4A38A042}" type="pres">
      <dgm:prSet presAssocID="{B7468DD1-79CB-4E59-966F-E27256E18564}" presName="diagram" presStyleCnt="0">
        <dgm:presLayoutVars>
          <dgm:dir/>
          <dgm:resizeHandles/>
        </dgm:presLayoutVars>
      </dgm:prSet>
      <dgm:spPr/>
      <dgm:t>
        <a:bodyPr/>
        <a:lstStyle/>
        <a:p>
          <a:endParaRPr lang="hu-HU"/>
        </a:p>
      </dgm:t>
    </dgm:pt>
    <dgm:pt modelId="{992E5BB9-EE20-4DF8-B00A-C1C583A68293}" type="pres">
      <dgm:prSet presAssocID="{8683A3F8-F714-4F40-A6A9-FA5C3B4ABFB8}" presName="firstNode" presStyleLbl="node1" presStyleIdx="0" presStyleCnt="3" custLinFactNeighborX="-38683" custLinFactNeighborY="32550">
        <dgm:presLayoutVars>
          <dgm:bulletEnabled val="1"/>
        </dgm:presLayoutVars>
      </dgm:prSet>
      <dgm:spPr/>
      <dgm:t>
        <a:bodyPr/>
        <a:lstStyle/>
        <a:p>
          <a:endParaRPr lang="hu-HU"/>
        </a:p>
      </dgm:t>
    </dgm:pt>
    <dgm:pt modelId="{7320B337-B813-449D-BE5E-A89107F3F745}" type="pres">
      <dgm:prSet presAssocID="{73BC7DD0-204C-4281-B5E0-98A63565DBDA}" presName="sibTrans" presStyleLbl="sibTrans2D1" presStyleIdx="0" presStyleCnt="2"/>
      <dgm:spPr/>
      <dgm:t>
        <a:bodyPr/>
        <a:lstStyle/>
        <a:p>
          <a:endParaRPr lang="hu-HU"/>
        </a:p>
      </dgm:t>
    </dgm:pt>
    <dgm:pt modelId="{70C31B3A-494E-468F-8CA7-0AE7F6D43AC2}" type="pres">
      <dgm:prSet presAssocID="{2A552D2D-6429-49D7-980B-4476DFE21AF6}" presName="middleNode" presStyleCnt="0"/>
      <dgm:spPr/>
    </dgm:pt>
    <dgm:pt modelId="{BA74E3B2-E729-4C1C-8536-729B4E84F1C2}" type="pres">
      <dgm:prSet presAssocID="{2A552D2D-6429-49D7-980B-4476DFE21AF6}" presName="padding" presStyleLbl="node1" presStyleIdx="0" presStyleCnt="3"/>
      <dgm:spPr/>
    </dgm:pt>
    <dgm:pt modelId="{91EA8168-2735-402A-8A1F-3F42B7BCE8BE}" type="pres">
      <dgm:prSet presAssocID="{2A552D2D-6429-49D7-980B-4476DFE21AF6}" presName="shape" presStyleLbl="node1" presStyleIdx="1" presStyleCnt="3" custLinFactX="29893" custLinFactNeighborX="100000" custLinFactNeighborY="-91327">
        <dgm:presLayoutVars>
          <dgm:bulletEnabled val="1"/>
        </dgm:presLayoutVars>
      </dgm:prSet>
      <dgm:spPr/>
      <dgm:t>
        <a:bodyPr/>
        <a:lstStyle/>
        <a:p>
          <a:endParaRPr lang="hu-HU"/>
        </a:p>
      </dgm:t>
    </dgm:pt>
    <dgm:pt modelId="{914AAAF2-6BFA-4BFE-AFB3-FD17A3DE15FE}" type="pres">
      <dgm:prSet presAssocID="{C7F300BE-5897-458A-AD86-6A69E34D510D}" presName="sibTrans" presStyleLbl="sibTrans2D1" presStyleIdx="1" presStyleCnt="2"/>
      <dgm:spPr/>
      <dgm:t>
        <a:bodyPr/>
        <a:lstStyle/>
        <a:p>
          <a:endParaRPr lang="hu-HU"/>
        </a:p>
      </dgm:t>
    </dgm:pt>
    <dgm:pt modelId="{23FE1B70-F8D3-4044-8672-82CC78D65261}" type="pres">
      <dgm:prSet presAssocID="{B487D763-1201-476B-BFFE-F23CE8576865}" presName="lastNode" presStyleLbl="node1" presStyleIdx="2" presStyleCnt="3" custLinFactNeighborX="58022" custLinFactNeighborY="-16336">
        <dgm:presLayoutVars>
          <dgm:bulletEnabled val="1"/>
        </dgm:presLayoutVars>
      </dgm:prSet>
      <dgm:spPr/>
      <dgm:t>
        <a:bodyPr/>
        <a:lstStyle/>
        <a:p>
          <a:endParaRPr lang="hu-HU"/>
        </a:p>
      </dgm:t>
    </dgm:pt>
  </dgm:ptLst>
  <dgm:cxnLst>
    <dgm:cxn modelId="{CA7259AA-1A8A-4E81-ACC2-F46D4340D80C}" type="presOf" srcId="{C7F300BE-5897-458A-AD86-6A69E34D510D}" destId="{914AAAF2-6BFA-4BFE-AFB3-FD17A3DE15FE}" srcOrd="0" destOrd="0" presId="urn:microsoft.com/office/officeart/2005/8/layout/bProcess2"/>
    <dgm:cxn modelId="{AB37D3B8-8BDD-45B5-94BD-3A0B4531D3E3}" type="presOf" srcId="{B7468DD1-79CB-4E59-966F-E27256E18564}" destId="{BF7B0A03-5B17-418A-83CE-BE7D4A38A042}" srcOrd="0" destOrd="0" presId="urn:microsoft.com/office/officeart/2005/8/layout/bProcess2"/>
    <dgm:cxn modelId="{170B9CE4-AA27-491D-91EE-84A909B02299}" srcId="{B7468DD1-79CB-4E59-966F-E27256E18564}" destId="{B487D763-1201-476B-BFFE-F23CE8576865}" srcOrd="2" destOrd="0" parTransId="{51153719-BBC6-43CD-90F9-0BE233996068}" sibTransId="{F3C8C1FB-679D-4BE5-A602-353997E8FD3E}"/>
    <dgm:cxn modelId="{B81D8C33-8890-4596-BE09-BDF03B0BBB7F}" type="presOf" srcId="{B487D763-1201-476B-BFFE-F23CE8576865}" destId="{23FE1B70-F8D3-4044-8672-82CC78D65261}" srcOrd="0" destOrd="0" presId="urn:microsoft.com/office/officeart/2005/8/layout/bProcess2"/>
    <dgm:cxn modelId="{C4BD99E6-F400-4626-95AC-0EB7ECF5CE73}" srcId="{B7468DD1-79CB-4E59-966F-E27256E18564}" destId="{2A552D2D-6429-49D7-980B-4476DFE21AF6}" srcOrd="1" destOrd="0" parTransId="{13EDF78F-E1FF-43C4-8004-66F24CE9A402}" sibTransId="{C7F300BE-5897-458A-AD86-6A69E34D510D}"/>
    <dgm:cxn modelId="{562AC6BA-F5EC-47E0-BE9D-D122C481DF3E}" type="presOf" srcId="{2A552D2D-6429-49D7-980B-4476DFE21AF6}" destId="{91EA8168-2735-402A-8A1F-3F42B7BCE8BE}" srcOrd="0" destOrd="0" presId="urn:microsoft.com/office/officeart/2005/8/layout/bProcess2"/>
    <dgm:cxn modelId="{2F724435-8FE5-4DFA-8BE8-A292238FA161}" type="presOf" srcId="{8683A3F8-F714-4F40-A6A9-FA5C3B4ABFB8}" destId="{992E5BB9-EE20-4DF8-B00A-C1C583A68293}" srcOrd="0" destOrd="0" presId="urn:microsoft.com/office/officeart/2005/8/layout/bProcess2"/>
    <dgm:cxn modelId="{4ABD918C-484B-4B2F-8FD0-85301125E0C9}" type="presOf" srcId="{73BC7DD0-204C-4281-B5E0-98A63565DBDA}" destId="{7320B337-B813-449D-BE5E-A89107F3F745}" srcOrd="0" destOrd="0" presId="urn:microsoft.com/office/officeart/2005/8/layout/bProcess2"/>
    <dgm:cxn modelId="{ED7F3096-BE29-4CFB-89D1-821E2EA45BBB}" srcId="{B7468DD1-79CB-4E59-966F-E27256E18564}" destId="{8683A3F8-F714-4F40-A6A9-FA5C3B4ABFB8}" srcOrd="0" destOrd="0" parTransId="{77C5F0ED-4248-4FD1-958F-6CEBBD9751C3}" sibTransId="{73BC7DD0-204C-4281-B5E0-98A63565DBDA}"/>
    <dgm:cxn modelId="{DD6A9B4C-C839-4553-BED0-2E232F6324F3}" type="presParOf" srcId="{BF7B0A03-5B17-418A-83CE-BE7D4A38A042}" destId="{992E5BB9-EE20-4DF8-B00A-C1C583A68293}" srcOrd="0" destOrd="0" presId="urn:microsoft.com/office/officeart/2005/8/layout/bProcess2"/>
    <dgm:cxn modelId="{C85C1689-DA30-408F-8976-9CFFFE634AD6}" type="presParOf" srcId="{BF7B0A03-5B17-418A-83CE-BE7D4A38A042}" destId="{7320B337-B813-449D-BE5E-A89107F3F745}" srcOrd="1" destOrd="0" presId="urn:microsoft.com/office/officeart/2005/8/layout/bProcess2"/>
    <dgm:cxn modelId="{5F9A0CF4-BA00-450A-9A17-01EA781C8214}" type="presParOf" srcId="{BF7B0A03-5B17-418A-83CE-BE7D4A38A042}" destId="{70C31B3A-494E-468F-8CA7-0AE7F6D43AC2}" srcOrd="2" destOrd="0" presId="urn:microsoft.com/office/officeart/2005/8/layout/bProcess2"/>
    <dgm:cxn modelId="{0C36F82B-7F97-4163-B2B7-486138148CA5}" type="presParOf" srcId="{70C31B3A-494E-468F-8CA7-0AE7F6D43AC2}" destId="{BA74E3B2-E729-4C1C-8536-729B4E84F1C2}" srcOrd="0" destOrd="0" presId="urn:microsoft.com/office/officeart/2005/8/layout/bProcess2"/>
    <dgm:cxn modelId="{706CDA23-3EDF-4FA0-B923-012A1C265CB8}" type="presParOf" srcId="{70C31B3A-494E-468F-8CA7-0AE7F6D43AC2}" destId="{91EA8168-2735-402A-8A1F-3F42B7BCE8BE}" srcOrd="1" destOrd="0" presId="urn:microsoft.com/office/officeart/2005/8/layout/bProcess2"/>
    <dgm:cxn modelId="{6AAAB473-2E01-4E24-BB52-90D1AC0DDFAE}" type="presParOf" srcId="{BF7B0A03-5B17-418A-83CE-BE7D4A38A042}" destId="{914AAAF2-6BFA-4BFE-AFB3-FD17A3DE15FE}" srcOrd="3" destOrd="0" presId="urn:microsoft.com/office/officeart/2005/8/layout/bProcess2"/>
    <dgm:cxn modelId="{407F46AC-05ED-4BFD-9A2B-AA181FCE192F}" type="presParOf" srcId="{BF7B0A03-5B17-418A-83CE-BE7D4A38A042}" destId="{23FE1B70-F8D3-4044-8672-82CC78D65261}" srcOrd="4"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2E5BB9-EE20-4DF8-B00A-C1C583A68293}">
      <dsp:nvSpPr>
        <dsp:cNvPr id="0" name=""/>
        <dsp:cNvSpPr/>
      </dsp:nvSpPr>
      <dsp:spPr>
        <a:xfrm>
          <a:off x="702081" y="756089"/>
          <a:ext cx="2320439" cy="2320439"/>
        </a:xfrm>
        <a:prstGeom prst="ellipse">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600200" rtl="0">
            <a:lnSpc>
              <a:spcPct val="90000"/>
            </a:lnSpc>
            <a:spcBef>
              <a:spcPct val="0"/>
            </a:spcBef>
            <a:spcAft>
              <a:spcPct val="35000"/>
            </a:spcAft>
          </a:pPr>
          <a:r>
            <a:rPr lang="hu-HU" sz="3600" b="0" kern="1200" cap="none" spc="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This</a:t>
          </a:r>
          <a:endParaRPr lang="hu-HU" sz="3600" b="0" kern="12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sp:txBody>
      <dsp:txXfrm>
        <a:off x="1041901" y="1095909"/>
        <a:ext cx="1640799" cy="1640799"/>
      </dsp:txXfrm>
    </dsp:sp>
    <dsp:sp modelId="{7320B337-B813-449D-BE5E-A89107F3F745}">
      <dsp:nvSpPr>
        <dsp:cNvPr id="0" name=""/>
        <dsp:cNvSpPr/>
      </dsp:nvSpPr>
      <dsp:spPr>
        <a:xfrm rot="6500193">
          <a:off x="3108783" y="2181392"/>
          <a:ext cx="812153" cy="565237"/>
        </a:xfrm>
        <a:prstGeom prst="triangle">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91EA8168-2735-402A-8A1F-3F42B7BCE8BE}">
      <dsp:nvSpPr>
        <dsp:cNvPr id="0" name=""/>
        <dsp:cNvSpPr/>
      </dsp:nvSpPr>
      <dsp:spPr>
        <a:xfrm>
          <a:off x="3996446" y="2106234"/>
          <a:ext cx="1547733" cy="1547733"/>
        </a:xfrm>
        <a:prstGeom prst="ellipse">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hu-HU" sz="2400" b="0" kern="12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is </a:t>
          </a:r>
          <a:r>
            <a:rPr lang="hu-HU" sz="2400" b="0" kern="1200" cap="none" spc="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the</a:t>
          </a:r>
          <a:endParaRPr lang="hu-HU" sz="2400" b="0" kern="12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sp:txBody>
      <dsp:txXfrm>
        <a:off x="4223106" y="2332894"/>
        <a:ext cx="1094413" cy="1094413"/>
      </dsp:txXfrm>
    </dsp:sp>
    <dsp:sp modelId="{914AAAF2-6BFA-4BFE-AFB3-FD17A3DE15FE}">
      <dsp:nvSpPr>
        <dsp:cNvPr id="0" name=""/>
        <dsp:cNvSpPr/>
      </dsp:nvSpPr>
      <dsp:spPr>
        <a:xfrm rot="6609972">
          <a:off x="5606232" y="3053616"/>
          <a:ext cx="812153" cy="565237"/>
        </a:xfrm>
        <a:prstGeom prst="triangle">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23FE1B70-F8D3-4044-8672-82CC78D65261}">
      <dsp:nvSpPr>
        <dsp:cNvPr id="0" name=""/>
        <dsp:cNvSpPr/>
      </dsp:nvSpPr>
      <dsp:spPr>
        <a:xfrm>
          <a:off x="6426721" y="2754312"/>
          <a:ext cx="2320439" cy="2320439"/>
        </a:xfrm>
        <a:prstGeom prst="ellipse">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rtl="0">
            <a:lnSpc>
              <a:spcPct val="90000"/>
            </a:lnSpc>
            <a:spcBef>
              <a:spcPct val="0"/>
            </a:spcBef>
            <a:spcAft>
              <a:spcPct val="35000"/>
            </a:spcAft>
          </a:pPr>
          <a:r>
            <a:rPr lang="hu-HU" sz="3200" b="0" kern="1200" cap="none" spc="0" baseline="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END!</a:t>
          </a:r>
        </a:p>
      </dsp:txBody>
      <dsp:txXfrm>
        <a:off x="6766541" y="3094132"/>
        <a:ext cx="1640799" cy="164079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ED8D6F-A0C0-46C0-A295-D3723D5EA4AB}" type="datetimeFigureOut">
              <a:rPr lang="en-GB" smtClean="0"/>
              <a:t>05/09/2020</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1BAC1F-13D3-43CD-A146-021F1C35905E}" type="slidenum">
              <a:rPr lang="en-GB" smtClean="0"/>
              <a:t>‹#›</a:t>
            </a:fld>
            <a:endParaRPr lang="en-GB"/>
          </a:p>
        </p:txBody>
      </p:sp>
    </p:spTree>
    <p:extLst>
      <p:ext uri="{BB962C8B-B14F-4D97-AF65-F5344CB8AC3E}">
        <p14:creationId xmlns:p14="http://schemas.microsoft.com/office/powerpoint/2010/main" val="1908499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2B6E7B-3576-4970-B1A2-88C1ABE177BE}" type="datetimeFigureOut">
              <a:rPr lang="en-GB" smtClean="0"/>
              <a:t>05/09/2020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992C1D-2BFA-4AF9-ACBF-EB79A88E7C43}" type="slidenum">
              <a:rPr lang="en-GB" smtClean="0"/>
              <a:t>‹#›</a:t>
            </a:fld>
            <a:endParaRPr lang="en-GB"/>
          </a:p>
        </p:txBody>
      </p:sp>
    </p:spTree>
    <p:extLst>
      <p:ext uri="{BB962C8B-B14F-4D97-AF65-F5344CB8AC3E}">
        <p14:creationId xmlns:p14="http://schemas.microsoft.com/office/powerpoint/2010/main" val="3764230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68480641-32A1-44CA-9E2A-3CE5764429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panose="02020603050405020304" pitchFamily="18" charset="0"/>
              </a:defRPr>
            </a:lvl1pPr>
            <a:lvl2pPr marL="742950" indent="-285750">
              <a:spcBef>
                <a:spcPct val="30000"/>
              </a:spcBef>
              <a:defRPr sz="1200">
                <a:solidFill>
                  <a:schemeClr val="tx1"/>
                </a:solidFill>
                <a:latin typeface="Times" panose="02020603050405020304" pitchFamily="18" charset="0"/>
              </a:defRPr>
            </a:lvl2pPr>
            <a:lvl3pPr marL="1143000" indent="-228600">
              <a:spcBef>
                <a:spcPct val="30000"/>
              </a:spcBef>
              <a:defRPr sz="1200">
                <a:solidFill>
                  <a:schemeClr val="tx1"/>
                </a:solidFill>
                <a:latin typeface="Times" panose="02020603050405020304" pitchFamily="18" charset="0"/>
              </a:defRPr>
            </a:lvl3pPr>
            <a:lvl4pPr marL="1600200" indent="-228600">
              <a:spcBef>
                <a:spcPct val="30000"/>
              </a:spcBef>
              <a:defRPr sz="1200">
                <a:solidFill>
                  <a:schemeClr val="tx1"/>
                </a:solidFill>
                <a:latin typeface="Times" panose="02020603050405020304" pitchFamily="18" charset="0"/>
              </a:defRPr>
            </a:lvl4pPr>
            <a:lvl5pPr marL="2057400" indent="-228600">
              <a:spcBef>
                <a:spcPct val="30000"/>
              </a:spcBef>
              <a:defRPr sz="1200">
                <a:solidFill>
                  <a:schemeClr val="tx1"/>
                </a:solidFill>
                <a:latin typeface="Times" panose="02020603050405020304" pitchFamily="18" charset="0"/>
              </a:defRPr>
            </a:lvl5pPr>
            <a:lvl6pPr marL="2514600" indent="-228600" eaLnBrk="0" fontAlgn="base" hangingPunct="0">
              <a:spcBef>
                <a:spcPct val="30000"/>
              </a:spcBef>
              <a:spcAft>
                <a:spcPct val="0"/>
              </a:spcAft>
              <a:defRPr sz="1200">
                <a:solidFill>
                  <a:schemeClr val="tx1"/>
                </a:solidFill>
                <a:latin typeface="Times" panose="02020603050405020304" pitchFamily="18" charset="0"/>
              </a:defRPr>
            </a:lvl6pPr>
            <a:lvl7pPr marL="2971800" indent="-228600" eaLnBrk="0" fontAlgn="base" hangingPunct="0">
              <a:spcBef>
                <a:spcPct val="30000"/>
              </a:spcBef>
              <a:spcAft>
                <a:spcPct val="0"/>
              </a:spcAft>
              <a:defRPr sz="1200">
                <a:solidFill>
                  <a:schemeClr val="tx1"/>
                </a:solidFill>
                <a:latin typeface="Times" panose="02020603050405020304" pitchFamily="18" charset="0"/>
              </a:defRPr>
            </a:lvl7pPr>
            <a:lvl8pPr marL="3429000" indent="-228600" eaLnBrk="0" fontAlgn="base" hangingPunct="0">
              <a:spcBef>
                <a:spcPct val="30000"/>
              </a:spcBef>
              <a:spcAft>
                <a:spcPct val="0"/>
              </a:spcAft>
              <a:defRPr sz="1200">
                <a:solidFill>
                  <a:schemeClr val="tx1"/>
                </a:solidFill>
                <a:latin typeface="Times" panose="02020603050405020304" pitchFamily="18" charset="0"/>
              </a:defRPr>
            </a:lvl8pPr>
            <a:lvl9pPr marL="3886200" indent="-228600"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A2DF48B8-33A8-4733-9F9C-4638EE5B7D05}" type="slidenum">
              <a:rPr lang="en-US" altLang="en-US"/>
              <a:pPr>
                <a:spcBef>
                  <a:spcPct val="0"/>
                </a:spcBef>
              </a:pPr>
              <a:t>23</a:t>
            </a:fld>
            <a:endParaRPr lang="en-US" altLang="en-US"/>
          </a:p>
        </p:txBody>
      </p:sp>
      <p:sp>
        <p:nvSpPr>
          <p:cNvPr id="19459" name="Rectangle 2">
            <a:extLst>
              <a:ext uri="{FF2B5EF4-FFF2-40B4-BE49-F238E27FC236}">
                <a16:creationId xmlns:a16="http://schemas.microsoft.com/office/drawing/2014/main" id="{B4186564-BE5F-4148-BBB5-F0AC552075BF}"/>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4495FDDA-97A7-47D7-860A-683B27FBB4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u-HU" altLang="en-US">
              <a:latin typeface="Times"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7F7577B1-22A1-4949-A607-644BFC53B3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panose="02020603050405020304" pitchFamily="18" charset="0"/>
              </a:defRPr>
            </a:lvl1pPr>
            <a:lvl2pPr marL="742950" indent="-285750">
              <a:spcBef>
                <a:spcPct val="30000"/>
              </a:spcBef>
              <a:defRPr sz="1200">
                <a:solidFill>
                  <a:schemeClr val="tx1"/>
                </a:solidFill>
                <a:latin typeface="Times" panose="02020603050405020304" pitchFamily="18" charset="0"/>
              </a:defRPr>
            </a:lvl2pPr>
            <a:lvl3pPr marL="1143000" indent="-228600">
              <a:spcBef>
                <a:spcPct val="30000"/>
              </a:spcBef>
              <a:defRPr sz="1200">
                <a:solidFill>
                  <a:schemeClr val="tx1"/>
                </a:solidFill>
                <a:latin typeface="Times" panose="02020603050405020304" pitchFamily="18" charset="0"/>
              </a:defRPr>
            </a:lvl3pPr>
            <a:lvl4pPr marL="1600200" indent="-228600">
              <a:spcBef>
                <a:spcPct val="30000"/>
              </a:spcBef>
              <a:defRPr sz="1200">
                <a:solidFill>
                  <a:schemeClr val="tx1"/>
                </a:solidFill>
                <a:latin typeface="Times" panose="02020603050405020304" pitchFamily="18" charset="0"/>
              </a:defRPr>
            </a:lvl4pPr>
            <a:lvl5pPr marL="2057400" indent="-228600">
              <a:spcBef>
                <a:spcPct val="30000"/>
              </a:spcBef>
              <a:defRPr sz="1200">
                <a:solidFill>
                  <a:schemeClr val="tx1"/>
                </a:solidFill>
                <a:latin typeface="Times" panose="02020603050405020304" pitchFamily="18" charset="0"/>
              </a:defRPr>
            </a:lvl5pPr>
            <a:lvl6pPr marL="2514600" indent="-228600" eaLnBrk="0" fontAlgn="base" hangingPunct="0">
              <a:spcBef>
                <a:spcPct val="30000"/>
              </a:spcBef>
              <a:spcAft>
                <a:spcPct val="0"/>
              </a:spcAft>
              <a:defRPr sz="1200">
                <a:solidFill>
                  <a:schemeClr val="tx1"/>
                </a:solidFill>
                <a:latin typeface="Times" panose="02020603050405020304" pitchFamily="18" charset="0"/>
              </a:defRPr>
            </a:lvl6pPr>
            <a:lvl7pPr marL="2971800" indent="-228600" eaLnBrk="0" fontAlgn="base" hangingPunct="0">
              <a:spcBef>
                <a:spcPct val="30000"/>
              </a:spcBef>
              <a:spcAft>
                <a:spcPct val="0"/>
              </a:spcAft>
              <a:defRPr sz="1200">
                <a:solidFill>
                  <a:schemeClr val="tx1"/>
                </a:solidFill>
                <a:latin typeface="Times" panose="02020603050405020304" pitchFamily="18" charset="0"/>
              </a:defRPr>
            </a:lvl7pPr>
            <a:lvl8pPr marL="3429000" indent="-228600" eaLnBrk="0" fontAlgn="base" hangingPunct="0">
              <a:spcBef>
                <a:spcPct val="30000"/>
              </a:spcBef>
              <a:spcAft>
                <a:spcPct val="0"/>
              </a:spcAft>
              <a:defRPr sz="1200">
                <a:solidFill>
                  <a:schemeClr val="tx1"/>
                </a:solidFill>
                <a:latin typeface="Times" panose="02020603050405020304" pitchFamily="18" charset="0"/>
              </a:defRPr>
            </a:lvl8pPr>
            <a:lvl9pPr marL="3886200" indent="-228600"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DC2A2788-A1FC-49CA-83AF-A9C870F79EAD}" type="slidenum">
              <a:rPr lang="en-US" altLang="en-US"/>
              <a:pPr>
                <a:spcBef>
                  <a:spcPct val="0"/>
                </a:spcBef>
              </a:pPr>
              <a:t>24</a:t>
            </a:fld>
            <a:endParaRPr lang="en-US" altLang="en-US"/>
          </a:p>
        </p:txBody>
      </p:sp>
      <p:sp>
        <p:nvSpPr>
          <p:cNvPr id="21507" name="Rectangle 2">
            <a:extLst>
              <a:ext uri="{FF2B5EF4-FFF2-40B4-BE49-F238E27FC236}">
                <a16:creationId xmlns:a16="http://schemas.microsoft.com/office/drawing/2014/main" id="{0A71D886-D02A-4075-BC72-DD96A0826B1D}"/>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3E1B8A04-D0B7-4C4D-9CCE-CF3317F27C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u-HU" altLang="en-US">
              <a:latin typeface="Times"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F03E54C9-5E68-4B6E-8840-05579CB4A3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panose="02020603050405020304" pitchFamily="18" charset="0"/>
              </a:defRPr>
            </a:lvl1pPr>
            <a:lvl2pPr marL="742950" indent="-285750">
              <a:spcBef>
                <a:spcPct val="30000"/>
              </a:spcBef>
              <a:defRPr sz="1200">
                <a:solidFill>
                  <a:schemeClr val="tx1"/>
                </a:solidFill>
                <a:latin typeface="Times" panose="02020603050405020304" pitchFamily="18" charset="0"/>
              </a:defRPr>
            </a:lvl2pPr>
            <a:lvl3pPr marL="1143000" indent="-228600">
              <a:spcBef>
                <a:spcPct val="30000"/>
              </a:spcBef>
              <a:defRPr sz="1200">
                <a:solidFill>
                  <a:schemeClr val="tx1"/>
                </a:solidFill>
                <a:latin typeface="Times" panose="02020603050405020304" pitchFamily="18" charset="0"/>
              </a:defRPr>
            </a:lvl3pPr>
            <a:lvl4pPr marL="1600200" indent="-228600">
              <a:spcBef>
                <a:spcPct val="30000"/>
              </a:spcBef>
              <a:defRPr sz="1200">
                <a:solidFill>
                  <a:schemeClr val="tx1"/>
                </a:solidFill>
                <a:latin typeface="Times" panose="02020603050405020304" pitchFamily="18" charset="0"/>
              </a:defRPr>
            </a:lvl4pPr>
            <a:lvl5pPr marL="2057400" indent="-228600">
              <a:spcBef>
                <a:spcPct val="30000"/>
              </a:spcBef>
              <a:defRPr sz="1200">
                <a:solidFill>
                  <a:schemeClr val="tx1"/>
                </a:solidFill>
                <a:latin typeface="Times" panose="02020603050405020304" pitchFamily="18" charset="0"/>
              </a:defRPr>
            </a:lvl5pPr>
            <a:lvl6pPr marL="2514600" indent="-228600" eaLnBrk="0" fontAlgn="base" hangingPunct="0">
              <a:spcBef>
                <a:spcPct val="30000"/>
              </a:spcBef>
              <a:spcAft>
                <a:spcPct val="0"/>
              </a:spcAft>
              <a:defRPr sz="1200">
                <a:solidFill>
                  <a:schemeClr val="tx1"/>
                </a:solidFill>
                <a:latin typeface="Times" panose="02020603050405020304" pitchFamily="18" charset="0"/>
              </a:defRPr>
            </a:lvl6pPr>
            <a:lvl7pPr marL="2971800" indent="-228600" eaLnBrk="0" fontAlgn="base" hangingPunct="0">
              <a:spcBef>
                <a:spcPct val="30000"/>
              </a:spcBef>
              <a:spcAft>
                <a:spcPct val="0"/>
              </a:spcAft>
              <a:defRPr sz="1200">
                <a:solidFill>
                  <a:schemeClr val="tx1"/>
                </a:solidFill>
                <a:latin typeface="Times" panose="02020603050405020304" pitchFamily="18" charset="0"/>
              </a:defRPr>
            </a:lvl7pPr>
            <a:lvl8pPr marL="3429000" indent="-228600" eaLnBrk="0" fontAlgn="base" hangingPunct="0">
              <a:spcBef>
                <a:spcPct val="30000"/>
              </a:spcBef>
              <a:spcAft>
                <a:spcPct val="0"/>
              </a:spcAft>
              <a:defRPr sz="1200">
                <a:solidFill>
                  <a:schemeClr val="tx1"/>
                </a:solidFill>
                <a:latin typeface="Times" panose="02020603050405020304" pitchFamily="18" charset="0"/>
              </a:defRPr>
            </a:lvl8pPr>
            <a:lvl9pPr marL="3886200" indent="-228600"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1486DD23-F404-4003-AD18-5B07426724A3}" type="slidenum">
              <a:rPr lang="en-US" altLang="en-US"/>
              <a:pPr>
                <a:spcBef>
                  <a:spcPct val="0"/>
                </a:spcBef>
              </a:pPr>
              <a:t>26</a:t>
            </a:fld>
            <a:endParaRPr lang="en-US" altLang="en-US"/>
          </a:p>
        </p:txBody>
      </p:sp>
      <p:sp>
        <p:nvSpPr>
          <p:cNvPr id="23555" name="Rectangle 2">
            <a:extLst>
              <a:ext uri="{FF2B5EF4-FFF2-40B4-BE49-F238E27FC236}">
                <a16:creationId xmlns:a16="http://schemas.microsoft.com/office/drawing/2014/main" id="{474D335D-BE05-40F6-AE71-7BCB6ADF9B3F}"/>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B8E1D370-2FF5-47F2-BE1A-E598F2EE4F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u-HU" altLang="en-US">
              <a:latin typeface="Times"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01">
    <p:spTree>
      <p:nvGrpSpPr>
        <p:cNvPr id="1" name=""/>
        <p:cNvGrpSpPr/>
        <p:nvPr/>
      </p:nvGrpSpPr>
      <p:grpSpPr>
        <a:xfrm>
          <a:off x="0" y="0"/>
          <a:ext cx="0" cy="0"/>
          <a:chOff x="0" y="0"/>
          <a:chExt cx="0" cy="0"/>
        </a:xfrm>
      </p:grpSpPr>
      <p:sp>
        <p:nvSpPr>
          <p:cNvPr id="11" name="Text Placeholder 9"/>
          <p:cNvSpPr>
            <a:spLocks noGrp="1"/>
          </p:cNvSpPr>
          <p:nvPr>
            <p:ph type="body" sz="quarter" idx="11" hasCustomPrompt="1"/>
          </p:nvPr>
        </p:nvSpPr>
        <p:spPr>
          <a:xfrm>
            <a:off x="270001" y="4149080"/>
            <a:ext cx="3528392" cy="504056"/>
          </a:xfrm>
          <a:prstGeom prst="rect">
            <a:avLst/>
          </a:prstGeom>
        </p:spPr>
        <p:txBody>
          <a:bodyPr/>
          <a:lstStyle>
            <a:lvl1pPr marL="0" indent="0">
              <a:buNone/>
              <a:defRPr sz="2250" baseline="0">
                <a:solidFill>
                  <a:schemeClr val="tx2"/>
                </a:solidFill>
              </a:defRPr>
            </a:lvl1pPr>
          </a:lstStyle>
          <a:p>
            <a:pPr lvl="0"/>
            <a:r>
              <a:rPr lang="en-GB" dirty="0"/>
              <a:t>Presentation Title</a:t>
            </a:r>
          </a:p>
        </p:txBody>
      </p:sp>
      <p:sp>
        <p:nvSpPr>
          <p:cNvPr id="9" name="Text Placeholder 3"/>
          <p:cNvSpPr>
            <a:spLocks noGrp="1"/>
          </p:cNvSpPr>
          <p:nvPr>
            <p:ph type="body" sz="quarter" idx="13" hasCustomPrompt="1"/>
          </p:nvPr>
        </p:nvSpPr>
        <p:spPr>
          <a:xfrm>
            <a:off x="3851920" y="6131808"/>
            <a:ext cx="4824536" cy="360040"/>
          </a:xfrm>
          <a:prstGeom prst="rect">
            <a:avLst/>
          </a:prstGeom>
        </p:spPr>
        <p:txBody>
          <a:bodyPr/>
          <a:lstStyle>
            <a:lvl1pPr marL="0" indent="0" algn="r">
              <a:spcBef>
                <a:spcPts val="0"/>
              </a:spcBef>
              <a:buNone/>
              <a:defRPr sz="900" baseline="0">
                <a:solidFill>
                  <a:schemeClr val="tx2"/>
                </a:solidFill>
                <a:latin typeface="Calibri" pitchFamily="34" charset="0"/>
              </a:defRPr>
            </a:lvl1pPr>
          </a:lstStyle>
          <a:p>
            <a:pPr lvl="0"/>
            <a:r>
              <a:rPr lang="en-GB" dirty="0"/>
              <a:t>Speaker | Location | Date</a:t>
            </a:r>
          </a:p>
        </p:txBody>
      </p:sp>
    </p:spTree>
    <p:extLst>
      <p:ext uri="{BB962C8B-B14F-4D97-AF65-F5344CB8AC3E}">
        <p14:creationId xmlns:p14="http://schemas.microsoft.com/office/powerpoint/2010/main" val="2368483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Text Slide">
    <p:spTree>
      <p:nvGrpSpPr>
        <p:cNvPr id="1" name=""/>
        <p:cNvGrpSpPr/>
        <p:nvPr/>
      </p:nvGrpSpPr>
      <p:grpSpPr>
        <a:xfrm>
          <a:off x="0" y="0"/>
          <a:ext cx="0" cy="0"/>
          <a:chOff x="0" y="0"/>
          <a:chExt cx="0" cy="0"/>
        </a:xfrm>
      </p:grpSpPr>
      <p:sp>
        <p:nvSpPr>
          <p:cNvPr id="20" name="Rectangle 19"/>
          <p:cNvSpPr/>
          <p:nvPr userDrawn="1"/>
        </p:nvSpPr>
        <p:spPr>
          <a:xfrm>
            <a:off x="8497624" y="6467128"/>
            <a:ext cx="285656" cy="196208"/>
          </a:xfrm>
          <a:prstGeom prst="rect">
            <a:avLst/>
          </a:prstGeom>
        </p:spPr>
        <p:txBody>
          <a:bodyPr wrap="none">
            <a:spAutoFit/>
          </a:bodyPr>
          <a:lstStyle/>
          <a:p>
            <a:pPr algn="ctr"/>
            <a:fld id="{C2DE46A0-92A9-4CB6-B66D-C429D4C93DD8}" type="slidenum">
              <a:rPr lang="en-GB" sz="675" smtClean="0">
                <a:solidFill>
                  <a:schemeClr val="bg1"/>
                </a:solidFill>
                <a:latin typeface="Titillium" pitchFamily="50" charset="0"/>
              </a:rPr>
              <a:t>‹#›</a:t>
            </a:fld>
            <a:endParaRPr lang="en-GB" sz="675" dirty="0">
              <a:solidFill>
                <a:schemeClr val="bg1"/>
              </a:solidFill>
              <a:latin typeface="Titillium" pitchFamily="50" charset="0"/>
            </a:endParaRPr>
          </a:p>
        </p:txBody>
      </p:sp>
      <p:sp>
        <p:nvSpPr>
          <p:cNvPr id="3" name="Text Placeholder 2"/>
          <p:cNvSpPr>
            <a:spLocks noGrp="1"/>
          </p:cNvSpPr>
          <p:nvPr>
            <p:ph type="body" sz="quarter" idx="15" hasCustomPrompt="1"/>
          </p:nvPr>
        </p:nvSpPr>
        <p:spPr>
          <a:xfrm>
            <a:off x="467548" y="404671"/>
            <a:ext cx="6426713" cy="576057"/>
          </a:xfrm>
          <a:prstGeom prst="rect">
            <a:avLst/>
          </a:prstGeom>
        </p:spPr>
        <p:txBody>
          <a:bodyPr/>
          <a:lstStyle>
            <a:lvl1pPr marL="0" indent="0">
              <a:buNone/>
              <a:defRPr sz="3200">
                <a:solidFill>
                  <a:schemeClr val="tx2"/>
                </a:solidFill>
              </a:defRPr>
            </a:lvl1pPr>
          </a:lstStyle>
          <a:p>
            <a:pPr lvl="0"/>
            <a:r>
              <a:rPr lang="en-GB" dirty="0"/>
              <a:t>Title</a:t>
            </a:r>
          </a:p>
        </p:txBody>
      </p:sp>
      <p:sp>
        <p:nvSpPr>
          <p:cNvPr id="5" name="Text Placeholder 4"/>
          <p:cNvSpPr>
            <a:spLocks noGrp="1"/>
          </p:cNvSpPr>
          <p:nvPr>
            <p:ph type="body" sz="quarter" idx="16" hasCustomPrompt="1"/>
          </p:nvPr>
        </p:nvSpPr>
        <p:spPr>
          <a:xfrm>
            <a:off x="467548" y="1196976"/>
            <a:ext cx="7272804" cy="5184352"/>
          </a:xfrm>
          <a:prstGeom prst="rect">
            <a:avLst/>
          </a:prstGeom>
        </p:spPr>
        <p:txBody>
          <a:bodyPr/>
          <a:lstStyle>
            <a:lvl1pPr marL="0" indent="-134997">
              <a:lnSpc>
                <a:spcPct val="113000"/>
              </a:lnSpc>
              <a:spcBef>
                <a:spcPts val="0"/>
              </a:spcBef>
              <a:buClr>
                <a:schemeClr val="tx2"/>
              </a:buClr>
              <a:buFont typeface="Arial" pitchFamily="34" charset="0"/>
              <a:buChar char="•"/>
              <a:defRPr sz="2200">
                <a:solidFill>
                  <a:schemeClr val="tx1"/>
                </a:solidFill>
              </a:defRPr>
            </a:lvl1pPr>
            <a:lvl2pPr marL="485988" indent="-134997">
              <a:lnSpc>
                <a:spcPct val="113000"/>
              </a:lnSpc>
              <a:buClr>
                <a:schemeClr val="tx2"/>
              </a:buClr>
              <a:buFont typeface="Arial" pitchFamily="34" charset="0"/>
              <a:buChar char="•"/>
              <a:defRPr sz="2200"/>
            </a:lvl2pPr>
            <a:lvl3pPr marL="1065131" indent="-342900">
              <a:lnSpc>
                <a:spcPct val="113000"/>
              </a:lnSpc>
              <a:buClr>
                <a:schemeClr val="tx2"/>
              </a:buClr>
              <a:buFont typeface="Arial" panose="020B0604020202020204" pitchFamily="34" charset="0"/>
              <a:buChar char="•"/>
              <a:defRPr sz="2200" baseline="0"/>
            </a:lvl3pPr>
            <a:lvl4pPr marL="1200120" indent="-134997">
              <a:lnSpc>
                <a:spcPct val="113000"/>
              </a:lnSpc>
              <a:buClr>
                <a:schemeClr val="tx2"/>
              </a:buClr>
              <a:buFont typeface="Arial" pitchFamily="34" charset="0"/>
              <a:buChar char="•"/>
              <a:defRPr sz="2200"/>
            </a:lvl4pPr>
          </a:lstStyle>
          <a:p>
            <a:pPr lvl="0"/>
            <a:r>
              <a:rPr lang="en-GB" dirty="0"/>
              <a:t>Text Here</a:t>
            </a:r>
            <a:endParaRPr lang="hu-HU" dirty="0"/>
          </a:p>
          <a:p>
            <a:pPr lvl="1"/>
            <a:r>
              <a:rPr lang="hu-HU" sz="2200" dirty="0"/>
              <a:t>Text Here</a:t>
            </a:r>
          </a:p>
          <a:p>
            <a:pPr lvl="2"/>
            <a:r>
              <a:rPr lang="hu-HU" dirty="0"/>
              <a:t>Text here</a:t>
            </a:r>
            <a:endParaRPr lang="en-GB" dirty="0"/>
          </a:p>
        </p:txBody>
      </p:sp>
    </p:spTree>
    <p:extLst>
      <p:ext uri="{BB962C8B-B14F-4D97-AF65-F5344CB8AC3E}">
        <p14:creationId xmlns:p14="http://schemas.microsoft.com/office/powerpoint/2010/main" val="12264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7447116" cy="1143000"/>
          </a:xfrm>
          <a:prstGeom prst="rect">
            <a:avLst/>
          </a:prstGeom>
        </p:spPr>
        <p:txBody>
          <a:bodyPr/>
          <a:lstStyle/>
          <a:p>
            <a:r>
              <a:rPr lang="hu-HU"/>
              <a:t>Click to edit Master title style</a:t>
            </a:r>
            <a:endParaRPr lang="en-US"/>
          </a:p>
        </p:txBody>
      </p:sp>
      <p:sp>
        <p:nvSpPr>
          <p:cNvPr id="3" name="Content Placeholder 2"/>
          <p:cNvSpPr>
            <a:spLocks noGrp="1"/>
          </p:cNvSpPr>
          <p:nvPr>
            <p:ph idx="1"/>
          </p:nvPr>
        </p:nvSpPr>
        <p:spPr>
          <a:xfrm>
            <a:off x="179513" y="1600206"/>
            <a:ext cx="8619934" cy="4525963"/>
          </a:xfrm>
          <a:prstGeom prst="rect">
            <a:avLst/>
          </a:prstGeom>
        </p:spPr>
        <p:txBody>
          <a:bodyPr/>
          <a:lstStyle>
            <a:lvl1pPr>
              <a:defRPr sz="2200"/>
            </a:lvl1pPr>
            <a:lvl2pPr>
              <a:defRPr sz="2200"/>
            </a:lvl2pPr>
            <a:lvl3pPr>
              <a:defRPr sz="2200"/>
            </a:lvl3pPr>
            <a:lvl4pPr>
              <a:defRPr sz="2200"/>
            </a:lvl4pPr>
            <a:lvl5pPr>
              <a:defRPr sz="2200"/>
            </a:lvl5pPr>
          </a:lstStyle>
          <a:p>
            <a:pPr lvl="0"/>
            <a:r>
              <a:rPr lang="hu-HU" dirty="0"/>
              <a:t>Click </a:t>
            </a:r>
            <a:r>
              <a:rPr lang="hu-HU" dirty="0" err="1"/>
              <a:t>to</a:t>
            </a:r>
            <a:r>
              <a:rPr lang="hu-HU" dirty="0"/>
              <a:t> </a:t>
            </a:r>
            <a:r>
              <a:rPr lang="hu-HU" dirty="0" err="1"/>
              <a:t>edit</a:t>
            </a:r>
            <a:r>
              <a:rPr lang="hu-HU" dirty="0"/>
              <a:t> Master text </a:t>
            </a:r>
            <a:r>
              <a:rPr lang="hu-HU" dirty="0" err="1"/>
              <a:t>styles</a:t>
            </a:r>
            <a:endParaRPr lang="hu-HU" dirty="0"/>
          </a:p>
          <a:p>
            <a:pPr lvl="1"/>
            <a:r>
              <a:rPr lang="hu-HU" dirty="0" err="1"/>
              <a:t>Second</a:t>
            </a:r>
            <a:r>
              <a:rPr lang="hu-HU" dirty="0"/>
              <a:t> </a:t>
            </a:r>
            <a:r>
              <a:rPr lang="hu-HU" dirty="0" err="1"/>
              <a:t>level</a:t>
            </a:r>
            <a:endParaRPr lang="hu-HU" dirty="0"/>
          </a:p>
          <a:p>
            <a:pPr lvl="2"/>
            <a:r>
              <a:rPr lang="hu-HU" dirty="0" err="1"/>
              <a:t>Third</a:t>
            </a:r>
            <a:r>
              <a:rPr lang="hu-HU" dirty="0"/>
              <a:t> </a:t>
            </a:r>
            <a:r>
              <a:rPr lang="hu-HU" dirty="0" err="1"/>
              <a:t>level</a:t>
            </a:r>
            <a:endParaRPr lang="hu-HU" dirty="0"/>
          </a:p>
          <a:p>
            <a:pPr lvl="3"/>
            <a:r>
              <a:rPr lang="hu-HU" dirty="0" err="1"/>
              <a:t>Fourth</a:t>
            </a:r>
            <a:r>
              <a:rPr lang="hu-HU" dirty="0"/>
              <a:t> </a:t>
            </a:r>
            <a:r>
              <a:rPr lang="hu-HU" dirty="0" err="1"/>
              <a:t>level</a:t>
            </a:r>
            <a:endParaRPr lang="hu-HU" dirty="0"/>
          </a:p>
          <a:p>
            <a:pPr lvl="4"/>
            <a:r>
              <a:rPr lang="hu-HU" dirty="0" err="1"/>
              <a:t>Fifth</a:t>
            </a:r>
            <a:r>
              <a:rPr lang="hu-HU" dirty="0"/>
              <a:t> </a:t>
            </a:r>
            <a:r>
              <a:rPr lang="hu-HU" dirty="0" err="1"/>
              <a:t>level</a:t>
            </a:r>
            <a:endParaRPr lang="en-US" dirty="0"/>
          </a:p>
        </p:txBody>
      </p:sp>
      <p:sp>
        <p:nvSpPr>
          <p:cNvPr id="4" name="Date Placeholder 3"/>
          <p:cNvSpPr>
            <a:spLocks noGrp="1"/>
          </p:cNvSpPr>
          <p:nvPr>
            <p:ph type="dt" sz="half" idx="10"/>
          </p:nvPr>
        </p:nvSpPr>
        <p:spPr>
          <a:xfrm>
            <a:off x="457200" y="6356358"/>
            <a:ext cx="2133600" cy="365125"/>
          </a:xfrm>
          <a:prstGeom prst="rect">
            <a:avLst/>
          </a:prstGeom>
        </p:spPr>
        <p:txBody>
          <a:bodyPr/>
          <a:lstStyle>
            <a:lvl1pPr>
              <a:defRPr/>
            </a:lvl1pPr>
          </a:lstStyle>
          <a:p>
            <a:pPr>
              <a:defRPr/>
            </a:pPr>
            <a:fld id="{CD69DE5A-74D5-4D1F-BD8A-16CDEB5A26F2}" type="datetimeFigureOut">
              <a:rPr lang="en-US"/>
              <a:pPr>
                <a:defRPr/>
              </a:pPr>
              <a:t>9/5/2020</a:t>
            </a:fld>
            <a:endParaRPr lang="en-US"/>
          </a:p>
        </p:txBody>
      </p:sp>
      <p:sp>
        <p:nvSpPr>
          <p:cNvPr id="5" name="Footer Placeholder 4"/>
          <p:cNvSpPr>
            <a:spLocks noGrp="1"/>
          </p:cNvSpPr>
          <p:nvPr>
            <p:ph type="ftr" sz="quarter" idx="11"/>
          </p:nvPr>
        </p:nvSpPr>
        <p:spPr>
          <a:xfrm>
            <a:off x="3124200" y="6356358"/>
            <a:ext cx="28956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553200" y="6356358"/>
            <a:ext cx="2133600" cy="365125"/>
          </a:xfrm>
          <a:prstGeom prst="rect">
            <a:avLst/>
          </a:prstGeom>
        </p:spPr>
        <p:txBody>
          <a:bodyPr/>
          <a:lstStyle>
            <a:lvl1pPr>
              <a:defRPr/>
            </a:lvl1pPr>
          </a:lstStyle>
          <a:p>
            <a:pPr>
              <a:defRPr/>
            </a:pPr>
            <a:fld id="{8528D95B-28C8-4FC8-9A5F-9BEE327AB812}" type="slidenum">
              <a:rPr lang="en-US"/>
              <a:pPr>
                <a:defRPr/>
              </a:pPr>
              <a:t>‹#›</a:t>
            </a:fld>
            <a:endParaRPr lang="en-US"/>
          </a:p>
        </p:txBody>
      </p:sp>
    </p:spTree>
    <p:extLst>
      <p:ext uri="{BB962C8B-B14F-4D97-AF65-F5344CB8AC3E}">
        <p14:creationId xmlns:p14="http://schemas.microsoft.com/office/powerpoint/2010/main" val="3215081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FB6B89-2F79-4BA7-A23A-F0B188F0D5B2}" type="datetimeFigureOut">
              <a:rPr lang="hu-HU" smtClean="0"/>
              <a:t>2020. 09. 05.</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DC4D421C-B488-4AE7-9AB1-C8358B7CD868}" type="slidenum">
              <a:rPr lang="hu-HU" smtClean="0"/>
              <a:t>‹#›</a:t>
            </a:fld>
            <a:endParaRPr lang="hu-HU"/>
          </a:p>
        </p:txBody>
      </p:sp>
    </p:spTree>
    <p:extLst>
      <p:ext uri="{BB962C8B-B14F-4D97-AF65-F5344CB8AC3E}">
        <p14:creationId xmlns:p14="http://schemas.microsoft.com/office/powerpoint/2010/main" val="538119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56522" y="274638"/>
            <a:ext cx="5983356" cy="1143000"/>
          </a:xfrm>
          <a:prstGeom prst="rect">
            <a:avLst/>
          </a:prstGeom>
        </p:spPr>
        <p:txBody>
          <a:bodyPr/>
          <a:lstStyle/>
          <a:p>
            <a:r>
              <a:rPr lang="hu-HU"/>
              <a:t>Click to edit Master title style</a:t>
            </a:r>
            <a:endParaRPr lang="en-US"/>
          </a:p>
        </p:txBody>
      </p:sp>
      <p:sp>
        <p:nvSpPr>
          <p:cNvPr id="3" name="Date Placeholder 3"/>
          <p:cNvSpPr>
            <a:spLocks noGrp="1"/>
          </p:cNvSpPr>
          <p:nvPr>
            <p:ph type="dt" sz="half" idx="10"/>
          </p:nvPr>
        </p:nvSpPr>
        <p:spPr>
          <a:xfrm>
            <a:off x="457200" y="6356352"/>
            <a:ext cx="2133600" cy="365125"/>
          </a:xfrm>
          <a:prstGeom prst="rect">
            <a:avLst/>
          </a:prstGeom>
        </p:spPr>
        <p:txBody>
          <a:bodyPr/>
          <a:lstStyle>
            <a:lvl1pPr>
              <a:defRPr/>
            </a:lvl1pPr>
          </a:lstStyle>
          <a:p>
            <a:pPr>
              <a:defRPr/>
            </a:pPr>
            <a:fld id="{54D2EC15-EFBD-402C-BEFB-D66D639060BB}" type="datetimeFigureOut">
              <a:rPr lang="en-US"/>
              <a:pPr>
                <a:defRPr/>
              </a:pPr>
              <a:t>9/5/2020</a:t>
            </a:fld>
            <a:endParaRPr lang="en-US"/>
          </a:p>
        </p:txBody>
      </p:sp>
      <p:sp>
        <p:nvSpPr>
          <p:cNvPr id="4" name="Footer Placeholder 4"/>
          <p:cNvSpPr>
            <a:spLocks noGrp="1"/>
          </p:cNvSpPr>
          <p:nvPr>
            <p:ph type="ftr" sz="quarter" idx="11"/>
          </p:nvPr>
        </p:nvSpPr>
        <p:spPr>
          <a:xfrm>
            <a:off x="3124200" y="6356352"/>
            <a:ext cx="2895600" cy="365125"/>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2"/>
          </p:nvPr>
        </p:nvSpPr>
        <p:spPr>
          <a:xfrm>
            <a:off x="6553200" y="6356352"/>
            <a:ext cx="2133600" cy="365125"/>
          </a:xfrm>
          <a:prstGeom prst="rect">
            <a:avLst/>
          </a:prstGeom>
        </p:spPr>
        <p:txBody>
          <a:bodyPr/>
          <a:lstStyle>
            <a:lvl1pPr>
              <a:defRPr/>
            </a:lvl1pPr>
          </a:lstStyle>
          <a:p>
            <a:pPr>
              <a:defRPr/>
            </a:pPr>
            <a:fld id="{CEA73DFE-6AB9-4A57-9130-485E91EA4E25}" type="slidenum">
              <a:rPr lang="en-US"/>
              <a:pPr>
                <a:defRPr/>
              </a:pPr>
              <a:t>‹#›</a:t>
            </a:fld>
            <a:endParaRPr lang="en-US"/>
          </a:p>
        </p:txBody>
      </p:sp>
    </p:spTree>
    <p:extLst>
      <p:ext uri="{BB962C8B-B14F-4D97-AF65-F5344CB8AC3E}">
        <p14:creationId xmlns:p14="http://schemas.microsoft.com/office/powerpoint/2010/main" val="1205357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xfrm>
            <a:off x="669730" y="312546"/>
            <a:ext cx="7804547" cy="1518047"/>
          </a:xfrm>
          <a:prstGeom prst="rect">
            <a:avLst/>
          </a:prstGeom>
        </p:spPr>
        <p:txBody>
          <a:bodyPr/>
          <a:lstStyle/>
          <a:p>
            <a:r>
              <a:t>Title Text</a:t>
            </a:r>
          </a:p>
        </p:txBody>
      </p:sp>
      <p:sp>
        <p:nvSpPr>
          <p:cNvPr id="57" name="Shape 57"/>
          <p:cNvSpPr>
            <a:spLocks noGrp="1"/>
          </p:cNvSpPr>
          <p:nvPr>
            <p:ph type="body" idx="1"/>
          </p:nvPr>
        </p:nvSpPr>
        <p:spPr>
          <a:xfrm>
            <a:off x="669730" y="1830593"/>
            <a:ext cx="7804547" cy="442019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xfrm>
            <a:off x="4437986" y="6505284"/>
            <a:ext cx="259105" cy="26789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12044131"/>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 Placeholder 11"/>
          <p:cNvSpPr txBox="1">
            <a:spLocks/>
          </p:cNvSpPr>
          <p:nvPr userDrawn="1"/>
        </p:nvSpPr>
        <p:spPr>
          <a:xfrm>
            <a:off x="539750" y="4725144"/>
            <a:ext cx="4032250" cy="792088"/>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GB" sz="2400" kern="1200">
                <a:solidFill>
                  <a:srgbClr val="58595B"/>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800">
                <a:solidFill>
                  <a:schemeClr val="bg1"/>
                </a:solidFill>
                <a:latin typeface="+mj-lt"/>
              </a:rPr>
              <a:t>Text</a:t>
            </a:r>
            <a:endParaRPr lang="en-GB" sz="1800" dirty="0">
              <a:solidFill>
                <a:schemeClr val="bg1"/>
              </a:solidFill>
              <a:latin typeface="Titillium Lt" pitchFamily="50" charset="0"/>
            </a:endParaRPr>
          </a:p>
        </p:txBody>
      </p:sp>
      <p:sp>
        <p:nvSpPr>
          <p:cNvPr id="9" name="Text Placeholder 11"/>
          <p:cNvSpPr txBox="1">
            <a:spLocks/>
          </p:cNvSpPr>
          <p:nvPr userDrawn="1"/>
        </p:nvSpPr>
        <p:spPr>
          <a:xfrm>
            <a:off x="692151" y="4877544"/>
            <a:ext cx="4032250" cy="792088"/>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GB" sz="2400" kern="1200">
                <a:solidFill>
                  <a:srgbClr val="58595B"/>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800">
                <a:solidFill>
                  <a:schemeClr val="bg1"/>
                </a:solidFill>
                <a:latin typeface="+mj-lt"/>
              </a:rPr>
              <a:t>Text</a:t>
            </a:r>
            <a:endParaRPr lang="en-GB" sz="1800" dirty="0">
              <a:solidFill>
                <a:schemeClr val="bg1"/>
              </a:solidFill>
              <a:latin typeface="Titillium Lt" pitchFamily="50" charset="0"/>
            </a:endParaRPr>
          </a:p>
        </p:txBody>
      </p:sp>
      <p:pic>
        <p:nvPicPr>
          <p:cNvPr id="6" name="Kép 5"/>
          <p:cNvPicPr>
            <a:picLocks/>
          </p:cNvPicPr>
          <p:nvPr userDrawn="1"/>
        </p:nvPicPr>
        <p:blipFill>
          <a:blip r:embed="rId8" cstate="print">
            <a:extLst>
              <a:ext uri="{28A0092B-C50C-407E-A947-70E740481C1C}">
                <a14:useLocalDpi xmlns:a14="http://schemas.microsoft.com/office/drawing/2010/main" val="0"/>
              </a:ext>
            </a:extLst>
          </a:blip>
          <a:stretch>
            <a:fillRect/>
          </a:stretch>
        </p:blipFill>
        <p:spPr>
          <a:xfrm>
            <a:off x="8028384" y="7849"/>
            <a:ext cx="1080000" cy="1080000"/>
          </a:xfrm>
          <a:prstGeom prst="rect">
            <a:avLst/>
          </a:prstGeom>
        </p:spPr>
      </p:pic>
      <p:pic>
        <p:nvPicPr>
          <p:cNvPr id="1028" name="Picture 4" descr="Image result for elte informatikai kar cÃ­mer">
            <a:extLst>
              <a:ext uri="{FF2B5EF4-FFF2-40B4-BE49-F238E27FC236}">
                <a16:creationId xmlns:a16="http://schemas.microsoft.com/office/drawing/2014/main" id="{1721A0D4-43B4-4367-80E1-F1680DA39767}"/>
              </a:ext>
            </a:extLst>
          </p:cNvPr>
          <p:cNvPicPr>
            <a:picLocks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8028384" y="1046489"/>
            <a:ext cx="1000800" cy="100080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Csoportba foglalás 11">
            <a:extLst>
              <a:ext uri="{FF2B5EF4-FFF2-40B4-BE49-F238E27FC236}">
                <a16:creationId xmlns:a16="http://schemas.microsoft.com/office/drawing/2014/main" id="{32B99D5B-2150-40C4-A420-A85FBB950460}"/>
              </a:ext>
            </a:extLst>
          </p:cNvPr>
          <p:cNvGrpSpPr/>
          <p:nvPr userDrawn="1"/>
        </p:nvGrpSpPr>
        <p:grpSpPr>
          <a:xfrm>
            <a:off x="7956884" y="2126489"/>
            <a:ext cx="1259632" cy="1144013"/>
            <a:chOff x="11094016" y="2060848"/>
            <a:chExt cx="1237152" cy="1008112"/>
          </a:xfrm>
        </p:grpSpPr>
        <p:pic>
          <p:nvPicPr>
            <p:cNvPr id="1030" name="Picture 6" descr="https://www.eitdigital.eu/fileadmin/_processed_/0/3/csm_budapest_landmark_77173e703c.jpg">
              <a:extLst>
                <a:ext uri="{FF2B5EF4-FFF2-40B4-BE49-F238E27FC236}">
                  <a16:creationId xmlns:a16="http://schemas.microsoft.com/office/drawing/2014/main" id="{EA96A06A-9458-4286-9F27-868B87F0108E}"/>
                </a:ext>
              </a:extLst>
            </p:cNvPr>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11094016" y="2450660"/>
              <a:ext cx="1080000" cy="618300"/>
            </a:xfrm>
            <a:prstGeom prst="rect">
              <a:avLst/>
            </a:prstGeom>
            <a:noFill/>
            <a:extLst>
              <a:ext uri="{909E8E84-426E-40DD-AFC4-6F175D3DCCD1}">
                <a14:hiddenFill xmlns:a14="http://schemas.microsoft.com/office/drawing/2010/main">
                  <a:solidFill>
                    <a:srgbClr val="FFFFFF"/>
                  </a:solidFill>
                </a14:hiddenFill>
              </a:ext>
            </a:extLst>
          </p:spPr>
        </p:pic>
        <p:sp>
          <p:nvSpPr>
            <p:cNvPr id="16" name="Szövegdoboz 15">
              <a:extLst>
                <a:ext uri="{FF2B5EF4-FFF2-40B4-BE49-F238E27FC236}">
                  <a16:creationId xmlns:a16="http://schemas.microsoft.com/office/drawing/2014/main" id="{AAD9B0B0-AFB7-4946-9439-A74D30E28825}"/>
                </a:ext>
              </a:extLst>
            </p:cNvPr>
            <p:cNvSpPr txBox="1"/>
            <p:nvPr userDrawn="1"/>
          </p:nvSpPr>
          <p:spPr>
            <a:xfrm>
              <a:off x="11274896" y="2060848"/>
              <a:ext cx="1056272" cy="334707"/>
            </a:xfrm>
            <a:prstGeom prst="rect">
              <a:avLst/>
            </a:prstGeom>
            <a:noFill/>
          </p:spPr>
          <p:txBody>
            <a:bodyPr wrap="none" rtlCol="0">
              <a:spAutoFit/>
            </a:bodyPr>
            <a:lstStyle/>
            <a:p>
              <a:pPr algn="ctr"/>
              <a:r>
                <a:rPr lang="en-US" sz="525" dirty="0">
                  <a:ln w="0"/>
                  <a:solidFill>
                    <a:schemeClr val="accent1"/>
                  </a:solidFill>
                  <a:effectLst>
                    <a:outerShdw blurRad="38100" dist="25400" dir="5400000" algn="ctr" rotWithShape="0">
                      <a:srgbClr val="6E747A">
                        <a:alpha val="43000"/>
                      </a:srgbClr>
                    </a:outerShdw>
                  </a:effectLst>
                </a:rPr>
                <a:t>ELTE </a:t>
              </a:r>
              <a:r>
                <a:rPr lang="hu-HU" sz="525" dirty="0">
                  <a:ln w="0"/>
                  <a:solidFill>
                    <a:schemeClr val="accent1"/>
                  </a:solidFill>
                  <a:effectLst>
                    <a:outerShdw blurRad="38100" dist="25400" dir="5400000" algn="ctr" rotWithShape="0">
                      <a:srgbClr val="6E747A">
                        <a:alpha val="43000"/>
                      </a:srgbClr>
                    </a:outerShdw>
                  </a:effectLst>
                </a:rPr>
                <a:t> </a:t>
              </a:r>
            </a:p>
            <a:p>
              <a:pPr algn="ctr"/>
              <a:r>
                <a:rPr lang="en-US" sz="525" dirty="0">
                  <a:ln w="0"/>
                  <a:solidFill>
                    <a:schemeClr val="accent1"/>
                  </a:solidFill>
                  <a:effectLst>
                    <a:outerShdw blurRad="38100" dist="25400" dir="5400000" algn="ctr" rotWithShape="0">
                      <a:srgbClr val="6E747A">
                        <a:alpha val="43000"/>
                      </a:srgbClr>
                    </a:outerShdw>
                  </a:effectLst>
                </a:rPr>
                <a:t>Faculty of Informatics </a:t>
              </a:r>
            </a:p>
            <a:p>
              <a:pPr algn="ctr"/>
              <a:r>
                <a:rPr lang="en-US" sz="525" dirty="0">
                  <a:ln w="0"/>
                  <a:solidFill>
                    <a:schemeClr val="accent1"/>
                  </a:solidFill>
                  <a:effectLst>
                    <a:outerShdw blurRad="38100" dist="25400" dir="5400000" algn="ctr" rotWithShape="0">
                      <a:srgbClr val="6E747A">
                        <a:alpha val="43000"/>
                      </a:srgbClr>
                    </a:outerShdw>
                  </a:effectLst>
                </a:rPr>
                <a:t>EIT Digital CLC</a:t>
              </a:r>
              <a:endParaRPr lang="hu-HU" sz="525" dirty="0">
                <a:ln w="0"/>
                <a:solidFill>
                  <a:schemeClr val="accent1"/>
                </a:solidFill>
                <a:effectLst>
                  <a:outerShdw blurRad="38100" dist="25400" dir="5400000" algn="ctr" rotWithShape="0">
                    <a:srgbClr val="6E747A">
                      <a:alpha val="43000"/>
                    </a:srgbClr>
                  </a:outerShdw>
                </a:effectLst>
              </a:endParaRPr>
            </a:p>
          </p:txBody>
        </p:sp>
      </p:grpSp>
      <p:sp>
        <p:nvSpPr>
          <p:cNvPr id="11" name="Téglalap 10">
            <a:extLst>
              <a:ext uri="{FF2B5EF4-FFF2-40B4-BE49-F238E27FC236}">
                <a16:creationId xmlns:a16="http://schemas.microsoft.com/office/drawing/2014/main" id="{B8FCD5AE-4369-4FA0-8294-65BB0EB032D6}"/>
              </a:ext>
            </a:extLst>
          </p:cNvPr>
          <p:cNvSpPr/>
          <p:nvPr userDrawn="1"/>
        </p:nvSpPr>
        <p:spPr>
          <a:xfrm>
            <a:off x="1861" y="6566520"/>
            <a:ext cx="5454606" cy="3908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u-HU" sz="788" kern="1200" dirty="0">
                <a:solidFill>
                  <a:schemeClr val="accent1">
                    <a:lumMod val="50000"/>
                  </a:schemeClr>
                </a:solidFill>
                <a:effectLst/>
                <a:latin typeface="+mn-lt"/>
                <a:ea typeface="+mn-ea"/>
                <a:cs typeface="+mn-cs"/>
              </a:rPr>
              <a:t>Introduction </a:t>
            </a:r>
            <a:r>
              <a:rPr lang="hu-HU" sz="788" kern="1200" dirty="0" err="1">
                <a:solidFill>
                  <a:schemeClr val="accent1">
                    <a:lumMod val="50000"/>
                  </a:schemeClr>
                </a:solidFill>
                <a:effectLst/>
                <a:latin typeface="+mn-lt"/>
                <a:ea typeface="+mn-ea"/>
                <a:cs typeface="+mn-cs"/>
              </a:rPr>
              <a:t>to</a:t>
            </a:r>
            <a:r>
              <a:rPr lang="hu-HU" sz="788" kern="1200" dirty="0">
                <a:solidFill>
                  <a:schemeClr val="accent1">
                    <a:lumMod val="50000"/>
                  </a:schemeClr>
                </a:solidFill>
                <a:effectLst/>
                <a:latin typeface="+mn-lt"/>
                <a:ea typeface="+mn-ea"/>
                <a:cs typeface="+mn-cs"/>
              </a:rPr>
              <a:t> Machine Learning  --  </a:t>
            </a:r>
            <a:r>
              <a:rPr lang="hu-HU" sz="788" kern="1200" dirty="0" err="1">
                <a:solidFill>
                  <a:schemeClr val="accent1">
                    <a:lumMod val="50000"/>
                  </a:schemeClr>
                </a:solidFill>
                <a:effectLst/>
                <a:latin typeface="+mn-lt"/>
                <a:ea typeface="+mn-ea"/>
                <a:cs typeface="+mn-cs"/>
              </a:rPr>
              <a:t>Fall</a:t>
            </a:r>
            <a:r>
              <a:rPr lang="hu-HU" sz="788" kern="1200" dirty="0">
                <a:solidFill>
                  <a:schemeClr val="accent1">
                    <a:lumMod val="50000"/>
                  </a:schemeClr>
                </a:solidFill>
                <a:effectLst/>
                <a:latin typeface="+mn-lt"/>
                <a:ea typeface="+mn-ea"/>
                <a:cs typeface="+mn-cs"/>
              </a:rPr>
              <a:t> </a:t>
            </a:r>
            <a:r>
              <a:rPr lang="hu-HU" sz="788" kern="1200" dirty="0" err="1">
                <a:solidFill>
                  <a:schemeClr val="accent1">
                    <a:lumMod val="50000"/>
                  </a:schemeClr>
                </a:solidFill>
                <a:effectLst/>
                <a:latin typeface="+mn-lt"/>
                <a:ea typeface="+mn-ea"/>
                <a:cs typeface="+mn-cs"/>
              </a:rPr>
              <a:t>semester</a:t>
            </a:r>
            <a:r>
              <a:rPr lang="hu-HU" sz="788" kern="1200" dirty="0">
                <a:solidFill>
                  <a:schemeClr val="accent1">
                    <a:lumMod val="50000"/>
                  </a:schemeClr>
                </a:solidFill>
                <a:effectLst/>
                <a:latin typeface="+mn-lt"/>
                <a:ea typeface="+mn-ea"/>
                <a:cs typeface="+mn-cs"/>
              </a:rPr>
              <a:t> 2020-2021.</a:t>
            </a:r>
            <a:endParaRPr lang="en-US" sz="788" dirty="0">
              <a:solidFill>
                <a:schemeClr val="accent1">
                  <a:lumMod val="50000"/>
                </a:schemeClr>
              </a:solidFill>
            </a:endParaRPr>
          </a:p>
        </p:txBody>
      </p:sp>
    </p:spTree>
    <p:extLst>
      <p:ext uri="{BB962C8B-B14F-4D97-AF65-F5344CB8AC3E}">
        <p14:creationId xmlns:p14="http://schemas.microsoft.com/office/powerpoint/2010/main" val="2651838743"/>
      </p:ext>
    </p:extLst>
  </p:cSld>
  <p:clrMap bg1="lt1" tx1="dk1" bg2="lt2" tx2="dk2" accent1="accent1" accent2="accent2" accent3="accent3" accent4="accent4" accent5="accent5" accent6="accent6" hlink="hlink" folHlink="folHlink"/>
  <p:sldLayoutIdLst>
    <p:sldLayoutId id="2147483693" r:id="rId1"/>
    <p:sldLayoutId id="2147483793" r:id="rId2"/>
    <p:sldLayoutId id="2147483796" r:id="rId3"/>
    <p:sldLayoutId id="2147483802" r:id="rId4"/>
    <p:sldLayoutId id="2147483803" r:id="rId5"/>
    <p:sldLayoutId id="2147483804" r:id="rId6"/>
  </p:sldLayoutIdLst>
  <p:txStyles>
    <p:titleStyle>
      <a:lvl1pPr algn="ctr" defTabSz="685783" rtl="0" eaLnBrk="1" latinLnBrk="0" hangingPunct="1">
        <a:spcBef>
          <a:spcPct val="0"/>
        </a:spcBef>
        <a:buNone/>
        <a:defRPr sz="3300" kern="1200">
          <a:solidFill>
            <a:schemeClr val="tx1"/>
          </a:solidFill>
          <a:latin typeface="+mj-lt"/>
          <a:ea typeface="+mj-ea"/>
          <a:cs typeface="+mj-cs"/>
        </a:defRPr>
      </a:lvl1pPr>
    </p:titleStyle>
    <p:bodyStyle>
      <a:lvl1pPr marL="257168" indent="-257168" algn="l" defTabSz="685783"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99" indent="-214308" algn="l" defTabSz="685783"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28" indent="-171446" algn="l" defTabSz="685783"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20"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03"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Probability_theory" TargetMode="External"/><Relationship Id="rId2" Type="http://schemas.openxmlformats.org/officeDocument/2006/relationships/hyperlink" Target="https://en.wikipedia.org/wiki/Bertrand_Russell" TargetMode="External"/><Relationship Id="rId1" Type="http://schemas.openxmlformats.org/officeDocument/2006/relationships/slideLayout" Target="../slideLayouts/slideLayout2.xml"/><Relationship Id="rId5" Type="http://schemas.openxmlformats.org/officeDocument/2006/relationships/hyperlink" Target="https://en.wikipedia.org/wiki/James_Berger_(statistician)" TargetMode="External"/><Relationship Id="rId4" Type="http://schemas.openxmlformats.org/officeDocument/2006/relationships/hyperlink" Target="https://en.wikipedia.org/wiki/William_H._Jefferys"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cs.stanford.edu/people/karpathy/deepimagesent/" TargetMode="Externa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3.xml"/><Relationship Id="rId7" Type="http://schemas.openxmlformats.org/officeDocument/2006/relationships/image" Target="../media/image1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1.xml"/><Relationship Id="rId5" Type="http://schemas.openxmlformats.org/officeDocument/2006/relationships/slideLayout" Target="../slideLayouts/slideLayout6.xml"/><Relationship Id="rId10" Type="http://schemas.openxmlformats.org/officeDocument/2006/relationships/image" Target="../media/image15.png"/><Relationship Id="rId4" Type="http://schemas.openxmlformats.org/officeDocument/2006/relationships/tags" Target="../tags/tag4.xml"/><Relationship Id="rId9"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notesSlide" Target="../notesSlides/notesSlide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9.xml"/><Relationship Id="rId7" Type="http://schemas.openxmlformats.org/officeDocument/2006/relationships/image" Target="../media/image18.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notesSlide" Target="../notesSlides/notesSlide3.xml"/><Relationship Id="rId5" Type="http://schemas.openxmlformats.org/officeDocument/2006/relationships/slideLayout" Target="../slideLayouts/slideLayout6.xml"/><Relationship Id="rId10" Type="http://schemas.openxmlformats.org/officeDocument/2006/relationships/image" Target="../media/image21.png"/><Relationship Id="rId4" Type="http://schemas.openxmlformats.org/officeDocument/2006/relationships/tags" Target="../tags/tag10.xml"/><Relationship Id="rId9"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hyperlink" Target="https://www.kent.ac.uk/smsas/personal/msr/" TargetMode="External"/><Relationship Id="rId7"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hyperlink" Target="https://www.kent.ac.uk/smsas/personal/msr/ma304/coursenotes/exercises.pdf"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link.springer.com/book/10.1007/978-1-4612-3566-8" TargetMode="External"/><Relationship Id="rId2" Type="http://schemas.openxmlformats.org/officeDocument/2006/relationships/hyperlink" Target="https://www.math.kth.se/matstat/gru/sf1901/TCOMK/" TargetMode="Externa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hyperlink" Target="https://www.math.kth.se/matstat/gru/sf1901/TCOMK/" TargetMode="External"/><Relationship Id="rId2" Type="http://schemas.openxmlformats.org/officeDocument/2006/relationships/image" Target="../media/image27.png"/><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hyperlink" Target="https://link.springer.com/book/10.1007/978-1-4612-3566-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link.springer.com/book/10.1007/978-1-4612-3566-8" TargetMode="External"/><Relationship Id="rId2" Type="http://schemas.openxmlformats.org/officeDocument/2006/relationships/hyperlink" Target="https://www.math.kth.se/matstat/gru/sf1901/TCOMK/" TargetMode="External"/><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hyperlink" Target="https://link.springer.com/book/10.1007/978-1-4612-3566-8" TargetMode="External"/><Relationship Id="rId2" Type="http://schemas.openxmlformats.org/officeDocument/2006/relationships/hyperlink" Target="https://www.math.kth.se/matstat/gru/sf1901/TCOMK/" TargetMode="External"/><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hyperlink" Target="https://www.math.kth.se/matstat/gru/sf1901/TCOMK/" TargetMode="External"/><Relationship Id="rId2" Type="http://schemas.openxmlformats.org/officeDocument/2006/relationships/image" Target="../media/image33.png"/><Relationship Id="rId1" Type="http://schemas.openxmlformats.org/officeDocument/2006/relationships/slideLayout" Target="../slideLayouts/slideLayout6.xml"/><Relationship Id="rId4" Type="http://schemas.openxmlformats.org/officeDocument/2006/relationships/hyperlink" Target="https://link.springer.com/book/10.1007/978-1-4612-3566-8"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First_cause" TargetMode="External"/><Relationship Id="rId3" Type="http://schemas.openxmlformats.org/officeDocument/2006/relationships/hyperlink" Target="https://en.wikipedia.org/wiki/Soul" TargetMode="External"/><Relationship Id="rId7" Type="http://schemas.openxmlformats.org/officeDocument/2006/relationships/hyperlink" Target="https://en.wikipedia.org/wiki/Cortical_homunculus" TargetMode="External"/><Relationship Id="rId2" Type="http://schemas.openxmlformats.org/officeDocument/2006/relationships/hyperlink" Target="https://en.wikipedia.org/wiki/Cartesian_Dualism" TargetMode="External"/><Relationship Id="rId1" Type="http://schemas.openxmlformats.org/officeDocument/2006/relationships/slideLayout" Target="../slideLayouts/slideLayout2.xml"/><Relationship Id="rId6" Type="http://schemas.openxmlformats.org/officeDocument/2006/relationships/hyperlink" Target="https://en.wikipedia.org/wiki/Neurosurgery" TargetMode="External"/><Relationship Id="rId5" Type="http://schemas.openxmlformats.org/officeDocument/2006/relationships/hyperlink" Target="https://en.wikipedia.org/wiki/Non-dualism" TargetMode="External"/><Relationship Id="rId4" Type="http://schemas.openxmlformats.org/officeDocument/2006/relationships/hyperlink" Target="https://en.wikipedia.org/wiki/Mysticis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hutter1.net/prize/index.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4AC85-FA26-4789-B80E-79F13CA1378E}"/>
              </a:ext>
            </a:extLst>
          </p:cNvPr>
          <p:cNvSpPr>
            <a:spLocks noGrp="1"/>
          </p:cNvSpPr>
          <p:nvPr>
            <p:ph type="ctrTitle"/>
          </p:nvPr>
        </p:nvSpPr>
        <p:spPr>
          <a:xfrm>
            <a:off x="533400" y="533400"/>
            <a:ext cx="8071048" cy="2751583"/>
          </a:xfrm>
        </p:spPr>
        <p:txBody>
          <a:bodyPr>
            <a:normAutofit fontScale="90000"/>
          </a:bodyPr>
          <a:lstStyle/>
          <a:p>
            <a:r>
              <a:rPr lang="hu-HU" dirty="0" err="1"/>
              <a:t>Lecture</a:t>
            </a:r>
            <a:r>
              <a:rPr lang="hu-HU" dirty="0"/>
              <a:t> 2</a:t>
            </a:r>
            <a:br>
              <a:rPr lang="hu-HU" dirty="0"/>
            </a:br>
            <a:r>
              <a:rPr lang="hu-HU" dirty="0"/>
              <a:t>Introduction </a:t>
            </a:r>
            <a:r>
              <a:rPr lang="hu-HU" dirty="0" err="1"/>
              <a:t>to</a:t>
            </a:r>
            <a:r>
              <a:rPr lang="hu-HU" dirty="0"/>
              <a:t> Machine Learning</a:t>
            </a:r>
            <a:br>
              <a:rPr lang="hu-HU" dirty="0"/>
            </a:br>
            <a:r>
              <a:rPr lang="hu-HU" dirty="0" err="1"/>
              <a:t>Fall</a:t>
            </a:r>
            <a:r>
              <a:rPr lang="hu-HU" dirty="0"/>
              <a:t> </a:t>
            </a:r>
            <a:r>
              <a:rPr lang="hu-HU" dirty="0" err="1"/>
              <a:t>Semester</a:t>
            </a:r>
            <a:r>
              <a:rPr lang="hu-HU" dirty="0"/>
              <a:t> 2020-2021</a:t>
            </a:r>
            <a:br>
              <a:rPr lang="hu-HU" dirty="0"/>
            </a:br>
            <a:r>
              <a:rPr lang="hu-HU" b="1" dirty="0">
                <a:highlight>
                  <a:srgbClr val="FFFF00"/>
                </a:highlight>
                <a:sym typeface="Wingdings" panose="05000000000000000000" pitchFamily="2" charset="2"/>
              </a:rPr>
              <a:t> </a:t>
            </a:r>
            <a:r>
              <a:rPr lang="hu-HU" b="1" dirty="0" err="1">
                <a:highlight>
                  <a:srgbClr val="FFFF00"/>
                </a:highlight>
                <a:sym typeface="Wingdings" panose="05000000000000000000" pitchFamily="2" charset="2"/>
              </a:rPr>
              <a:t>Cognition</a:t>
            </a:r>
            <a:r>
              <a:rPr lang="hu-HU" b="1" dirty="0">
                <a:highlight>
                  <a:srgbClr val="FFFF00"/>
                </a:highlight>
                <a:sym typeface="Wingdings" panose="05000000000000000000" pitchFamily="2" charset="2"/>
              </a:rPr>
              <a:t>, IQ ad </a:t>
            </a:r>
            <a:r>
              <a:rPr lang="hu-HU" b="1" dirty="0" err="1">
                <a:highlight>
                  <a:srgbClr val="FFFF00"/>
                </a:highlight>
                <a:sym typeface="Wingdings" panose="05000000000000000000" pitchFamily="2" charset="2"/>
              </a:rPr>
              <a:t>Making</a:t>
            </a:r>
            <a:r>
              <a:rPr lang="hu-HU" b="1" dirty="0">
                <a:highlight>
                  <a:srgbClr val="FFFF00"/>
                </a:highlight>
                <a:sym typeface="Wingdings" panose="05000000000000000000" pitchFamily="2" charset="2"/>
              </a:rPr>
              <a:t> </a:t>
            </a:r>
            <a:r>
              <a:rPr lang="hu-HU" b="1" dirty="0" err="1">
                <a:highlight>
                  <a:srgbClr val="FFFF00"/>
                </a:highlight>
                <a:sym typeface="Wingdings" panose="05000000000000000000" pitchFamily="2" charset="2"/>
              </a:rPr>
              <a:t>Sense</a:t>
            </a:r>
            <a:endParaRPr lang="hu-HU" b="1" dirty="0">
              <a:highlight>
                <a:srgbClr val="FFFF00"/>
              </a:highlight>
            </a:endParaRPr>
          </a:p>
        </p:txBody>
      </p:sp>
      <p:sp>
        <p:nvSpPr>
          <p:cNvPr id="3" name="Subtitle 2">
            <a:extLst>
              <a:ext uri="{FF2B5EF4-FFF2-40B4-BE49-F238E27FC236}">
                <a16:creationId xmlns:a16="http://schemas.microsoft.com/office/drawing/2014/main" id="{61838F2C-C292-45C6-9935-FE4C2DBA013B}"/>
              </a:ext>
            </a:extLst>
          </p:cNvPr>
          <p:cNvSpPr>
            <a:spLocks noGrp="1"/>
          </p:cNvSpPr>
          <p:nvPr>
            <p:ph type="subTitle" idx="1"/>
          </p:nvPr>
        </p:nvSpPr>
        <p:spPr/>
        <p:txBody>
          <a:bodyPr/>
          <a:lstStyle/>
          <a:p>
            <a:endParaRPr lang="hu-HU" dirty="0"/>
          </a:p>
          <a:p>
            <a:r>
              <a:rPr lang="hu-HU" dirty="0"/>
              <a:t>András Lőrincz</a:t>
            </a:r>
          </a:p>
          <a:p>
            <a:r>
              <a:rPr lang="hu-HU" dirty="0"/>
              <a:t>Department of Artificial </a:t>
            </a:r>
            <a:r>
              <a:rPr lang="hu-HU" dirty="0" err="1"/>
              <a:t>Intelligence</a:t>
            </a:r>
            <a:endParaRPr lang="hu-HU" dirty="0"/>
          </a:p>
          <a:p>
            <a:r>
              <a:rPr lang="hu-HU" dirty="0" err="1"/>
              <a:t>Faculty</a:t>
            </a:r>
            <a:r>
              <a:rPr lang="hu-HU" dirty="0"/>
              <a:t> of </a:t>
            </a:r>
            <a:r>
              <a:rPr lang="hu-HU" dirty="0" err="1"/>
              <a:t>Informatics</a:t>
            </a:r>
            <a:endParaRPr lang="hu-HU" dirty="0"/>
          </a:p>
        </p:txBody>
      </p:sp>
    </p:spTree>
    <p:extLst>
      <p:ext uri="{BB962C8B-B14F-4D97-AF65-F5344CB8AC3E}">
        <p14:creationId xmlns:p14="http://schemas.microsoft.com/office/powerpoint/2010/main" val="9712840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E2A882-D14E-4DCC-8102-DC4F469FAF0E}"/>
              </a:ext>
            </a:extLst>
          </p:cNvPr>
          <p:cNvSpPr>
            <a:spLocks noGrp="1"/>
          </p:cNvSpPr>
          <p:nvPr>
            <p:ph type="body" sz="quarter" idx="15"/>
          </p:nvPr>
        </p:nvSpPr>
        <p:spPr/>
        <p:txBody>
          <a:bodyPr/>
          <a:lstStyle/>
          <a:p>
            <a:r>
              <a:rPr lang="hu-HU" dirty="0" err="1"/>
              <a:t>Related</a:t>
            </a:r>
            <a:r>
              <a:rPr lang="hu-HU" dirty="0"/>
              <a:t> math</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06605999-0326-48AE-A6C3-9F1E91989AEF}"/>
                  </a:ext>
                </a:extLst>
              </p:cNvPr>
              <p:cNvSpPr>
                <a:spLocks noGrp="1"/>
              </p:cNvSpPr>
              <p:nvPr>
                <p:ph type="body" sz="quarter" idx="16"/>
              </p:nvPr>
            </p:nvSpPr>
            <p:spPr>
              <a:xfrm>
                <a:off x="467548" y="1196976"/>
                <a:ext cx="7632844" cy="5184352"/>
              </a:xfrm>
            </p:spPr>
            <p:txBody>
              <a:bodyPr/>
              <a:lstStyle/>
              <a:p>
                <a:r>
                  <a:rPr lang="hu-HU" dirty="0"/>
                  <a:t>Cost: </a:t>
                </a:r>
                <a14:m>
                  <m:oMath xmlns:m="http://schemas.openxmlformats.org/officeDocument/2006/math">
                    <m:r>
                      <a:rPr lang="hu-HU" b="0" i="1" smtClean="0">
                        <a:latin typeface="Cambria Math" panose="02040503050406030204" pitchFamily="18" charset="0"/>
                      </a:rPr>
                      <m:t>𝐽</m:t>
                    </m:r>
                    <m:r>
                      <a:rPr lang="hu-HU" b="0" i="1" smtClean="0">
                        <a:latin typeface="Cambria Math" panose="02040503050406030204" pitchFamily="18" charset="0"/>
                      </a:rPr>
                      <m:t>=</m:t>
                    </m:r>
                    <m:f>
                      <m:fPr>
                        <m:ctrlPr>
                          <a:rPr lang="hu-HU" b="0" i="1" smtClean="0">
                            <a:latin typeface="Cambria Math" panose="02040503050406030204" pitchFamily="18" charset="0"/>
                          </a:rPr>
                        </m:ctrlPr>
                      </m:fPr>
                      <m:num>
                        <m:r>
                          <a:rPr lang="hu-HU" b="0" i="1" smtClean="0">
                            <a:latin typeface="Cambria Math" panose="02040503050406030204" pitchFamily="18" charset="0"/>
                          </a:rPr>
                          <m:t>1</m:t>
                        </m:r>
                      </m:num>
                      <m:den>
                        <m:r>
                          <a:rPr lang="hu-HU" b="0" i="1" smtClean="0">
                            <a:latin typeface="Cambria Math" panose="02040503050406030204" pitchFamily="18" charset="0"/>
                          </a:rPr>
                          <m:t>2</m:t>
                        </m:r>
                      </m:den>
                    </m:f>
                    <m:sSup>
                      <m:sSupPr>
                        <m:ctrlPr>
                          <a:rPr lang="hu-HU" b="0" i="1" smtClean="0">
                            <a:latin typeface="Cambria Math" panose="02040503050406030204" pitchFamily="18" charset="0"/>
                          </a:rPr>
                        </m:ctrlPr>
                      </m:sSupPr>
                      <m:e>
                        <m:d>
                          <m:dPr>
                            <m:begChr m:val="|"/>
                            <m:endChr m:val="|"/>
                            <m:ctrlPr>
                              <a:rPr lang="hu-HU" b="0" i="1" smtClean="0">
                                <a:latin typeface="Cambria Math" panose="02040503050406030204" pitchFamily="18" charset="0"/>
                              </a:rPr>
                            </m:ctrlPr>
                          </m:dPr>
                          <m:e>
                            <m:r>
                              <a:rPr lang="hu-HU" b="0" i="1" smtClean="0">
                                <a:latin typeface="Cambria Math" panose="02040503050406030204" pitchFamily="18" charset="0"/>
                              </a:rPr>
                              <m:t>𝑒</m:t>
                            </m:r>
                          </m:e>
                        </m:d>
                      </m:e>
                      <m:sup>
                        <m:r>
                          <a:rPr lang="hu-HU" b="0" i="1" smtClean="0">
                            <a:latin typeface="Cambria Math" panose="02040503050406030204" pitchFamily="18" charset="0"/>
                          </a:rPr>
                          <m:t>2</m:t>
                        </m:r>
                      </m:sup>
                    </m:sSup>
                    <m:r>
                      <a:rPr lang="hu-HU" b="0" i="1" smtClean="0">
                        <a:latin typeface="Cambria Math" panose="02040503050406030204" pitchFamily="18" charset="0"/>
                      </a:rPr>
                      <m:t>=</m:t>
                    </m:r>
                    <m:f>
                      <m:fPr>
                        <m:ctrlPr>
                          <a:rPr lang="hu-HU" b="0" i="1" smtClean="0">
                            <a:latin typeface="Cambria Math" panose="02040503050406030204" pitchFamily="18" charset="0"/>
                          </a:rPr>
                        </m:ctrlPr>
                      </m:fPr>
                      <m:num>
                        <m:r>
                          <a:rPr lang="hu-HU" b="0" i="1" smtClean="0">
                            <a:latin typeface="Cambria Math" panose="02040503050406030204" pitchFamily="18" charset="0"/>
                          </a:rPr>
                          <m:t>1</m:t>
                        </m:r>
                      </m:num>
                      <m:den>
                        <m:r>
                          <a:rPr lang="hu-HU" b="0" i="1" smtClean="0">
                            <a:latin typeface="Cambria Math" panose="02040503050406030204" pitchFamily="18" charset="0"/>
                          </a:rPr>
                          <m:t>2</m:t>
                        </m:r>
                      </m:den>
                    </m:f>
                    <m:sSup>
                      <m:sSupPr>
                        <m:ctrlPr>
                          <a:rPr lang="hu-HU" b="0" i="1" smtClean="0">
                            <a:latin typeface="Cambria Math" panose="02040503050406030204" pitchFamily="18" charset="0"/>
                          </a:rPr>
                        </m:ctrlPr>
                      </m:sSupPr>
                      <m:e>
                        <m:d>
                          <m:dPr>
                            <m:begChr m:val="|"/>
                            <m:endChr m:val="|"/>
                            <m:ctrlPr>
                              <a:rPr lang="hu-HU" b="0" i="1" smtClean="0">
                                <a:latin typeface="Cambria Math" panose="02040503050406030204" pitchFamily="18" charset="0"/>
                              </a:rPr>
                            </m:ctrlPr>
                          </m:dPr>
                          <m:e>
                            <m:r>
                              <a:rPr lang="hu-HU" b="0" i="1" smtClean="0">
                                <a:latin typeface="Cambria Math" panose="02040503050406030204" pitchFamily="18" charset="0"/>
                              </a:rPr>
                              <m:t>𝑥</m:t>
                            </m:r>
                            <m:r>
                              <a:rPr lang="hu-HU" b="0" i="1" smtClean="0">
                                <a:latin typeface="Cambria Math" panose="02040503050406030204" pitchFamily="18" charset="0"/>
                              </a:rPr>
                              <m:t>−</m:t>
                            </m:r>
                            <m:r>
                              <a:rPr lang="hu-HU" b="0" i="1" smtClean="0">
                                <a:latin typeface="Cambria Math" panose="02040503050406030204" pitchFamily="18" charset="0"/>
                              </a:rPr>
                              <m:t>𝑄h</m:t>
                            </m:r>
                          </m:e>
                        </m:d>
                      </m:e>
                      <m:sup>
                        <m:r>
                          <a:rPr lang="hu-HU" b="0" i="1" smtClean="0">
                            <a:latin typeface="Cambria Math" panose="02040503050406030204" pitchFamily="18" charset="0"/>
                          </a:rPr>
                          <m:t>2</m:t>
                        </m:r>
                      </m:sup>
                    </m:sSup>
                  </m:oMath>
                </a14:m>
                <a:endParaRPr lang="hu-HU" dirty="0"/>
              </a:p>
              <a:p>
                <a:endParaRPr lang="hu-HU" dirty="0"/>
              </a:p>
              <a:p>
                <a:r>
                  <a:rPr lang="hu-HU" dirty="0">
                    <a:highlight>
                      <a:srgbClr val="FFFF00"/>
                    </a:highlight>
                  </a:rPr>
                  <a:t>Optimization of </a:t>
                </a:r>
                <a14:m>
                  <m:oMath xmlns:m="http://schemas.openxmlformats.org/officeDocument/2006/math">
                    <m:r>
                      <a:rPr lang="hu-HU" b="0" i="1" smtClean="0">
                        <a:highlight>
                          <a:srgbClr val="FFFF00"/>
                        </a:highlight>
                        <a:latin typeface="Cambria Math" panose="02040503050406030204" pitchFamily="18" charset="0"/>
                      </a:rPr>
                      <m:t>h</m:t>
                    </m:r>
                    <m:r>
                      <a:rPr lang="hu-HU" b="0" i="1" smtClean="0">
                        <a:highlight>
                          <a:srgbClr val="FFFF00"/>
                        </a:highlight>
                        <a:latin typeface="Cambria Math" panose="02040503050406030204" pitchFamily="18" charset="0"/>
                      </a:rPr>
                      <m:t>:</m:t>
                    </m:r>
                  </m:oMath>
                </a14:m>
                <a:r>
                  <a:rPr lang="hu-HU" dirty="0">
                    <a:highlight>
                      <a:srgbClr val="FFFF00"/>
                    </a:highlight>
                  </a:rPr>
                  <a:t> </a:t>
                </a:r>
                <a:r>
                  <a:rPr lang="hu-HU" dirty="0">
                    <a:sym typeface="Wingdings" panose="05000000000000000000" pitchFamily="2" charset="2"/>
                  </a:rPr>
                  <a:t></a:t>
                </a:r>
                <a:r>
                  <a:rPr lang="hu-HU" dirty="0"/>
                  <a:t> </a:t>
                </a:r>
                <a14:m>
                  <m:oMath xmlns:m="http://schemas.openxmlformats.org/officeDocument/2006/math">
                    <m:r>
                      <a:rPr lang="hu-HU" i="1" smtClean="0">
                        <a:latin typeface="Cambria Math" panose="02040503050406030204" pitchFamily="18" charset="0"/>
                        <a:ea typeface="Cambria Math" panose="02040503050406030204" pitchFamily="18" charset="0"/>
                      </a:rPr>
                      <m:t>∆</m:t>
                    </m:r>
                    <m:r>
                      <a:rPr lang="hu-HU" b="0" i="1" smtClean="0">
                        <a:latin typeface="Cambria Math" panose="02040503050406030204" pitchFamily="18" charset="0"/>
                        <a:ea typeface="Cambria Math" panose="02040503050406030204" pitchFamily="18" charset="0"/>
                      </a:rPr>
                      <m:t>h</m:t>
                    </m:r>
                    <m:r>
                      <a:rPr lang="hu-HU" b="0" i="1" smtClean="0">
                        <a:latin typeface="Cambria Math" panose="02040503050406030204" pitchFamily="18" charset="0"/>
                        <a:ea typeface="Cambria Math" panose="02040503050406030204" pitchFamily="18" charset="0"/>
                      </a:rPr>
                      <m:t>∝ </m:t>
                    </m:r>
                    <m:sSup>
                      <m:sSupPr>
                        <m:ctrlPr>
                          <a:rPr lang="hu-HU" b="0" i="1" smtClean="0">
                            <a:latin typeface="Cambria Math" panose="02040503050406030204" pitchFamily="18" charset="0"/>
                            <a:ea typeface="Cambria Math" panose="02040503050406030204" pitchFamily="18" charset="0"/>
                          </a:rPr>
                        </m:ctrlPr>
                      </m:sSupPr>
                      <m:e>
                        <m:r>
                          <a:rPr lang="hu-HU" b="0" i="1" smtClean="0">
                            <a:latin typeface="Cambria Math" panose="02040503050406030204" pitchFamily="18" charset="0"/>
                            <a:ea typeface="Cambria Math" panose="02040503050406030204" pitchFamily="18" charset="0"/>
                          </a:rPr>
                          <m:t>𝑄</m:t>
                        </m:r>
                      </m:e>
                      <m:sup>
                        <m:r>
                          <a:rPr lang="hu-HU" b="0" i="1" smtClean="0">
                            <a:latin typeface="Cambria Math" panose="02040503050406030204" pitchFamily="18" charset="0"/>
                            <a:ea typeface="Cambria Math" panose="02040503050406030204" pitchFamily="18" charset="0"/>
                          </a:rPr>
                          <m:t>𝑇</m:t>
                        </m:r>
                      </m:sup>
                    </m:sSup>
                    <m:d>
                      <m:dPr>
                        <m:ctrlPr>
                          <a:rPr lang="hu-HU" b="0" i="1" smtClean="0">
                            <a:latin typeface="Cambria Math" panose="02040503050406030204" pitchFamily="18" charset="0"/>
                            <a:ea typeface="Cambria Math" panose="02040503050406030204" pitchFamily="18" charset="0"/>
                          </a:rPr>
                        </m:ctrlPr>
                      </m:dPr>
                      <m:e>
                        <m:r>
                          <a:rPr lang="hu-HU" b="0" i="1" smtClean="0">
                            <a:latin typeface="Cambria Math" panose="02040503050406030204" pitchFamily="18" charset="0"/>
                            <a:ea typeface="Cambria Math" panose="02040503050406030204" pitchFamily="18" charset="0"/>
                          </a:rPr>
                          <m:t>𝑥</m:t>
                        </m:r>
                        <m:r>
                          <a:rPr lang="hu-HU" b="0" i="1" smtClean="0">
                            <a:latin typeface="Cambria Math" panose="02040503050406030204" pitchFamily="18" charset="0"/>
                            <a:ea typeface="Cambria Math" panose="02040503050406030204" pitchFamily="18" charset="0"/>
                          </a:rPr>
                          <m:t>−</m:t>
                        </m:r>
                        <m:r>
                          <a:rPr lang="hu-HU" b="0" i="1" smtClean="0">
                            <a:latin typeface="Cambria Math" panose="02040503050406030204" pitchFamily="18" charset="0"/>
                            <a:ea typeface="Cambria Math" panose="02040503050406030204" pitchFamily="18" charset="0"/>
                          </a:rPr>
                          <m:t>𝑄h</m:t>
                        </m:r>
                      </m:e>
                    </m:d>
                    <m:r>
                      <a:rPr lang="hu-HU" b="0" i="1" smtClean="0">
                        <a:latin typeface="Cambria Math" panose="02040503050406030204" pitchFamily="18" charset="0"/>
                        <a:ea typeface="Cambria Math" panose="02040503050406030204" pitchFamily="18" charset="0"/>
                      </a:rPr>
                      <m:t>=</m:t>
                    </m:r>
                    <m:sSup>
                      <m:sSupPr>
                        <m:ctrlPr>
                          <a:rPr lang="hu-HU" i="1">
                            <a:latin typeface="Cambria Math" panose="02040503050406030204" pitchFamily="18" charset="0"/>
                            <a:ea typeface="Cambria Math" panose="02040503050406030204" pitchFamily="18" charset="0"/>
                          </a:rPr>
                        </m:ctrlPr>
                      </m:sSupPr>
                      <m:e>
                        <m:r>
                          <a:rPr lang="hu-HU" i="1">
                            <a:latin typeface="Cambria Math" panose="02040503050406030204" pitchFamily="18" charset="0"/>
                            <a:ea typeface="Cambria Math" panose="02040503050406030204" pitchFamily="18" charset="0"/>
                          </a:rPr>
                          <m:t>𝑄</m:t>
                        </m:r>
                      </m:e>
                      <m:sup>
                        <m:r>
                          <a:rPr lang="hu-HU" i="1">
                            <a:latin typeface="Cambria Math" panose="02040503050406030204" pitchFamily="18" charset="0"/>
                            <a:ea typeface="Cambria Math" panose="02040503050406030204" pitchFamily="18" charset="0"/>
                          </a:rPr>
                          <m:t>𝑇</m:t>
                        </m:r>
                      </m:sup>
                    </m:sSup>
                    <m:d>
                      <m:dPr>
                        <m:ctrlPr>
                          <a:rPr lang="hu-HU" i="1">
                            <a:latin typeface="Cambria Math" panose="02040503050406030204" pitchFamily="18" charset="0"/>
                            <a:ea typeface="Cambria Math" panose="02040503050406030204" pitchFamily="18" charset="0"/>
                          </a:rPr>
                        </m:ctrlPr>
                      </m:dPr>
                      <m:e>
                        <m:r>
                          <a:rPr lang="hu-HU" i="1">
                            <a:latin typeface="Cambria Math" panose="02040503050406030204" pitchFamily="18" charset="0"/>
                            <a:ea typeface="Cambria Math" panose="02040503050406030204" pitchFamily="18" charset="0"/>
                          </a:rPr>
                          <m:t>𝑥</m:t>
                        </m:r>
                        <m:r>
                          <a:rPr lang="hu-HU" i="1">
                            <a:latin typeface="Cambria Math" panose="02040503050406030204" pitchFamily="18" charset="0"/>
                            <a:ea typeface="Cambria Math" panose="02040503050406030204" pitchFamily="18" charset="0"/>
                          </a:rPr>
                          <m:t>−</m:t>
                        </m:r>
                        <m:r>
                          <a:rPr lang="hu-HU" b="0" i="1" smtClean="0">
                            <a:latin typeface="Cambria Math" panose="02040503050406030204" pitchFamily="18" charset="0"/>
                            <a:ea typeface="Cambria Math" panose="02040503050406030204" pitchFamily="18" charset="0"/>
                          </a:rPr>
                          <m:t>𝑦</m:t>
                        </m:r>
                      </m:e>
                    </m:d>
                    <m:r>
                      <a:rPr lang="hu-HU" b="0" i="1" smtClean="0">
                        <a:latin typeface="Cambria Math" panose="02040503050406030204" pitchFamily="18" charset="0"/>
                        <a:ea typeface="Cambria Math" panose="02040503050406030204" pitchFamily="18" charset="0"/>
                      </a:rPr>
                      <m:t>=</m:t>
                    </m:r>
                    <m:sSup>
                      <m:sSupPr>
                        <m:ctrlPr>
                          <a:rPr lang="hu-HU" b="0" i="1" smtClean="0">
                            <a:latin typeface="Cambria Math" panose="02040503050406030204" pitchFamily="18" charset="0"/>
                            <a:ea typeface="Cambria Math" panose="02040503050406030204" pitchFamily="18" charset="0"/>
                          </a:rPr>
                        </m:ctrlPr>
                      </m:sSupPr>
                      <m:e>
                        <m:r>
                          <a:rPr lang="hu-HU" b="0" i="1" smtClean="0">
                            <a:latin typeface="Cambria Math" panose="02040503050406030204" pitchFamily="18" charset="0"/>
                            <a:ea typeface="Cambria Math" panose="02040503050406030204" pitchFamily="18" charset="0"/>
                          </a:rPr>
                          <m:t>𝑄</m:t>
                        </m:r>
                      </m:e>
                      <m:sup>
                        <m:r>
                          <a:rPr lang="hu-HU" b="0" i="1" smtClean="0">
                            <a:latin typeface="Cambria Math" panose="02040503050406030204" pitchFamily="18" charset="0"/>
                            <a:ea typeface="Cambria Math" panose="02040503050406030204" pitchFamily="18" charset="0"/>
                          </a:rPr>
                          <m:t>𝑇</m:t>
                        </m:r>
                      </m:sup>
                    </m:sSup>
                    <m:r>
                      <a:rPr lang="hu-HU" b="0" i="1" smtClean="0">
                        <a:latin typeface="Cambria Math" panose="02040503050406030204" pitchFamily="18" charset="0"/>
                        <a:ea typeface="Cambria Math" panose="02040503050406030204" pitchFamily="18" charset="0"/>
                      </a:rPr>
                      <m:t>𝑒</m:t>
                    </m:r>
                  </m:oMath>
                </a14:m>
                <a:endParaRPr lang="hu-HU" dirty="0"/>
              </a:p>
              <a:p>
                <a:endParaRPr lang="hu-HU" dirty="0"/>
              </a:p>
              <a:p>
                <a:r>
                  <a:rPr lang="hu-HU" dirty="0" err="1">
                    <a:highlight>
                      <a:srgbClr val="FFFF00"/>
                    </a:highlight>
                  </a:rPr>
                  <a:t>Optimization</a:t>
                </a:r>
                <a:r>
                  <a:rPr lang="hu-HU" dirty="0">
                    <a:highlight>
                      <a:srgbClr val="FFFF00"/>
                    </a:highlight>
                  </a:rPr>
                  <a:t> of </a:t>
                </a:r>
                <a14:m>
                  <m:oMath xmlns:m="http://schemas.openxmlformats.org/officeDocument/2006/math">
                    <m:r>
                      <a:rPr lang="hu-HU" b="0" i="1" smtClean="0">
                        <a:highlight>
                          <a:srgbClr val="FFFF00"/>
                        </a:highlight>
                        <a:latin typeface="Cambria Math" panose="02040503050406030204" pitchFamily="18" charset="0"/>
                      </a:rPr>
                      <m:t>𝑄</m:t>
                    </m:r>
                  </m:oMath>
                </a14:m>
                <a:r>
                  <a:rPr lang="hu-HU" dirty="0">
                    <a:highlight>
                      <a:srgbClr val="FFFF00"/>
                    </a:highlight>
                  </a:rPr>
                  <a:t>:  </a:t>
                </a:r>
                <a:r>
                  <a:rPr lang="hu-HU" dirty="0">
                    <a:sym typeface="Wingdings" panose="05000000000000000000" pitchFamily="2" charset="2"/>
                  </a:rPr>
                  <a:t> </a:t>
                </a:r>
                <a14:m>
                  <m:oMath xmlns:m="http://schemas.openxmlformats.org/officeDocument/2006/math">
                    <m:r>
                      <a:rPr lang="hu-HU" i="1" smtClean="0">
                        <a:latin typeface="Cambria Math" panose="02040503050406030204" pitchFamily="18" charset="0"/>
                        <a:ea typeface="Cambria Math" panose="02040503050406030204" pitchFamily="18" charset="0"/>
                      </a:rPr>
                      <m:t>∆</m:t>
                    </m:r>
                    <m:r>
                      <a:rPr lang="hu-HU" b="0" i="1" smtClean="0">
                        <a:latin typeface="Cambria Math" panose="02040503050406030204" pitchFamily="18" charset="0"/>
                        <a:ea typeface="Cambria Math" panose="02040503050406030204" pitchFamily="18" charset="0"/>
                      </a:rPr>
                      <m:t>𝑄</m:t>
                    </m:r>
                    <m:r>
                      <a:rPr lang="hu-HU" b="0" i="1" smtClean="0">
                        <a:latin typeface="Cambria Math" panose="02040503050406030204" pitchFamily="18" charset="0"/>
                        <a:ea typeface="Cambria Math" panose="02040503050406030204" pitchFamily="18" charset="0"/>
                      </a:rPr>
                      <m:t>∝ </m:t>
                    </m:r>
                    <m:d>
                      <m:dPr>
                        <m:ctrlPr>
                          <a:rPr lang="hu-HU" b="0" i="1" smtClean="0">
                            <a:latin typeface="Cambria Math" panose="02040503050406030204" pitchFamily="18" charset="0"/>
                            <a:ea typeface="Cambria Math" panose="02040503050406030204" pitchFamily="18" charset="0"/>
                          </a:rPr>
                        </m:ctrlPr>
                      </m:dPr>
                      <m:e>
                        <m:r>
                          <a:rPr lang="hu-HU" b="0" i="1" smtClean="0">
                            <a:latin typeface="Cambria Math" panose="02040503050406030204" pitchFamily="18" charset="0"/>
                            <a:ea typeface="Cambria Math" panose="02040503050406030204" pitchFamily="18" charset="0"/>
                          </a:rPr>
                          <m:t>𝑥</m:t>
                        </m:r>
                        <m:r>
                          <a:rPr lang="hu-HU" b="0" i="1" smtClean="0">
                            <a:latin typeface="Cambria Math" panose="02040503050406030204" pitchFamily="18" charset="0"/>
                            <a:ea typeface="Cambria Math" panose="02040503050406030204" pitchFamily="18" charset="0"/>
                          </a:rPr>
                          <m:t>−</m:t>
                        </m:r>
                        <m:r>
                          <a:rPr lang="hu-HU" b="0" i="1" smtClean="0">
                            <a:latin typeface="Cambria Math" panose="02040503050406030204" pitchFamily="18" charset="0"/>
                            <a:ea typeface="Cambria Math" panose="02040503050406030204" pitchFamily="18" charset="0"/>
                          </a:rPr>
                          <m:t>𝑄h</m:t>
                        </m:r>
                      </m:e>
                    </m:d>
                    <m:sSup>
                      <m:sSupPr>
                        <m:ctrlPr>
                          <a:rPr lang="hu-HU" b="0" i="1" smtClean="0">
                            <a:latin typeface="Cambria Math" panose="02040503050406030204" pitchFamily="18" charset="0"/>
                            <a:ea typeface="Cambria Math" panose="02040503050406030204" pitchFamily="18" charset="0"/>
                          </a:rPr>
                        </m:ctrlPr>
                      </m:sSupPr>
                      <m:e>
                        <m:r>
                          <a:rPr lang="hu-HU" b="0" i="1" smtClean="0">
                            <a:latin typeface="Cambria Math" panose="02040503050406030204" pitchFamily="18" charset="0"/>
                            <a:ea typeface="Cambria Math" panose="02040503050406030204" pitchFamily="18" charset="0"/>
                          </a:rPr>
                          <m:t>h</m:t>
                        </m:r>
                      </m:e>
                      <m:sup>
                        <m:r>
                          <a:rPr lang="hu-HU" b="0" i="1" smtClean="0">
                            <a:latin typeface="Cambria Math" panose="02040503050406030204" pitchFamily="18" charset="0"/>
                            <a:ea typeface="Cambria Math" panose="02040503050406030204" pitchFamily="18" charset="0"/>
                          </a:rPr>
                          <m:t>𝑇</m:t>
                        </m:r>
                      </m:sup>
                    </m:sSup>
                    <m:r>
                      <a:rPr lang="hu-HU" b="0" i="1" smtClean="0">
                        <a:latin typeface="Cambria Math" panose="02040503050406030204" pitchFamily="18" charset="0"/>
                        <a:ea typeface="Cambria Math" panose="02040503050406030204" pitchFamily="18" charset="0"/>
                      </a:rPr>
                      <m:t>=</m:t>
                    </m:r>
                    <m:d>
                      <m:dPr>
                        <m:ctrlPr>
                          <a:rPr lang="hu-HU" i="1">
                            <a:latin typeface="Cambria Math" panose="02040503050406030204" pitchFamily="18" charset="0"/>
                            <a:ea typeface="Cambria Math" panose="02040503050406030204" pitchFamily="18" charset="0"/>
                          </a:rPr>
                        </m:ctrlPr>
                      </m:dPr>
                      <m:e>
                        <m:r>
                          <a:rPr lang="hu-HU" i="1">
                            <a:latin typeface="Cambria Math" panose="02040503050406030204" pitchFamily="18" charset="0"/>
                            <a:ea typeface="Cambria Math" panose="02040503050406030204" pitchFamily="18" charset="0"/>
                          </a:rPr>
                          <m:t>𝑥</m:t>
                        </m:r>
                        <m:r>
                          <a:rPr lang="hu-HU" i="1">
                            <a:latin typeface="Cambria Math" panose="02040503050406030204" pitchFamily="18" charset="0"/>
                            <a:ea typeface="Cambria Math" panose="02040503050406030204" pitchFamily="18" charset="0"/>
                          </a:rPr>
                          <m:t>−</m:t>
                        </m:r>
                        <m:r>
                          <a:rPr lang="hu-HU" b="0" i="1" smtClean="0">
                            <a:latin typeface="Cambria Math" panose="02040503050406030204" pitchFamily="18" charset="0"/>
                            <a:ea typeface="Cambria Math" panose="02040503050406030204" pitchFamily="18" charset="0"/>
                          </a:rPr>
                          <m:t>𝑦</m:t>
                        </m:r>
                      </m:e>
                    </m:d>
                    <m:sSup>
                      <m:sSupPr>
                        <m:ctrlPr>
                          <a:rPr lang="hu-HU" i="1">
                            <a:latin typeface="Cambria Math" panose="02040503050406030204" pitchFamily="18" charset="0"/>
                            <a:ea typeface="Cambria Math" panose="02040503050406030204" pitchFamily="18" charset="0"/>
                          </a:rPr>
                        </m:ctrlPr>
                      </m:sSupPr>
                      <m:e>
                        <m:r>
                          <a:rPr lang="hu-HU" i="1">
                            <a:latin typeface="Cambria Math" panose="02040503050406030204" pitchFamily="18" charset="0"/>
                            <a:ea typeface="Cambria Math" panose="02040503050406030204" pitchFamily="18" charset="0"/>
                          </a:rPr>
                          <m:t>h</m:t>
                        </m:r>
                      </m:e>
                      <m:sup>
                        <m:r>
                          <a:rPr lang="hu-HU" i="1">
                            <a:latin typeface="Cambria Math" panose="02040503050406030204" pitchFamily="18" charset="0"/>
                            <a:ea typeface="Cambria Math" panose="02040503050406030204" pitchFamily="18" charset="0"/>
                          </a:rPr>
                          <m:t>𝑇</m:t>
                        </m:r>
                      </m:sup>
                    </m:sSup>
                    <m:r>
                      <a:rPr lang="hu-HU" i="1">
                        <a:latin typeface="Cambria Math" panose="02040503050406030204" pitchFamily="18" charset="0"/>
                        <a:ea typeface="Cambria Math" panose="02040503050406030204" pitchFamily="18" charset="0"/>
                      </a:rPr>
                      <m:t>=</m:t>
                    </m:r>
                    <m:r>
                      <a:rPr lang="hu-HU" b="0" i="1" smtClean="0">
                        <a:latin typeface="Cambria Math" panose="02040503050406030204" pitchFamily="18" charset="0"/>
                        <a:ea typeface="Cambria Math" panose="02040503050406030204" pitchFamily="18" charset="0"/>
                      </a:rPr>
                      <m:t>𝑒</m:t>
                    </m:r>
                    <m:sSup>
                      <m:sSupPr>
                        <m:ctrlPr>
                          <a:rPr lang="hu-HU" b="0" i="1" smtClean="0">
                            <a:latin typeface="Cambria Math" panose="02040503050406030204" pitchFamily="18" charset="0"/>
                            <a:ea typeface="Cambria Math" panose="02040503050406030204" pitchFamily="18" charset="0"/>
                          </a:rPr>
                        </m:ctrlPr>
                      </m:sSupPr>
                      <m:e>
                        <m:r>
                          <a:rPr lang="hu-HU" b="0" i="1" smtClean="0">
                            <a:latin typeface="Cambria Math" panose="02040503050406030204" pitchFamily="18" charset="0"/>
                            <a:ea typeface="Cambria Math" panose="02040503050406030204" pitchFamily="18" charset="0"/>
                          </a:rPr>
                          <m:t>h</m:t>
                        </m:r>
                      </m:e>
                      <m:sup>
                        <m:r>
                          <a:rPr lang="hu-HU" b="0" i="1" smtClean="0">
                            <a:latin typeface="Cambria Math" panose="02040503050406030204" pitchFamily="18" charset="0"/>
                            <a:ea typeface="Cambria Math" panose="02040503050406030204" pitchFamily="18" charset="0"/>
                          </a:rPr>
                          <m:t>𝑇</m:t>
                        </m:r>
                      </m:sup>
                    </m:sSup>
                  </m:oMath>
                </a14:m>
                <a:endParaRPr lang="hu-HU" dirty="0"/>
              </a:p>
            </p:txBody>
          </p:sp>
        </mc:Choice>
        <mc:Fallback xmlns="">
          <p:sp>
            <p:nvSpPr>
              <p:cNvPr id="3" name="Text Placeholder 2">
                <a:extLst>
                  <a:ext uri="{FF2B5EF4-FFF2-40B4-BE49-F238E27FC236}">
                    <a16:creationId xmlns:a16="http://schemas.microsoft.com/office/drawing/2014/main" id="{06605999-0326-48AE-A6C3-9F1E91989AEF}"/>
                  </a:ext>
                </a:extLst>
              </p:cNvPr>
              <p:cNvSpPr>
                <a:spLocks noGrp="1" noRot="1" noChangeAspect="1" noMove="1" noResize="1" noEditPoints="1" noAdjustHandles="1" noChangeArrowheads="1" noChangeShapeType="1" noTextEdit="1"/>
              </p:cNvSpPr>
              <p:nvPr>
                <p:ph type="body" sz="quarter" idx="16"/>
              </p:nvPr>
            </p:nvSpPr>
            <p:spPr>
              <a:xfrm>
                <a:off x="467548" y="1196976"/>
                <a:ext cx="7632844" cy="5184352"/>
              </a:xfrm>
              <a:blipFill>
                <a:blip r:embed="rId2"/>
                <a:stretch>
                  <a:fillRect l="-958"/>
                </a:stretch>
              </a:blipFill>
            </p:spPr>
            <p:txBody>
              <a:bodyPr/>
              <a:lstStyle/>
              <a:p>
                <a:r>
                  <a:rPr lang="hu-HU">
                    <a:noFill/>
                  </a:rPr>
                  <a:t> </a:t>
                </a:r>
              </a:p>
            </p:txBody>
          </p:sp>
        </mc:Fallback>
      </mc:AlternateContent>
      <p:sp>
        <p:nvSpPr>
          <p:cNvPr id="4" name="Rectangle 3">
            <a:extLst>
              <a:ext uri="{FF2B5EF4-FFF2-40B4-BE49-F238E27FC236}">
                <a16:creationId xmlns:a16="http://schemas.microsoft.com/office/drawing/2014/main" id="{706FB509-7348-43D5-9FAA-D4EE61612C2F}"/>
              </a:ext>
            </a:extLst>
          </p:cNvPr>
          <p:cNvSpPr/>
          <p:nvPr/>
        </p:nvSpPr>
        <p:spPr>
          <a:xfrm>
            <a:off x="1043608" y="4672838"/>
            <a:ext cx="288032" cy="192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hu-HU" dirty="0"/>
              <a:t>Input</a:t>
            </a:r>
          </a:p>
        </p:txBody>
      </p:sp>
      <p:sp>
        <p:nvSpPr>
          <p:cNvPr id="5" name="Rectangle 4">
            <a:extLst>
              <a:ext uri="{FF2B5EF4-FFF2-40B4-BE49-F238E27FC236}">
                <a16:creationId xmlns:a16="http://schemas.microsoft.com/office/drawing/2014/main" id="{C631C802-E422-4058-81BC-1DB6A2F24565}"/>
              </a:ext>
            </a:extLst>
          </p:cNvPr>
          <p:cNvSpPr/>
          <p:nvPr/>
        </p:nvSpPr>
        <p:spPr>
          <a:xfrm>
            <a:off x="2591780" y="5085184"/>
            <a:ext cx="504056" cy="1080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hu-HU" dirty="0" err="1"/>
              <a:t>Represen</a:t>
            </a:r>
            <a:r>
              <a:rPr lang="hu-HU" dirty="0"/>
              <a:t>-tation</a:t>
            </a:r>
          </a:p>
        </p:txBody>
      </p:sp>
      <p:sp>
        <p:nvSpPr>
          <p:cNvPr id="6" name="Rectangle 5">
            <a:extLst>
              <a:ext uri="{FF2B5EF4-FFF2-40B4-BE49-F238E27FC236}">
                <a16:creationId xmlns:a16="http://schemas.microsoft.com/office/drawing/2014/main" id="{9137865A-B246-4136-8EF8-B423F3BCABC6}"/>
              </a:ext>
            </a:extLst>
          </p:cNvPr>
          <p:cNvSpPr/>
          <p:nvPr/>
        </p:nvSpPr>
        <p:spPr>
          <a:xfrm>
            <a:off x="4355976" y="4653136"/>
            <a:ext cx="288032" cy="192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hu-HU" dirty="0" err="1"/>
              <a:t>Approximate</a:t>
            </a:r>
            <a:r>
              <a:rPr lang="hu-HU" dirty="0"/>
              <a:t> Input</a:t>
            </a:r>
          </a:p>
        </p:txBody>
      </p:sp>
      <p:cxnSp>
        <p:nvCxnSpPr>
          <p:cNvPr id="7" name="Straight Arrow Connector 6">
            <a:extLst>
              <a:ext uri="{FF2B5EF4-FFF2-40B4-BE49-F238E27FC236}">
                <a16:creationId xmlns:a16="http://schemas.microsoft.com/office/drawing/2014/main" id="{CFC89A9B-A0B1-4B83-8233-C4E39939EF0B}"/>
              </a:ext>
            </a:extLst>
          </p:cNvPr>
          <p:cNvCxnSpPr>
            <a:cxnSpLocks/>
            <a:stCxn id="4" idx="3"/>
            <a:endCxn id="5" idx="1"/>
          </p:cNvCxnSpPr>
          <p:nvPr/>
        </p:nvCxnSpPr>
        <p:spPr>
          <a:xfrm flipV="1">
            <a:off x="1331640" y="5625244"/>
            <a:ext cx="1260140" cy="7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B093AD8-CBC1-4035-91ED-8D1ECFAA30DE}"/>
              </a:ext>
            </a:extLst>
          </p:cNvPr>
          <p:cNvCxnSpPr>
            <a:cxnSpLocks/>
            <a:stCxn id="5" idx="3"/>
            <a:endCxn id="6" idx="1"/>
          </p:cNvCxnSpPr>
          <p:nvPr/>
        </p:nvCxnSpPr>
        <p:spPr>
          <a:xfrm flipV="1">
            <a:off x="3095836" y="5613256"/>
            <a:ext cx="1260140" cy="11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BC073CD-C8E6-4B62-ADD4-6CC1FF7A6F81}"/>
              </a:ext>
            </a:extLst>
          </p:cNvPr>
          <p:cNvSpPr txBox="1"/>
          <p:nvPr/>
        </p:nvSpPr>
        <p:spPr>
          <a:xfrm>
            <a:off x="6804240" y="3391989"/>
            <a:ext cx="1872212" cy="2031325"/>
          </a:xfrm>
          <a:prstGeom prst="rect">
            <a:avLst/>
          </a:prstGeom>
          <a:solidFill>
            <a:schemeClr val="accent3">
              <a:lumMod val="20000"/>
              <a:lumOff val="80000"/>
              <a:alpha val="14000"/>
            </a:schemeClr>
          </a:solidFill>
        </p:spPr>
        <p:txBody>
          <a:bodyPr wrap="square" rtlCol="0">
            <a:spAutoFit/>
          </a:bodyPr>
          <a:lstStyle/>
          <a:p>
            <a:r>
              <a:rPr lang="hu-HU" dirty="0">
                <a:latin typeface="Times New Roman" panose="02020603050405020304" pitchFamily="18" charset="0"/>
                <a:cs typeface="Times New Roman" panose="02020603050405020304" pitchFamily="18" charset="0"/>
              </a:rPr>
              <a:t>Input: </a:t>
            </a:r>
            <a:r>
              <a:rPr lang="hu-HU" i="1" dirty="0">
                <a:latin typeface="Times New Roman" panose="02020603050405020304" pitchFamily="18" charset="0"/>
                <a:cs typeface="Times New Roman" panose="02020603050405020304" pitchFamily="18" charset="0"/>
              </a:rPr>
              <a:t>x</a:t>
            </a:r>
          </a:p>
          <a:p>
            <a:r>
              <a:rPr lang="hu-HU" dirty="0" err="1">
                <a:latin typeface="Times New Roman" panose="02020603050405020304" pitchFamily="18" charset="0"/>
                <a:cs typeface="Times New Roman" panose="02020603050405020304" pitchFamily="18" charset="0"/>
              </a:rPr>
              <a:t>Representation</a:t>
            </a:r>
            <a:r>
              <a:rPr lang="hu-HU" dirty="0">
                <a:latin typeface="Times New Roman" panose="02020603050405020304" pitchFamily="18" charset="0"/>
                <a:cs typeface="Times New Roman" panose="02020603050405020304" pitchFamily="18" charset="0"/>
              </a:rPr>
              <a:t>: </a:t>
            </a:r>
            <a:r>
              <a:rPr lang="hu-HU" i="1" dirty="0">
                <a:latin typeface="Times New Roman" panose="02020603050405020304" pitchFamily="18" charset="0"/>
                <a:cs typeface="Times New Roman" panose="02020603050405020304" pitchFamily="18" charset="0"/>
              </a:rPr>
              <a:t>h</a:t>
            </a:r>
          </a:p>
          <a:p>
            <a:r>
              <a:rPr lang="hu-HU" dirty="0" err="1">
                <a:latin typeface="Times New Roman" panose="02020603050405020304" pitchFamily="18" charset="0"/>
                <a:cs typeface="Times New Roman" panose="02020603050405020304" pitchFamily="18" charset="0"/>
              </a:rPr>
              <a:t>Estimated</a:t>
            </a:r>
            <a:r>
              <a:rPr lang="hu-HU" dirty="0">
                <a:latin typeface="Times New Roman" panose="02020603050405020304" pitchFamily="18" charset="0"/>
                <a:cs typeface="Times New Roman" panose="02020603050405020304" pitchFamily="18" charset="0"/>
              </a:rPr>
              <a:t> input: </a:t>
            </a:r>
            <a:r>
              <a:rPr lang="hu-HU" i="1" dirty="0">
                <a:latin typeface="Times New Roman" panose="02020603050405020304" pitchFamily="18" charset="0"/>
                <a:cs typeface="Times New Roman" panose="02020603050405020304" pitchFamily="18" charset="0"/>
              </a:rPr>
              <a:t>y</a:t>
            </a:r>
          </a:p>
          <a:p>
            <a:r>
              <a:rPr lang="hu-HU" dirty="0" err="1">
                <a:latin typeface="Times New Roman" panose="02020603050405020304" pitchFamily="18" charset="0"/>
                <a:cs typeface="Times New Roman" panose="02020603050405020304" pitchFamily="18" charset="0"/>
              </a:rPr>
              <a:t>Error</a:t>
            </a:r>
            <a:r>
              <a:rPr lang="hu-HU" dirty="0">
                <a:latin typeface="Times New Roman" panose="02020603050405020304" pitchFamily="18" charset="0"/>
                <a:cs typeface="Times New Roman" panose="02020603050405020304" pitchFamily="18" charset="0"/>
              </a:rPr>
              <a:t>: </a:t>
            </a:r>
            <a:r>
              <a:rPr lang="hu-HU" i="1" dirty="0">
                <a:latin typeface="Times New Roman" panose="02020603050405020304" pitchFamily="18" charset="0"/>
                <a:cs typeface="Times New Roman" panose="02020603050405020304" pitchFamily="18" charset="0"/>
              </a:rPr>
              <a:t>e=x-y</a:t>
            </a:r>
            <a:r>
              <a:rPr lang="hu-HU" i="1" dirty="0">
                <a:latin typeface="Times New Roman" panose="02020603050405020304" pitchFamily="18" charset="0"/>
                <a:cs typeface="Times New Roman" panose="02020603050405020304" pitchFamily="18" charset="0"/>
                <a:sym typeface="Symbol" panose="05050102010706020507" pitchFamily="18" charset="2"/>
              </a:rPr>
              <a:t> 0</a:t>
            </a:r>
            <a:endParaRPr lang="hu-HU" i="1" dirty="0">
              <a:latin typeface="Times New Roman" panose="02020603050405020304" pitchFamily="18" charset="0"/>
              <a:cs typeface="Times New Roman" panose="02020603050405020304" pitchFamily="18" charset="0"/>
            </a:endParaRPr>
          </a:p>
          <a:p>
            <a:r>
              <a:rPr lang="hu-HU" dirty="0" err="1">
                <a:latin typeface="Times New Roman" panose="02020603050405020304" pitchFamily="18" charset="0"/>
                <a:cs typeface="Times New Roman" panose="02020603050405020304" pitchFamily="18" charset="0"/>
              </a:rPr>
              <a:t>Matrices</a:t>
            </a:r>
            <a:r>
              <a:rPr lang="hu-HU" dirty="0">
                <a:latin typeface="Times New Roman" panose="02020603050405020304" pitchFamily="18" charset="0"/>
                <a:cs typeface="Times New Roman" panose="02020603050405020304" pitchFamily="18" charset="0"/>
              </a:rPr>
              <a:t>: </a:t>
            </a:r>
            <a:endParaRPr lang="hu-HU" i="1" dirty="0">
              <a:latin typeface="Times New Roman" panose="02020603050405020304" pitchFamily="18" charset="0"/>
              <a:cs typeface="Times New Roman" panose="02020603050405020304" pitchFamily="18" charset="0"/>
            </a:endParaRPr>
          </a:p>
          <a:p>
            <a:r>
              <a:rPr lang="hu-HU" i="1" dirty="0">
                <a:latin typeface="Times New Roman" panose="02020603050405020304" pitchFamily="18" charset="0"/>
                <a:cs typeface="Times New Roman" panose="02020603050405020304" pitchFamily="18" charset="0"/>
              </a:rPr>
              <a:t>h=</a:t>
            </a:r>
            <a:r>
              <a:rPr lang="hu-HU" i="1" dirty="0" err="1">
                <a:latin typeface="Times New Roman" panose="02020603050405020304" pitchFamily="18" charset="0"/>
                <a:cs typeface="Times New Roman" panose="02020603050405020304" pitchFamily="18" charset="0"/>
              </a:rPr>
              <a:t>Q</a:t>
            </a:r>
            <a:r>
              <a:rPr lang="hu-HU" i="1" baseline="30000" dirty="0" err="1">
                <a:latin typeface="Times New Roman" panose="02020603050405020304" pitchFamily="18" charset="0"/>
                <a:cs typeface="Times New Roman" panose="02020603050405020304" pitchFamily="18" charset="0"/>
              </a:rPr>
              <a:t>T</a:t>
            </a:r>
            <a:r>
              <a:rPr lang="hu-HU" i="1" dirty="0" err="1">
                <a:latin typeface="Times New Roman" panose="02020603050405020304" pitchFamily="18" charset="0"/>
                <a:cs typeface="Times New Roman" panose="02020603050405020304" pitchFamily="18" charset="0"/>
              </a:rPr>
              <a:t>x</a:t>
            </a:r>
            <a:endParaRPr lang="hu-HU" i="1" dirty="0">
              <a:latin typeface="Times New Roman" panose="02020603050405020304" pitchFamily="18" charset="0"/>
              <a:cs typeface="Times New Roman" panose="02020603050405020304" pitchFamily="18" charset="0"/>
            </a:endParaRPr>
          </a:p>
          <a:p>
            <a:r>
              <a:rPr lang="hu-HU" i="1" dirty="0">
                <a:latin typeface="Times New Roman" panose="02020603050405020304" pitchFamily="18" charset="0"/>
                <a:cs typeface="Times New Roman" panose="02020603050405020304" pitchFamily="18" charset="0"/>
              </a:rPr>
              <a:t>y=</a:t>
            </a:r>
            <a:r>
              <a:rPr lang="hu-HU" i="1" dirty="0" err="1">
                <a:latin typeface="Times New Roman" panose="02020603050405020304" pitchFamily="18" charset="0"/>
                <a:cs typeface="Times New Roman" panose="02020603050405020304" pitchFamily="18" charset="0"/>
              </a:rPr>
              <a:t>Qh</a:t>
            </a:r>
            <a:endParaRPr lang="hu-HU" i="1" dirty="0">
              <a:latin typeface="Times New Roman" panose="02020603050405020304" pitchFamily="18" charset="0"/>
              <a:cs typeface="Times New Roman" panose="02020603050405020304" pitchFamily="18" charset="0"/>
            </a:endParaRPr>
          </a:p>
        </p:txBody>
      </p:sp>
      <p:cxnSp>
        <p:nvCxnSpPr>
          <p:cNvPr id="11" name="Connector: Elbow 10">
            <a:extLst>
              <a:ext uri="{FF2B5EF4-FFF2-40B4-BE49-F238E27FC236}">
                <a16:creationId xmlns:a16="http://schemas.microsoft.com/office/drawing/2014/main" id="{1F90C24E-15D1-43CE-AEA1-6A307D5F4026}"/>
              </a:ext>
            </a:extLst>
          </p:cNvPr>
          <p:cNvCxnSpPr>
            <a:stCxn id="6" idx="3"/>
            <a:endCxn id="4" idx="0"/>
          </p:cNvCxnSpPr>
          <p:nvPr/>
        </p:nvCxnSpPr>
        <p:spPr>
          <a:xfrm flipH="1" flipV="1">
            <a:off x="1187624" y="4672838"/>
            <a:ext cx="3456384" cy="940418"/>
          </a:xfrm>
          <a:prstGeom prst="bentConnector4">
            <a:avLst>
              <a:gd name="adj1" fmla="val -6614"/>
              <a:gd name="adj2" fmla="val 126403"/>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A4C253D-EF63-47BA-9E28-37D9AE5E4D0C}"/>
              </a:ext>
            </a:extLst>
          </p:cNvPr>
          <p:cNvSpPr txBox="1"/>
          <p:nvPr/>
        </p:nvSpPr>
        <p:spPr>
          <a:xfrm>
            <a:off x="3486484" y="5216840"/>
            <a:ext cx="351378" cy="369332"/>
          </a:xfrm>
          <a:prstGeom prst="rect">
            <a:avLst/>
          </a:prstGeom>
          <a:noFill/>
        </p:spPr>
        <p:txBody>
          <a:bodyPr wrap="none" rtlCol="0">
            <a:spAutoFit/>
          </a:bodyPr>
          <a:lstStyle/>
          <a:p>
            <a:r>
              <a:rPr lang="hu-HU" i="1" dirty="0">
                <a:latin typeface="Times New Roman" panose="02020603050405020304" pitchFamily="18" charset="0"/>
                <a:cs typeface="Times New Roman" panose="02020603050405020304" pitchFamily="18" charset="0"/>
              </a:rPr>
              <a:t>Q</a:t>
            </a:r>
            <a:endParaRPr lang="hu-HU" dirty="0"/>
          </a:p>
        </p:txBody>
      </p:sp>
      <p:sp>
        <p:nvSpPr>
          <p:cNvPr id="13" name="TextBox 12">
            <a:extLst>
              <a:ext uri="{FF2B5EF4-FFF2-40B4-BE49-F238E27FC236}">
                <a16:creationId xmlns:a16="http://schemas.microsoft.com/office/drawing/2014/main" id="{B11D59EB-8316-4F3E-853A-822488D418B3}"/>
              </a:ext>
            </a:extLst>
          </p:cNvPr>
          <p:cNvSpPr txBox="1"/>
          <p:nvPr/>
        </p:nvSpPr>
        <p:spPr>
          <a:xfrm>
            <a:off x="1843115" y="5234202"/>
            <a:ext cx="436338" cy="369332"/>
          </a:xfrm>
          <a:prstGeom prst="rect">
            <a:avLst/>
          </a:prstGeom>
          <a:noFill/>
        </p:spPr>
        <p:txBody>
          <a:bodyPr wrap="none" rtlCol="0">
            <a:spAutoFit/>
          </a:bodyPr>
          <a:lstStyle/>
          <a:p>
            <a:r>
              <a:rPr lang="hu-HU" i="1" dirty="0" err="1">
                <a:latin typeface="Times New Roman" panose="02020603050405020304" pitchFamily="18" charset="0"/>
                <a:cs typeface="Times New Roman" panose="02020603050405020304" pitchFamily="18" charset="0"/>
              </a:rPr>
              <a:t>Q</a:t>
            </a:r>
            <a:r>
              <a:rPr lang="hu-HU" i="1" baseline="30000" dirty="0" err="1">
                <a:latin typeface="Times New Roman" panose="02020603050405020304" pitchFamily="18" charset="0"/>
                <a:cs typeface="Times New Roman" panose="02020603050405020304" pitchFamily="18" charset="0"/>
              </a:rPr>
              <a:t>T</a:t>
            </a:r>
            <a:endParaRPr lang="hu-HU" dirty="0"/>
          </a:p>
        </p:txBody>
      </p:sp>
      <p:sp>
        <p:nvSpPr>
          <p:cNvPr id="14" name="TextBox 13">
            <a:extLst>
              <a:ext uri="{FF2B5EF4-FFF2-40B4-BE49-F238E27FC236}">
                <a16:creationId xmlns:a16="http://schemas.microsoft.com/office/drawing/2014/main" id="{3DAB368A-5CF5-43FD-B4AF-13A62E97E12C}"/>
              </a:ext>
            </a:extLst>
          </p:cNvPr>
          <p:cNvSpPr txBox="1"/>
          <p:nvPr/>
        </p:nvSpPr>
        <p:spPr>
          <a:xfrm>
            <a:off x="2798089" y="4103361"/>
            <a:ext cx="504056" cy="369332"/>
          </a:xfrm>
          <a:prstGeom prst="rect">
            <a:avLst/>
          </a:prstGeom>
          <a:noFill/>
        </p:spPr>
        <p:txBody>
          <a:bodyPr wrap="square" rtlCol="0">
            <a:spAutoFit/>
          </a:bodyPr>
          <a:lstStyle/>
          <a:p>
            <a:r>
              <a:rPr lang="hu-HU" i="1" dirty="0">
                <a:latin typeface="Times New Roman" panose="02020603050405020304" pitchFamily="18" charset="0"/>
                <a:cs typeface="Times New Roman" panose="02020603050405020304" pitchFamily="18" charset="0"/>
              </a:rPr>
              <a:t>-I</a:t>
            </a:r>
            <a:endParaRPr lang="hu-HU"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70E3ED4-F503-49AD-84D2-90DFB4435AD1}"/>
                  </a:ext>
                </a:extLst>
              </p:cNvPr>
              <p:cNvSpPr txBox="1"/>
              <p:nvPr/>
            </p:nvSpPr>
            <p:spPr>
              <a:xfrm>
                <a:off x="4723442" y="5667678"/>
                <a:ext cx="4420557" cy="923330"/>
              </a:xfrm>
              <a:prstGeom prst="rect">
                <a:avLst/>
              </a:prstGeom>
              <a:noFill/>
            </p:spPr>
            <p:txBody>
              <a:bodyPr wrap="square" rtlCol="0">
                <a:spAutoFit/>
              </a:bodyPr>
              <a:lstStyle/>
              <a:p>
                <a:r>
                  <a:rPr lang="hu-HU" dirty="0" err="1"/>
                  <a:t>Notes</a:t>
                </a:r>
                <a:r>
                  <a:rPr lang="hu-HU" dirty="0"/>
                  <a:t>: </a:t>
                </a:r>
                <a:r>
                  <a:rPr lang="hu-HU" i="1" dirty="0" err="1">
                    <a:latin typeface="Times New Roman" panose="02020603050405020304" pitchFamily="18" charset="0"/>
                    <a:cs typeface="Times New Roman" panose="02020603050405020304" pitchFamily="18" charset="0"/>
                  </a:rPr>
                  <a:t>Q</a:t>
                </a:r>
                <a:r>
                  <a:rPr lang="hu-HU" i="1" baseline="30000" dirty="0" err="1">
                    <a:latin typeface="Times New Roman" panose="02020603050405020304" pitchFamily="18" charset="0"/>
                    <a:cs typeface="Times New Roman" panose="02020603050405020304" pitchFamily="18" charset="0"/>
                  </a:rPr>
                  <a:t>T</a:t>
                </a:r>
                <a:r>
                  <a:rPr lang="hu-HU" i="1" baseline="30000" dirty="0">
                    <a:latin typeface="Times New Roman" panose="02020603050405020304" pitchFamily="18" charset="0"/>
                    <a:cs typeface="Times New Roman" panose="02020603050405020304" pitchFamily="18" charset="0"/>
                  </a:rPr>
                  <a:t> </a:t>
                </a:r>
                <a:r>
                  <a:rPr lang="hu-HU" dirty="0"/>
                  <a:t> </a:t>
                </a:r>
                <a:r>
                  <a:rPr lang="hu-HU" dirty="0" err="1"/>
                  <a:t>may</a:t>
                </a:r>
                <a:r>
                  <a:rPr lang="hu-HU" dirty="0"/>
                  <a:t> </a:t>
                </a:r>
                <a:r>
                  <a:rPr lang="hu-HU" dirty="0" err="1"/>
                  <a:t>vary</a:t>
                </a:r>
                <a:r>
                  <a:rPr lang="hu-HU" dirty="0"/>
                  <a:t> </a:t>
                </a:r>
                <a:r>
                  <a:rPr lang="hu-HU" dirty="0" err="1"/>
                  <a:t>widely</a:t>
                </a:r>
                <a:r>
                  <a:rPr lang="hu-HU" dirty="0"/>
                  <a:t> in </a:t>
                </a:r>
                <a:r>
                  <a:rPr lang="hu-HU" dirty="0" err="1"/>
                  <a:t>deep</a:t>
                </a:r>
                <a:r>
                  <a:rPr lang="hu-HU" dirty="0"/>
                  <a:t> </a:t>
                </a:r>
                <a:r>
                  <a:rPr lang="hu-HU" dirty="0" err="1"/>
                  <a:t>networks</a:t>
                </a:r>
                <a:endParaRPr lang="hu-HU" dirty="0"/>
              </a:p>
              <a:p>
                <a14:m>
                  <m:oMath xmlns:m="http://schemas.openxmlformats.org/officeDocument/2006/math">
                    <m:r>
                      <a:rPr lang="hu-HU" i="1">
                        <a:latin typeface="Cambria Math" panose="02040503050406030204" pitchFamily="18" charset="0"/>
                        <a:ea typeface="Cambria Math" panose="02040503050406030204" pitchFamily="18" charset="0"/>
                      </a:rPr>
                      <m:t>𝑒</m:t>
                    </m:r>
                    <m:sSup>
                      <m:sSupPr>
                        <m:ctrlPr>
                          <a:rPr lang="hu-HU" i="1">
                            <a:latin typeface="Cambria Math" panose="02040503050406030204" pitchFamily="18" charset="0"/>
                            <a:ea typeface="Cambria Math" panose="02040503050406030204" pitchFamily="18" charset="0"/>
                          </a:rPr>
                        </m:ctrlPr>
                      </m:sSupPr>
                      <m:e>
                        <m:r>
                          <a:rPr lang="hu-HU" i="1">
                            <a:latin typeface="Cambria Math" panose="02040503050406030204" pitchFamily="18" charset="0"/>
                            <a:ea typeface="Cambria Math" panose="02040503050406030204" pitchFamily="18" charset="0"/>
                          </a:rPr>
                          <m:t>h</m:t>
                        </m:r>
                      </m:e>
                      <m:sup>
                        <m:r>
                          <a:rPr lang="hu-HU" i="1">
                            <a:latin typeface="Cambria Math" panose="02040503050406030204" pitchFamily="18" charset="0"/>
                            <a:ea typeface="Cambria Math" panose="02040503050406030204" pitchFamily="18" charset="0"/>
                          </a:rPr>
                          <m:t>𝑇</m:t>
                        </m:r>
                      </m:sup>
                    </m:sSup>
                  </m:oMath>
                </a14:m>
                <a:r>
                  <a:rPr lang="hu-HU" dirty="0"/>
                  <a:t> </a:t>
                </a:r>
                <a:r>
                  <a:rPr lang="hu-HU" dirty="0" err="1"/>
                  <a:t>means</a:t>
                </a:r>
                <a:r>
                  <a:rPr lang="hu-HU" dirty="0"/>
                  <a:t> </a:t>
                </a:r>
                <a:r>
                  <a:rPr lang="hu-HU" dirty="0" err="1"/>
                  <a:t>locality</a:t>
                </a:r>
                <a:r>
                  <a:rPr lang="hu-HU" dirty="0"/>
                  <a:t> – </a:t>
                </a:r>
                <a:r>
                  <a:rPr lang="hu-HU" dirty="0" err="1"/>
                  <a:t>called</a:t>
                </a:r>
                <a:r>
                  <a:rPr lang="hu-HU" dirty="0"/>
                  <a:t> Hebbian learning, </a:t>
                </a:r>
                <a:r>
                  <a:rPr lang="hu-HU" dirty="0" err="1"/>
                  <a:t>see</a:t>
                </a:r>
                <a:r>
                  <a:rPr lang="hu-HU" dirty="0"/>
                  <a:t> </a:t>
                </a:r>
                <a:r>
                  <a:rPr lang="hu-HU" dirty="0" err="1"/>
                  <a:t>below</a:t>
                </a:r>
                <a:r>
                  <a:rPr lang="hu-HU" dirty="0"/>
                  <a:t>.</a:t>
                </a:r>
              </a:p>
            </p:txBody>
          </p:sp>
        </mc:Choice>
        <mc:Fallback xmlns="">
          <p:sp>
            <p:nvSpPr>
              <p:cNvPr id="15" name="TextBox 14">
                <a:extLst>
                  <a:ext uri="{FF2B5EF4-FFF2-40B4-BE49-F238E27FC236}">
                    <a16:creationId xmlns:a16="http://schemas.microsoft.com/office/drawing/2014/main" id="{270E3ED4-F503-49AD-84D2-90DFB4435AD1}"/>
                  </a:ext>
                </a:extLst>
              </p:cNvPr>
              <p:cNvSpPr txBox="1">
                <a:spLocks noRot="1" noChangeAspect="1" noMove="1" noResize="1" noEditPoints="1" noAdjustHandles="1" noChangeArrowheads="1" noChangeShapeType="1" noTextEdit="1"/>
              </p:cNvSpPr>
              <p:nvPr/>
            </p:nvSpPr>
            <p:spPr>
              <a:xfrm>
                <a:off x="4723442" y="5667678"/>
                <a:ext cx="4420557" cy="923330"/>
              </a:xfrm>
              <a:prstGeom prst="rect">
                <a:avLst/>
              </a:prstGeom>
              <a:blipFill>
                <a:blip r:embed="rId3"/>
                <a:stretch>
                  <a:fillRect l="-1241" t="-4636" r="-1793" b="-9934"/>
                </a:stretch>
              </a:blipFill>
            </p:spPr>
            <p:txBody>
              <a:bodyPr/>
              <a:lstStyle/>
              <a:p>
                <a:r>
                  <a:rPr lang="hu-HU">
                    <a:noFill/>
                  </a:rPr>
                  <a:t> </a:t>
                </a:r>
              </a:p>
            </p:txBody>
          </p:sp>
        </mc:Fallback>
      </mc:AlternateContent>
    </p:spTree>
    <p:extLst>
      <p:ext uri="{BB962C8B-B14F-4D97-AF65-F5344CB8AC3E}">
        <p14:creationId xmlns:p14="http://schemas.microsoft.com/office/powerpoint/2010/main" val="628771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2"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90BB86-5416-472F-B2FA-8424A27FC568}"/>
              </a:ext>
            </a:extLst>
          </p:cNvPr>
          <p:cNvSpPr>
            <a:spLocks noGrp="1"/>
          </p:cNvSpPr>
          <p:nvPr>
            <p:ph type="body" sz="quarter" idx="15"/>
          </p:nvPr>
        </p:nvSpPr>
        <p:spPr/>
        <p:txBody>
          <a:bodyPr/>
          <a:lstStyle/>
          <a:p>
            <a:r>
              <a:rPr lang="hu-HU" dirty="0"/>
              <a:t>Hebbian learning</a:t>
            </a:r>
          </a:p>
        </p:txBody>
      </p:sp>
      <p:sp>
        <p:nvSpPr>
          <p:cNvPr id="3" name="Text Placeholder 2">
            <a:extLst>
              <a:ext uri="{FF2B5EF4-FFF2-40B4-BE49-F238E27FC236}">
                <a16:creationId xmlns:a16="http://schemas.microsoft.com/office/drawing/2014/main" id="{E1ABBC70-B215-4BFC-87AD-B55C0018B575}"/>
              </a:ext>
            </a:extLst>
          </p:cNvPr>
          <p:cNvSpPr>
            <a:spLocks noGrp="1"/>
          </p:cNvSpPr>
          <p:nvPr>
            <p:ph type="body" sz="quarter" idx="16"/>
          </p:nvPr>
        </p:nvSpPr>
        <p:spPr/>
        <p:txBody>
          <a:bodyPr/>
          <a:lstStyle/>
          <a:p>
            <a:r>
              <a:rPr lang="hu-HU" dirty="0"/>
              <a:t>First </a:t>
            </a:r>
            <a:r>
              <a:rPr lang="hu-HU" dirty="0" err="1"/>
              <a:t>step</a:t>
            </a:r>
            <a:r>
              <a:rPr lang="hu-HU" dirty="0"/>
              <a:t> is feedforward (</a:t>
            </a:r>
            <a:r>
              <a:rPr lang="hu-HU" i="1" dirty="0">
                <a:latin typeface="Times New Roman" panose="02020603050405020304" pitchFamily="18" charset="0"/>
                <a:cs typeface="Times New Roman" panose="02020603050405020304" pitchFamily="18" charset="0"/>
              </a:rPr>
              <a:t>h=</a:t>
            </a:r>
            <a:r>
              <a:rPr lang="hu-HU" i="1" dirty="0" err="1">
                <a:latin typeface="Times New Roman" panose="02020603050405020304" pitchFamily="18" charset="0"/>
                <a:cs typeface="Times New Roman" panose="02020603050405020304" pitchFamily="18" charset="0"/>
              </a:rPr>
              <a:t>Q</a:t>
            </a:r>
            <a:r>
              <a:rPr lang="hu-HU" i="1" baseline="30000" dirty="0" err="1">
                <a:latin typeface="Times New Roman" panose="02020603050405020304" pitchFamily="18" charset="0"/>
                <a:cs typeface="Times New Roman" panose="02020603050405020304" pitchFamily="18" charset="0"/>
              </a:rPr>
              <a:t>T</a:t>
            </a:r>
            <a:r>
              <a:rPr lang="hu-HU" i="1" dirty="0" err="1">
                <a:latin typeface="Times New Roman" panose="02020603050405020304" pitchFamily="18" charset="0"/>
                <a:cs typeface="Times New Roman" panose="02020603050405020304" pitchFamily="18" charset="0"/>
              </a:rPr>
              <a:t>x</a:t>
            </a:r>
            <a:r>
              <a:rPr lang="hu-HU" i="1" dirty="0">
                <a:latin typeface="Times New Roman" panose="02020603050405020304" pitchFamily="18" charset="0"/>
                <a:cs typeface="Times New Roman" panose="02020603050405020304" pitchFamily="18" charset="0"/>
              </a:rPr>
              <a:t>),</a:t>
            </a:r>
            <a:r>
              <a:rPr lang="hu-HU" dirty="0" err="1"/>
              <a:t>there</a:t>
            </a:r>
            <a:r>
              <a:rPr lang="hu-HU" dirty="0"/>
              <a:t> is no learning here </a:t>
            </a:r>
            <a:endParaRPr lang="hu-HU" i="1" dirty="0">
              <a:latin typeface="Times New Roman" panose="02020603050405020304" pitchFamily="18" charset="0"/>
              <a:cs typeface="Times New Roman" panose="02020603050405020304" pitchFamily="18" charset="0"/>
            </a:endParaRPr>
          </a:p>
          <a:p>
            <a:endParaRPr lang="hu-HU" dirty="0"/>
          </a:p>
        </p:txBody>
      </p:sp>
      <p:sp>
        <p:nvSpPr>
          <p:cNvPr id="4" name="Rectangle 3">
            <a:extLst>
              <a:ext uri="{FF2B5EF4-FFF2-40B4-BE49-F238E27FC236}">
                <a16:creationId xmlns:a16="http://schemas.microsoft.com/office/drawing/2014/main" id="{29E02A65-7FFC-432B-B7C3-3AFCAC569C2C}"/>
              </a:ext>
            </a:extLst>
          </p:cNvPr>
          <p:cNvSpPr/>
          <p:nvPr/>
        </p:nvSpPr>
        <p:spPr>
          <a:xfrm>
            <a:off x="1043608" y="1648502"/>
            <a:ext cx="288032" cy="192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hu-HU" dirty="0"/>
              <a:t>Input </a:t>
            </a:r>
            <a:r>
              <a:rPr lang="hu-HU" i="1" dirty="0">
                <a:latin typeface="Times New Roman" panose="02020603050405020304" pitchFamily="18" charset="0"/>
                <a:cs typeface="Times New Roman" panose="02020603050405020304" pitchFamily="18" charset="0"/>
              </a:rPr>
              <a:t>x</a:t>
            </a:r>
          </a:p>
        </p:txBody>
      </p:sp>
      <p:sp>
        <p:nvSpPr>
          <p:cNvPr id="5" name="Rectangle 4">
            <a:extLst>
              <a:ext uri="{FF2B5EF4-FFF2-40B4-BE49-F238E27FC236}">
                <a16:creationId xmlns:a16="http://schemas.microsoft.com/office/drawing/2014/main" id="{C8EEBE84-CFD4-4058-9A5B-96009D4149D8}"/>
              </a:ext>
            </a:extLst>
          </p:cNvPr>
          <p:cNvSpPr/>
          <p:nvPr/>
        </p:nvSpPr>
        <p:spPr>
          <a:xfrm>
            <a:off x="2591780" y="2060848"/>
            <a:ext cx="504056" cy="1080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hu-HU" dirty="0" err="1"/>
              <a:t>Represen</a:t>
            </a:r>
            <a:r>
              <a:rPr lang="hu-HU" dirty="0"/>
              <a:t>-tation </a:t>
            </a:r>
            <a:r>
              <a:rPr lang="hu-HU" i="1" dirty="0">
                <a:latin typeface="Times New Roman" panose="02020603050405020304" pitchFamily="18" charset="0"/>
                <a:cs typeface="Times New Roman" panose="02020603050405020304" pitchFamily="18" charset="0"/>
              </a:rPr>
              <a:t>h</a:t>
            </a:r>
          </a:p>
        </p:txBody>
      </p:sp>
      <p:sp>
        <p:nvSpPr>
          <p:cNvPr id="6" name="Rectangle 5">
            <a:extLst>
              <a:ext uri="{FF2B5EF4-FFF2-40B4-BE49-F238E27FC236}">
                <a16:creationId xmlns:a16="http://schemas.microsoft.com/office/drawing/2014/main" id="{BB55F7EF-A76D-481E-A878-30662A5B9AEA}"/>
              </a:ext>
            </a:extLst>
          </p:cNvPr>
          <p:cNvSpPr/>
          <p:nvPr/>
        </p:nvSpPr>
        <p:spPr>
          <a:xfrm>
            <a:off x="4355976" y="1628800"/>
            <a:ext cx="288032" cy="192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hu-HU" dirty="0" err="1"/>
              <a:t>Approx</a:t>
            </a:r>
            <a:r>
              <a:rPr lang="hu-HU" dirty="0"/>
              <a:t> Input </a:t>
            </a:r>
            <a:r>
              <a:rPr lang="hu-HU" i="1" dirty="0">
                <a:latin typeface="Times New Roman" panose="02020603050405020304" pitchFamily="18" charset="0"/>
                <a:cs typeface="Times New Roman" panose="02020603050405020304" pitchFamily="18" charset="0"/>
              </a:rPr>
              <a:t>y</a:t>
            </a:r>
          </a:p>
        </p:txBody>
      </p:sp>
      <p:cxnSp>
        <p:nvCxnSpPr>
          <p:cNvPr id="7" name="Straight Arrow Connector 6">
            <a:extLst>
              <a:ext uri="{FF2B5EF4-FFF2-40B4-BE49-F238E27FC236}">
                <a16:creationId xmlns:a16="http://schemas.microsoft.com/office/drawing/2014/main" id="{3608B971-8BE3-4538-B070-7E8482677B92}"/>
              </a:ext>
            </a:extLst>
          </p:cNvPr>
          <p:cNvCxnSpPr>
            <a:cxnSpLocks/>
            <a:stCxn id="4" idx="3"/>
            <a:endCxn id="5" idx="1"/>
          </p:cNvCxnSpPr>
          <p:nvPr/>
        </p:nvCxnSpPr>
        <p:spPr>
          <a:xfrm flipV="1">
            <a:off x="1331640" y="2600908"/>
            <a:ext cx="1260140" cy="7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F7265EF-2431-4448-A308-56F00C21A3C1}"/>
              </a:ext>
            </a:extLst>
          </p:cNvPr>
          <p:cNvCxnSpPr>
            <a:cxnSpLocks/>
            <a:stCxn id="5" idx="3"/>
            <a:endCxn id="6" idx="1"/>
          </p:cNvCxnSpPr>
          <p:nvPr/>
        </p:nvCxnSpPr>
        <p:spPr>
          <a:xfrm flipV="1">
            <a:off x="3095836" y="2588920"/>
            <a:ext cx="1260140" cy="11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9AC1277-2663-4391-91DD-8A577DC6C6A8}"/>
              </a:ext>
            </a:extLst>
          </p:cNvPr>
          <p:cNvSpPr txBox="1"/>
          <p:nvPr/>
        </p:nvSpPr>
        <p:spPr>
          <a:xfrm>
            <a:off x="3486484" y="2192504"/>
            <a:ext cx="351378" cy="369332"/>
          </a:xfrm>
          <a:prstGeom prst="rect">
            <a:avLst/>
          </a:prstGeom>
          <a:noFill/>
        </p:spPr>
        <p:txBody>
          <a:bodyPr wrap="none" rtlCol="0">
            <a:spAutoFit/>
          </a:bodyPr>
          <a:lstStyle/>
          <a:p>
            <a:r>
              <a:rPr lang="hu-HU" i="1" dirty="0">
                <a:latin typeface="Times New Roman" panose="02020603050405020304" pitchFamily="18" charset="0"/>
                <a:cs typeface="Times New Roman" panose="02020603050405020304" pitchFamily="18" charset="0"/>
              </a:rPr>
              <a:t>Q</a:t>
            </a:r>
            <a:endParaRPr lang="hu-HU" dirty="0"/>
          </a:p>
        </p:txBody>
      </p:sp>
      <p:sp>
        <p:nvSpPr>
          <p:cNvPr id="11" name="TextBox 10">
            <a:extLst>
              <a:ext uri="{FF2B5EF4-FFF2-40B4-BE49-F238E27FC236}">
                <a16:creationId xmlns:a16="http://schemas.microsoft.com/office/drawing/2014/main" id="{CE4FFD7A-1EA2-43AA-8BDC-00E63E84B44E}"/>
              </a:ext>
            </a:extLst>
          </p:cNvPr>
          <p:cNvSpPr txBox="1"/>
          <p:nvPr/>
        </p:nvSpPr>
        <p:spPr>
          <a:xfrm>
            <a:off x="1843115" y="2209866"/>
            <a:ext cx="436338" cy="369332"/>
          </a:xfrm>
          <a:prstGeom prst="rect">
            <a:avLst/>
          </a:prstGeom>
          <a:noFill/>
        </p:spPr>
        <p:txBody>
          <a:bodyPr wrap="none" rtlCol="0">
            <a:spAutoFit/>
          </a:bodyPr>
          <a:lstStyle/>
          <a:p>
            <a:r>
              <a:rPr lang="hu-HU" i="1" dirty="0" err="1">
                <a:latin typeface="Times New Roman" panose="02020603050405020304" pitchFamily="18" charset="0"/>
                <a:cs typeface="Times New Roman" panose="02020603050405020304" pitchFamily="18" charset="0"/>
              </a:rPr>
              <a:t>Q</a:t>
            </a:r>
            <a:r>
              <a:rPr lang="hu-HU" i="1" baseline="30000" dirty="0" err="1">
                <a:latin typeface="Times New Roman" panose="02020603050405020304" pitchFamily="18" charset="0"/>
                <a:cs typeface="Times New Roman" panose="02020603050405020304" pitchFamily="18" charset="0"/>
              </a:rPr>
              <a:t>T</a:t>
            </a:r>
            <a:endParaRPr lang="hu-HU" dirty="0"/>
          </a:p>
        </p:txBody>
      </p:sp>
      <p:sp>
        <p:nvSpPr>
          <p:cNvPr id="13" name="Rectangle 12">
            <a:extLst>
              <a:ext uri="{FF2B5EF4-FFF2-40B4-BE49-F238E27FC236}">
                <a16:creationId xmlns:a16="http://schemas.microsoft.com/office/drawing/2014/main" id="{E5B5A730-65DC-4E6C-92D4-59500DF6B862}"/>
              </a:ext>
            </a:extLst>
          </p:cNvPr>
          <p:cNvSpPr/>
          <p:nvPr/>
        </p:nvSpPr>
        <p:spPr>
          <a:xfrm>
            <a:off x="1043608" y="4672838"/>
            <a:ext cx="288032" cy="192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hu-HU" dirty="0" err="1"/>
              <a:t>Error</a:t>
            </a:r>
            <a:r>
              <a:rPr lang="hu-HU" dirty="0"/>
              <a:t>: </a:t>
            </a:r>
            <a:r>
              <a:rPr lang="hu-HU" i="1" dirty="0">
                <a:latin typeface="Times New Roman" panose="02020603050405020304" pitchFamily="18" charset="0"/>
                <a:cs typeface="Times New Roman" panose="02020603050405020304" pitchFamily="18" charset="0"/>
              </a:rPr>
              <a:t>e=x-y</a:t>
            </a:r>
            <a:r>
              <a:rPr lang="hu-HU" dirty="0"/>
              <a:t> </a:t>
            </a:r>
          </a:p>
        </p:txBody>
      </p:sp>
      <p:sp>
        <p:nvSpPr>
          <p:cNvPr id="14" name="Rectangle 13">
            <a:extLst>
              <a:ext uri="{FF2B5EF4-FFF2-40B4-BE49-F238E27FC236}">
                <a16:creationId xmlns:a16="http://schemas.microsoft.com/office/drawing/2014/main" id="{8E6E8D58-D86C-43AB-A030-E36DF5E3F0E5}"/>
              </a:ext>
            </a:extLst>
          </p:cNvPr>
          <p:cNvSpPr/>
          <p:nvPr/>
        </p:nvSpPr>
        <p:spPr>
          <a:xfrm>
            <a:off x="2591780" y="5085184"/>
            <a:ext cx="504056" cy="1080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hu-HU" dirty="0"/>
              <a:t>New </a:t>
            </a:r>
            <a:r>
              <a:rPr lang="hu-HU" dirty="0" err="1"/>
              <a:t>repr</a:t>
            </a:r>
            <a:r>
              <a:rPr lang="hu-HU" dirty="0"/>
              <a:t>.</a:t>
            </a:r>
          </a:p>
          <a:p>
            <a:pPr algn="ctr"/>
            <a:r>
              <a:rPr lang="hu-HU" dirty="0"/>
              <a:t> </a:t>
            </a:r>
            <a:r>
              <a:rPr lang="hu-HU" i="1" dirty="0">
                <a:latin typeface="Times New Roman" panose="02020603050405020304" pitchFamily="18" charset="0"/>
                <a:cs typeface="Times New Roman" panose="02020603050405020304" pitchFamily="18" charset="0"/>
              </a:rPr>
              <a:t>h</a:t>
            </a:r>
            <a:r>
              <a:rPr lang="hu-HU" dirty="0"/>
              <a:t>+</a:t>
            </a:r>
            <a:r>
              <a:rPr lang="hu-HU" dirty="0">
                <a:latin typeface="Times New Roman" panose="02020603050405020304" pitchFamily="18" charset="0"/>
                <a:cs typeface="Times New Roman" panose="02020603050405020304" pitchFamily="18" charset="0"/>
                <a:sym typeface="Symbol" panose="05050102010706020507" pitchFamily="18" charset="2"/>
              </a:rPr>
              <a:t></a:t>
            </a:r>
            <a:r>
              <a:rPr lang="hu-HU" i="1" dirty="0">
                <a:latin typeface="Times New Roman" panose="02020603050405020304" pitchFamily="18" charset="0"/>
                <a:cs typeface="Times New Roman" panose="02020603050405020304" pitchFamily="18" charset="0"/>
                <a:sym typeface="Symbol" panose="05050102010706020507" pitchFamily="18" charset="2"/>
              </a:rPr>
              <a:t>h</a:t>
            </a:r>
            <a:endParaRPr lang="hu-HU" i="1" dirty="0"/>
          </a:p>
        </p:txBody>
      </p:sp>
      <p:sp>
        <p:nvSpPr>
          <p:cNvPr id="15" name="Rectangle 14">
            <a:extLst>
              <a:ext uri="{FF2B5EF4-FFF2-40B4-BE49-F238E27FC236}">
                <a16:creationId xmlns:a16="http://schemas.microsoft.com/office/drawing/2014/main" id="{70F35B55-D415-47D8-992E-6E308B0BE7EC}"/>
              </a:ext>
            </a:extLst>
          </p:cNvPr>
          <p:cNvSpPr/>
          <p:nvPr/>
        </p:nvSpPr>
        <p:spPr>
          <a:xfrm>
            <a:off x="4355976" y="4653136"/>
            <a:ext cx="288032" cy="192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hu-HU" dirty="0"/>
              <a:t>New </a:t>
            </a:r>
            <a:r>
              <a:rPr lang="hu-HU" dirty="0" err="1"/>
              <a:t>approx</a:t>
            </a:r>
            <a:r>
              <a:rPr lang="hu-HU" dirty="0"/>
              <a:t> Input </a:t>
            </a:r>
            <a:r>
              <a:rPr lang="hu-HU" i="1" dirty="0">
                <a:latin typeface="Times New Roman" panose="02020603050405020304" pitchFamily="18" charset="0"/>
                <a:cs typeface="Times New Roman" panose="02020603050405020304" pitchFamily="18" charset="0"/>
              </a:rPr>
              <a:t>y</a:t>
            </a:r>
          </a:p>
        </p:txBody>
      </p:sp>
      <p:cxnSp>
        <p:nvCxnSpPr>
          <p:cNvPr id="16" name="Straight Arrow Connector 15">
            <a:extLst>
              <a:ext uri="{FF2B5EF4-FFF2-40B4-BE49-F238E27FC236}">
                <a16:creationId xmlns:a16="http://schemas.microsoft.com/office/drawing/2014/main" id="{BB3574E3-717A-4678-9FD4-87E1E380C166}"/>
              </a:ext>
            </a:extLst>
          </p:cNvPr>
          <p:cNvCxnSpPr>
            <a:cxnSpLocks/>
            <a:stCxn id="13" idx="3"/>
            <a:endCxn id="14" idx="1"/>
          </p:cNvCxnSpPr>
          <p:nvPr/>
        </p:nvCxnSpPr>
        <p:spPr>
          <a:xfrm flipV="1">
            <a:off x="1331640" y="5625244"/>
            <a:ext cx="1260140" cy="7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CA7A6DA-6F43-4D53-9452-43FC239118B0}"/>
              </a:ext>
            </a:extLst>
          </p:cNvPr>
          <p:cNvCxnSpPr>
            <a:cxnSpLocks/>
            <a:stCxn id="14" idx="3"/>
            <a:endCxn id="15" idx="1"/>
          </p:cNvCxnSpPr>
          <p:nvPr/>
        </p:nvCxnSpPr>
        <p:spPr>
          <a:xfrm flipV="1">
            <a:off x="3095836" y="5613256"/>
            <a:ext cx="1260140" cy="11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AFAFAD4C-01F7-40BB-8FC2-B8EC5CA0E158}"/>
              </a:ext>
            </a:extLst>
          </p:cNvPr>
          <p:cNvCxnSpPr>
            <a:stCxn id="15" idx="3"/>
            <a:endCxn id="13" idx="0"/>
          </p:cNvCxnSpPr>
          <p:nvPr/>
        </p:nvCxnSpPr>
        <p:spPr>
          <a:xfrm flipH="1" flipV="1">
            <a:off x="1187624" y="4672838"/>
            <a:ext cx="3456384" cy="940418"/>
          </a:xfrm>
          <a:prstGeom prst="bentConnector4">
            <a:avLst>
              <a:gd name="adj1" fmla="val -6614"/>
              <a:gd name="adj2" fmla="val 126403"/>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154B364-0E4F-487C-B60A-4B4A5DAE7593}"/>
              </a:ext>
            </a:extLst>
          </p:cNvPr>
          <p:cNvSpPr txBox="1"/>
          <p:nvPr/>
        </p:nvSpPr>
        <p:spPr>
          <a:xfrm>
            <a:off x="3486484" y="5216840"/>
            <a:ext cx="351378" cy="369332"/>
          </a:xfrm>
          <a:prstGeom prst="rect">
            <a:avLst/>
          </a:prstGeom>
          <a:noFill/>
        </p:spPr>
        <p:txBody>
          <a:bodyPr wrap="none" rtlCol="0">
            <a:spAutoFit/>
          </a:bodyPr>
          <a:lstStyle/>
          <a:p>
            <a:r>
              <a:rPr lang="hu-HU" i="1" dirty="0">
                <a:latin typeface="Times New Roman" panose="02020603050405020304" pitchFamily="18" charset="0"/>
                <a:cs typeface="Times New Roman" panose="02020603050405020304" pitchFamily="18" charset="0"/>
              </a:rPr>
              <a:t>Q</a:t>
            </a:r>
            <a:endParaRPr lang="hu-HU" dirty="0"/>
          </a:p>
        </p:txBody>
      </p:sp>
      <p:sp>
        <p:nvSpPr>
          <p:cNvPr id="20" name="TextBox 19">
            <a:extLst>
              <a:ext uri="{FF2B5EF4-FFF2-40B4-BE49-F238E27FC236}">
                <a16:creationId xmlns:a16="http://schemas.microsoft.com/office/drawing/2014/main" id="{C96FA811-A89F-47A7-8756-8A247D9BE16A}"/>
              </a:ext>
            </a:extLst>
          </p:cNvPr>
          <p:cNvSpPr txBox="1"/>
          <p:nvPr/>
        </p:nvSpPr>
        <p:spPr>
          <a:xfrm>
            <a:off x="1843115" y="5234202"/>
            <a:ext cx="436338" cy="369332"/>
          </a:xfrm>
          <a:prstGeom prst="rect">
            <a:avLst/>
          </a:prstGeom>
          <a:noFill/>
        </p:spPr>
        <p:txBody>
          <a:bodyPr wrap="none" rtlCol="0">
            <a:spAutoFit/>
          </a:bodyPr>
          <a:lstStyle/>
          <a:p>
            <a:r>
              <a:rPr lang="hu-HU" i="1" dirty="0" err="1">
                <a:latin typeface="Times New Roman" panose="02020603050405020304" pitchFamily="18" charset="0"/>
                <a:cs typeface="Times New Roman" panose="02020603050405020304" pitchFamily="18" charset="0"/>
              </a:rPr>
              <a:t>Q</a:t>
            </a:r>
            <a:r>
              <a:rPr lang="hu-HU" i="1" baseline="30000" dirty="0" err="1">
                <a:latin typeface="Times New Roman" panose="02020603050405020304" pitchFamily="18" charset="0"/>
                <a:cs typeface="Times New Roman" panose="02020603050405020304" pitchFamily="18" charset="0"/>
              </a:rPr>
              <a:t>T</a:t>
            </a:r>
            <a:endParaRPr lang="hu-HU" dirty="0"/>
          </a:p>
        </p:txBody>
      </p:sp>
      <p:sp>
        <p:nvSpPr>
          <p:cNvPr id="21" name="TextBox 20">
            <a:extLst>
              <a:ext uri="{FF2B5EF4-FFF2-40B4-BE49-F238E27FC236}">
                <a16:creationId xmlns:a16="http://schemas.microsoft.com/office/drawing/2014/main" id="{90781636-5DF6-4D2B-A63C-6B6B88401A17}"/>
              </a:ext>
            </a:extLst>
          </p:cNvPr>
          <p:cNvSpPr txBox="1"/>
          <p:nvPr/>
        </p:nvSpPr>
        <p:spPr>
          <a:xfrm>
            <a:off x="2798089" y="4103361"/>
            <a:ext cx="504056" cy="369332"/>
          </a:xfrm>
          <a:prstGeom prst="rect">
            <a:avLst/>
          </a:prstGeom>
          <a:noFill/>
        </p:spPr>
        <p:txBody>
          <a:bodyPr wrap="square" rtlCol="0">
            <a:spAutoFit/>
          </a:bodyPr>
          <a:lstStyle/>
          <a:p>
            <a:r>
              <a:rPr lang="hu-HU" i="1" dirty="0">
                <a:latin typeface="Times New Roman" panose="02020603050405020304" pitchFamily="18" charset="0"/>
                <a:cs typeface="Times New Roman" panose="02020603050405020304" pitchFamily="18" charset="0"/>
              </a:rPr>
              <a:t>-I</a:t>
            </a:r>
            <a:endParaRPr lang="hu-HU" dirty="0"/>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2355AD05-CB2F-4C70-B3B7-AAF2E378EF92}"/>
                  </a:ext>
                </a:extLst>
              </p:cNvPr>
              <p:cNvSpPr txBox="1"/>
              <p:nvPr/>
            </p:nvSpPr>
            <p:spPr>
              <a:xfrm>
                <a:off x="417482" y="3765288"/>
                <a:ext cx="6840760" cy="369332"/>
              </a:xfrm>
              <a:prstGeom prst="rect">
                <a:avLst/>
              </a:prstGeom>
              <a:noFill/>
            </p:spPr>
            <p:txBody>
              <a:bodyPr wrap="square">
                <a:spAutoFit/>
              </a:bodyPr>
              <a:lstStyle/>
              <a:p>
                <a:r>
                  <a:rPr lang="hu-HU" dirty="0" err="1"/>
                  <a:t>Correction</a:t>
                </a:r>
                <a:r>
                  <a:rPr lang="hu-HU" dirty="0"/>
                  <a:t> </a:t>
                </a:r>
                <a14:m>
                  <m:oMath xmlns:m="http://schemas.openxmlformats.org/officeDocument/2006/math">
                    <m:r>
                      <a:rPr lang="hu-HU" i="1" smtClean="0">
                        <a:latin typeface="Cambria Math" panose="02040503050406030204" pitchFamily="18" charset="0"/>
                        <a:ea typeface="Cambria Math" panose="02040503050406030204" pitchFamily="18" charset="0"/>
                      </a:rPr>
                      <m:t>∆</m:t>
                    </m:r>
                    <m:r>
                      <a:rPr lang="hu-HU" b="0" i="1" smtClean="0">
                        <a:latin typeface="Cambria Math" panose="02040503050406030204" pitchFamily="18" charset="0"/>
                        <a:ea typeface="Cambria Math" panose="02040503050406030204" pitchFamily="18" charset="0"/>
                      </a:rPr>
                      <m:t>h</m:t>
                    </m:r>
                    <m:r>
                      <a:rPr lang="hu-HU" b="0" i="1" smtClean="0">
                        <a:latin typeface="Cambria Math" panose="02040503050406030204" pitchFamily="18" charset="0"/>
                        <a:ea typeface="Cambria Math" panose="02040503050406030204" pitchFamily="18" charset="0"/>
                      </a:rPr>
                      <m:t>∝ </m:t>
                    </m:r>
                    <m:sSup>
                      <m:sSupPr>
                        <m:ctrlPr>
                          <a:rPr lang="hu-HU" b="0" i="1" smtClean="0">
                            <a:latin typeface="Cambria Math" panose="02040503050406030204" pitchFamily="18" charset="0"/>
                            <a:ea typeface="Cambria Math" panose="02040503050406030204" pitchFamily="18" charset="0"/>
                          </a:rPr>
                        </m:ctrlPr>
                      </m:sSupPr>
                      <m:e>
                        <m:r>
                          <a:rPr lang="hu-HU" b="0" i="1" smtClean="0">
                            <a:latin typeface="Cambria Math" panose="02040503050406030204" pitchFamily="18" charset="0"/>
                            <a:ea typeface="Cambria Math" panose="02040503050406030204" pitchFamily="18" charset="0"/>
                          </a:rPr>
                          <m:t>𝑄</m:t>
                        </m:r>
                      </m:e>
                      <m:sup>
                        <m:r>
                          <a:rPr lang="hu-HU" b="0" i="1" smtClean="0">
                            <a:latin typeface="Cambria Math" panose="02040503050406030204" pitchFamily="18" charset="0"/>
                            <a:ea typeface="Cambria Math" panose="02040503050406030204" pitchFamily="18" charset="0"/>
                          </a:rPr>
                          <m:t>𝑇</m:t>
                        </m:r>
                      </m:sup>
                    </m:sSup>
                    <m:d>
                      <m:dPr>
                        <m:ctrlPr>
                          <a:rPr lang="hu-HU" b="0" i="1" smtClean="0">
                            <a:latin typeface="Cambria Math" panose="02040503050406030204" pitchFamily="18" charset="0"/>
                            <a:ea typeface="Cambria Math" panose="02040503050406030204" pitchFamily="18" charset="0"/>
                          </a:rPr>
                        </m:ctrlPr>
                      </m:dPr>
                      <m:e>
                        <m:r>
                          <a:rPr lang="hu-HU" b="0" i="1" smtClean="0">
                            <a:latin typeface="Cambria Math" panose="02040503050406030204" pitchFamily="18" charset="0"/>
                            <a:ea typeface="Cambria Math" panose="02040503050406030204" pitchFamily="18" charset="0"/>
                          </a:rPr>
                          <m:t>𝑥</m:t>
                        </m:r>
                        <m:r>
                          <a:rPr lang="hu-HU" b="0" i="1" smtClean="0">
                            <a:latin typeface="Cambria Math" panose="02040503050406030204" pitchFamily="18" charset="0"/>
                            <a:ea typeface="Cambria Math" panose="02040503050406030204" pitchFamily="18" charset="0"/>
                          </a:rPr>
                          <m:t>−</m:t>
                        </m:r>
                        <m:r>
                          <a:rPr lang="hu-HU" b="0" i="1" smtClean="0">
                            <a:latin typeface="Cambria Math" panose="02040503050406030204" pitchFamily="18" charset="0"/>
                            <a:ea typeface="Cambria Math" panose="02040503050406030204" pitchFamily="18" charset="0"/>
                          </a:rPr>
                          <m:t>𝑄h</m:t>
                        </m:r>
                      </m:e>
                    </m:d>
                    <m:r>
                      <a:rPr lang="hu-HU" b="0" i="1" smtClean="0">
                        <a:latin typeface="Cambria Math" panose="02040503050406030204" pitchFamily="18" charset="0"/>
                        <a:ea typeface="Cambria Math" panose="02040503050406030204" pitchFamily="18" charset="0"/>
                      </a:rPr>
                      <m:t>=</m:t>
                    </m:r>
                    <m:sSup>
                      <m:sSupPr>
                        <m:ctrlPr>
                          <a:rPr lang="hu-HU" i="1">
                            <a:latin typeface="Cambria Math" panose="02040503050406030204" pitchFamily="18" charset="0"/>
                            <a:ea typeface="Cambria Math" panose="02040503050406030204" pitchFamily="18" charset="0"/>
                          </a:rPr>
                        </m:ctrlPr>
                      </m:sSupPr>
                      <m:e>
                        <m:r>
                          <a:rPr lang="hu-HU" i="1">
                            <a:latin typeface="Cambria Math" panose="02040503050406030204" pitchFamily="18" charset="0"/>
                            <a:ea typeface="Cambria Math" panose="02040503050406030204" pitchFamily="18" charset="0"/>
                          </a:rPr>
                          <m:t>𝑄</m:t>
                        </m:r>
                      </m:e>
                      <m:sup>
                        <m:r>
                          <a:rPr lang="hu-HU" i="1">
                            <a:latin typeface="Cambria Math" panose="02040503050406030204" pitchFamily="18" charset="0"/>
                            <a:ea typeface="Cambria Math" panose="02040503050406030204" pitchFamily="18" charset="0"/>
                          </a:rPr>
                          <m:t>𝑇</m:t>
                        </m:r>
                      </m:sup>
                    </m:sSup>
                    <m:d>
                      <m:dPr>
                        <m:ctrlPr>
                          <a:rPr lang="hu-HU" i="1">
                            <a:latin typeface="Cambria Math" panose="02040503050406030204" pitchFamily="18" charset="0"/>
                            <a:ea typeface="Cambria Math" panose="02040503050406030204" pitchFamily="18" charset="0"/>
                          </a:rPr>
                        </m:ctrlPr>
                      </m:dPr>
                      <m:e>
                        <m:r>
                          <a:rPr lang="hu-HU" i="1">
                            <a:latin typeface="Cambria Math" panose="02040503050406030204" pitchFamily="18" charset="0"/>
                            <a:ea typeface="Cambria Math" panose="02040503050406030204" pitchFamily="18" charset="0"/>
                          </a:rPr>
                          <m:t>𝑥</m:t>
                        </m:r>
                        <m:r>
                          <a:rPr lang="hu-HU" i="1">
                            <a:latin typeface="Cambria Math" panose="02040503050406030204" pitchFamily="18" charset="0"/>
                            <a:ea typeface="Cambria Math" panose="02040503050406030204" pitchFamily="18" charset="0"/>
                          </a:rPr>
                          <m:t>−</m:t>
                        </m:r>
                        <m:r>
                          <a:rPr lang="hu-HU" b="0" i="1" smtClean="0">
                            <a:latin typeface="Cambria Math" panose="02040503050406030204" pitchFamily="18" charset="0"/>
                            <a:ea typeface="Cambria Math" panose="02040503050406030204" pitchFamily="18" charset="0"/>
                          </a:rPr>
                          <m:t>𝑦</m:t>
                        </m:r>
                      </m:e>
                    </m:d>
                    <m:r>
                      <a:rPr lang="hu-HU" b="0" i="1" smtClean="0">
                        <a:latin typeface="Cambria Math" panose="02040503050406030204" pitchFamily="18" charset="0"/>
                        <a:ea typeface="Cambria Math" panose="02040503050406030204" pitchFamily="18" charset="0"/>
                      </a:rPr>
                      <m:t>=</m:t>
                    </m:r>
                    <m:sSup>
                      <m:sSupPr>
                        <m:ctrlPr>
                          <a:rPr lang="hu-HU" b="0" i="1" smtClean="0">
                            <a:latin typeface="Cambria Math" panose="02040503050406030204" pitchFamily="18" charset="0"/>
                            <a:ea typeface="Cambria Math" panose="02040503050406030204" pitchFamily="18" charset="0"/>
                          </a:rPr>
                        </m:ctrlPr>
                      </m:sSupPr>
                      <m:e>
                        <m:r>
                          <a:rPr lang="hu-HU" b="0" i="1" smtClean="0">
                            <a:latin typeface="Cambria Math" panose="02040503050406030204" pitchFamily="18" charset="0"/>
                            <a:ea typeface="Cambria Math" panose="02040503050406030204" pitchFamily="18" charset="0"/>
                          </a:rPr>
                          <m:t>𝑄</m:t>
                        </m:r>
                      </m:e>
                      <m:sup>
                        <m:r>
                          <a:rPr lang="hu-HU" b="0" i="1" smtClean="0">
                            <a:latin typeface="Cambria Math" panose="02040503050406030204" pitchFamily="18" charset="0"/>
                            <a:ea typeface="Cambria Math" panose="02040503050406030204" pitchFamily="18" charset="0"/>
                          </a:rPr>
                          <m:t>𝑇</m:t>
                        </m:r>
                      </m:sup>
                    </m:sSup>
                    <m:r>
                      <a:rPr lang="hu-HU" b="0" i="1" smtClean="0">
                        <a:latin typeface="Cambria Math" panose="02040503050406030204" pitchFamily="18" charset="0"/>
                        <a:ea typeface="Cambria Math" panose="02040503050406030204" pitchFamily="18" charset="0"/>
                      </a:rPr>
                      <m:t>𝑒</m:t>
                    </m:r>
                  </m:oMath>
                </a14:m>
                <a:endParaRPr lang="hu-HU" dirty="0"/>
              </a:p>
            </p:txBody>
          </p:sp>
        </mc:Choice>
        <mc:Fallback xmlns="">
          <p:sp>
            <p:nvSpPr>
              <p:cNvPr id="23" name="TextBox 22">
                <a:extLst>
                  <a:ext uri="{FF2B5EF4-FFF2-40B4-BE49-F238E27FC236}">
                    <a16:creationId xmlns:a16="http://schemas.microsoft.com/office/drawing/2014/main" id="{2355AD05-CB2F-4C70-B3B7-AAF2E378EF92}"/>
                  </a:ext>
                </a:extLst>
              </p:cNvPr>
              <p:cNvSpPr txBox="1">
                <a:spLocks noRot="1" noChangeAspect="1" noMove="1" noResize="1" noEditPoints="1" noAdjustHandles="1" noChangeArrowheads="1" noChangeShapeType="1" noTextEdit="1"/>
              </p:cNvSpPr>
              <p:nvPr/>
            </p:nvSpPr>
            <p:spPr>
              <a:xfrm>
                <a:off x="417482" y="3765288"/>
                <a:ext cx="6840760" cy="369332"/>
              </a:xfrm>
              <a:prstGeom prst="rect">
                <a:avLst/>
              </a:prstGeom>
              <a:blipFill>
                <a:blip r:embed="rId2"/>
                <a:stretch>
                  <a:fillRect l="-712" t="-10000" b="-26667"/>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8D4516D-3BD4-4BDF-8D6A-2C95379D839D}"/>
                  </a:ext>
                </a:extLst>
              </p:cNvPr>
              <p:cNvSpPr txBox="1"/>
              <p:nvPr/>
            </p:nvSpPr>
            <p:spPr>
              <a:xfrm>
                <a:off x="5580112" y="4488172"/>
                <a:ext cx="3198633" cy="1521955"/>
              </a:xfrm>
              <a:prstGeom prst="rect">
                <a:avLst/>
              </a:prstGeom>
              <a:noFill/>
            </p:spPr>
            <p:txBody>
              <a:bodyPr wrap="none" rtlCol="0">
                <a:spAutoFit/>
              </a:bodyPr>
              <a:lstStyle/>
              <a:p>
                <a:r>
                  <a:rPr lang="hu-HU" dirty="0" err="1"/>
                  <a:t>Correction</a:t>
                </a:r>
                <a:r>
                  <a:rPr lang="hu-HU" dirty="0"/>
                  <a:t> </a:t>
                </a:r>
                <a:r>
                  <a:rPr lang="hu-HU" dirty="0" err="1"/>
                  <a:t>involves</a:t>
                </a:r>
                <a:r>
                  <a:rPr lang="hu-HU" dirty="0"/>
                  <a:t> learning: </a:t>
                </a:r>
              </a:p>
              <a:p>
                <a:r>
                  <a:rPr lang="hu-HU" dirty="0">
                    <a:ea typeface="Cambria Math" panose="02040503050406030204" pitchFamily="18" charset="0"/>
                  </a:rPr>
                  <a:t>                 </a:t>
                </a:r>
                <a14:m>
                  <m:oMath xmlns:m="http://schemas.openxmlformats.org/officeDocument/2006/math">
                    <m:r>
                      <a:rPr lang="hu-HU" i="1" smtClean="0">
                        <a:latin typeface="Cambria Math" panose="02040503050406030204" pitchFamily="18" charset="0"/>
                        <a:ea typeface="Cambria Math" panose="02040503050406030204" pitchFamily="18" charset="0"/>
                      </a:rPr>
                      <m:t>∆</m:t>
                    </m:r>
                    <m:r>
                      <a:rPr lang="hu-HU" b="0" i="1" smtClean="0">
                        <a:latin typeface="Cambria Math" panose="02040503050406030204" pitchFamily="18" charset="0"/>
                        <a:ea typeface="Cambria Math" panose="02040503050406030204" pitchFamily="18" charset="0"/>
                      </a:rPr>
                      <m:t>𝑄</m:t>
                    </m:r>
                    <m:r>
                      <a:rPr lang="hu-HU" b="0" i="1" smtClean="0">
                        <a:latin typeface="Cambria Math" panose="02040503050406030204" pitchFamily="18" charset="0"/>
                        <a:ea typeface="Cambria Math" panose="02040503050406030204" pitchFamily="18" charset="0"/>
                      </a:rPr>
                      <m:t>    =</m:t>
                    </m:r>
                    <m:r>
                      <a:rPr lang="hu-HU" i="1" smtClean="0">
                        <a:latin typeface="Cambria Math" panose="02040503050406030204" pitchFamily="18" charset="0"/>
                        <a:ea typeface="Cambria Math" panose="02040503050406030204" pitchFamily="18" charset="0"/>
                      </a:rPr>
                      <m:t>𝛼</m:t>
                    </m:r>
                    <m:r>
                      <a:rPr lang="hu-HU" b="0" i="1" smtClean="0">
                        <a:latin typeface="Cambria Math" panose="02040503050406030204" pitchFamily="18" charset="0"/>
                        <a:ea typeface="Cambria Math" panose="02040503050406030204" pitchFamily="18" charset="0"/>
                      </a:rPr>
                      <m:t> </m:t>
                    </m:r>
                    <m:r>
                      <a:rPr lang="hu-HU" b="0" i="1" smtClean="0">
                        <a:latin typeface="Cambria Math" panose="02040503050406030204" pitchFamily="18" charset="0"/>
                        <a:ea typeface="Cambria Math" panose="02040503050406030204" pitchFamily="18" charset="0"/>
                      </a:rPr>
                      <m:t>𝑒</m:t>
                    </m:r>
                    <m:sSup>
                      <m:sSupPr>
                        <m:ctrlPr>
                          <a:rPr lang="hu-HU" b="0" i="1" smtClean="0">
                            <a:latin typeface="Cambria Math" panose="02040503050406030204" pitchFamily="18" charset="0"/>
                            <a:ea typeface="Cambria Math" panose="02040503050406030204" pitchFamily="18" charset="0"/>
                          </a:rPr>
                        </m:ctrlPr>
                      </m:sSupPr>
                      <m:e>
                        <m:r>
                          <a:rPr lang="hu-HU" b="0" i="1" smtClean="0">
                            <a:latin typeface="Cambria Math" panose="02040503050406030204" pitchFamily="18" charset="0"/>
                            <a:ea typeface="Cambria Math" panose="02040503050406030204" pitchFamily="18" charset="0"/>
                          </a:rPr>
                          <m:t>h</m:t>
                        </m:r>
                      </m:e>
                      <m:sup>
                        <m:r>
                          <a:rPr lang="hu-HU" b="0" i="1" smtClean="0">
                            <a:latin typeface="Cambria Math" panose="02040503050406030204" pitchFamily="18" charset="0"/>
                            <a:ea typeface="Cambria Math" panose="02040503050406030204" pitchFamily="18" charset="0"/>
                          </a:rPr>
                          <m:t>𝑇</m:t>
                        </m:r>
                      </m:sup>
                    </m:sSup>
                  </m:oMath>
                </a14:m>
                <a:endParaRPr lang="hu-HU" dirty="0"/>
              </a:p>
              <a:p>
                <a:r>
                  <a:rPr lang="hu-HU" dirty="0"/>
                  <a:t>	</a:t>
                </a:r>
                <a14:m>
                  <m:oMath xmlns:m="http://schemas.openxmlformats.org/officeDocument/2006/math">
                    <m:r>
                      <a:rPr lang="hu-HU" i="1" smtClean="0">
                        <a:latin typeface="Cambria Math" panose="02040503050406030204" pitchFamily="18" charset="0"/>
                        <a:ea typeface="Cambria Math" panose="02040503050406030204" pitchFamily="18" charset="0"/>
                      </a:rPr>
                      <m:t>∆</m:t>
                    </m:r>
                    <m:sSub>
                      <m:sSubPr>
                        <m:ctrlPr>
                          <a:rPr lang="hu-HU" b="0" i="1" smtClean="0">
                            <a:latin typeface="Cambria Math" panose="02040503050406030204" pitchFamily="18" charset="0"/>
                            <a:ea typeface="Cambria Math" panose="02040503050406030204" pitchFamily="18" charset="0"/>
                          </a:rPr>
                        </m:ctrlPr>
                      </m:sSubPr>
                      <m:e>
                        <m:r>
                          <a:rPr lang="hu-HU" b="0" i="1" smtClean="0">
                            <a:latin typeface="Cambria Math" panose="02040503050406030204" pitchFamily="18" charset="0"/>
                            <a:ea typeface="Cambria Math" panose="02040503050406030204" pitchFamily="18" charset="0"/>
                          </a:rPr>
                          <m:t>𝑄</m:t>
                        </m:r>
                      </m:e>
                      <m:sub>
                        <m:r>
                          <a:rPr lang="hu-HU" b="0" i="1" smtClean="0">
                            <a:latin typeface="Cambria Math" panose="02040503050406030204" pitchFamily="18" charset="0"/>
                            <a:ea typeface="Cambria Math" panose="02040503050406030204" pitchFamily="18" charset="0"/>
                          </a:rPr>
                          <m:t>𝑖𝑗</m:t>
                        </m:r>
                      </m:sub>
                    </m:sSub>
                    <m:r>
                      <a:rPr lang="hu-HU" i="1">
                        <a:latin typeface="Cambria Math" panose="02040503050406030204" pitchFamily="18" charset="0"/>
                        <a:ea typeface="Cambria Math" panose="02040503050406030204" pitchFamily="18" charset="0"/>
                      </a:rPr>
                      <m:t>=</m:t>
                    </m:r>
                    <m:r>
                      <a:rPr lang="hu-HU" i="1" smtClean="0">
                        <a:latin typeface="Cambria Math" panose="02040503050406030204" pitchFamily="18" charset="0"/>
                        <a:ea typeface="Cambria Math" panose="02040503050406030204" pitchFamily="18" charset="0"/>
                      </a:rPr>
                      <m:t>𝛼</m:t>
                    </m:r>
                    <m:r>
                      <a:rPr lang="hu-HU" b="0" i="1" smtClean="0">
                        <a:latin typeface="Cambria Math" panose="02040503050406030204" pitchFamily="18" charset="0"/>
                        <a:ea typeface="Cambria Math" panose="02040503050406030204" pitchFamily="18" charset="0"/>
                      </a:rPr>
                      <m:t> </m:t>
                    </m:r>
                    <m:sSub>
                      <m:sSubPr>
                        <m:ctrlPr>
                          <a:rPr lang="hu-HU" b="0" i="1" smtClean="0">
                            <a:latin typeface="Cambria Math" panose="02040503050406030204" pitchFamily="18" charset="0"/>
                            <a:ea typeface="Cambria Math" panose="02040503050406030204" pitchFamily="18" charset="0"/>
                          </a:rPr>
                        </m:ctrlPr>
                      </m:sSubPr>
                      <m:e>
                        <m:r>
                          <a:rPr lang="hu-HU" b="0" i="1" smtClean="0">
                            <a:latin typeface="Cambria Math" panose="02040503050406030204" pitchFamily="18" charset="0"/>
                            <a:ea typeface="Cambria Math" panose="02040503050406030204" pitchFamily="18" charset="0"/>
                          </a:rPr>
                          <m:t>𝑒</m:t>
                        </m:r>
                      </m:e>
                      <m:sub>
                        <m:r>
                          <a:rPr lang="hu-HU" b="0" i="1" smtClean="0">
                            <a:latin typeface="Cambria Math" panose="02040503050406030204" pitchFamily="18" charset="0"/>
                            <a:ea typeface="Cambria Math" panose="02040503050406030204" pitchFamily="18" charset="0"/>
                          </a:rPr>
                          <m:t>𝑖</m:t>
                        </m:r>
                      </m:sub>
                    </m:sSub>
                    <m:sSub>
                      <m:sSubPr>
                        <m:ctrlPr>
                          <a:rPr lang="hu-HU" b="0" i="1" smtClean="0">
                            <a:latin typeface="Cambria Math" panose="02040503050406030204" pitchFamily="18" charset="0"/>
                            <a:ea typeface="Cambria Math" panose="02040503050406030204" pitchFamily="18" charset="0"/>
                          </a:rPr>
                        </m:ctrlPr>
                      </m:sSubPr>
                      <m:e>
                        <m:r>
                          <a:rPr lang="hu-HU" b="0" i="1" smtClean="0">
                            <a:latin typeface="Cambria Math" panose="02040503050406030204" pitchFamily="18" charset="0"/>
                            <a:ea typeface="Cambria Math" panose="02040503050406030204" pitchFamily="18" charset="0"/>
                          </a:rPr>
                          <m:t>h</m:t>
                        </m:r>
                      </m:e>
                      <m:sub>
                        <m:r>
                          <a:rPr lang="hu-HU" b="0" i="1" smtClean="0">
                            <a:latin typeface="Cambria Math" panose="02040503050406030204" pitchFamily="18" charset="0"/>
                            <a:ea typeface="Cambria Math" panose="02040503050406030204" pitchFamily="18" charset="0"/>
                          </a:rPr>
                          <m:t>𝑗</m:t>
                        </m:r>
                      </m:sub>
                    </m:sSub>
                  </m:oMath>
                </a14:m>
                <a:endParaRPr lang="hu-HU" dirty="0"/>
              </a:p>
              <a:p>
                <a:pPr marL="285750" indent="-285750">
                  <a:buFont typeface="Wingdings" panose="05000000000000000000" pitchFamily="2" charset="2"/>
                  <a:buChar char="è"/>
                </a:pPr>
                <a:r>
                  <a:rPr lang="hu-HU" dirty="0" err="1">
                    <a:sym typeface="Wingdings" panose="05000000000000000000" pitchFamily="2" charset="2"/>
                  </a:rPr>
                  <a:t>the</a:t>
                </a:r>
                <a:r>
                  <a:rPr lang="hu-HU" dirty="0">
                    <a:sym typeface="Wingdings" panose="05000000000000000000" pitchFamily="2" charset="2"/>
                  </a:rPr>
                  <a:t> </a:t>
                </a:r>
                <a:r>
                  <a:rPr lang="hu-HU" dirty="0" err="1">
                    <a:sym typeface="Wingdings" panose="05000000000000000000" pitchFamily="2" charset="2"/>
                  </a:rPr>
                  <a:t>two</a:t>
                </a:r>
                <a:r>
                  <a:rPr lang="hu-HU" dirty="0">
                    <a:sym typeface="Wingdings" panose="05000000000000000000" pitchFamily="2" charset="2"/>
                  </a:rPr>
                  <a:t> values (</a:t>
                </a:r>
                <a:r>
                  <a:rPr lang="hu-HU" dirty="0" err="1">
                    <a:sym typeface="Wingdings" panose="05000000000000000000" pitchFamily="2" charset="2"/>
                  </a:rPr>
                  <a:t>activities</a:t>
                </a:r>
                <a:r>
                  <a:rPr lang="hu-HU" dirty="0">
                    <a:sym typeface="Wingdings" panose="05000000000000000000" pitchFamily="2" charset="2"/>
                  </a:rPr>
                  <a:t>) </a:t>
                </a:r>
              </a:p>
              <a:p>
                <a:r>
                  <a:rPr lang="hu-HU" dirty="0">
                    <a:sym typeface="Wingdings" panose="05000000000000000000" pitchFamily="2" charset="2"/>
                  </a:rPr>
                  <a:t>     </a:t>
                </a:r>
                <a:r>
                  <a:rPr lang="hu-HU" dirty="0" err="1">
                    <a:sym typeface="Wingdings" panose="05000000000000000000" pitchFamily="2" charset="2"/>
                  </a:rPr>
                  <a:t>that</a:t>
                </a:r>
                <a:r>
                  <a:rPr lang="hu-HU" dirty="0">
                    <a:sym typeface="Wingdings" panose="05000000000000000000" pitchFamily="2" charset="2"/>
                  </a:rPr>
                  <a:t> </a:t>
                </a:r>
                <a14:m>
                  <m:oMath xmlns:m="http://schemas.openxmlformats.org/officeDocument/2006/math">
                    <m:sSub>
                      <m:sSubPr>
                        <m:ctrlPr>
                          <a:rPr lang="hu-HU" i="1" smtClean="0">
                            <a:latin typeface="Cambria Math" panose="02040503050406030204" pitchFamily="18" charset="0"/>
                            <a:sym typeface="Wingdings" panose="05000000000000000000" pitchFamily="2" charset="2"/>
                          </a:rPr>
                        </m:ctrlPr>
                      </m:sSubPr>
                      <m:e>
                        <m:r>
                          <a:rPr lang="hu-HU" b="0" i="1" smtClean="0">
                            <a:latin typeface="Cambria Math" panose="02040503050406030204" pitchFamily="18" charset="0"/>
                            <a:sym typeface="Wingdings" panose="05000000000000000000" pitchFamily="2" charset="2"/>
                          </a:rPr>
                          <m:t>𝑄</m:t>
                        </m:r>
                      </m:e>
                      <m:sub>
                        <m:r>
                          <a:rPr lang="hu-HU" b="0" i="1" smtClean="0">
                            <a:latin typeface="Cambria Math" panose="02040503050406030204" pitchFamily="18" charset="0"/>
                            <a:sym typeface="Wingdings" panose="05000000000000000000" pitchFamily="2" charset="2"/>
                          </a:rPr>
                          <m:t>𝑖𝑗</m:t>
                        </m:r>
                      </m:sub>
                    </m:sSub>
                  </m:oMath>
                </a14:m>
                <a:r>
                  <a:rPr lang="hu-HU" dirty="0">
                    <a:sym typeface="Wingdings" panose="05000000000000000000" pitchFamily="2" charset="2"/>
                  </a:rPr>
                  <a:t> </a:t>
                </a:r>
                <a:r>
                  <a:rPr lang="hu-HU" dirty="0" err="1">
                    <a:sym typeface="Wingdings" panose="05000000000000000000" pitchFamily="2" charset="2"/>
                  </a:rPr>
                  <a:t>connects</a:t>
                </a:r>
                <a:r>
                  <a:rPr lang="hu-HU" dirty="0">
                    <a:sym typeface="Wingdings" panose="05000000000000000000" pitchFamily="2" charset="2"/>
                  </a:rPr>
                  <a:t> </a:t>
                </a:r>
                <a:r>
                  <a:rPr lang="hu-HU" dirty="0" err="1">
                    <a:sym typeface="Wingdings" panose="05000000000000000000" pitchFamily="2" charset="2"/>
                  </a:rPr>
                  <a:t>modify</a:t>
                </a:r>
                <a:r>
                  <a:rPr lang="hu-HU" dirty="0">
                    <a:sym typeface="Wingdings" panose="05000000000000000000" pitchFamily="2" charset="2"/>
                  </a:rPr>
                  <a:t> </a:t>
                </a:r>
                <a14:m>
                  <m:oMath xmlns:m="http://schemas.openxmlformats.org/officeDocument/2006/math">
                    <m:sSub>
                      <m:sSubPr>
                        <m:ctrlPr>
                          <a:rPr lang="hu-HU" i="1">
                            <a:latin typeface="Cambria Math" panose="02040503050406030204" pitchFamily="18" charset="0"/>
                            <a:sym typeface="Wingdings" panose="05000000000000000000" pitchFamily="2" charset="2"/>
                          </a:rPr>
                        </m:ctrlPr>
                      </m:sSubPr>
                      <m:e>
                        <m:r>
                          <a:rPr lang="hu-HU" i="1">
                            <a:latin typeface="Cambria Math" panose="02040503050406030204" pitchFamily="18" charset="0"/>
                            <a:sym typeface="Wingdings" panose="05000000000000000000" pitchFamily="2" charset="2"/>
                          </a:rPr>
                          <m:t>𝑄</m:t>
                        </m:r>
                      </m:e>
                      <m:sub>
                        <m:r>
                          <a:rPr lang="hu-HU" i="1">
                            <a:latin typeface="Cambria Math" panose="02040503050406030204" pitchFamily="18" charset="0"/>
                            <a:sym typeface="Wingdings" panose="05000000000000000000" pitchFamily="2" charset="2"/>
                          </a:rPr>
                          <m:t>𝑖𝑗</m:t>
                        </m:r>
                      </m:sub>
                    </m:sSub>
                  </m:oMath>
                </a14:m>
                <a:r>
                  <a:rPr lang="hu-HU" dirty="0">
                    <a:sym typeface="Wingdings" panose="05000000000000000000" pitchFamily="2" charset="2"/>
                  </a:rPr>
                  <a:t> </a:t>
                </a:r>
                <a:endParaRPr lang="hu-HU" dirty="0"/>
              </a:p>
            </p:txBody>
          </p:sp>
        </mc:Choice>
        <mc:Fallback xmlns="">
          <p:sp>
            <p:nvSpPr>
              <p:cNvPr id="24" name="TextBox 23">
                <a:extLst>
                  <a:ext uri="{FF2B5EF4-FFF2-40B4-BE49-F238E27FC236}">
                    <a16:creationId xmlns:a16="http://schemas.microsoft.com/office/drawing/2014/main" id="{D8D4516D-3BD4-4BDF-8D6A-2C95379D839D}"/>
                  </a:ext>
                </a:extLst>
              </p:cNvPr>
              <p:cNvSpPr txBox="1">
                <a:spLocks noRot="1" noChangeAspect="1" noMove="1" noResize="1" noEditPoints="1" noAdjustHandles="1" noChangeArrowheads="1" noChangeShapeType="1" noTextEdit="1"/>
              </p:cNvSpPr>
              <p:nvPr/>
            </p:nvSpPr>
            <p:spPr>
              <a:xfrm>
                <a:off x="5580112" y="4488172"/>
                <a:ext cx="3198633" cy="1521955"/>
              </a:xfrm>
              <a:prstGeom prst="rect">
                <a:avLst/>
              </a:prstGeom>
              <a:blipFill>
                <a:blip r:embed="rId3"/>
                <a:stretch>
                  <a:fillRect l="-1524" t="-2000" b="-4000"/>
                </a:stretch>
              </a:blipFill>
            </p:spPr>
            <p:txBody>
              <a:bodyPr/>
              <a:lstStyle/>
              <a:p>
                <a:r>
                  <a:rPr lang="hu-HU">
                    <a:noFill/>
                  </a:rPr>
                  <a:t> </a:t>
                </a:r>
              </a:p>
            </p:txBody>
          </p:sp>
        </mc:Fallback>
      </mc:AlternateContent>
      <p:cxnSp>
        <p:nvCxnSpPr>
          <p:cNvPr id="26" name="Connector: Elbow 25">
            <a:extLst>
              <a:ext uri="{FF2B5EF4-FFF2-40B4-BE49-F238E27FC236}">
                <a16:creationId xmlns:a16="http://schemas.microsoft.com/office/drawing/2014/main" id="{A9B356B3-4A8C-4393-A6DB-A87BA8A32A24}"/>
              </a:ext>
            </a:extLst>
          </p:cNvPr>
          <p:cNvCxnSpPr>
            <a:stCxn id="14" idx="3"/>
            <a:endCxn id="14" idx="1"/>
          </p:cNvCxnSpPr>
          <p:nvPr/>
        </p:nvCxnSpPr>
        <p:spPr>
          <a:xfrm flipH="1">
            <a:off x="2591780" y="5625244"/>
            <a:ext cx="504056" cy="12700"/>
          </a:xfrm>
          <a:prstGeom prst="bentConnector5">
            <a:avLst>
              <a:gd name="adj1" fmla="val -45352"/>
              <a:gd name="adj2" fmla="val 6052441"/>
              <a:gd name="adj3" fmla="val 145352"/>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gyenes összekötő nyíllal 26"/>
          <p:cNvCxnSpPr>
            <a:endCxn id="13" idx="1"/>
          </p:cNvCxnSpPr>
          <p:nvPr/>
        </p:nvCxnSpPr>
        <p:spPr>
          <a:xfrm>
            <a:off x="265176" y="5632704"/>
            <a:ext cx="778432" cy="254"/>
          </a:xfrm>
          <a:prstGeom prst="straightConnector1">
            <a:avLst/>
          </a:prstGeom>
          <a:ln w="34925">
            <a:solidFill>
              <a:srgbClr val="E79C9C"/>
            </a:solidFill>
            <a:prstDash val="sysDot"/>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611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4">
                                            <p:txEl>
                                              <p:pRg st="1" end="1"/>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4">
                                            <p:txEl>
                                              <p:pRg st="3" end="3"/>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4">
                                            <p:txEl>
                                              <p:pRg st="0" end="0"/>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p:bldP spid="11" grpId="0"/>
      <p:bldP spid="13" grpId="0" animBg="1"/>
      <p:bldP spid="14" grpId="0" animBg="1"/>
      <p:bldP spid="15" grpId="0" animBg="1"/>
      <p:bldP spid="19" grpId="0"/>
      <p:bldP spid="20" grpId="0"/>
      <p:bldP spid="21"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zöveg helye 1"/>
          <p:cNvSpPr>
            <a:spLocks noGrp="1"/>
          </p:cNvSpPr>
          <p:nvPr>
            <p:ph type="body" sz="quarter" idx="15"/>
          </p:nvPr>
        </p:nvSpPr>
        <p:spPr/>
        <p:txBody>
          <a:bodyPr/>
          <a:lstStyle/>
          <a:p>
            <a:endParaRPr lang="hu-HU"/>
          </a:p>
        </p:txBody>
      </p:sp>
    </p:spTree>
    <p:extLst>
      <p:ext uri="{BB962C8B-B14F-4D97-AF65-F5344CB8AC3E}">
        <p14:creationId xmlns:p14="http://schemas.microsoft.com/office/powerpoint/2010/main" val="34164991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B7180A-EC76-4B60-A5CA-CD1902A363C2}"/>
              </a:ext>
            </a:extLst>
          </p:cNvPr>
          <p:cNvSpPr>
            <a:spLocks noGrp="1"/>
          </p:cNvSpPr>
          <p:nvPr>
            <p:ph type="body" sz="quarter" idx="15"/>
          </p:nvPr>
        </p:nvSpPr>
        <p:spPr/>
        <p:txBody>
          <a:bodyPr/>
          <a:lstStyle/>
          <a:p>
            <a:r>
              <a:rPr lang="hu-HU" dirty="0" smtClean="0"/>
              <a:t>Occam’ </a:t>
            </a:r>
            <a:r>
              <a:rPr lang="hu-HU" dirty="0" err="1" smtClean="0"/>
              <a:t>razor</a:t>
            </a:r>
            <a:endParaRPr lang="hu-HU" dirty="0"/>
          </a:p>
        </p:txBody>
      </p:sp>
      <p:sp>
        <p:nvSpPr>
          <p:cNvPr id="3" name="Text Placeholder 2">
            <a:extLst>
              <a:ext uri="{FF2B5EF4-FFF2-40B4-BE49-F238E27FC236}">
                <a16:creationId xmlns:a16="http://schemas.microsoft.com/office/drawing/2014/main" id="{4AAD0D12-ACD1-4C9F-B5FA-6FCBE8FE6D5E}"/>
              </a:ext>
            </a:extLst>
          </p:cNvPr>
          <p:cNvSpPr>
            <a:spLocks noGrp="1"/>
          </p:cNvSpPr>
          <p:nvPr>
            <p:ph type="body" sz="quarter" idx="16"/>
          </p:nvPr>
        </p:nvSpPr>
        <p:spPr/>
        <p:txBody>
          <a:bodyPr/>
          <a:lstStyle/>
          <a:p>
            <a:pPr indent="0">
              <a:buNone/>
            </a:pPr>
            <a:endParaRPr lang="hu-HU" sz="1050" dirty="0"/>
          </a:p>
          <a:p>
            <a:pPr marL="342900" indent="-342900"/>
            <a:r>
              <a:rPr lang="en-US" dirty="0">
                <a:hlinkClick r:id="rId2" tooltip="Bertrand Russell"/>
              </a:rPr>
              <a:t>Bertrand Russell</a:t>
            </a:r>
            <a:r>
              <a:rPr lang="hu-HU" dirty="0"/>
              <a:t>:</a:t>
            </a:r>
            <a:r>
              <a:rPr lang="en-US" dirty="0"/>
              <a:t> </a:t>
            </a:r>
            <a:endParaRPr lang="hu-HU" dirty="0"/>
          </a:p>
          <a:p>
            <a:pPr marL="684213" indent="0">
              <a:buNone/>
            </a:pPr>
            <a:r>
              <a:rPr lang="en-US" dirty="0"/>
              <a:t>"Whenever possible, substitute constructions out of known entities for inferences to </a:t>
            </a:r>
            <a:r>
              <a:rPr lang="en-US" b="1" dirty="0">
                <a:solidFill>
                  <a:srgbClr val="C00000"/>
                </a:solidFill>
              </a:rPr>
              <a:t>unknown entities</a:t>
            </a:r>
            <a:r>
              <a:rPr lang="en-US" dirty="0"/>
              <a:t>.„</a:t>
            </a:r>
            <a:endParaRPr lang="hu-HU" dirty="0"/>
          </a:p>
          <a:p>
            <a:pPr marL="342900" indent="-342900"/>
            <a:endParaRPr lang="hu-HU" dirty="0" smtClean="0"/>
          </a:p>
          <a:p>
            <a:pPr marL="342900" indent="-342900"/>
            <a:r>
              <a:rPr lang="en-US" dirty="0" smtClean="0"/>
              <a:t>"</a:t>
            </a:r>
            <a:r>
              <a:rPr lang="en-US" dirty="0"/>
              <a:t>Entities are not to be multiplied without necessity„</a:t>
            </a:r>
            <a:endParaRPr lang="hu-HU" dirty="0"/>
          </a:p>
          <a:p>
            <a:pPr marL="342900" indent="-342900"/>
            <a:endParaRPr lang="hu-HU" sz="1050" dirty="0"/>
          </a:p>
          <a:p>
            <a:pPr indent="0">
              <a:buNone/>
            </a:pPr>
            <a:r>
              <a:rPr lang="en-US" sz="1050" dirty="0"/>
              <a:t> </a:t>
            </a:r>
            <a:endParaRPr lang="hu-HU" sz="1800" dirty="0"/>
          </a:p>
          <a:p>
            <a:pPr marL="342900" indent="-342900"/>
            <a:r>
              <a:rPr lang="hu-HU" dirty="0" err="1"/>
              <a:t>Theorem</a:t>
            </a:r>
            <a:r>
              <a:rPr lang="hu-HU" dirty="0"/>
              <a:t> in </a:t>
            </a:r>
            <a:r>
              <a:rPr lang="hu-HU" dirty="0" err="1"/>
              <a:t>information</a:t>
            </a:r>
            <a:r>
              <a:rPr lang="hu-HU" dirty="0"/>
              <a:t> </a:t>
            </a:r>
            <a:r>
              <a:rPr lang="hu-HU" dirty="0" err="1"/>
              <a:t>theory</a:t>
            </a:r>
            <a:r>
              <a:rPr lang="hu-HU" dirty="0"/>
              <a:t> </a:t>
            </a:r>
            <a:r>
              <a:rPr lang="hu-HU" dirty="0">
                <a:sym typeface="Wingdings" panose="05000000000000000000" pitchFamily="2" charset="2"/>
              </a:rPr>
              <a:t> </a:t>
            </a:r>
            <a:r>
              <a:rPr lang="en-US" dirty="0"/>
              <a:t>Occam's razor is a direct result of basic </a:t>
            </a:r>
            <a:r>
              <a:rPr lang="en-US" dirty="0">
                <a:hlinkClick r:id="rId3" tooltip="Probability theory"/>
              </a:rPr>
              <a:t>probability theory</a:t>
            </a:r>
            <a:r>
              <a:rPr lang="en-US" dirty="0"/>
              <a:t>. </a:t>
            </a:r>
            <a:endParaRPr lang="hu-HU" dirty="0"/>
          </a:p>
          <a:p>
            <a:pPr indent="0">
              <a:buNone/>
            </a:pPr>
            <a:r>
              <a:rPr lang="hu-HU" dirty="0"/>
              <a:t>	</a:t>
            </a:r>
            <a:r>
              <a:rPr lang="en-US" dirty="0">
                <a:hlinkClick r:id="rId4" tooltip="William H. Jefferys"/>
              </a:rPr>
              <a:t>William H. </a:t>
            </a:r>
            <a:r>
              <a:rPr lang="en-US" dirty="0" err="1">
                <a:hlinkClick r:id="rId4" tooltip="William H. Jefferys"/>
              </a:rPr>
              <a:t>Jefferys</a:t>
            </a:r>
            <a:r>
              <a:rPr lang="en-US" dirty="0"/>
              <a:t> and </a:t>
            </a:r>
            <a:r>
              <a:rPr lang="en-US" dirty="0">
                <a:hlinkClick r:id="rId5" tooltip="James Berger (statistician)"/>
              </a:rPr>
              <a:t>James O. Berger</a:t>
            </a:r>
            <a:r>
              <a:rPr lang="en-US" dirty="0"/>
              <a:t> (1991)</a:t>
            </a:r>
            <a:r>
              <a:rPr lang="hu-HU" dirty="0"/>
              <a:t>:</a:t>
            </a:r>
            <a:r>
              <a:rPr lang="en-US" dirty="0"/>
              <a:t> </a:t>
            </a:r>
            <a:endParaRPr lang="hu-HU" dirty="0"/>
          </a:p>
          <a:p>
            <a:pPr marL="828888" lvl="1" indent="-342900"/>
            <a:r>
              <a:rPr lang="en-US" dirty="0"/>
              <a:t>"A hypothesis with fewer adjustable parameters will automatically have an enhanced posterior probability, due to the fact that the predictions it makes are sharp."</a:t>
            </a:r>
            <a:endParaRPr lang="hu-HU" dirty="0"/>
          </a:p>
        </p:txBody>
      </p:sp>
      <p:sp>
        <p:nvSpPr>
          <p:cNvPr id="4" name="TextBox 3">
            <a:extLst>
              <a:ext uri="{FF2B5EF4-FFF2-40B4-BE49-F238E27FC236}">
                <a16:creationId xmlns:a16="http://schemas.microsoft.com/office/drawing/2014/main" id="{0FC81A5A-45A1-4733-94ED-6131109CF609}"/>
              </a:ext>
            </a:extLst>
          </p:cNvPr>
          <p:cNvSpPr txBox="1"/>
          <p:nvPr/>
        </p:nvSpPr>
        <p:spPr>
          <a:xfrm>
            <a:off x="3285553" y="6196662"/>
            <a:ext cx="5783571" cy="369332"/>
          </a:xfrm>
          <a:prstGeom prst="rect">
            <a:avLst/>
          </a:prstGeom>
          <a:noFill/>
        </p:spPr>
        <p:txBody>
          <a:bodyPr wrap="none" rtlCol="0">
            <a:spAutoFit/>
          </a:bodyPr>
          <a:lstStyle/>
          <a:p>
            <a:r>
              <a:rPr lang="hu-HU" b="1" dirty="0">
                <a:solidFill>
                  <a:srgbClr val="C00000"/>
                </a:solidFill>
                <a:sym typeface="Wingdings" panose="05000000000000000000" pitchFamily="2" charset="2"/>
              </a:rPr>
              <a:t> </a:t>
            </a:r>
            <a:r>
              <a:rPr lang="hu-HU" b="1" dirty="0">
                <a:solidFill>
                  <a:srgbClr val="C00000"/>
                </a:solidFill>
              </a:rPr>
              <a:t>No info </a:t>
            </a:r>
            <a:r>
              <a:rPr lang="hu-HU" b="1" dirty="0" err="1">
                <a:solidFill>
                  <a:srgbClr val="C00000"/>
                </a:solidFill>
              </a:rPr>
              <a:t>about</a:t>
            </a:r>
            <a:r>
              <a:rPr lang="hu-HU" b="1" dirty="0">
                <a:solidFill>
                  <a:srgbClr val="C00000"/>
                </a:solidFill>
              </a:rPr>
              <a:t> </a:t>
            </a:r>
            <a:r>
              <a:rPr lang="hu-HU" b="1" dirty="0" err="1">
                <a:solidFill>
                  <a:srgbClr val="C00000"/>
                </a:solidFill>
              </a:rPr>
              <a:t>the</a:t>
            </a:r>
            <a:r>
              <a:rPr lang="hu-HU" b="1" dirty="0">
                <a:solidFill>
                  <a:srgbClr val="C00000"/>
                </a:solidFill>
              </a:rPr>
              <a:t> </a:t>
            </a:r>
            <a:r>
              <a:rPr lang="hu-HU" b="1" dirty="0" err="1">
                <a:solidFill>
                  <a:srgbClr val="C00000"/>
                </a:solidFill>
              </a:rPr>
              <a:t>scale</a:t>
            </a:r>
            <a:r>
              <a:rPr lang="hu-HU" b="1" dirty="0">
                <a:solidFill>
                  <a:srgbClr val="C00000"/>
                </a:solidFill>
              </a:rPr>
              <a:t> of </a:t>
            </a:r>
            <a:r>
              <a:rPr lang="hu-HU" b="1" dirty="0" err="1">
                <a:solidFill>
                  <a:srgbClr val="C00000"/>
                </a:solidFill>
              </a:rPr>
              <a:t>compression</a:t>
            </a:r>
            <a:r>
              <a:rPr lang="hu-HU" b="1" dirty="0">
                <a:solidFill>
                  <a:srgbClr val="C00000"/>
                </a:solidFill>
              </a:rPr>
              <a:t> </a:t>
            </a:r>
            <a:r>
              <a:rPr lang="hu-HU" b="1" dirty="0" err="1">
                <a:solidFill>
                  <a:srgbClr val="C00000"/>
                </a:solidFill>
              </a:rPr>
              <a:t>for</a:t>
            </a:r>
            <a:r>
              <a:rPr lang="hu-HU" b="1" dirty="0">
                <a:solidFill>
                  <a:srgbClr val="C00000"/>
                </a:solidFill>
              </a:rPr>
              <a:t> </a:t>
            </a:r>
            <a:r>
              <a:rPr lang="hu-HU" b="1" dirty="0" err="1">
                <a:solidFill>
                  <a:srgbClr val="C00000"/>
                </a:solidFill>
              </a:rPr>
              <a:t>each</a:t>
            </a:r>
            <a:r>
              <a:rPr lang="hu-HU" b="1" dirty="0">
                <a:solidFill>
                  <a:srgbClr val="C00000"/>
                </a:solidFill>
              </a:rPr>
              <a:t> input...</a:t>
            </a:r>
          </a:p>
        </p:txBody>
      </p:sp>
    </p:spTree>
    <p:extLst>
      <p:ext uri="{BB962C8B-B14F-4D97-AF65-F5344CB8AC3E}">
        <p14:creationId xmlns:p14="http://schemas.microsoft.com/office/powerpoint/2010/main" val="2718405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ture 8" descr="Image result for emoji sad face">
            <a:extLst>
              <a:ext uri="{FF2B5EF4-FFF2-40B4-BE49-F238E27FC236}">
                <a16:creationId xmlns:a16="http://schemas.microsoft.com/office/drawing/2014/main" id="{2D7B1494-9E85-4180-A4F3-D4519B138CE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1156" y="5805264"/>
            <a:ext cx="929356" cy="1000845"/>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a:extLst>
              <a:ext uri="{FF2B5EF4-FFF2-40B4-BE49-F238E27FC236}">
                <a16:creationId xmlns:a16="http://schemas.microsoft.com/office/drawing/2014/main" id="{394DDCC0-5095-4DC4-8022-5B13D5F8D9B5}"/>
              </a:ext>
            </a:extLst>
          </p:cNvPr>
          <p:cNvSpPr>
            <a:spLocks noGrp="1"/>
          </p:cNvSpPr>
          <p:nvPr>
            <p:ph type="body" sz="quarter" idx="15"/>
          </p:nvPr>
        </p:nvSpPr>
        <p:spPr/>
        <p:txBody>
          <a:bodyPr/>
          <a:lstStyle/>
          <a:p>
            <a:r>
              <a:rPr lang="hu-HU" dirty="0"/>
              <a:t>Autoencoder </a:t>
            </a:r>
            <a:r>
              <a:rPr lang="hu-HU" dirty="0" err="1" smtClean="0"/>
              <a:t>with</a:t>
            </a:r>
            <a:r>
              <a:rPr lang="hu-HU" dirty="0" smtClean="0"/>
              <a:t> sparse </a:t>
            </a:r>
            <a:r>
              <a:rPr lang="hu-HU" dirty="0" err="1" smtClean="0"/>
              <a:t>coding</a:t>
            </a:r>
            <a:endParaRPr lang="hu-HU" dirty="0"/>
          </a:p>
        </p:txBody>
      </p:sp>
      <p:sp>
        <p:nvSpPr>
          <p:cNvPr id="3" name="Text Placeholder 2">
            <a:extLst>
              <a:ext uri="{FF2B5EF4-FFF2-40B4-BE49-F238E27FC236}">
                <a16:creationId xmlns:a16="http://schemas.microsoft.com/office/drawing/2014/main" id="{A61CCC9B-32A9-476C-9BEC-BC2E3128E022}"/>
              </a:ext>
            </a:extLst>
          </p:cNvPr>
          <p:cNvSpPr>
            <a:spLocks noGrp="1"/>
          </p:cNvSpPr>
          <p:nvPr>
            <p:ph type="body" sz="quarter" idx="16"/>
          </p:nvPr>
        </p:nvSpPr>
        <p:spPr/>
        <p:txBody>
          <a:bodyPr/>
          <a:lstStyle/>
          <a:p>
            <a:pPr marL="342900" indent="-342900"/>
            <a:r>
              <a:rPr lang="hu-HU" dirty="0" err="1"/>
              <a:t>Large</a:t>
            </a:r>
            <a:r>
              <a:rPr lang="hu-HU" dirty="0"/>
              <a:t> </a:t>
            </a:r>
            <a:r>
              <a:rPr lang="hu-HU" dirty="0" err="1"/>
              <a:t>representation</a:t>
            </a:r>
            <a:r>
              <a:rPr lang="hu-HU" dirty="0"/>
              <a:t> </a:t>
            </a:r>
            <a:r>
              <a:rPr lang="hu-HU" dirty="0" err="1"/>
              <a:t>looks</a:t>
            </a:r>
            <a:r>
              <a:rPr lang="hu-HU" dirty="0"/>
              <a:t> </a:t>
            </a:r>
            <a:r>
              <a:rPr lang="hu-HU" dirty="0" err="1"/>
              <a:t>trivial</a:t>
            </a:r>
            <a:r>
              <a:rPr lang="hu-HU" dirty="0"/>
              <a:t> and stupid...</a:t>
            </a:r>
          </a:p>
          <a:p>
            <a:pPr marL="828888" lvl="1" indent="-342900"/>
            <a:r>
              <a:rPr lang="hu-HU" dirty="0" err="1"/>
              <a:t>but</a:t>
            </a:r>
            <a:r>
              <a:rPr lang="hu-HU" dirty="0"/>
              <a:t>: </a:t>
            </a:r>
            <a:r>
              <a:rPr lang="hu-HU" dirty="0" err="1"/>
              <a:t>the</a:t>
            </a:r>
            <a:r>
              <a:rPr lang="hu-HU" dirty="0"/>
              <a:t> </a:t>
            </a:r>
            <a:r>
              <a:rPr lang="hu-HU" dirty="0" err="1"/>
              <a:t>brain</a:t>
            </a:r>
            <a:r>
              <a:rPr lang="hu-HU" dirty="0"/>
              <a:t> </a:t>
            </a:r>
            <a:r>
              <a:rPr lang="hu-HU" dirty="0" err="1"/>
              <a:t>does</a:t>
            </a:r>
            <a:r>
              <a:rPr lang="hu-HU" dirty="0"/>
              <a:t> </a:t>
            </a:r>
            <a:r>
              <a:rPr lang="hu-HU" dirty="0" err="1"/>
              <a:t>something</a:t>
            </a:r>
            <a:r>
              <a:rPr lang="hu-HU" dirty="0"/>
              <a:t> </a:t>
            </a:r>
            <a:r>
              <a:rPr lang="hu-HU" dirty="0" err="1"/>
              <a:t>similar</a:t>
            </a:r>
            <a:endParaRPr lang="hu-HU" dirty="0"/>
          </a:p>
          <a:p>
            <a:pPr marL="342900" indent="-342900"/>
            <a:r>
              <a:rPr lang="hu-HU" dirty="0" err="1"/>
              <a:t>Let’s</a:t>
            </a:r>
            <a:r>
              <a:rPr lang="hu-HU" dirty="0"/>
              <a:t> limit </a:t>
            </a:r>
            <a:r>
              <a:rPr lang="hu-HU" dirty="0" err="1"/>
              <a:t>the</a:t>
            </a:r>
            <a:r>
              <a:rPr lang="hu-HU" dirty="0"/>
              <a:t> </a:t>
            </a:r>
            <a:r>
              <a:rPr lang="hu-HU" dirty="0" err="1"/>
              <a:t>number</a:t>
            </a:r>
            <a:r>
              <a:rPr lang="hu-HU" dirty="0"/>
              <a:t> of non-</a:t>
            </a:r>
            <a:r>
              <a:rPr lang="hu-HU" dirty="0" err="1"/>
              <a:t>zero</a:t>
            </a:r>
            <a:r>
              <a:rPr lang="hu-HU" dirty="0"/>
              <a:t> </a:t>
            </a:r>
            <a:r>
              <a:rPr lang="hu-HU" dirty="0" err="1"/>
              <a:t>components</a:t>
            </a:r>
            <a:r>
              <a:rPr lang="hu-HU" dirty="0"/>
              <a:t>...</a:t>
            </a:r>
          </a:p>
          <a:p>
            <a:endParaRPr lang="hu-HU" dirty="0"/>
          </a:p>
        </p:txBody>
      </p:sp>
      <p:sp>
        <p:nvSpPr>
          <p:cNvPr id="4" name="Rectangle 3">
            <a:extLst>
              <a:ext uri="{FF2B5EF4-FFF2-40B4-BE49-F238E27FC236}">
                <a16:creationId xmlns:a16="http://schemas.microsoft.com/office/drawing/2014/main" id="{5BB84E26-3986-4C1E-850C-78FCC422906F}"/>
              </a:ext>
            </a:extLst>
          </p:cNvPr>
          <p:cNvSpPr/>
          <p:nvPr/>
        </p:nvSpPr>
        <p:spPr>
          <a:xfrm>
            <a:off x="4947757" y="3544340"/>
            <a:ext cx="288032" cy="192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hu-HU" dirty="0"/>
              <a:t>Input</a:t>
            </a:r>
          </a:p>
        </p:txBody>
      </p:sp>
      <p:sp>
        <p:nvSpPr>
          <p:cNvPr id="5" name="Rectangle 4">
            <a:extLst>
              <a:ext uri="{FF2B5EF4-FFF2-40B4-BE49-F238E27FC236}">
                <a16:creationId xmlns:a16="http://schemas.microsoft.com/office/drawing/2014/main" id="{714E9D99-5D16-44A3-99FB-8CD66F9BAEE9}"/>
              </a:ext>
            </a:extLst>
          </p:cNvPr>
          <p:cNvSpPr/>
          <p:nvPr/>
        </p:nvSpPr>
        <p:spPr>
          <a:xfrm>
            <a:off x="6601653" y="2144498"/>
            <a:ext cx="292608" cy="4680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hu-HU" dirty="0" err="1"/>
              <a:t>Represen</a:t>
            </a:r>
            <a:r>
              <a:rPr lang="hu-HU" dirty="0"/>
              <a:t>-tation</a:t>
            </a:r>
          </a:p>
        </p:txBody>
      </p:sp>
      <p:sp>
        <p:nvSpPr>
          <p:cNvPr id="6" name="Rectangle 5">
            <a:extLst>
              <a:ext uri="{FF2B5EF4-FFF2-40B4-BE49-F238E27FC236}">
                <a16:creationId xmlns:a16="http://schemas.microsoft.com/office/drawing/2014/main" id="{BAF94307-EACA-4B7D-9311-3026FEE29ADB}"/>
              </a:ext>
            </a:extLst>
          </p:cNvPr>
          <p:cNvSpPr/>
          <p:nvPr/>
        </p:nvSpPr>
        <p:spPr>
          <a:xfrm>
            <a:off x="8260125" y="3524638"/>
            <a:ext cx="288032" cy="192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hu-HU" dirty="0" err="1"/>
              <a:t>Approximate</a:t>
            </a:r>
            <a:r>
              <a:rPr lang="hu-HU" dirty="0"/>
              <a:t> Input</a:t>
            </a:r>
          </a:p>
        </p:txBody>
      </p:sp>
      <p:cxnSp>
        <p:nvCxnSpPr>
          <p:cNvPr id="7" name="Straight Arrow Connector 6">
            <a:extLst>
              <a:ext uri="{FF2B5EF4-FFF2-40B4-BE49-F238E27FC236}">
                <a16:creationId xmlns:a16="http://schemas.microsoft.com/office/drawing/2014/main" id="{81E19E65-25F3-4261-8CBF-52B1AC9BE3BD}"/>
              </a:ext>
            </a:extLst>
          </p:cNvPr>
          <p:cNvCxnSpPr>
            <a:cxnSpLocks/>
            <a:stCxn id="4" idx="3"/>
            <a:endCxn id="5" idx="1"/>
          </p:cNvCxnSpPr>
          <p:nvPr/>
        </p:nvCxnSpPr>
        <p:spPr>
          <a:xfrm flipV="1">
            <a:off x="5235789" y="4484758"/>
            <a:ext cx="1365864" cy="19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BEB71A1-FA51-42A2-BBC4-11D024718BEA}"/>
              </a:ext>
            </a:extLst>
          </p:cNvPr>
          <p:cNvCxnSpPr>
            <a:cxnSpLocks/>
            <a:stCxn id="5" idx="3"/>
            <a:endCxn id="6" idx="1"/>
          </p:cNvCxnSpPr>
          <p:nvPr/>
        </p:nvCxnSpPr>
        <p:spPr>
          <a:xfrm>
            <a:off x="6894261" y="4484758"/>
            <a:ext cx="13658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C81D756-E1AE-470B-9441-DE32D93D0F00}"/>
              </a:ext>
            </a:extLst>
          </p:cNvPr>
          <p:cNvSpPr txBox="1"/>
          <p:nvPr/>
        </p:nvSpPr>
        <p:spPr>
          <a:xfrm>
            <a:off x="4572000" y="5013176"/>
            <a:ext cx="3842719" cy="461665"/>
          </a:xfrm>
          <a:prstGeom prst="rect">
            <a:avLst/>
          </a:prstGeom>
          <a:noFill/>
        </p:spPr>
        <p:txBody>
          <a:bodyPr wrap="none" rtlCol="0">
            <a:spAutoFit/>
          </a:bodyPr>
          <a:lstStyle/>
          <a:p>
            <a:r>
              <a:rPr lang="hu-HU" sz="2400" i="1" dirty="0">
                <a:latin typeface="Times New Roman" panose="02020603050405020304" pitchFamily="18" charset="0"/>
                <a:cs typeface="Times New Roman" panose="02020603050405020304" pitchFamily="18" charset="0"/>
              </a:rPr>
              <a:t>y                     h                    </a:t>
            </a:r>
            <a:r>
              <a:rPr lang="cy-GB" sz="2400" i="1" dirty="0">
                <a:latin typeface="Times New Roman" panose="02020603050405020304" pitchFamily="18" charset="0"/>
                <a:cs typeface="Times New Roman" panose="02020603050405020304" pitchFamily="18" charset="0"/>
              </a:rPr>
              <a:t>ŷ</a:t>
            </a:r>
            <a:endParaRPr lang="hu-HU" sz="2400" i="1" dirty="0"/>
          </a:p>
        </p:txBody>
      </p:sp>
      <p:sp>
        <p:nvSpPr>
          <p:cNvPr id="18" name="TextBox 17">
            <a:extLst>
              <a:ext uri="{FF2B5EF4-FFF2-40B4-BE49-F238E27FC236}">
                <a16:creationId xmlns:a16="http://schemas.microsoft.com/office/drawing/2014/main" id="{DBDB6E31-8888-4D1C-8BAB-F7791965BCB2}"/>
              </a:ext>
            </a:extLst>
          </p:cNvPr>
          <p:cNvSpPr txBox="1"/>
          <p:nvPr/>
        </p:nvSpPr>
        <p:spPr>
          <a:xfrm>
            <a:off x="7379936" y="4099089"/>
            <a:ext cx="372218" cy="461665"/>
          </a:xfrm>
          <a:prstGeom prst="rect">
            <a:avLst/>
          </a:prstGeom>
          <a:noFill/>
        </p:spPr>
        <p:txBody>
          <a:bodyPr wrap="none" rtlCol="0">
            <a:spAutoFit/>
          </a:bodyPr>
          <a:lstStyle/>
          <a:p>
            <a:r>
              <a:rPr lang="hu-HU" sz="2400" i="1" dirty="0">
                <a:latin typeface="Times New Roman" panose="02020603050405020304" pitchFamily="18" charset="0"/>
                <a:cs typeface="Times New Roman" panose="02020603050405020304" pitchFamily="18" charset="0"/>
              </a:rPr>
              <a:t>A</a:t>
            </a:r>
          </a:p>
        </p:txBody>
      </p:sp>
      <p:sp>
        <p:nvSpPr>
          <p:cNvPr id="20" name="TextBox 19">
            <a:extLst>
              <a:ext uri="{FF2B5EF4-FFF2-40B4-BE49-F238E27FC236}">
                <a16:creationId xmlns:a16="http://schemas.microsoft.com/office/drawing/2014/main" id="{820EDFB2-D9AD-475B-9D8F-AFD37FF2AEB2}"/>
              </a:ext>
            </a:extLst>
          </p:cNvPr>
          <p:cNvSpPr txBox="1"/>
          <p:nvPr/>
        </p:nvSpPr>
        <p:spPr>
          <a:xfrm>
            <a:off x="952591" y="2828317"/>
            <a:ext cx="5129289" cy="461665"/>
          </a:xfrm>
          <a:prstGeom prst="rect">
            <a:avLst/>
          </a:prstGeom>
          <a:noFill/>
        </p:spPr>
        <p:txBody>
          <a:bodyPr wrap="none" rtlCol="0">
            <a:spAutoFit/>
          </a:bodyPr>
          <a:lstStyle/>
          <a:p>
            <a:r>
              <a:rPr lang="cy-GB" sz="2400" i="1" dirty="0">
                <a:latin typeface="Times New Roman" panose="02020603050405020304" pitchFamily="18" charset="0"/>
                <a:cs typeface="Times New Roman" panose="02020603050405020304" pitchFamily="18" charset="0"/>
              </a:rPr>
              <a:t>ŷ</a:t>
            </a:r>
            <a:r>
              <a:rPr lang="hu-HU" sz="2400" i="1" dirty="0">
                <a:latin typeface="Times New Roman" panose="02020603050405020304" pitchFamily="18" charset="0"/>
                <a:cs typeface="Times New Roman" panose="02020603050405020304" pitchFamily="18" charset="0"/>
              </a:rPr>
              <a:t> </a:t>
            </a:r>
            <a:r>
              <a:rPr lang="cy-GB" sz="2400" dirty="0">
                <a:latin typeface="Times New Roman" panose="02020603050405020304" pitchFamily="18" charset="0"/>
                <a:cs typeface="Times New Roman" panose="02020603050405020304" pitchFamily="18" charset="0"/>
                <a:sym typeface="Symbol" panose="05050102010706020507" pitchFamily="18" charset="2"/>
              </a:rPr>
              <a:t></a:t>
            </a:r>
            <a:r>
              <a:rPr lang="hu-HU" sz="2400" dirty="0">
                <a:latin typeface="Times New Roman" panose="02020603050405020304" pitchFamily="18" charset="0"/>
                <a:cs typeface="Times New Roman" panose="02020603050405020304" pitchFamily="18" charset="0"/>
                <a:sym typeface="Symbol" panose="05050102010706020507" pitchFamily="18" charset="2"/>
              </a:rPr>
              <a:t> </a:t>
            </a:r>
            <a:r>
              <a:rPr lang="hu-HU" sz="2400" i="1" dirty="0">
                <a:latin typeface="Times New Roman" panose="02020603050405020304" pitchFamily="18" charset="0"/>
                <a:cs typeface="Times New Roman" panose="02020603050405020304" pitchFamily="18" charset="0"/>
                <a:sym typeface="Symbol" panose="05050102010706020507" pitchFamily="18" charset="2"/>
              </a:rPr>
              <a:t>Ah   </a:t>
            </a:r>
            <a:r>
              <a:rPr lang="hu-HU" dirty="0">
                <a:latin typeface="+mj-lt"/>
                <a:cs typeface="Times New Roman" panose="02020603050405020304" pitchFamily="18" charset="0"/>
                <a:sym typeface="Wingdings" panose="05000000000000000000" pitchFamily="2" charset="2"/>
              </a:rPr>
              <a:t> </a:t>
            </a:r>
            <a:r>
              <a:rPr lang="hu-HU" dirty="0" err="1">
                <a:latin typeface="+mj-lt"/>
                <a:cs typeface="Times New Roman" panose="02020603050405020304" pitchFamily="18" charset="0"/>
                <a:sym typeface="Wingdings" panose="05000000000000000000" pitchFamily="2" charset="2"/>
              </a:rPr>
              <a:t>but</a:t>
            </a:r>
            <a:r>
              <a:rPr lang="hu-HU" dirty="0">
                <a:latin typeface="+mj-lt"/>
                <a:cs typeface="Times New Roman" panose="02020603050405020304" pitchFamily="18" charset="0"/>
                <a:sym typeface="Wingdings" panose="05000000000000000000" pitchFamily="2" charset="2"/>
              </a:rPr>
              <a:t> </a:t>
            </a:r>
            <a:r>
              <a:rPr lang="hu-HU" dirty="0" err="1">
                <a:latin typeface="+mj-lt"/>
                <a:cs typeface="Times New Roman" panose="02020603050405020304" pitchFamily="18" charset="0"/>
                <a:sym typeface="Wingdings" panose="05000000000000000000" pitchFamily="2" charset="2"/>
              </a:rPr>
              <a:t>with</a:t>
            </a:r>
            <a:r>
              <a:rPr lang="hu-HU" dirty="0">
                <a:latin typeface="+mj-lt"/>
                <a:cs typeface="Times New Roman" panose="02020603050405020304" pitchFamily="18" charset="0"/>
                <a:sym typeface="Wingdings" panose="05000000000000000000" pitchFamily="2" charset="2"/>
              </a:rPr>
              <a:t> a </a:t>
            </a:r>
            <a:r>
              <a:rPr lang="hu-HU" dirty="0" err="1">
                <a:latin typeface="+mj-lt"/>
                <a:cs typeface="Times New Roman" panose="02020603050405020304" pitchFamily="18" charset="0"/>
                <a:sym typeface="Wingdings" panose="05000000000000000000" pitchFamily="2" charset="2"/>
              </a:rPr>
              <a:t>few</a:t>
            </a:r>
            <a:r>
              <a:rPr lang="hu-HU" dirty="0">
                <a:latin typeface="+mj-lt"/>
                <a:cs typeface="Times New Roman" panose="02020603050405020304" pitchFamily="18" charset="0"/>
                <a:sym typeface="Wingdings" panose="05000000000000000000" pitchFamily="2" charset="2"/>
              </a:rPr>
              <a:t> non-</a:t>
            </a:r>
            <a:r>
              <a:rPr lang="hu-HU" dirty="0" err="1">
                <a:latin typeface="+mj-lt"/>
                <a:cs typeface="Times New Roman" panose="02020603050405020304" pitchFamily="18" charset="0"/>
                <a:sym typeface="Wingdings" panose="05000000000000000000" pitchFamily="2" charset="2"/>
              </a:rPr>
              <a:t>zero</a:t>
            </a:r>
            <a:r>
              <a:rPr lang="hu-HU" dirty="0">
                <a:latin typeface="+mj-lt"/>
                <a:cs typeface="Times New Roman" panose="02020603050405020304" pitchFamily="18" charset="0"/>
                <a:sym typeface="Wingdings" panose="05000000000000000000" pitchFamily="2" charset="2"/>
              </a:rPr>
              <a:t> </a:t>
            </a:r>
            <a:r>
              <a:rPr lang="hu-HU" dirty="0" err="1">
                <a:latin typeface="+mj-lt"/>
                <a:cs typeface="Times New Roman" panose="02020603050405020304" pitchFamily="18" charset="0"/>
                <a:sym typeface="Wingdings" panose="05000000000000000000" pitchFamily="2" charset="2"/>
              </a:rPr>
              <a:t>components</a:t>
            </a:r>
            <a:r>
              <a:rPr lang="hu-HU" dirty="0">
                <a:latin typeface="+mj-lt"/>
                <a:cs typeface="Times New Roman" panose="02020603050405020304" pitchFamily="18" charset="0"/>
                <a:sym typeface="Symbol" panose="05050102010706020507" pitchFamily="18" charset="2"/>
              </a:rPr>
              <a:t>...</a:t>
            </a:r>
            <a:endParaRPr lang="hu-HU" dirty="0">
              <a:latin typeface="+mj-lt"/>
            </a:endParaRPr>
          </a:p>
        </p:txBody>
      </p:sp>
      <p:sp>
        <p:nvSpPr>
          <p:cNvPr id="21" name="TextBox 20">
            <a:extLst>
              <a:ext uri="{FF2B5EF4-FFF2-40B4-BE49-F238E27FC236}">
                <a16:creationId xmlns:a16="http://schemas.microsoft.com/office/drawing/2014/main" id="{BBE7BDAF-8A33-4886-BDB3-EDDBCEB3B046}"/>
              </a:ext>
            </a:extLst>
          </p:cNvPr>
          <p:cNvSpPr txBox="1"/>
          <p:nvPr/>
        </p:nvSpPr>
        <p:spPr>
          <a:xfrm>
            <a:off x="339669" y="4022145"/>
            <a:ext cx="3688061" cy="1036181"/>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pPr algn="ctr"/>
            <a:r>
              <a:rPr lang="hu-HU" sz="2400" i="1" dirty="0">
                <a:latin typeface="Times New Roman" panose="02020603050405020304" pitchFamily="18" charset="0"/>
                <a:cs typeface="Times New Roman" panose="02020603050405020304" pitchFamily="18" charset="0"/>
              </a:rPr>
              <a:t>J =  </a:t>
            </a:r>
            <a:r>
              <a:rPr lang="hu-HU" sz="2400" dirty="0">
                <a:latin typeface="Times New Roman" panose="02020603050405020304" pitchFamily="18" charset="0"/>
                <a:cs typeface="Times New Roman" panose="02020603050405020304" pitchFamily="18" charset="0"/>
              </a:rPr>
              <a:t>½</a:t>
            </a:r>
            <a:r>
              <a:rPr lang="hu-HU" sz="2400" i="1" dirty="0">
                <a:latin typeface="Times New Roman" panose="02020603050405020304" pitchFamily="18" charset="0"/>
                <a:cs typeface="Times New Roman" panose="02020603050405020304" pitchFamily="18" charset="0"/>
              </a:rPr>
              <a:t> ||y </a:t>
            </a:r>
            <a:r>
              <a:rPr lang="hu-HU" sz="2400" i="1" dirty="0">
                <a:latin typeface="Times New Roman" panose="02020603050405020304" pitchFamily="18" charset="0"/>
                <a:cs typeface="Times New Roman" panose="02020603050405020304" pitchFamily="18" charset="0"/>
                <a:sym typeface="Symbol" panose="05050102010706020507" pitchFamily="18" charset="2"/>
              </a:rPr>
              <a:t></a:t>
            </a:r>
            <a:r>
              <a:rPr lang="hu-HU" sz="2400" i="1" dirty="0">
                <a:latin typeface="Times New Roman" panose="02020603050405020304" pitchFamily="18" charset="0"/>
                <a:cs typeface="Times New Roman" panose="02020603050405020304" pitchFamily="18" charset="0"/>
              </a:rPr>
              <a:t> </a:t>
            </a:r>
            <a:r>
              <a:rPr lang="cy-GB" sz="2400" i="1" dirty="0">
                <a:latin typeface="Times New Roman" panose="02020603050405020304" pitchFamily="18" charset="0"/>
                <a:cs typeface="Times New Roman" panose="02020603050405020304" pitchFamily="18" charset="0"/>
              </a:rPr>
              <a:t>ŷ</a:t>
            </a:r>
            <a:r>
              <a:rPr lang="hu-HU" sz="2400" i="1" dirty="0">
                <a:latin typeface="Times New Roman" panose="02020603050405020304" pitchFamily="18" charset="0"/>
                <a:cs typeface="Times New Roman" panose="02020603050405020304" pitchFamily="18" charset="0"/>
              </a:rPr>
              <a:t>||</a:t>
            </a:r>
            <a:r>
              <a:rPr lang="hu-HU" sz="2400" baseline="-25000" dirty="0">
                <a:latin typeface="Times New Roman" panose="02020603050405020304" pitchFamily="18" charset="0"/>
                <a:cs typeface="Times New Roman" panose="02020603050405020304" pitchFamily="18" charset="0"/>
              </a:rPr>
              <a:t>2</a:t>
            </a:r>
            <a:r>
              <a:rPr lang="hu-HU" sz="2400" baseline="30000" dirty="0">
                <a:latin typeface="Times New Roman" panose="02020603050405020304" pitchFamily="18" charset="0"/>
                <a:cs typeface="Times New Roman" panose="02020603050405020304" pitchFamily="18" charset="0"/>
              </a:rPr>
              <a:t>2</a:t>
            </a:r>
            <a:r>
              <a:rPr lang="hu-HU" sz="2400" dirty="0">
                <a:latin typeface="Times New Roman" panose="02020603050405020304" pitchFamily="18" charset="0"/>
                <a:cs typeface="Times New Roman" panose="02020603050405020304" pitchFamily="18" charset="0"/>
              </a:rPr>
              <a:t> </a:t>
            </a:r>
            <a:r>
              <a:rPr lang="hu-HU" sz="2400" i="1" dirty="0">
                <a:latin typeface="Times New Roman" panose="02020603050405020304" pitchFamily="18" charset="0"/>
                <a:cs typeface="Times New Roman" panose="02020603050405020304" pitchFamily="18" charset="0"/>
              </a:rPr>
              <a:t>+ </a:t>
            </a:r>
            <a:r>
              <a:rPr lang="hu-HU" sz="2400" i="1" dirty="0">
                <a:latin typeface="Times New Roman" panose="02020603050405020304" pitchFamily="18" charset="0"/>
                <a:cs typeface="Times New Roman" panose="02020603050405020304" pitchFamily="18" charset="0"/>
                <a:sym typeface="Symbol" panose="05050102010706020507" pitchFamily="18" charset="2"/>
              </a:rPr>
              <a:t> </a:t>
            </a:r>
            <a:r>
              <a:rPr lang="hu-HU" sz="2400" i="1" dirty="0">
                <a:latin typeface="Times New Roman" panose="02020603050405020304" pitchFamily="18" charset="0"/>
                <a:cs typeface="Times New Roman" panose="02020603050405020304" pitchFamily="18" charset="0"/>
              </a:rPr>
              <a:t>||h||</a:t>
            </a:r>
            <a:r>
              <a:rPr lang="hu-HU" sz="2400" baseline="-25000" dirty="0">
                <a:latin typeface="Times New Roman" panose="02020603050405020304" pitchFamily="18" charset="0"/>
                <a:cs typeface="Times New Roman" panose="02020603050405020304" pitchFamily="18" charset="0"/>
              </a:rPr>
              <a:t>0</a:t>
            </a:r>
          </a:p>
          <a:p>
            <a:pPr algn="ctr"/>
            <a:endParaRPr lang="hu-HU" sz="2000" baseline="-25000" dirty="0">
              <a:latin typeface="Times New Roman" panose="02020603050405020304" pitchFamily="18" charset="0"/>
              <a:cs typeface="Times New Roman" panose="02020603050405020304" pitchFamily="18" charset="0"/>
            </a:endParaRPr>
          </a:p>
          <a:p>
            <a:pPr algn="ctr"/>
            <a:r>
              <a:rPr lang="hu-HU" sz="2400" i="1" dirty="0">
                <a:latin typeface="Times New Roman" panose="02020603050405020304" pitchFamily="18" charset="0"/>
                <a:cs typeface="Times New Roman" panose="02020603050405020304" pitchFamily="18" charset="0"/>
              </a:rPr>
              <a:t>J =  </a:t>
            </a:r>
            <a:r>
              <a:rPr lang="hu-HU" sz="2400" dirty="0">
                <a:latin typeface="Times New Roman" panose="02020603050405020304" pitchFamily="18" charset="0"/>
                <a:cs typeface="Times New Roman" panose="02020603050405020304" pitchFamily="18" charset="0"/>
              </a:rPr>
              <a:t>½</a:t>
            </a:r>
            <a:r>
              <a:rPr lang="hu-HU" sz="2400" i="1" dirty="0">
                <a:latin typeface="Times New Roman" panose="02020603050405020304" pitchFamily="18" charset="0"/>
                <a:cs typeface="Times New Roman" panose="02020603050405020304" pitchFamily="18" charset="0"/>
              </a:rPr>
              <a:t> ||y</a:t>
            </a:r>
            <a:r>
              <a:rPr lang="hu-HU" sz="2400" i="1" dirty="0">
                <a:latin typeface="Times New Roman" panose="02020603050405020304" pitchFamily="18" charset="0"/>
                <a:cs typeface="Times New Roman" panose="02020603050405020304" pitchFamily="18" charset="0"/>
                <a:sym typeface="Symbol" panose="05050102010706020507" pitchFamily="18" charset="2"/>
              </a:rPr>
              <a:t>  Ah</a:t>
            </a:r>
            <a:r>
              <a:rPr lang="hu-HU" sz="2400" i="1" dirty="0">
                <a:latin typeface="Times New Roman" panose="02020603050405020304" pitchFamily="18" charset="0"/>
                <a:cs typeface="Times New Roman" panose="02020603050405020304" pitchFamily="18" charset="0"/>
              </a:rPr>
              <a:t>||</a:t>
            </a:r>
            <a:r>
              <a:rPr lang="hu-HU" sz="2400" baseline="-25000" dirty="0">
                <a:latin typeface="Times New Roman" panose="02020603050405020304" pitchFamily="18" charset="0"/>
                <a:cs typeface="Times New Roman" panose="02020603050405020304" pitchFamily="18" charset="0"/>
              </a:rPr>
              <a:t>2</a:t>
            </a:r>
            <a:r>
              <a:rPr lang="hu-HU" sz="2400" baseline="30000" dirty="0">
                <a:latin typeface="Times New Roman" panose="02020603050405020304" pitchFamily="18" charset="0"/>
                <a:cs typeface="Times New Roman" panose="02020603050405020304" pitchFamily="18" charset="0"/>
              </a:rPr>
              <a:t>2</a:t>
            </a:r>
            <a:r>
              <a:rPr lang="hu-HU" sz="2400" dirty="0">
                <a:latin typeface="Times New Roman" panose="02020603050405020304" pitchFamily="18" charset="0"/>
                <a:cs typeface="Times New Roman" panose="02020603050405020304" pitchFamily="18" charset="0"/>
              </a:rPr>
              <a:t> </a:t>
            </a:r>
            <a:r>
              <a:rPr lang="hu-HU" sz="2400" i="1" dirty="0">
                <a:latin typeface="Times New Roman" panose="02020603050405020304" pitchFamily="18" charset="0"/>
                <a:cs typeface="Times New Roman" panose="02020603050405020304" pitchFamily="18" charset="0"/>
              </a:rPr>
              <a:t>+ </a:t>
            </a:r>
            <a:r>
              <a:rPr lang="hu-HU" sz="2400" i="1" dirty="0">
                <a:latin typeface="Times New Roman" panose="02020603050405020304" pitchFamily="18" charset="0"/>
                <a:cs typeface="Times New Roman" panose="02020603050405020304" pitchFamily="18" charset="0"/>
                <a:sym typeface="Symbol" panose="05050102010706020507" pitchFamily="18" charset="2"/>
              </a:rPr>
              <a:t> </a:t>
            </a:r>
            <a:r>
              <a:rPr lang="hu-HU" sz="2400" i="1" dirty="0">
                <a:latin typeface="Times New Roman" panose="02020603050405020304" pitchFamily="18" charset="0"/>
                <a:cs typeface="Times New Roman" panose="02020603050405020304" pitchFamily="18" charset="0"/>
              </a:rPr>
              <a:t>||h||</a:t>
            </a:r>
            <a:r>
              <a:rPr lang="hu-HU" sz="2400" baseline="-25000" dirty="0">
                <a:latin typeface="Times New Roman" panose="02020603050405020304" pitchFamily="18" charset="0"/>
                <a:cs typeface="Times New Roman" panose="02020603050405020304" pitchFamily="18" charset="0"/>
              </a:rPr>
              <a:t>0</a:t>
            </a:r>
          </a:p>
        </p:txBody>
      </p:sp>
      <p:sp>
        <p:nvSpPr>
          <p:cNvPr id="22" name="TextBox 21">
            <a:extLst>
              <a:ext uri="{FF2B5EF4-FFF2-40B4-BE49-F238E27FC236}">
                <a16:creationId xmlns:a16="http://schemas.microsoft.com/office/drawing/2014/main" id="{EF78D64F-8AA5-4376-889B-588697BA39B1}"/>
              </a:ext>
            </a:extLst>
          </p:cNvPr>
          <p:cNvSpPr txBox="1"/>
          <p:nvPr/>
        </p:nvSpPr>
        <p:spPr>
          <a:xfrm>
            <a:off x="611560" y="5529999"/>
            <a:ext cx="6730432" cy="923330"/>
          </a:xfrm>
          <a:prstGeom prst="rect">
            <a:avLst/>
          </a:prstGeom>
          <a:noFill/>
        </p:spPr>
        <p:txBody>
          <a:bodyPr wrap="none" rtlCol="0">
            <a:spAutoFit/>
          </a:bodyPr>
          <a:lstStyle/>
          <a:p>
            <a:r>
              <a:rPr lang="hu-HU" dirty="0"/>
              <a:t>Occam + Russel </a:t>
            </a:r>
            <a:r>
              <a:rPr lang="hu-HU" dirty="0" err="1"/>
              <a:t>say</a:t>
            </a:r>
            <a:r>
              <a:rPr lang="hu-HU" dirty="0"/>
              <a:t>: </a:t>
            </a:r>
          </a:p>
          <a:p>
            <a:pPr marL="342900" indent="-342900">
              <a:buFont typeface="+mj-lt"/>
              <a:buAutoNum type="arabicPeriod"/>
            </a:pPr>
            <a:r>
              <a:rPr lang="hu-HU" dirty="0" err="1"/>
              <a:t>explain</a:t>
            </a:r>
            <a:r>
              <a:rPr lang="hu-HU" dirty="0"/>
              <a:t> </a:t>
            </a:r>
            <a:r>
              <a:rPr lang="hu-HU" dirty="0" err="1"/>
              <a:t>with</a:t>
            </a:r>
            <a:r>
              <a:rPr lang="hu-HU" dirty="0"/>
              <a:t> </a:t>
            </a:r>
            <a:r>
              <a:rPr lang="hu-HU" dirty="0" err="1"/>
              <a:t>the</a:t>
            </a:r>
            <a:r>
              <a:rPr lang="hu-HU" dirty="0"/>
              <a:t> </a:t>
            </a:r>
            <a:r>
              <a:rPr lang="hu-HU" dirty="0" err="1"/>
              <a:t>unknown</a:t>
            </a:r>
            <a:r>
              <a:rPr lang="hu-HU" dirty="0"/>
              <a:t> </a:t>
            </a:r>
            <a:r>
              <a:rPr lang="hu-HU" dirty="0" err="1"/>
              <a:t>entities</a:t>
            </a:r>
            <a:r>
              <a:rPr lang="hu-HU" dirty="0"/>
              <a:t> (i.e., </a:t>
            </a:r>
            <a:r>
              <a:rPr lang="hu-HU" dirty="0" err="1"/>
              <a:t>with</a:t>
            </a:r>
            <a:r>
              <a:rPr lang="hu-HU" dirty="0"/>
              <a:t> </a:t>
            </a:r>
            <a:r>
              <a:rPr lang="hu-HU" dirty="0" err="1"/>
              <a:t>the</a:t>
            </a:r>
            <a:r>
              <a:rPr lang="hu-HU" dirty="0"/>
              <a:t> </a:t>
            </a:r>
            <a:r>
              <a:rPr lang="hu-HU" dirty="0" err="1"/>
              <a:t>components</a:t>
            </a:r>
            <a:r>
              <a:rPr lang="hu-HU" dirty="0"/>
              <a:t> of </a:t>
            </a:r>
            <a:r>
              <a:rPr lang="hu-HU" i="1" dirty="0">
                <a:latin typeface="Times New Roman" panose="02020603050405020304" pitchFamily="18" charset="0"/>
                <a:cs typeface="Times New Roman" panose="02020603050405020304" pitchFamily="18" charset="0"/>
              </a:rPr>
              <a:t>h</a:t>
            </a:r>
            <a:r>
              <a:rPr lang="hu-HU" dirty="0"/>
              <a:t>)</a:t>
            </a:r>
          </a:p>
          <a:p>
            <a:pPr marL="342900" indent="-342900">
              <a:buFont typeface="+mj-lt"/>
              <a:buAutoNum type="arabicPeriod"/>
            </a:pPr>
            <a:r>
              <a:rPr lang="hu-HU" dirty="0" err="1"/>
              <a:t>the</a:t>
            </a:r>
            <a:r>
              <a:rPr lang="hu-HU" dirty="0"/>
              <a:t> </a:t>
            </a:r>
            <a:r>
              <a:rPr lang="hu-HU" dirty="0" err="1"/>
              <a:t>fewer</a:t>
            </a:r>
            <a:r>
              <a:rPr lang="hu-HU" dirty="0"/>
              <a:t> </a:t>
            </a:r>
            <a:r>
              <a:rPr lang="hu-HU" dirty="0" err="1"/>
              <a:t>the</a:t>
            </a:r>
            <a:r>
              <a:rPr lang="hu-HU" dirty="0"/>
              <a:t> </a:t>
            </a:r>
            <a:r>
              <a:rPr lang="hu-HU" dirty="0" err="1"/>
              <a:t>better</a:t>
            </a:r>
            <a:endParaRPr lang="hu-HU" dirty="0"/>
          </a:p>
        </p:txBody>
      </p:sp>
      <p:sp>
        <p:nvSpPr>
          <p:cNvPr id="24" name="Freeform: Shape 23">
            <a:extLst>
              <a:ext uri="{FF2B5EF4-FFF2-40B4-BE49-F238E27FC236}">
                <a16:creationId xmlns:a16="http://schemas.microsoft.com/office/drawing/2014/main" id="{3387AA2C-DF85-46F5-A448-F2825B2E8E27}"/>
              </a:ext>
            </a:extLst>
          </p:cNvPr>
          <p:cNvSpPr/>
          <p:nvPr/>
        </p:nvSpPr>
        <p:spPr>
          <a:xfrm>
            <a:off x="314671" y="4963885"/>
            <a:ext cx="1453169" cy="1056711"/>
          </a:xfrm>
          <a:custGeom>
            <a:avLst/>
            <a:gdLst>
              <a:gd name="connsiteX0" fmla="*/ 216552 w 1087409"/>
              <a:gd name="connsiteY0" fmla="*/ 844731 h 856414"/>
              <a:gd name="connsiteX1" fmla="*/ 24963 w 1087409"/>
              <a:gd name="connsiteY1" fmla="*/ 818606 h 856414"/>
              <a:gd name="connsiteX2" fmla="*/ 120758 w 1087409"/>
              <a:gd name="connsiteY2" fmla="*/ 531223 h 856414"/>
              <a:gd name="connsiteX3" fmla="*/ 1087409 w 1087409"/>
              <a:gd name="connsiteY3" fmla="*/ 0 h 856414"/>
              <a:gd name="connsiteX4" fmla="*/ 1087409 w 1087409"/>
              <a:gd name="connsiteY4" fmla="*/ 0 h 856414"/>
              <a:gd name="connsiteX0" fmla="*/ 216552 w 1453169"/>
              <a:gd name="connsiteY0" fmla="*/ 1045028 h 1056711"/>
              <a:gd name="connsiteX1" fmla="*/ 24963 w 1453169"/>
              <a:gd name="connsiteY1" fmla="*/ 1018903 h 1056711"/>
              <a:gd name="connsiteX2" fmla="*/ 120758 w 1453169"/>
              <a:gd name="connsiteY2" fmla="*/ 731520 h 1056711"/>
              <a:gd name="connsiteX3" fmla="*/ 1087409 w 1453169"/>
              <a:gd name="connsiteY3" fmla="*/ 200297 h 1056711"/>
              <a:gd name="connsiteX4" fmla="*/ 1453169 w 1453169"/>
              <a:gd name="connsiteY4" fmla="*/ 0 h 1056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3169" h="1056711">
                <a:moveTo>
                  <a:pt x="216552" y="1045028"/>
                </a:moveTo>
                <a:cubicBezTo>
                  <a:pt x="128740" y="1058091"/>
                  <a:pt x="40929" y="1071154"/>
                  <a:pt x="24963" y="1018903"/>
                </a:cubicBezTo>
                <a:cubicBezTo>
                  <a:pt x="8997" y="966652"/>
                  <a:pt x="-56316" y="867954"/>
                  <a:pt x="120758" y="731520"/>
                </a:cubicBezTo>
                <a:cubicBezTo>
                  <a:pt x="297832" y="595086"/>
                  <a:pt x="865341" y="322217"/>
                  <a:pt x="1087409" y="200297"/>
                </a:cubicBezTo>
                <a:lnTo>
                  <a:pt x="1453169" y="0"/>
                </a:lnTo>
              </a:path>
            </a:pathLst>
          </a:custGeom>
          <a:noFill/>
          <a:ln>
            <a:prstDash val="sysDash"/>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5" name="Freeform: Shape 24">
            <a:extLst>
              <a:ext uri="{FF2B5EF4-FFF2-40B4-BE49-F238E27FC236}">
                <a16:creationId xmlns:a16="http://schemas.microsoft.com/office/drawing/2014/main" id="{1865E51C-4708-4F4B-9ECB-037384830437}"/>
              </a:ext>
            </a:extLst>
          </p:cNvPr>
          <p:cNvSpPr/>
          <p:nvPr/>
        </p:nvSpPr>
        <p:spPr>
          <a:xfrm>
            <a:off x="3074126" y="5103223"/>
            <a:ext cx="1771791" cy="1208813"/>
          </a:xfrm>
          <a:custGeom>
            <a:avLst/>
            <a:gdLst>
              <a:gd name="connsiteX0" fmla="*/ 0 w 1771791"/>
              <a:gd name="connsiteY0" fmla="*/ 1184366 h 1208813"/>
              <a:gd name="connsiteX1" fmla="*/ 1576251 w 1771791"/>
              <a:gd name="connsiteY1" fmla="*/ 1175657 h 1208813"/>
              <a:gd name="connsiteX2" fmla="*/ 1663337 w 1771791"/>
              <a:gd name="connsiteY2" fmla="*/ 862148 h 1208813"/>
              <a:gd name="connsiteX3" fmla="*/ 809897 w 1771791"/>
              <a:gd name="connsiteY3" fmla="*/ 0 h 1208813"/>
              <a:gd name="connsiteX4" fmla="*/ 809897 w 1771791"/>
              <a:gd name="connsiteY4" fmla="*/ 0 h 1208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791" h="1208813">
                <a:moveTo>
                  <a:pt x="0" y="1184366"/>
                </a:moveTo>
                <a:cubicBezTo>
                  <a:pt x="649514" y="1206863"/>
                  <a:pt x="1299028" y="1229360"/>
                  <a:pt x="1576251" y="1175657"/>
                </a:cubicBezTo>
                <a:cubicBezTo>
                  <a:pt x="1853474" y="1121954"/>
                  <a:pt x="1791063" y="1058091"/>
                  <a:pt x="1663337" y="862148"/>
                </a:cubicBezTo>
                <a:cubicBezTo>
                  <a:pt x="1535611" y="666205"/>
                  <a:pt x="809897" y="0"/>
                  <a:pt x="809897" y="0"/>
                </a:cubicBezTo>
                <a:lnTo>
                  <a:pt x="809897" y="0"/>
                </a:lnTo>
              </a:path>
            </a:pathLst>
          </a:custGeom>
          <a:noFill/>
          <a:ln>
            <a:prstDash val="sysDash"/>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6" name="TextBox 25">
            <a:extLst>
              <a:ext uri="{FF2B5EF4-FFF2-40B4-BE49-F238E27FC236}">
                <a16:creationId xmlns:a16="http://schemas.microsoft.com/office/drawing/2014/main" id="{489B595F-6DDB-4A56-89BE-7FB93B64A57E}"/>
              </a:ext>
            </a:extLst>
          </p:cNvPr>
          <p:cNvSpPr txBox="1"/>
          <p:nvPr/>
        </p:nvSpPr>
        <p:spPr>
          <a:xfrm>
            <a:off x="4760638" y="6218802"/>
            <a:ext cx="3733779" cy="646331"/>
          </a:xfrm>
          <a:prstGeom prst="rect">
            <a:avLst/>
          </a:prstGeom>
          <a:solidFill>
            <a:schemeClr val="bg1">
              <a:alpha val="35000"/>
            </a:schemeClr>
          </a:solidFill>
        </p:spPr>
        <p:txBody>
          <a:bodyPr wrap="none" rtlCol="0">
            <a:spAutoFit/>
          </a:bodyPr>
          <a:lstStyle/>
          <a:p>
            <a:r>
              <a:rPr lang="hu-HU" b="1" dirty="0" err="1">
                <a:solidFill>
                  <a:srgbClr val="C00000"/>
                </a:solidFill>
              </a:rPr>
              <a:t>However</a:t>
            </a:r>
            <a:r>
              <a:rPr lang="hu-HU" b="1" dirty="0">
                <a:solidFill>
                  <a:srgbClr val="C00000"/>
                </a:solidFill>
              </a:rPr>
              <a:t>: </a:t>
            </a:r>
            <a:r>
              <a:rPr lang="hu-HU" b="1" dirty="0" err="1">
                <a:solidFill>
                  <a:srgbClr val="C00000"/>
                </a:solidFill>
              </a:rPr>
              <a:t>combinatorial</a:t>
            </a:r>
            <a:r>
              <a:rPr lang="hu-HU" b="1" dirty="0">
                <a:solidFill>
                  <a:srgbClr val="C00000"/>
                </a:solidFill>
              </a:rPr>
              <a:t> </a:t>
            </a:r>
            <a:r>
              <a:rPr lang="hu-HU" b="1" dirty="0" err="1">
                <a:solidFill>
                  <a:srgbClr val="C00000"/>
                </a:solidFill>
              </a:rPr>
              <a:t>explosion</a:t>
            </a:r>
            <a:r>
              <a:rPr lang="hu-HU" b="1" dirty="0">
                <a:solidFill>
                  <a:srgbClr val="C00000"/>
                </a:solidFill>
              </a:rPr>
              <a:t>...</a:t>
            </a:r>
          </a:p>
          <a:p>
            <a:r>
              <a:rPr lang="hu-HU" b="1" dirty="0" err="1">
                <a:solidFill>
                  <a:srgbClr val="C00000"/>
                </a:solidFill>
              </a:rPr>
              <a:t>But</a:t>
            </a:r>
            <a:r>
              <a:rPr lang="hu-HU" b="1" dirty="0">
                <a:solidFill>
                  <a:srgbClr val="C00000"/>
                </a:solidFill>
              </a:rPr>
              <a:t>: </a:t>
            </a:r>
            <a:r>
              <a:rPr lang="hu-HU" b="1" dirty="0" err="1">
                <a:solidFill>
                  <a:srgbClr val="C00000"/>
                </a:solidFill>
              </a:rPr>
              <a:t>comes</a:t>
            </a:r>
            <a:r>
              <a:rPr lang="hu-HU" b="1" dirty="0">
                <a:solidFill>
                  <a:srgbClr val="C00000"/>
                </a:solidFill>
              </a:rPr>
              <a:t> </a:t>
            </a:r>
            <a:r>
              <a:rPr lang="hu-HU" b="1" i="1" dirty="0">
                <a:solidFill>
                  <a:srgbClr val="C00000"/>
                </a:solidFill>
                <a:latin typeface="Times New Roman" panose="02020603050405020304" pitchFamily="18" charset="0"/>
                <a:cs typeface="Times New Roman" panose="02020603050405020304" pitchFamily="18" charset="0"/>
              </a:rPr>
              <a:t>L</a:t>
            </a:r>
            <a:r>
              <a:rPr lang="hu-HU" b="1" baseline="-25000" dirty="0">
                <a:solidFill>
                  <a:srgbClr val="C00000"/>
                </a:solidFill>
              </a:rPr>
              <a:t>1</a:t>
            </a:r>
            <a:r>
              <a:rPr lang="hu-HU" b="1" dirty="0">
                <a:solidFill>
                  <a:srgbClr val="C00000"/>
                </a:solidFill>
              </a:rPr>
              <a:t> Magic (</a:t>
            </a:r>
            <a:r>
              <a:rPr lang="hu-HU" b="1" dirty="0" err="1">
                <a:solidFill>
                  <a:srgbClr val="C00000"/>
                </a:solidFill>
              </a:rPr>
              <a:t>not</a:t>
            </a:r>
            <a:r>
              <a:rPr lang="hu-HU" b="1" dirty="0">
                <a:solidFill>
                  <a:srgbClr val="C00000"/>
                </a:solidFill>
              </a:rPr>
              <a:t> here) </a:t>
            </a:r>
          </a:p>
        </p:txBody>
      </p:sp>
    </p:spTree>
    <p:extLst>
      <p:ext uri="{BB962C8B-B14F-4D97-AF65-F5344CB8AC3E}">
        <p14:creationId xmlns:p14="http://schemas.microsoft.com/office/powerpoint/2010/main" val="3154956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2">
                                            <p:txEl>
                                              <p:pRg st="1" end="1"/>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2">
                                            <p:txEl>
                                              <p:pRg st="2" end="2"/>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10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7" grpId="0"/>
      <p:bldP spid="18" grpId="0"/>
      <p:bldP spid="20" grpId="0"/>
      <p:bldP spid="21" grpId="0" animBg="1"/>
      <p:bldP spid="24" grpId="0" animBg="1"/>
      <p:bldP spid="25" grpId="0" animBg="1"/>
      <p:bldP spid="2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115616" y="2636912"/>
            <a:ext cx="5983356" cy="1143000"/>
          </a:xfrm>
        </p:spPr>
        <p:txBody>
          <a:bodyPr/>
          <a:lstStyle/>
          <a:p>
            <a:r>
              <a:rPr lang="hu-HU" dirty="0" err="1" smtClean="0"/>
              <a:t>Another</a:t>
            </a:r>
            <a:r>
              <a:rPr lang="hu-HU" dirty="0" smtClean="0"/>
              <a:t> </a:t>
            </a:r>
            <a:r>
              <a:rPr lang="hu-HU" dirty="0" err="1" smtClean="0"/>
              <a:t>problem</a:t>
            </a:r>
            <a:r>
              <a:rPr lang="hu-HU" dirty="0" smtClean="0"/>
              <a:t> is learning</a:t>
            </a:r>
            <a:endParaRPr lang="hu-HU" dirty="0"/>
          </a:p>
        </p:txBody>
      </p:sp>
    </p:spTree>
    <p:extLst>
      <p:ext uri="{BB962C8B-B14F-4D97-AF65-F5344CB8AC3E}">
        <p14:creationId xmlns:p14="http://schemas.microsoft.com/office/powerpoint/2010/main" val="10589926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3A2C5D-FA77-4BB0-8B7C-B06FEFDB0BC5}"/>
              </a:ext>
            </a:extLst>
          </p:cNvPr>
          <p:cNvSpPr>
            <a:spLocks noGrp="1"/>
          </p:cNvSpPr>
          <p:nvPr>
            <p:ph type="body" sz="quarter" idx="15"/>
          </p:nvPr>
        </p:nvSpPr>
        <p:spPr>
          <a:xfrm>
            <a:off x="467548" y="404671"/>
            <a:ext cx="8496940" cy="576057"/>
          </a:xfrm>
        </p:spPr>
        <p:txBody>
          <a:bodyPr/>
          <a:lstStyle/>
          <a:p>
            <a:r>
              <a:rPr lang="hu-HU" dirty="0"/>
              <a:t>Learning </a:t>
            </a:r>
            <a:r>
              <a:rPr lang="hu-HU" dirty="0" err="1"/>
              <a:t>task</a:t>
            </a:r>
            <a:r>
              <a:rPr lang="hu-HU" dirty="0"/>
              <a:t> in </a:t>
            </a:r>
            <a:r>
              <a:rPr lang="hu-HU" dirty="0" err="1"/>
              <a:t>the</a:t>
            </a:r>
            <a:r>
              <a:rPr lang="hu-HU" dirty="0"/>
              <a:t> </a:t>
            </a:r>
            <a:r>
              <a:rPr lang="hu-HU" dirty="0" err="1"/>
              <a:t>general</a:t>
            </a:r>
            <a:r>
              <a:rPr lang="hu-HU" dirty="0"/>
              <a:t> </a:t>
            </a:r>
            <a:r>
              <a:rPr lang="hu-HU" dirty="0" err="1"/>
              <a:t>case</a:t>
            </a:r>
            <a:r>
              <a:rPr lang="hu-HU" dirty="0"/>
              <a:t> </a:t>
            </a:r>
          </a:p>
        </p:txBody>
      </p:sp>
      <p:sp>
        <p:nvSpPr>
          <p:cNvPr id="3" name="Text Placeholder 2">
            <a:extLst>
              <a:ext uri="{FF2B5EF4-FFF2-40B4-BE49-F238E27FC236}">
                <a16:creationId xmlns:a16="http://schemas.microsoft.com/office/drawing/2014/main" id="{D3F845C8-D6C3-4744-93BE-EAAC04E5AAD1}"/>
              </a:ext>
            </a:extLst>
          </p:cNvPr>
          <p:cNvSpPr>
            <a:spLocks noGrp="1"/>
          </p:cNvSpPr>
          <p:nvPr>
            <p:ph type="body" sz="quarter" idx="16"/>
          </p:nvPr>
        </p:nvSpPr>
        <p:spPr>
          <a:xfrm>
            <a:off x="467548" y="1196976"/>
            <a:ext cx="7848868" cy="5184352"/>
          </a:xfrm>
        </p:spPr>
        <p:txBody>
          <a:bodyPr/>
          <a:lstStyle/>
          <a:p>
            <a:pPr indent="0">
              <a:buNone/>
            </a:pPr>
            <a:r>
              <a:rPr lang="hu-HU" dirty="0" err="1"/>
              <a:t>Three-layer</a:t>
            </a:r>
            <a:r>
              <a:rPr lang="hu-HU" dirty="0"/>
              <a:t> </a:t>
            </a:r>
            <a:r>
              <a:rPr lang="hu-HU" dirty="0" err="1"/>
              <a:t>networks</a:t>
            </a:r>
            <a:endParaRPr lang="hu-HU" dirty="0"/>
          </a:p>
          <a:p>
            <a:pPr indent="0">
              <a:buNone/>
            </a:pPr>
            <a:endParaRPr lang="hu-HU" dirty="0"/>
          </a:p>
          <a:p>
            <a:pPr indent="0">
              <a:buNone/>
            </a:pPr>
            <a:r>
              <a:rPr lang="hu-HU" dirty="0"/>
              <a:t>1989: </a:t>
            </a:r>
          </a:p>
          <a:p>
            <a:pPr marL="342900" indent="-342900"/>
            <a:r>
              <a:rPr lang="en-US" dirty="0"/>
              <a:t>Multilayer feedforward networks are universal approximators. </a:t>
            </a:r>
            <a:endParaRPr lang="hu-HU" dirty="0"/>
          </a:p>
          <a:p>
            <a:pPr indent="0">
              <a:buNone/>
            </a:pPr>
            <a:r>
              <a:rPr lang="hu-HU" dirty="0"/>
              <a:t>	</a:t>
            </a:r>
            <a:r>
              <a:rPr lang="en-US" dirty="0"/>
              <a:t>K. </a:t>
            </a:r>
            <a:r>
              <a:rPr lang="en-US" dirty="0" err="1"/>
              <a:t>Hornik</a:t>
            </a:r>
            <a:r>
              <a:rPr lang="en-US" dirty="0"/>
              <a:t>, M. Stinchcombe, and H. White. </a:t>
            </a:r>
            <a:endParaRPr lang="hu-HU" dirty="0"/>
          </a:p>
          <a:p>
            <a:pPr indent="0">
              <a:buNone/>
            </a:pPr>
            <a:r>
              <a:rPr lang="hu-HU" dirty="0"/>
              <a:t>	</a:t>
            </a:r>
            <a:r>
              <a:rPr lang="en-US" dirty="0"/>
              <a:t>Neural Networks, pages 359–366</a:t>
            </a:r>
            <a:endParaRPr lang="hu-HU" dirty="0"/>
          </a:p>
          <a:p>
            <a:pPr indent="0">
              <a:buNone/>
            </a:pPr>
            <a:endParaRPr lang="hu-HU" dirty="0"/>
          </a:p>
          <a:p>
            <a:pPr indent="0">
              <a:buNone/>
            </a:pPr>
            <a:r>
              <a:rPr lang="hu-HU" dirty="0"/>
              <a:t>1997-1998</a:t>
            </a:r>
          </a:p>
          <a:p>
            <a:pPr marL="342900" indent="-342900"/>
            <a:r>
              <a:rPr lang="en-US" dirty="0"/>
              <a:t>The computational intractability of training sigmoidal neural networks. </a:t>
            </a:r>
            <a:endParaRPr lang="hu-HU" dirty="0"/>
          </a:p>
          <a:p>
            <a:pPr indent="0">
              <a:buNone/>
            </a:pPr>
            <a:r>
              <a:rPr lang="hu-HU" sz="1800" dirty="0"/>
              <a:t>	</a:t>
            </a:r>
            <a:r>
              <a:rPr lang="en-US" sz="1800" dirty="0"/>
              <a:t>Jones, L. K. </a:t>
            </a:r>
            <a:r>
              <a:rPr lang="hu-HU" sz="1800" dirty="0"/>
              <a:t>– </a:t>
            </a:r>
            <a:r>
              <a:rPr lang="en-US" sz="1800" i="1" dirty="0"/>
              <a:t>IEEE</a:t>
            </a:r>
            <a:r>
              <a:rPr lang="hu-HU" sz="1800" i="1" dirty="0"/>
              <a:t>.</a:t>
            </a:r>
            <a:r>
              <a:rPr lang="en-US" sz="1800" i="1" dirty="0"/>
              <a:t> Tr</a:t>
            </a:r>
            <a:r>
              <a:rPr lang="hu-HU" sz="1800" i="1" dirty="0"/>
              <a:t>.</a:t>
            </a:r>
            <a:r>
              <a:rPr lang="en-US" sz="1800" i="1" dirty="0"/>
              <a:t> on Information Theory</a:t>
            </a:r>
            <a:r>
              <a:rPr lang="en-US" sz="1800" dirty="0"/>
              <a:t>, </a:t>
            </a:r>
            <a:r>
              <a:rPr lang="en-US" sz="1800" i="1" dirty="0"/>
              <a:t>43</a:t>
            </a:r>
            <a:r>
              <a:rPr lang="en-US" sz="1800" dirty="0"/>
              <a:t>(1), 167-173</a:t>
            </a:r>
            <a:r>
              <a:rPr lang="hu-HU" sz="1800" dirty="0"/>
              <a:t>, 1997</a:t>
            </a:r>
            <a:r>
              <a:rPr lang="en-US" sz="1800" dirty="0"/>
              <a:t>.</a:t>
            </a:r>
            <a:endParaRPr lang="hu-HU" sz="1800" dirty="0"/>
          </a:p>
          <a:p>
            <a:pPr marL="342900" indent="-342900"/>
            <a:r>
              <a:rPr lang="hu-HU" dirty="0" err="1"/>
              <a:t>Some</a:t>
            </a:r>
            <a:r>
              <a:rPr lang="hu-HU" dirty="0"/>
              <a:t> </a:t>
            </a:r>
            <a:r>
              <a:rPr lang="hu-HU" dirty="0" err="1"/>
              <a:t>complexity</a:t>
            </a:r>
            <a:r>
              <a:rPr lang="hu-HU" dirty="0"/>
              <a:t> </a:t>
            </a:r>
            <a:r>
              <a:rPr lang="hu-HU" dirty="0" err="1"/>
              <a:t>results</a:t>
            </a:r>
            <a:r>
              <a:rPr lang="hu-HU" dirty="0"/>
              <a:t> </a:t>
            </a:r>
            <a:r>
              <a:rPr lang="hu-HU" dirty="0" err="1"/>
              <a:t>for</a:t>
            </a:r>
            <a:r>
              <a:rPr lang="hu-HU" dirty="0"/>
              <a:t> perceptron </a:t>
            </a:r>
            <a:r>
              <a:rPr lang="hu-HU" dirty="0" err="1"/>
              <a:t>networks</a:t>
            </a:r>
            <a:r>
              <a:rPr lang="hu-HU" dirty="0"/>
              <a:t>. </a:t>
            </a:r>
          </a:p>
          <a:p>
            <a:pPr indent="0">
              <a:buNone/>
            </a:pPr>
            <a:r>
              <a:rPr lang="hu-HU" sz="1800" dirty="0"/>
              <a:t>	B. Hammer – In: </a:t>
            </a:r>
            <a:r>
              <a:rPr lang="hu-HU" sz="1800" dirty="0" err="1"/>
              <a:t>ICANN</a:t>
            </a:r>
            <a:r>
              <a:rPr lang="hu-HU" sz="1800" dirty="0"/>
              <a:t>, Springer, 639–644, 1998</a:t>
            </a:r>
          </a:p>
        </p:txBody>
      </p:sp>
      <p:pic>
        <p:nvPicPr>
          <p:cNvPr id="4" name="Picture 8" descr="Image result for emoji sad face">
            <a:extLst>
              <a:ext uri="{FF2B5EF4-FFF2-40B4-BE49-F238E27FC236}">
                <a16:creationId xmlns:a16="http://schemas.microsoft.com/office/drawing/2014/main" id="{57CC51AB-1CD9-4D76-9171-B04E886880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1156" y="5805264"/>
            <a:ext cx="929356" cy="10008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0AF436E-7F1D-423B-B121-3611EE142606}"/>
              </a:ext>
            </a:extLst>
          </p:cNvPr>
          <p:cNvSpPr txBox="1"/>
          <p:nvPr/>
        </p:nvSpPr>
        <p:spPr>
          <a:xfrm>
            <a:off x="4760638" y="6218802"/>
            <a:ext cx="3733714" cy="369332"/>
          </a:xfrm>
          <a:prstGeom prst="rect">
            <a:avLst/>
          </a:prstGeom>
          <a:solidFill>
            <a:schemeClr val="bg1">
              <a:alpha val="35000"/>
            </a:schemeClr>
          </a:solidFill>
        </p:spPr>
        <p:txBody>
          <a:bodyPr wrap="none" rtlCol="0">
            <a:spAutoFit/>
          </a:bodyPr>
          <a:lstStyle/>
          <a:p>
            <a:r>
              <a:rPr lang="hu-HU" b="1" dirty="0" err="1">
                <a:solidFill>
                  <a:srgbClr val="C00000"/>
                </a:solidFill>
              </a:rPr>
              <a:t>So</a:t>
            </a:r>
            <a:r>
              <a:rPr lang="hu-HU" b="1" dirty="0">
                <a:solidFill>
                  <a:srgbClr val="C00000"/>
                </a:solidFill>
              </a:rPr>
              <a:t>: </a:t>
            </a:r>
            <a:r>
              <a:rPr lang="hu-HU" b="1" dirty="0" err="1">
                <a:solidFill>
                  <a:srgbClr val="C00000"/>
                </a:solidFill>
              </a:rPr>
              <a:t>combinatorical</a:t>
            </a:r>
            <a:r>
              <a:rPr lang="hu-HU" b="1" dirty="0">
                <a:solidFill>
                  <a:srgbClr val="C00000"/>
                </a:solidFill>
              </a:rPr>
              <a:t> </a:t>
            </a:r>
            <a:r>
              <a:rPr lang="hu-HU" b="1" dirty="0" err="1">
                <a:solidFill>
                  <a:srgbClr val="C00000"/>
                </a:solidFill>
              </a:rPr>
              <a:t>explosion</a:t>
            </a:r>
            <a:r>
              <a:rPr lang="hu-HU" b="1" dirty="0">
                <a:solidFill>
                  <a:srgbClr val="C00000"/>
                </a:solidFill>
              </a:rPr>
              <a:t>, again...</a:t>
            </a:r>
          </a:p>
        </p:txBody>
      </p:sp>
    </p:spTree>
    <p:extLst>
      <p:ext uri="{BB962C8B-B14F-4D97-AF65-F5344CB8AC3E}">
        <p14:creationId xmlns:p14="http://schemas.microsoft.com/office/powerpoint/2010/main" val="181441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74A763-3FB8-4ADA-A0BC-3872794EAF6D}"/>
              </a:ext>
            </a:extLst>
          </p:cNvPr>
          <p:cNvSpPr>
            <a:spLocks noGrp="1"/>
          </p:cNvSpPr>
          <p:nvPr>
            <p:ph type="body" sz="quarter" idx="15"/>
          </p:nvPr>
        </p:nvSpPr>
        <p:spPr/>
        <p:txBody>
          <a:bodyPr/>
          <a:lstStyle/>
          <a:p>
            <a:r>
              <a:rPr lang="hu-HU" dirty="0" err="1"/>
              <a:t>But</a:t>
            </a:r>
            <a:r>
              <a:rPr lang="hu-HU" dirty="0"/>
              <a:t>, </a:t>
            </a:r>
            <a:r>
              <a:rPr lang="hu-HU" dirty="0" err="1"/>
              <a:t>they</a:t>
            </a:r>
            <a:r>
              <a:rPr lang="hu-HU" dirty="0"/>
              <a:t> </a:t>
            </a:r>
            <a:r>
              <a:rPr lang="hu-HU" dirty="0" err="1"/>
              <a:t>work</a:t>
            </a:r>
            <a:r>
              <a:rPr lang="hu-HU" dirty="0"/>
              <a:t>: </a:t>
            </a:r>
            <a:r>
              <a:rPr lang="hu-HU" dirty="0" err="1"/>
              <a:t>Origins</a:t>
            </a:r>
            <a:r>
              <a:rPr lang="hu-HU" dirty="0"/>
              <a:t>...</a:t>
            </a:r>
          </a:p>
        </p:txBody>
      </p:sp>
      <p:sp>
        <p:nvSpPr>
          <p:cNvPr id="3" name="Text Placeholder 2">
            <a:extLst>
              <a:ext uri="{FF2B5EF4-FFF2-40B4-BE49-F238E27FC236}">
                <a16:creationId xmlns:a16="http://schemas.microsoft.com/office/drawing/2014/main" id="{BAE01EA6-D6B7-407D-B51F-6F6FDA677907}"/>
              </a:ext>
            </a:extLst>
          </p:cNvPr>
          <p:cNvSpPr>
            <a:spLocks noGrp="1"/>
          </p:cNvSpPr>
          <p:nvPr>
            <p:ph type="body" sz="quarter" idx="16"/>
          </p:nvPr>
        </p:nvSpPr>
        <p:spPr>
          <a:xfrm>
            <a:off x="467548" y="1196976"/>
            <a:ext cx="8676452" cy="5328368"/>
          </a:xfrm>
        </p:spPr>
        <p:txBody>
          <a:bodyPr/>
          <a:lstStyle/>
          <a:p>
            <a:pPr marL="342900" indent="-342900">
              <a:lnSpc>
                <a:spcPct val="105000"/>
              </a:lnSpc>
            </a:pPr>
            <a:r>
              <a:rPr lang="hu-HU" dirty="0" err="1"/>
              <a:t>Convolutinal</a:t>
            </a:r>
            <a:r>
              <a:rPr lang="hu-HU" dirty="0"/>
              <a:t> </a:t>
            </a:r>
            <a:r>
              <a:rPr lang="hu-HU" dirty="0" err="1"/>
              <a:t>deep</a:t>
            </a:r>
            <a:r>
              <a:rPr lang="hu-HU" dirty="0"/>
              <a:t> </a:t>
            </a:r>
            <a:r>
              <a:rPr lang="hu-HU" dirty="0" err="1"/>
              <a:t>networks</a:t>
            </a:r>
            <a:r>
              <a:rPr lang="hu-HU" dirty="0"/>
              <a:t> (LeCun):</a:t>
            </a:r>
          </a:p>
          <a:p>
            <a:pPr marL="828888" lvl="1" indent="-342900">
              <a:lnSpc>
                <a:spcPct val="105000"/>
              </a:lnSpc>
            </a:pPr>
            <a:r>
              <a:rPr lang="hu-HU" dirty="0" err="1"/>
              <a:t>Template</a:t>
            </a:r>
            <a:r>
              <a:rPr lang="hu-HU" dirty="0"/>
              <a:t> </a:t>
            </a:r>
            <a:r>
              <a:rPr lang="hu-HU" dirty="0" err="1"/>
              <a:t>matching</a:t>
            </a:r>
            <a:r>
              <a:rPr lang="hu-HU" dirty="0"/>
              <a:t> – </a:t>
            </a:r>
            <a:r>
              <a:rPr lang="hu-HU" dirty="0" err="1"/>
              <a:t>fast</a:t>
            </a:r>
            <a:r>
              <a:rPr lang="hu-HU" dirty="0"/>
              <a:t>: </a:t>
            </a:r>
            <a:r>
              <a:rPr lang="hu-HU" dirty="0" err="1"/>
              <a:t>for</a:t>
            </a:r>
            <a:r>
              <a:rPr lang="hu-HU" dirty="0"/>
              <a:t> </a:t>
            </a:r>
            <a:r>
              <a:rPr lang="hu-HU" i="1" dirty="0">
                <a:latin typeface="Times New Roman" panose="02020603050405020304" pitchFamily="18" charset="0"/>
                <a:cs typeface="Times New Roman" panose="02020603050405020304" pitchFamily="18" charset="0"/>
              </a:rPr>
              <a:t>n</a:t>
            </a:r>
            <a:r>
              <a:rPr lang="hu-HU" dirty="0"/>
              <a:t> pixel </a:t>
            </a:r>
            <a:r>
              <a:rPr lang="hu-HU" i="1" dirty="0">
                <a:latin typeface="Times New Roman" panose="02020603050405020304" pitchFamily="18" charset="0"/>
                <a:cs typeface="Times New Roman" panose="02020603050405020304" pitchFamily="18" charset="0"/>
              </a:rPr>
              <a:t>n</a:t>
            </a:r>
            <a:r>
              <a:rPr lang="hu-HU" sz="600" i="1" dirty="0">
                <a:latin typeface="Times New Roman" panose="02020603050405020304" pitchFamily="18" charset="0"/>
                <a:cs typeface="Times New Roman" panose="02020603050405020304" pitchFamily="18" charset="0"/>
              </a:rPr>
              <a:t> </a:t>
            </a:r>
            <a:r>
              <a:rPr lang="hu-HU" dirty="0">
                <a:latin typeface="Times New Roman" panose="02020603050405020304" pitchFamily="18" charset="0"/>
                <a:cs typeface="Times New Roman" panose="02020603050405020304" pitchFamily="18" charset="0"/>
              </a:rPr>
              <a:t>log</a:t>
            </a:r>
            <a:r>
              <a:rPr lang="hu-HU" sz="600" dirty="0">
                <a:latin typeface="Times New Roman" panose="02020603050405020304" pitchFamily="18" charset="0"/>
                <a:cs typeface="Times New Roman" panose="02020603050405020304" pitchFamily="18" charset="0"/>
              </a:rPr>
              <a:t> </a:t>
            </a:r>
            <a:r>
              <a:rPr lang="hu-HU" i="1" dirty="0">
                <a:latin typeface="Times New Roman" panose="02020603050405020304" pitchFamily="18" charset="0"/>
                <a:cs typeface="Times New Roman" panose="02020603050405020304" pitchFamily="18" charset="0"/>
              </a:rPr>
              <a:t>n</a:t>
            </a:r>
            <a:r>
              <a:rPr lang="hu-HU" dirty="0">
                <a:latin typeface="Times New Roman" panose="02020603050405020304" pitchFamily="18" charset="0"/>
                <a:cs typeface="Times New Roman" panose="02020603050405020304" pitchFamily="18" charset="0"/>
              </a:rPr>
              <a:t> </a:t>
            </a:r>
            <a:r>
              <a:rPr lang="hu-HU" dirty="0" err="1">
                <a:latin typeface="Times New Roman" panose="02020603050405020304" pitchFamily="18" charset="0"/>
                <a:cs typeface="Times New Roman" panose="02020603050405020304" pitchFamily="18" charset="0"/>
              </a:rPr>
              <a:t>computations</a:t>
            </a:r>
            <a:endParaRPr lang="hu-HU" dirty="0"/>
          </a:p>
          <a:p>
            <a:pPr marL="828888" lvl="1" indent="-342900">
              <a:lnSpc>
                <a:spcPct val="105000"/>
              </a:lnSpc>
            </a:pPr>
            <a:r>
              <a:rPr lang="hu-HU" dirty="0" err="1"/>
              <a:t>Today</a:t>
            </a:r>
            <a:r>
              <a:rPr lang="hu-HU" dirty="0"/>
              <a:t>: parallel </a:t>
            </a:r>
            <a:r>
              <a:rPr lang="hu-HU" dirty="0" err="1"/>
              <a:t>with</a:t>
            </a:r>
            <a:r>
              <a:rPr lang="hu-HU" dirty="0"/>
              <a:t> </a:t>
            </a:r>
            <a:r>
              <a:rPr lang="hu-HU" dirty="0" err="1"/>
              <a:t>GPU</a:t>
            </a:r>
            <a:r>
              <a:rPr lang="hu-HU" dirty="0"/>
              <a:t>... </a:t>
            </a:r>
          </a:p>
          <a:p>
            <a:pPr marL="342900" indent="-342900">
              <a:lnSpc>
                <a:spcPct val="105000"/>
              </a:lnSpc>
            </a:pPr>
            <a:r>
              <a:rPr lang="hu-HU" dirty="0"/>
              <a:t>Deep </a:t>
            </a:r>
            <a:r>
              <a:rPr lang="hu-HU" dirty="0" err="1"/>
              <a:t>networks</a:t>
            </a:r>
            <a:r>
              <a:rPr lang="hu-HU" dirty="0"/>
              <a:t> in </a:t>
            </a:r>
            <a:r>
              <a:rPr lang="hu-HU" dirty="0" err="1"/>
              <a:t>general</a:t>
            </a:r>
            <a:r>
              <a:rPr lang="hu-HU" dirty="0"/>
              <a:t> (</a:t>
            </a:r>
            <a:r>
              <a:rPr lang="hu-HU" dirty="0" err="1"/>
              <a:t>Hinton</a:t>
            </a:r>
            <a:r>
              <a:rPr lang="hu-HU" dirty="0"/>
              <a:t>):</a:t>
            </a:r>
          </a:p>
          <a:p>
            <a:pPr marL="828888" lvl="1" indent="-342900">
              <a:lnSpc>
                <a:spcPct val="105000"/>
              </a:lnSpc>
            </a:pPr>
            <a:r>
              <a:rPr lang="hu-HU" dirty="0" err="1"/>
              <a:t>Trick</a:t>
            </a:r>
            <a:r>
              <a:rPr lang="hu-HU" dirty="0"/>
              <a:t>: </a:t>
            </a:r>
            <a:r>
              <a:rPr lang="hu-HU" dirty="0" err="1"/>
              <a:t>stacked</a:t>
            </a:r>
            <a:r>
              <a:rPr lang="hu-HU" dirty="0"/>
              <a:t> autoencoder </a:t>
            </a:r>
          </a:p>
          <a:p>
            <a:pPr lvl="2" indent="0">
              <a:lnSpc>
                <a:spcPct val="105000"/>
              </a:lnSpc>
              <a:buNone/>
            </a:pPr>
            <a:r>
              <a:rPr lang="hu-HU" dirty="0" err="1"/>
              <a:t>Steps</a:t>
            </a:r>
            <a:r>
              <a:rPr lang="hu-HU" dirty="0"/>
              <a:t> of </a:t>
            </a:r>
            <a:r>
              <a:rPr lang="hu-HU" dirty="0" err="1"/>
              <a:t>stacking</a:t>
            </a:r>
            <a:endParaRPr lang="hu-HU" dirty="0"/>
          </a:p>
          <a:p>
            <a:pPr marL="1522331" lvl="2" indent="-457200">
              <a:lnSpc>
                <a:spcPct val="105000"/>
              </a:lnSpc>
              <a:buFont typeface="+mj-lt"/>
              <a:buAutoNum type="arabicPeriod"/>
            </a:pPr>
            <a:r>
              <a:rPr lang="hu-HU" dirty="0"/>
              <a:t>Autoencoder </a:t>
            </a:r>
            <a:r>
              <a:rPr lang="hu-HU" dirty="0" err="1"/>
              <a:t>that</a:t>
            </a:r>
            <a:r>
              <a:rPr lang="hu-HU" dirty="0"/>
              <a:t> </a:t>
            </a:r>
            <a:r>
              <a:rPr lang="hu-HU" dirty="0" err="1"/>
              <a:t>compresses</a:t>
            </a:r>
            <a:r>
              <a:rPr lang="hu-HU" dirty="0"/>
              <a:t> a bit</a:t>
            </a:r>
          </a:p>
          <a:p>
            <a:pPr marL="1522331" lvl="2" indent="-457200">
              <a:lnSpc>
                <a:spcPct val="105000"/>
              </a:lnSpc>
              <a:buFont typeface="+mj-lt"/>
              <a:buAutoNum type="arabicPeriod"/>
            </a:pPr>
            <a:r>
              <a:rPr lang="hu-HU" dirty="0"/>
              <a:t>1st </a:t>
            </a:r>
            <a:r>
              <a:rPr lang="hu-HU" dirty="0" err="1"/>
              <a:t>representation</a:t>
            </a:r>
            <a:r>
              <a:rPr lang="hu-HU" dirty="0"/>
              <a:t>—</a:t>
            </a:r>
            <a:r>
              <a:rPr lang="hu-HU" dirty="0" err="1"/>
              <a:t>train</a:t>
            </a:r>
            <a:r>
              <a:rPr lang="hu-HU" dirty="0"/>
              <a:t> </a:t>
            </a:r>
            <a:r>
              <a:rPr lang="hu-HU" dirty="0" err="1"/>
              <a:t>classifiers-tune</a:t>
            </a:r>
            <a:r>
              <a:rPr lang="hu-HU" dirty="0"/>
              <a:t> autoencoder, </a:t>
            </a:r>
            <a:r>
              <a:rPr lang="hu-HU" dirty="0" err="1"/>
              <a:t>too</a:t>
            </a:r>
            <a:endParaRPr lang="hu-HU" dirty="0"/>
          </a:p>
          <a:p>
            <a:pPr marL="1522331" lvl="2" indent="-457200">
              <a:lnSpc>
                <a:spcPct val="105000"/>
              </a:lnSpc>
              <a:buFont typeface="+mj-lt"/>
              <a:buAutoNum type="arabicPeriod"/>
            </a:pPr>
            <a:r>
              <a:rPr lang="hu-HU" dirty="0" err="1"/>
              <a:t>Drop</a:t>
            </a:r>
            <a:r>
              <a:rPr lang="hu-HU" dirty="0"/>
              <a:t> </a:t>
            </a:r>
            <a:r>
              <a:rPr lang="hu-HU" dirty="0" err="1"/>
              <a:t>classifiers</a:t>
            </a:r>
            <a:endParaRPr lang="hu-HU" dirty="0"/>
          </a:p>
          <a:p>
            <a:pPr marL="1522331" lvl="2" indent="-457200">
              <a:lnSpc>
                <a:spcPct val="105000"/>
              </a:lnSpc>
              <a:buFont typeface="+mj-lt"/>
              <a:buAutoNum type="arabicPeriod"/>
            </a:pPr>
            <a:r>
              <a:rPr lang="hu-HU" dirty="0" err="1"/>
              <a:t>Build</a:t>
            </a:r>
            <a:r>
              <a:rPr lang="hu-HU" dirty="0"/>
              <a:t> an autoencoder </a:t>
            </a:r>
            <a:r>
              <a:rPr lang="hu-HU" dirty="0" err="1"/>
              <a:t>that</a:t>
            </a:r>
            <a:r>
              <a:rPr lang="hu-HU" dirty="0"/>
              <a:t> </a:t>
            </a:r>
            <a:r>
              <a:rPr lang="hu-HU" dirty="0" err="1"/>
              <a:t>compresses</a:t>
            </a:r>
            <a:r>
              <a:rPr lang="hu-HU" dirty="0"/>
              <a:t> a bit</a:t>
            </a:r>
          </a:p>
          <a:p>
            <a:pPr marL="1522331" lvl="2" indent="-457200">
              <a:lnSpc>
                <a:spcPct val="105000"/>
              </a:lnSpc>
              <a:buFont typeface="+mj-lt"/>
              <a:buAutoNum type="arabicPeriod"/>
            </a:pPr>
            <a:r>
              <a:rPr lang="hu-HU" dirty="0"/>
              <a:t>The input of </a:t>
            </a:r>
            <a:r>
              <a:rPr lang="hu-HU" dirty="0" err="1"/>
              <a:t>the</a:t>
            </a:r>
            <a:r>
              <a:rPr lang="hu-HU" dirty="0"/>
              <a:t> </a:t>
            </a:r>
            <a:r>
              <a:rPr lang="hu-HU" dirty="0" err="1"/>
              <a:t>new</a:t>
            </a:r>
            <a:r>
              <a:rPr lang="hu-HU" dirty="0"/>
              <a:t> autoencoder is </a:t>
            </a:r>
            <a:r>
              <a:rPr lang="hu-HU" dirty="0" err="1"/>
              <a:t>the</a:t>
            </a:r>
            <a:r>
              <a:rPr lang="hu-HU" dirty="0"/>
              <a:t> 1st </a:t>
            </a:r>
            <a:r>
              <a:rPr lang="hu-HU" dirty="0" err="1"/>
              <a:t>reprezentation</a:t>
            </a:r>
            <a:endParaRPr lang="hu-HU" dirty="0"/>
          </a:p>
          <a:p>
            <a:pPr marL="1522331" lvl="2" indent="-457200">
              <a:lnSpc>
                <a:spcPct val="105000"/>
              </a:lnSpc>
              <a:buFont typeface="+mj-lt"/>
              <a:buAutoNum type="arabicPeriod"/>
            </a:pPr>
            <a:r>
              <a:rPr lang="hu-HU" dirty="0"/>
              <a:t>2nd </a:t>
            </a:r>
            <a:r>
              <a:rPr lang="hu-HU" dirty="0" err="1"/>
              <a:t>representation</a:t>
            </a:r>
            <a:r>
              <a:rPr lang="hu-HU" dirty="0"/>
              <a:t>—</a:t>
            </a:r>
            <a:r>
              <a:rPr lang="hu-HU" dirty="0" err="1"/>
              <a:t>train</a:t>
            </a:r>
            <a:r>
              <a:rPr lang="hu-HU" dirty="0"/>
              <a:t> </a:t>
            </a:r>
            <a:r>
              <a:rPr lang="hu-HU" dirty="0" err="1"/>
              <a:t>classifiers-tune</a:t>
            </a:r>
            <a:r>
              <a:rPr lang="hu-HU" dirty="0"/>
              <a:t> </a:t>
            </a:r>
            <a:r>
              <a:rPr lang="hu-HU" dirty="0" err="1"/>
              <a:t>both</a:t>
            </a:r>
            <a:r>
              <a:rPr lang="hu-HU" dirty="0"/>
              <a:t> </a:t>
            </a:r>
            <a:r>
              <a:rPr lang="hu-HU" dirty="0" err="1"/>
              <a:t>autoencoders</a:t>
            </a:r>
            <a:endParaRPr lang="hu-HU" dirty="0"/>
          </a:p>
          <a:p>
            <a:pPr marL="1522331" lvl="2" indent="-457200">
              <a:lnSpc>
                <a:spcPct val="105000"/>
              </a:lnSpc>
              <a:buFont typeface="+mj-lt"/>
              <a:buAutoNum type="arabicPeriod"/>
            </a:pPr>
            <a:r>
              <a:rPr lang="hu-HU" dirty="0" err="1"/>
              <a:t>Drop</a:t>
            </a:r>
            <a:r>
              <a:rPr lang="hu-HU" dirty="0"/>
              <a:t> </a:t>
            </a:r>
            <a:r>
              <a:rPr lang="hu-HU" dirty="0" err="1"/>
              <a:t>classifiers</a:t>
            </a:r>
            <a:r>
              <a:rPr lang="hu-HU" dirty="0"/>
              <a:t>, </a:t>
            </a:r>
            <a:r>
              <a:rPr lang="hu-HU" dirty="0" err="1"/>
              <a:t>if</a:t>
            </a:r>
            <a:r>
              <a:rPr lang="hu-HU" dirty="0"/>
              <a:t> </a:t>
            </a:r>
            <a:r>
              <a:rPr lang="hu-HU" dirty="0" err="1"/>
              <a:t>the</a:t>
            </a:r>
            <a:r>
              <a:rPr lang="hu-HU" dirty="0"/>
              <a:t> </a:t>
            </a:r>
            <a:r>
              <a:rPr lang="hu-HU" dirty="0" err="1"/>
              <a:t>results</a:t>
            </a:r>
            <a:r>
              <a:rPr lang="hu-HU" dirty="0"/>
              <a:t> </a:t>
            </a:r>
            <a:r>
              <a:rPr lang="hu-HU" dirty="0" err="1"/>
              <a:t>are</a:t>
            </a:r>
            <a:r>
              <a:rPr lang="hu-HU" dirty="0"/>
              <a:t> </a:t>
            </a:r>
            <a:r>
              <a:rPr lang="hu-HU" dirty="0" err="1"/>
              <a:t>not</a:t>
            </a:r>
            <a:r>
              <a:rPr lang="hu-HU" dirty="0"/>
              <a:t> </a:t>
            </a:r>
            <a:r>
              <a:rPr lang="hu-HU" dirty="0" err="1"/>
              <a:t>good</a:t>
            </a:r>
            <a:r>
              <a:rPr lang="hu-HU" dirty="0"/>
              <a:t>, and go </a:t>
            </a:r>
            <a:r>
              <a:rPr lang="hu-HU" dirty="0" err="1"/>
              <a:t>further</a:t>
            </a:r>
            <a:endParaRPr lang="hu-HU" dirty="0"/>
          </a:p>
        </p:txBody>
      </p:sp>
    </p:spTree>
    <p:extLst>
      <p:ext uri="{BB962C8B-B14F-4D97-AF65-F5344CB8AC3E}">
        <p14:creationId xmlns:p14="http://schemas.microsoft.com/office/powerpoint/2010/main" val="3200771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ACDCE8-C4D4-4394-A1DE-B79560FC1CEA}"/>
              </a:ext>
            </a:extLst>
          </p:cNvPr>
          <p:cNvSpPr>
            <a:spLocks noGrp="1"/>
          </p:cNvSpPr>
          <p:nvPr>
            <p:ph type="body" sz="quarter" idx="15"/>
          </p:nvPr>
        </p:nvSpPr>
        <p:spPr/>
        <p:txBody>
          <a:bodyPr/>
          <a:lstStyle/>
          <a:p>
            <a:r>
              <a:rPr lang="hu-HU" dirty="0"/>
              <a:t>In </a:t>
            </a:r>
            <a:r>
              <a:rPr lang="hu-HU" dirty="0" err="1"/>
              <a:t>picture</a:t>
            </a:r>
            <a:endParaRPr lang="hu-HU" dirty="0"/>
          </a:p>
        </p:txBody>
      </p:sp>
    </p:spTree>
    <p:extLst>
      <p:ext uri="{BB962C8B-B14F-4D97-AF65-F5344CB8AC3E}">
        <p14:creationId xmlns:p14="http://schemas.microsoft.com/office/powerpoint/2010/main" val="21151945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130AAF-B54E-4E2B-AFA6-20F4B7C953E6}"/>
              </a:ext>
            </a:extLst>
          </p:cNvPr>
          <p:cNvSpPr>
            <a:spLocks noGrp="1"/>
          </p:cNvSpPr>
          <p:nvPr>
            <p:ph type="title"/>
          </p:nvPr>
        </p:nvSpPr>
        <p:spPr>
          <a:xfrm>
            <a:off x="1475656" y="2286000"/>
            <a:ext cx="5983356" cy="1359024"/>
          </a:xfrm>
        </p:spPr>
        <p:txBody>
          <a:bodyPr/>
          <a:lstStyle/>
          <a:p>
            <a:r>
              <a:rPr lang="hu-HU" dirty="0" err="1"/>
              <a:t>What</a:t>
            </a:r>
            <a:r>
              <a:rPr lang="hu-HU" dirty="0"/>
              <a:t> </a:t>
            </a:r>
            <a:r>
              <a:rPr lang="hu-HU" dirty="0" err="1"/>
              <a:t>can</a:t>
            </a:r>
            <a:r>
              <a:rPr lang="hu-HU" dirty="0"/>
              <a:t> </a:t>
            </a:r>
            <a:r>
              <a:rPr lang="hu-HU" dirty="0" err="1"/>
              <a:t>such</a:t>
            </a:r>
            <a:r>
              <a:rPr lang="hu-HU" dirty="0"/>
              <a:t> </a:t>
            </a:r>
            <a:r>
              <a:rPr lang="hu-HU" dirty="0" err="1"/>
              <a:t>networks</a:t>
            </a:r>
            <a:r>
              <a:rPr lang="hu-HU" dirty="0"/>
              <a:t> </a:t>
            </a:r>
            <a:r>
              <a:rPr lang="hu-HU" dirty="0" err="1"/>
              <a:t>do</a:t>
            </a:r>
            <a:r>
              <a:rPr lang="hu-HU" dirty="0"/>
              <a:t/>
            </a:r>
            <a:br>
              <a:rPr lang="hu-HU" dirty="0"/>
            </a:br>
            <a:r>
              <a:rPr lang="hu-HU" sz="2000" dirty="0"/>
              <a:t>(</a:t>
            </a:r>
            <a:r>
              <a:rPr lang="hu-HU" sz="2000" dirty="0" err="1"/>
              <a:t>using</a:t>
            </a:r>
            <a:r>
              <a:rPr lang="hu-HU" sz="2000" dirty="0"/>
              <a:t> </a:t>
            </a:r>
            <a:r>
              <a:rPr lang="hu-HU" sz="2000" dirty="0" err="1"/>
              <a:t>much</a:t>
            </a:r>
            <a:r>
              <a:rPr lang="hu-HU" sz="2000" dirty="0"/>
              <a:t> more </a:t>
            </a:r>
            <a:r>
              <a:rPr lang="hu-HU" sz="2000" dirty="0" err="1"/>
              <a:t>sophisticated</a:t>
            </a:r>
            <a:r>
              <a:rPr lang="hu-HU" sz="2000" dirty="0"/>
              <a:t> </a:t>
            </a:r>
            <a:r>
              <a:rPr lang="hu-HU" sz="2000" dirty="0" err="1"/>
              <a:t>training</a:t>
            </a:r>
            <a:r>
              <a:rPr lang="hu-HU" sz="2000" dirty="0"/>
              <a:t> </a:t>
            </a:r>
            <a:r>
              <a:rPr lang="hu-HU" sz="2000" dirty="0" err="1"/>
              <a:t>strategies</a:t>
            </a:r>
            <a:r>
              <a:rPr lang="hu-HU" sz="2000" dirty="0"/>
              <a:t>)</a:t>
            </a:r>
            <a:br>
              <a:rPr lang="hu-HU" sz="2000" dirty="0"/>
            </a:br>
            <a:r>
              <a:rPr lang="hu-HU" dirty="0"/>
              <a:t>??</a:t>
            </a:r>
          </a:p>
        </p:txBody>
      </p:sp>
    </p:spTree>
    <p:extLst>
      <p:ext uri="{BB962C8B-B14F-4D97-AF65-F5344CB8AC3E}">
        <p14:creationId xmlns:p14="http://schemas.microsoft.com/office/powerpoint/2010/main" val="2087953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BCD63C4-DBB9-41D4-ADC3-D2D1E02681E3}"/>
              </a:ext>
            </a:extLst>
          </p:cNvPr>
          <p:cNvSpPr>
            <a:spLocks noGrp="1"/>
          </p:cNvSpPr>
          <p:nvPr>
            <p:ph type="body" sz="quarter" idx="15"/>
          </p:nvPr>
        </p:nvSpPr>
        <p:spPr/>
        <p:txBody>
          <a:bodyPr/>
          <a:lstStyle/>
          <a:p>
            <a:r>
              <a:rPr lang="hu-HU" dirty="0" err="1"/>
              <a:t>Content</a:t>
            </a:r>
            <a:endParaRPr lang="hu-HU" dirty="0"/>
          </a:p>
        </p:txBody>
      </p:sp>
      <p:sp>
        <p:nvSpPr>
          <p:cNvPr id="5" name="Text Placeholder 4">
            <a:extLst>
              <a:ext uri="{FF2B5EF4-FFF2-40B4-BE49-F238E27FC236}">
                <a16:creationId xmlns:a16="http://schemas.microsoft.com/office/drawing/2014/main" id="{3482DC5A-9E10-432C-85EC-8A106077540B}"/>
              </a:ext>
            </a:extLst>
          </p:cNvPr>
          <p:cNvSpPr>
            <a:spLocks noGrp="1"/>
          </p:cNvSpPr>
          <p:nvPr>
            <p:ph type="body" sz="quarter" idx="16"/>
          </p:nvPr>
        </p:nvSpPr>
        <p:spPr>
          <a:xfrm>
            <a:off x="467548" y="1196976"/>
            <a:ext cx="7992884" cy="5184352"/>
          </a:xfrm>
        </p:spPr>
        <p:txBody>
          <a:bodyPr/>
          <a:lstStyle/>
          <a:p>
            <a:pPr indent="0">
              <a:buNone/>
            </a:pPr>
            <a:endParaRPr lang="hu-HU" sz="1100" dirty="0"/>
          </a:p>
          <a:p>
            <a:pPr indent="0">
              <a:buNone/>
            </a:pPr>
            <a:r>
              <a:rPr lang="en-US" b="1" dirty="0"/>
              <a:t>Approximate contents</a:t>
            </a:r>
          </a:p>
          <a:p>
            <a:pPr indent="0">
              <a:buNone/>
            </a:pPr>
            <a:r>
              <a:rPr lang="en-US" dirty="0"/>
              <a:t> </a:t>
            </a:r>
          </a:p>
          <a:p>
            <a:pPr indent="0">
              <a:buNone/>
            </a:pPr>
            <a:r>
              <a:rPr lang="en-US" dirty="0"/>
              <a:t>1. Introduction</a:t>
            </a:r>
          </a:p>
          <a:p>
            <a:pPr indent="0">
              <a:buNone/>
            </a:pPr>
            <a:r>
              <a:rPr lang="en-US" dirty="0"/>
              <a:t>2. IQ and making sense</a:t>
            </a:r>
          </a:p>
          <a:p>
            <a:pPr lvl="1" indent="0">
              <a:buNone/>
            </a:pPr>
            <a:r>
              <a:rPr lang="en-US" dirty="0"/>
              <a:t>homunculus</a:t>
            </a:r>
          </a:p>
          <a:p>
            <a:pPr lvl="1" indent="0">
              <a:buNone/>
            </a:pPr>
            <a:r>
              <a:rPr lang="en-US" dirty="0"/>
              <a:t>Chinese room</a:t>
            </a:r>
          </a:p>
          <a:p>
            <a:pPr lvl="1" indent="0">
              <a:buNone/>
            </a:pPr>
            <a:r>
              <a:rPr lang="en-US" dirty="0"/>
              <a:t>Dennett</a:t>
            </a:r>
          </a:p>
          <a:p>
            <a:pPr lvl="1" indent="0">
              <a:buNone/>
            </a:pPr>
            <a:r>
              <a:rPr lang="en-US" dirty="0"/>
              <a:t>autoencoders</a:t>
            </a:r>
          </a:p>
          <a:p>
            <a:pPr lvl="1" indent="0">
              <a:buNone/>
            </a:pPr>
            <a:r>
              <a:rPr lang="en-US" dirty="0"/>
              <a:t>dense vs. sparse -- communication</a:t>
            </a:r>
          </a:p>
          <a:p>
            <a:endParaRPr lang="hu-HU" dirty="0"/>
          </a:p>
        </p:txBody>
      </p:sp>
    </p:spTree>
    <p:extLst>
      <p:ext uri="{BB962C8B-B14F-4D97-AF65-F5344CB8AC3E}">
        <p14:creationId xmlns:p14="http://schemas.microsoft.com/office/powerpoint/2010/main" val="32234605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txBox="1">
            <a:spLocks/>
          </p:cNvSpPr>
          <p:nvPr/>
        </p:nvSpPr>
        <p:spPr>
          <a:xfrm>
            <a:off x="254334" y="2726922"/>
            <a:ext cx="2751492" cy="2612320"/>
          </a:xfrm>
          <a:prstGeom prst="rect">
            <a:avLst/>
          </a:prstGeom>
        </p:spPr>
        <p:txBody>
          <a:bodyPr/>
          <a:lstStyle>
            <a:lvl1pPr marL="342900" indent="-342900" algn="l" defTabSz="457200" rtl="0" fontAlgn="base">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hu-HU" sz="1500" dirty="0">
                <a:hlinkClick r:id="rId2"/>
              </a:rPr>
              <a:t>Andrej </a:t>
            </a:r>
            <a:r>
              <a:rPr lang="hu-HU" sz="1500" dirty="0" err="1">
                <a:hlinkClick r:id="rId2"/>
              </a:rPr>
              <a:t>Karpathy</a:t>
            </a:r>
            <a:r>
              <a:rPr lang="hu-HU" sz="1500" dirty="0">
                <a:hlinkClick r:id="rId2"/>
              </a:rPr>
              <a:t>, et </a:t>
            </a:r>
            <a:r>
              <a:rPr lang="hu-HU" sz="1500" dirty="0" err="1">
                <a:hlinkClick r:id="rId2"/>
              </a:rPr>
              <a:t>al</a:t>
            </a:r>
            <a:r>
              <a:rPr lang="hu-HU" sz="1500" dirty="0">
                <a:hlinkClick r:id="rId2"/>
              </a:rPr>
              <a:t> </a:t>
            </a:r>
            <a:endParaRPr lang="hu-HU" sz="1500" dirty="0"/>
          </a:p>
          <a:p>
            <a:pPr marL="0" indent="0">
              <a:buNone/>
            </a:pPr>
            <a:r>
              <a:rPr lang="hu-HU" sz="1500" dirty="0"/>
              <a:t>Stanford Egyetem</a:t>
            </a:r>
          </a:p>
          <a:p>
            <a:pPr marL="0" indent="0">
              <a:buNone/>
            </a:pPr>
            <a:endParaRPr lang="hu-HU" sz="1500" dirty="0"/>
          </a:p>
          <a:p>
            <a:pPr>
              <a:buFont typeface="Wingdings" panose="05000000000000000000" pitchFamily="2" charset="2"/>
              <a:buChar char="è"/>
            </a:pPr>
            <a:r>
              <a:rPr lang="hu-HU" sz="1500" dirty="0" err="1">
                <a:sym typeface="Wingdings" panose="05000000000000000000" pitchFamily="2" charset="2"/>
              </a:rPr>
              <a:t>Algorithms</a:t>
            </a:r>
            <a:r>
              <a:rPr lang="hu-HU" sz="1500" dirty="0">
                <a:sym typeface="Wingdings" panose="05000000000000000000" pitchFamily="2" charset="2"/>
              </a:rPr>
              <a:t> </a:t>
            </a:r>
            <a:r>
              <a:rPr lang="hu-HU" sz="1500" dirty="0" err="1">
                <a:sym typeface="Wingdings" panose="05000000000000000000" pitchFamily="2" charset="2"/>
              </a:rPr>
              <a:t>are</a:t>
            </a:r>
            <a:r>
              <a:rPr lang="hu-HU" sz="1500" dirty="0">
                <a:sym typeface="Wingdings" panose="05000000000000000000" pitchFamily="2" charset="2"/>
              </a:rPr>
              <a:t> </a:t>
            </a:r>
            <a:r>
              <a:rPr lang="hu-HU" sz="1500" dirty="0" err="1">
                <a:sym typeface="Wingdings" panose="05000000000000000000" pitchFamily="2" charset="2"/>
              </a:rPr>
              <a:t>strong</a:t>
            </a:r>
            <a:endParaRPr lang="hu-HU" sz="1500" dirty="0">
              <a:sym typeface="Wingdings" panose="05000000000000000000" pitchFamily="2" charset="2"/>
            </a:endParaRPr>
          </a:p>
          <a:p>
            <a:pPr>
              <a:buFont typeface="Wingdings" panose="05000000000000000000" pitchFamily="2" charset="2"/>
              <a:buChar char="è"/>
            </a:pPr>
            <a:endParaRPr lang="hu-HU" sz="1500" dirty="0">
              <a:sym typeface="Wingdings" panose="05000000000000000000" pitchFamily="2" charset="2"/>
            </a:endParaRPr>
          </a:p>
          <a:p>
            <a:pPr>
              <a:buFont typeface="Wingdings" panose="05000000000000000000" pitchFamily="2" charset="2"/>
              <a:buChar char="è"/>
            </a:pPr>
            <a:r>
              <a:rPr lang="hu-HU" sz="1500" dirty="0" err="1">
                <a:sym typeface="Wingdings" panose="05000000000000000000" pitchFamily="2" charset="2"/>
              </a:rPr>
              <a:t>but</a:t>
            </a:r>
            <a:r>
              <a:rPr lang="hu-HU" sz="1500" dirty="0">
                <a:sym typeface="Wingdings" panose="05000000000000000000" pitchFamily="2" charset="2"/>
              </a:rPr>
              <a:t> </a:t>
            </a:r>
            <a:r>
              <a:rPr lang="hu-HU" sz="1500" dirty="0" err="1">
                <a:sym typeface="Wingdings" panose="05000000000000000000" pitchFamily="2" charset="2"/>
              </a:rPr>
              <a:t>the</a:t>
            </a:r>
            <a:r>
              <a:rPr lang="hu-HU" sz="1500" dirty="0">
                <a:sym typeface="Wingdings" panose="05000000000000000000" pitchFamily="2" charset="2"/>
              </a:rPr>
              <a:t> </a:t>
            </a:r>
            <a:r>
              <a:rPr lang="hu-HU" sz="1500" dirty="0" err="1">
                <a:sym typeface="Wingdings" panose="05000000000000000000" pitchFamily="2" charset="2"/>
              </a:rPr>
              <a:t>answer</a:t>
            </a:r>
            <a:r>
              <a:rPr lang="hu-HU" sz="1500" dirty="0">
                <a:sym typeface="Wingdings" panose="05000000000000000000" pitchFamily="2" charset="2"/>
              </a:rPr>
              <a:t> is NO…</a:t>
            </a:r>
          </a:p>
          <a:p>
            <a:pPr marL="0" indent="0">
              <a:buNone/>
            </a:pPr>
            <a:endParaRPr lang="hu-HU" sz="1500" dirty="0"/>
          </a:p>
          <a:p>
            <a:pPr indent="0">
              <a:buNone/>
            </a:pPr>
            <a:endParaRPr lang="en-US" sz="1500" dirty="0"/>
          </a:p>
        </p:txBody>
      </p:sp>
      <p:pic>
        <p:nvPicPr>
          <p:cNvPr id="4" name="Kép 3"/>
          <p:cNvPicPr>
            <a:picLocks noChangeAspect="1"/>
          </p:cNvPicPr>
          <p:nvPr/>
        </p:nvPicPr>
        <p:blipFill>
          <a:blip r:embed="rId3"/>
          <a:stretch>
            <a:fillRect/>
          </a:stretch>
        </p:blipFill>
        <p:spPr>
          <a:xfrm>
            <a:off x="3238639" y="1756939"/>
            <a:ext cx="4633453" cy="4013547"/>
          </a:xfrm>
          <a:prstGeom prst="rect">
            <a:avLst/>
          </a:prstGeom>
        </p:spPr>
      </p:pic>
      <p:sp>
        <p:nvSpPr>
          <p:cNvPr id="5" name="Téglalap 4"/>
          <p:cNvSpPr/>
          <p:nvPr/>
        </p:nvSpPr>
        <p:spPr>
          <a:xfrm>
            <a:off x="3231569" y="1779341"/>
            <a:ext cx="1096629" cy="128950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75" dirty="0">
                <a:solidFill>
                  <a:schemeClr val="tx1"/>
                </a:solidFill>
              </a:rPr>
              <a:t>(1) </a:t>
            </a:r>
          </a:p>
          <a:p>
            <a:pPr algn="ctr"/>
            <a:r>
              <a:rPr lang="hu-HU" sz="1275" dirty="0">
                <a:solidFill>
                  <a:schemeClr val="tx1"/>
                </a:solidFill>
              </a:rPr>
              <a:t>Man in </a:t>
            </a:r>
            <a:r>
              <a:rPr lang="hu-HU" sz="1275" dirty="0" err="1">
                <a:solidFill>
                  <a:schemeClr val="tx1"/>
                </a:solidFill>
              </a:rPr>
              <a:t>black</a:t>
            </a:r>
            <a:r>
              <a:rPr lang="hu-HU" sz="1275" dirty="0">
                <a:solidFill>
                  <a:schemeClr val="tx1"/>
                </a:solidFill>
              </a:rPr>
              <a:t> </a:t>
            </a:r>
            <a:r>
              <a:rPr lang="hu-HU" sz="1275" dirty="0" err="1">
                <a:solidFill>
                  <a:schemeClr val="tx1"/>
                </a:solidFill>
              </a:rPr>
              <a:t>shirt</a:t>
            </a:r>
            <a:r>
              <a:rPr lang="hu-HU" sz="1275" dirty="0">
                <a:solidFill>
                  <a:schemeClr val="tx1"/>
                </a:solidFill>
              </a:rPr>
              <a:t> is playing </a:t>
            </a:r>
            <a:r>
              <a:rPr lang="hu-HU" sz="1275" dirty="0" err="1">
                <a:solidFill>
                  <a:schemeClr val="tx1"/>
                </a:solidFill>
              </a:rPr>
              <a:t>the</a:t>
            </a:r>
            <a:r>
              <a:rPr lang="hu-HU" sz="1275" dirty="0">
                <a:solidFill>
                  <a:schemeClr val="tx1"/>
                </a:solidFill>
              </a:rPr>
              <a:t> </a:t>
            </a:r>
            <a:r>
              <a:rPr lang="hu-HU" sz="1275" dirty="0" err="1">
                <a:solidFill>
                  <a:schemeClr val="tx1"/>
                </a:solidFill>
              </a:rPr>
              <a:t>guitar</a:t>
            </a:r>
            <a:endParaRPr lang="en-US" sz="1275" dirty="0">
              <a:solidFill>
                <a:schemeClr val="tx1"/>
              </a:solidFill>
            </a:endParaRPr>
          </a:p>
        </p:txBody>
      </p:sp>
      <p:sp>
        <p:nvSpPr>
          <p:cNvPr id="6" name="Téglalap 5"/>
          <p:cNvSpPr/>
          <p:nvPr/>
        </p:nvSpPr>
        <p:spPr>
          <a:xfrm>
            <a:off x="4403485" y="1779341"/>
            <a:ext cx="1096629" cy="128950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27000" rIns="27000" rtlCol="0" anchor="ctr"/>
          <a:lstStyle/>
          <a:p>
            <a:pPr algn="ctr"/>
            <a:r>
              <a:rPr lang="hu-HU" sz="1275" dirty="0">
                <a:solidFill>
                  <a:schemeClr val="tx1"/>
                </a:solidFill>
              </a:rPr>
              <a:t>(2)</a:t>
            </a:r>
          </a:p>
          <a:p>
            <a:pPr algn="ctr"/>
            <a:r>
              <a:rPr lang="hu-HU" sz="1275" dirty="0" err="1">
                <a:solidFill>
                  <a:schemeClr val="tx1"/>
                </a:solidFill>
              </a:rPr>
              <a:t>Construction</a:t>
            </a:r>
            <a:r>
              <a:rPr lang="hu-HU" sz="1275" dirty="0">
                <a:solidFill>
                  <a:schemeClr val="tx1"/>
                </a:solidFill>
              </a:rPr>
              <a:t> </a:t>
            </a:r>
            <a:r>
              <a:rPr lang="hu-HU" sz="1275" dirty="0" err="1">
                <a:solidFill>
                  <a:schemeClr val="tx1"/>
                </a:solidFill>
              </a:rPr>
              <a:t>worker</a:t>
            </a:r>
            <a:r>
              <a:rPr lang="hu-HU" sz="1275" dirty="0">
                <a:solidFill>
                  <a:schemeClr val="tx1"/>
                </a:solidFill>
              </a:rPr>
              <a:t> in </a:t>
            </a:r>
            <a:r>
              <a:rPr lang="hu-HU" sz="1275" dirty="0" err="1">
                <a:solidFill>
                  <a:schemeClr val="tx1"/>
                </a:solidFill>
              </a:rPr>
              <a:t>orange</a:t>
            </a:r>
            <a:r>
              <a:rPr lang="hu-HU" sz="1275" dirty="0">
                <a:solidFill>
                  <a:schemeClr val="tx1"/>
                </a:solidFill>
              </a:rPr>
              <a:t> </a:t>
            </a:r>
            <a:r>
              <a:rPr lang="hu-HU" sz="1275" dirty="0" err="1">
                <a:solidFill>
                  <a:schemeClr val="tx1"/>
                </a:solidFill>
              </a:rPr>
              <a:t>safety</a:t>
            </a:r>
            <a:r>
              <a:rPr lang="hu-HU" sz="1275" dirty="0">
                <a:solidFill>
                  <a:schemeClr val="tx1"/>
                </a:solidFill>
              </a:rPr>
              <a:t> </a:t>
            </a:r>
            <a:r>
              <a:rPr lang="hu-HU" sz="1275" dirty="0" err="1">
                <a:solidFill>
                  <a:schemeClr val="tx1"/>
                </a:solidFill>
              </a:rPr>
              <a:t>vest</a:t>
            </a:r>
            <a:r>
              <a:rPr lang="hu-HU" sz="1275" dirty="0">
                <a:solidFill>
                  <a:schemeClr val="tx1"/>
                </a:solidFill>
              </a:rPr>
              <a:t> is </a:t>
            </a:r>
            <a:r>
              <a:rPr lang="hu-HU" sz="1275" dirty="0" err="1">
                <a:solidFill>
                  <a:schemeClr val="tx1"/>
                </a:solidFill>
              </a:rPr>
              <a:t>working</a:t>
            </a:r>
            <a:r>
              <a:rPr lang="hu-HU" sz="1275" dirty="0">
                <a:solidFill>
                  <a:schemeClr val="tx1"/>
                </a:solidFill>
              </a:rPr>
              <a:t> </a:t>
            </a:r>
            <a:r>
              <a:rPr lang="hu-HU" sz="1275" dirty="0" err="1">
                <a:solidFill>
                  <a:schemeClr val="tx1"/>
                </a:solidFill>
              </a:rPr>
              <a:t>on</a:t>
            </a:r>
            <a:r>
              <a:rPr lang="hu-HU" sz="1275" dirty="0">
                <a:solidFill>
                  <a:schemeClr val="tx1"/>
                </a:solidFill>
              </a:rPr>
              <a:t> </a:t>
            </a:r>
            <a:r>
              <a:rPr lang="hu-HU" sz="1275" dirty="0" err="1">
                <a:solidFill>
                  <a:schemeClr val="tx1"/>
                </a:solidFill>
              </a:rPr>
              <a:t>the</a:t>
            </a:r>
            <a:r>
              <a:rPr lang="hu-HU" sz="1275" dirty="0">
                <a:solidFill>
                  <a:schemeClr val="tx1"/>
                </a:solidFill>
              </a:rPr>
              <a:t> </a:t>
            </a:r>
            <a:r>
              <a:rPr lang="hu-HU" sz="1275" dirty="0" err="1">
                <a:solidFill>
                  <a:schemeClr val="tx1"/>
                </a:solidFill>
              </a:rPr>
              <a:t>road</a:t>
            </a:r>
            <a:endParaRPr lang="en-US" sz="1275" dirty="0">
              <a:solidFill>
                <a:schemeClr val="tx1"/>
              </a:solidFill>
            </a:endParaRPr>
          </a:p>
        </p:txBody>
      </p:sp>
      <p:sp>
        <p:nvSpPr>
          <p:cNvPr id="7" name="Téglalap 6"/>
          <p:cNvSpPr/>
          <p:nvPr/>
        </p:nvSpPr>
        <p:spPr>
          <a:xfrm>
            <a:off x="5573090" y="1776661"/>
            <a:ext cx="1096629" cy="1289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75" dirty="0"/>
              <a:t>(11)</a:t>
            </a:r>
          </a:p>
          <a:p>
            <a:pPr algn="ctr"/>
            <a:r>
              <a:rPr lang="hu-HU" sz="1275" dirty="0" err="1"/>
              <a:t>Two</a:t>
            </a:r>
            <a:r>
              <a:rPr lang="hu-HU" sz="1275" dirty="0"/>
              <a:t> </a:t>
            </a:r>
            <a:r>
              <a:rPr lang="hu-HU" sz="1275" dirty="0" err="1"/>
              <a:t>girls</a:t>
            </a:r>
            <a:r>
              <a:rPr lang="hu-HU" sz="1275" dirty="0"/>
              <a:t> </a:t>
            </a:r>
            <a:r>
              <a:rPr lang="hu-HU" sz="1275" dirty="0" err="1"/>
              <a:t>are</a:t>
            </a:r>
            <a:r>
              <a:rPr lang="hu-HU" sz="1275" dirty="0"/>
              <a:t> playing </a:t>
            </a:r>
            <a:r>
              <a:rPr lang="hu-HU" sz="1275" dirty="0" err="1"/>
              <a:t>Lego</a:t>
            </a:r>
            <a:r>
              <a:rPr lang="hu-HU" sz="1275" dirty="0"/>
              <a:t> </a:t>
            </a:r>
            <a:r>
              <a:rPr lang="hu-HU" sz="1275" dirty="0" err="1"/>
              <a:t>toy</a:t>
            </a:r>
            <a:endParaRPr lang="en-US" sz="1275" dirty="0"/>
          </a:p>
        </p:txBody>
      </p:sp>
      <p:sp>
        <p:nvSpPr>
          <p:cNvPr id="8" name="Téglalap 7"/>
          <p:cNvSpPr/>
          <p:nvPr/>
        </p:nvSpPr>
        <p:spPr>
          <a:xfrm>
            <a:off x="6742694" y="1776661"/>
            <a:ext cx="1096629" cy="128950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75" dirty="0"/>
              <a:t>(5) </a:t>
            </a:r>
          </a:p>
          <a:p>
            <a:pPr algn="ctr"/>
            <a:r>
              <a:rPr lang="hu-HU" sz="1275" dirty="0"/>
              <a:t>Boy is </a:t>
            </a:r>
            <a:r>
              <a:rPr lang="hu-HU" sz="1275" dirty="0" err="1"/>
              <a:t>doing</a:t>
            </a:r>
            <a:r>
              <a:rPr lang="hu-HU" sz="1275" dirty="0"/>
              <a:t> </a:t>
            </a:r>
            <a:r>
              <a:rPr lang="hu-HU" sz="1275" dirty="0" err="1"/>
              <a:t>blackflip</a:t>
            </a:r>
            <a:r>
              <a:rPr lang="hu-HU" sz="1275" dirty="0"/>
              <a:t> </a:t>
            </a:r>
            <a:r>
              <a:rPr lang="hu-HU" sz="1275" dirty="0" err="1"/>
              <a:t>on</a:t>
            </a:r>
            <a:r>
              <a:rPr lang="hu-HU" sz="1275" dirty="0"/>
              <a:t> </a:t>
            </a:r>
            <a:r>
              <a:rPr lang="hu-HU" sz="1275" dirty="0" err="1"/>
              <a:t>the</a:t>
            </a:r>
            <a:r>
              <a:rPr lang="hu-HU" sz="1275" dirty="0"/>
              <a:t> </a:t>
            </a:r>
            <a:r>
              <a:rPr lang="hu-HU" sz="1275" dirty="0" err="1"/>
              <a:t>wakeboard</a:t>
            </a:r>
            <a:endParaRPr lang="en-US" sz="1275" dirty="0"/>
          </a:p>
        </p:txBody>
      </p:sp>
      <p:sp>
        <p:nvSpPr>
          <p:cNvPr id="9" name="Téglalap 8"/>
          <p:cNvSpPr/>
          <p:nvPr/>
        </p:nvSpPr>
        <p:spPr>
          <a:xfrm>
            <a:off x="3231569" y="3118960"/>
            <a:ext cx="1096629" cy="1289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75" dirty="0"/>
              <a:t>(7) </a:t>
            </a:r>
          </a:p>
          <a:p>
            <a:pPr algn="ctr"/>
            <a:r>
              <a:rPr lang="hu-HU" sz="1275" dirty="0" err="1"/>
              <a:t>Girl</a:t>
            </a:r>
            <a:r>
              <a:rPr lang="hu-HU" sz="1275" dirty="0"/>
              <a:t> in pink </a:t>
            </a:r>
            <a:r>
              <a:rPr lang="hu-HU" sz="1275" dirty="0" err="1"/>
              <a:t>dress</a:t>
            </a:r>
            <a:r>
              <a:rPr lang="hu-HU" sz="1275" dirty="0"/>
              <a:t> is jumping in air</a:t>
            </a:r>
            <a:endParaRPr lang="en-US" sz="1275" dirty="0"/>
          </a:p>
        </p:txBody>
      </p:sp>
      <p:sp>
        <p:nvSpPr>
          <p:cNvPr id="10" name="Téglalap 9"/>
          <p:cNvSpPr/>
          <p:nvPr/>
        </p:nvSpPr>
        <p:spPr>
          <a:xfrm>
            <a:off x="4403485" y="3118960"/>
            <a:ext cx="1096629" cy="1289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75" dirty="0">
                <a:solidFill>
                  <a:srgbClr val="3333CC"/>
                </a:solidFill>
              </a:rPr>
              <a:t>(12)</a:t>
            </a:r>
          </a:p>
          <a:p>
            <a:pPr algn="ctr"/>
            <a:r>
              <a:rPr lang="hu-HU" sz="1275" dirty="0">
                <a:solidFill>
                  <a:srgbClr val="3333CC"/>
                </a:solidFill>
              </a:rPr>
              <a:t>Black and </a:t>
            </a:r>
            <a:r>
              <a:rPr lang="hu-HU" sz="1275" dirty="0" err="1">
                <a:solidFill>
                  <a:srgbClr val="3333CC"/>
                </a:solidFill>
              </a:rPr>
              <a:t>white</a:t>
            </a:r>
            <a:r>
              <a:rPr lang="hu-HU" sz="1275" dirty="0">
                <a:solidFill>
                  <a:srgbClr val="3333CC"/>
                </a:solidFill>
              </a:rPr>
              <a:t> </a:t>
            </a:r>
            <a:r>
              <a:rPr lang="hu-HU" sz="1275" dirty="0" err="1">
                <a:solidFill>
                  <a:srgbClr val="3333CC"/>
                </a:solidFill>
              </a:rPr>
              <a:t>dog</a:t>
            </a:r>
            <a:r>
              <a:rPr lang="hu-HU" sz="1275" dirty="0">
                <a:solidFill>
                  <a:srgbClr val="3333CC"/>
                </a:solidFill>
              </a:rPr>
              <a:t> </a:t>
            </a:r>
            <a:r>
              <a:rPr lang="hu-HU" sz="1275" dirty="0" err="1">
                <a:solidFill>
                  <a:srgbClr val="3333CC"/>
                </a:solidFill>
              </a:rPr>
              <a:t>jumps</a:t>
            </a:r>
            <a:r>
              <a:rPr lang="hu-HU" sz="1275" dirty="0">
                <a:solidFill>
                  <a:srgbClr val="3333CC"/>
                </a:solidFill>
              </a:rPr>
              <a:t> over bar</a:t>
            </a:r>
            <a:endParaRPr lang="en-US" sz="1275" dirty="0">
              <a:solidFill>
                <a:srgbClr val="3333CC"/>
              </a:solidFill>
            </a:endParaRPr>
          </a:p>
        </p:txBody>
      </p:sp>
      <p:sp>
        <p:nvSpPr>
          <p:cNvPr id="11" name="Téglalap 10"/>
          <p:cNvSpPr/>
          <p:nvPr/>
        </p:nvSpPr>
        <p:spPr>
          <a:xfrm>
            <a:off x="5575724" y="3118960"/>
            <a:ext cx="1096629" cy="128950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75" dirty="0"/>
              <a:t>(4) Young </a:t>
            </a:r>
            <a:r>
              <a:rPr lang="hu-HU" sz="1275" dirty="0" err="1"/>
              <a:t>girl</a:t>
            </a:r>
            <a:r>
              <a:rPr lang="hu-HU" sz="1275" dirty="0"/>
              <a:t> in pink </a:t>
            </a:r>
            <a:r>
              <a:rPr lang="hu-HU" sz="1275" dirty="0" err="1"/>
              <a:t>shirt</a:t>
            </a:r>
            <a:r>
              <a:rPr lang="hu-HU" sz="1275" dirty="0"/>
              <a:t> is </a:t>
            </a:r>
            <a:r>
              <a:rPr lang="hu-HU" sz="1275" dirty="0" err="1"/>
              <a:t>swinging</a:t>
            </a:r>
            <a:r>
              <a:rPr lang="hu-HU" sz="1275" dirty="0"/>
              <a:t> </a:t>
            </a:r>
            <a:r>
              <a:rPr lang="hu-HU" sz="1275" dirty="0" err="1"/>
              <a:t>on</a:t>
            </a:r>
            <a:r>
              <a:rPr lang="hu-HU" sz="1275" dirty="0"/>
              <a:t> </a:t>
            </a:r>
            <a:r>
              <a:rPr lang="hu-HU" sz="1275" dirty="0" err="1"/>
              <a:t>the</a:t>
            </a:r>
            <a:r>
              <a:rPr lang="hu-HU" sz="1275" dirty="0"/>
              <a:t> </a:t>
            </a:r>
            <a:r>
              <a:rPr lang="hu-HU" sz="1275" dirty="0" err="1"/>
              <a:t>swing</a:t>
            </a:r>
            <a:endParaRPr lang="en-US" sz="1275" dirty="0"/>
          </a:p>
        </p:txBody>
      </p:sp>
      <p:sp>
        <p:nvSpPr>
          <p:cNvPr id="12" name="Téglalap 11"/>
          <p:cNvSpPr/>
          <p:nvPr/>
        </p:nvSpPr>
        <p:spPr>
          <a:xfrm>
            <a:off x="6737565" y="3117620"/>
            <a:ext cx="1096629" cy="1289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75" dirty="0"/>
              <a:t>(8) </a:t>
            </a:r>
          </a:p>
          <a:p>
            <a:pPr algn="ctr"/>
            <a:r>
              <a:rPr lang="hu-HU" sz="1275" dirty="0"/>
              <a:t>Man in </a:t>
            </a:r>
            <a:r>
              <a:rPr lang="hu-HU" sz="1275" dirty="0" err="1"/>
              <a:t>blue</a:t>
            </a:r>
            <a:r>
              <a:rPr lang="hu-HU" sz="1275" dirty="0"/>
              <a:t> </a:t>
            </a:r>
            <a:r>
              <a:rPr lang="hu-HU" sz="1275" dirty="0" err="1"/>
              <a:t>wetsuit</a:t>
            </a:r>
            <a:r>
              <a:rPr lang="hu-HU" sz="1275" dirty="0"/>
              <a:t> is surfing </a:t>
            </a:r>
            <a:r>
              <a:rPr lang="hu-HU" sz="1275" dirty="0" err="1"/>
              <a:t>on</a:t>
            </a:r>
            <a:r>
              <a:rPr lang="hu-HU" sz="1275" dirty="0"/>
              <a:t> </a:t>
            </a:r>
            <a:r>
              <a:rPr lang="hu-HU" sz="1275" dirty="0" err="1"/>
              <a:t>the</a:t>
            </a:r>
            <a:r>
              <a:rPr lang="hu-HU" sz="1275" dirty="0"/>
              <a:t> </a:t>
            </a:r>
            <a:r>
              <a:rPr lang="hu-HU" sz="1275" dirty="0" err="1"/>
              <a:t>wave</a:t>
            </a:r>
            <a:endParaRPr lang="en-US" sz="1275" dirty="0"/>
          </a:p>
        </p:txBody>
      </p:sp>
      <p:sp>
        <p:nvSpPr>
          <p:cNvPr id="13" name="Téglalap 12"/>
          <p:cNvSpPr/>
          <p:nvPr/>
        </p:nvSpPr>
        <p:spPr>
          <a:xfrm>
            <a:off x="3231569" y="4453729"/>
            <a:ext cx="1096629" cy="1289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75" dirty="0"/>
              <a:t>(10)</a:t>
            </a:r>
          </a:p>
          <a:p>
            <a:pPr algn="ctr"/>
            <a:r>
              <a:rPr lang="hu-HU" sz="1275" dirty="0"/>
              <a:t>Little </a:t>
            </a:r>
            <a:r>
              <a:rPr lang="hu-HU" sz="1275" dirty="0" err="1"/>
              <a:t>girl</a:t>
            </a:r>
            <a:r>
              <a:rPr lang="hu-HU" sz="1275" dirty="0"/>
              <a:t> is </a:t>
            </a:r>
            <a:r>
              <a:rPr lang="hu-HU" sz="1275" dirty="0" err="1"/>
              <a:t>eating</a:t>
            </a:r>
            <a:r>
              <a:rPr lang="hu-HU" sz="1275" dirty="0"/>
              <a:t> </a:t>
            </a:r>
            <a:r>
              <a:rPr lang="hu-HU" sz="1275" dirty="0" err="1"/>
              <a:t>piece</a:t>
            </a:r>
            <a:r>
              <a:rPr lang="hu-HU" sz="1275" dirty="0"/>
              <a:t> of </a:t>
            </a:r>
            <a:r>
              <a:rPr lang="hu-HU" sz="1275" dirty="0" err="1"/>
              <a:t>cake</a:t>
            </a:r>
            <a:endParaRPr lang="en-US" sz="1275" dirty="0"/>
          </a:p>
        </p:txBody>
      </p:sp>
      <p:sp>
        <p:nvSpPr>
          <p:cNvPr id="14" name="Téglalap 13"/>
          <p:cNvSpPr/>
          <p:nvPr/>
        </p:nvSpPr>
        <p:spPr>
          <a:xfrm>
            <a:off x="4403485" y="4444723"/>
            <a:ext cx="1096629" cy="128950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75" dirty="0">
                <a:solidFill>
                  <a:schemeClr val="tx1"/>
                </a:solidFill>
              </a:rPr>
              <a:t>(3) </a:t>
            </a:r>
          </a:p>
          <a:p>
            <a:pPr algn="ctr"/>
            <a:r>
              <a:rPr lang="hu-HU" sz="1275" dirty="0">
                <a:solidFill>
                  <a:schemeClr val="tx1"/>
                </a:solidFill>
              </a:rPr>
              <a:t>Baseball </a:t>
            </a:r>
            <a:r>
              <a:rPr lang="hu-HU" sz="1275" dirty="0" err="1">
                <a:solidFill>
                  <a:schemeClr val="tx1"/>
                </a:solidFill>
              </a:rPr>
              <a:t>player</a:t>
            </a:r>
            <a:r>
              <a:rPr lang="hu-HU" sz="1275" dirty="0">
                <a:solidFill>
                  <a:schemeClr val="tx1"/>
                </a:solidFill>
              </a:rPr>
              <a:t> is </a:t>
            </a:r>
            <a:r>
              <a:rPr lang="hu-HU" sz="1275" dirty="0" err="1">
                <a:solidFill>
                  <a:schemeClr val="tx1"/>
                </a:solidFill>
              </a:rPr>
              <a:t>throwing</a:t>
            </a:r>
            <a:r>
              <a:rPr lang="hu-HU" sz="1275" dirty="0">
                <a:solidFill>
                  <a:schemeClr val="tx1"/>
                </a:solidFill>
              </a:rPr>
              <a:t> ball</a:t>
            </a:r>
            <a:endParaRPr lang="en-US" sz="1275" dirty="0">
              <a:solidFill>
                <a:schemeClr val="tx1"/>
              </a:solidFill>
            </a:endParaRPr>
          </a:p>
        </p:txBody>
      </p:sp>
      <p:sp>
        <p:nvSpPr>
          <p:cNvPr id="15" name="Téglalap 14"/>
          <p:cNvSpPr/>
          <p:nvPr/>
        </p:nvSpPr>
        <p:spPr>
          <a:xfrm>
            <a:off x="5573090" y="4444723"/>
            <a:ext cx="1096629" cy="1289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75" dirty="0"/>
              <a:t>(9)</a:t>
            </a:r>
          </a:p>
          <a:p>
            <a:pPr algn="ctr"/>
            <a:r>
              <a:rPr lang="hu-HU" sz="1275" dirty="0" err="1"/>
              <a:t>Woman</a:t>
            </a:r>
            <a:r>
              <a:rPr lang="hu-HU" sz="1275" dirty="0"/>
              <a:t> is holding </a:t>
            </a:r>
            <a:r>
              <a:rPr lang="hu-HU" sz="1275" dirty="0" err="1"/>
              <a:t>buch</a:t>
            </a:r>
            <a:r>
              <a:rPr lang="hu-HU" sz="1275" dirty="0"/>
              <a:t> of </a:t>
            </a:r>
            <a:r>
              <a:rPr lang="hu-HU" sz="1275" dirty="0" err="1"/>
              <a:t>bananas</a:t>
            </a:r>
            <a:endParaRPr lang="en-US" sz="1275" dirty="0"/>
          </a:p>
        </p:txBody>
      </p:sp>
      <p:sp>
        <p:nvSpPr>
          <p:cNvPr id="16" name="Téglalap 15"/>
          <p:cNvSpPr/>
          <p:nvPr/>
        </p:nvSpPr>
        <p:spPr>
          <a:xfrm>
            <a:off x="6737565" y="4444723"/>
            <a:ext cx="1096629" cy="128950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75" dirty="0"/>
              <a:t>(6) </a:t>
            </a:r>
          </a:p>
          <a:p>
            <a:pPr algn="ctr"/>
            <a:r>
              <a:rPr lang="hu-HU" sz="1275" dirty="0"/>
              <a:t>Black </a:t>
            </a:r>
            <a:r>
              <a:rPr lang="hu-HU" sz="1275" dirty="0" err="1"/>
              <a:t>cat</a:t>
            </a:r>
            <a:r>
              <a:rPr lang="hu-HU" sz="1275" dirty="0"/>
              <a:t> is </a:t>
            </a:r>
            <a:r>
              <a:rPr lang="hu-HU" sz="1275" dirty="0" err="1"/>
              <a:t>sitting</a:t>
            </a:r>
            <a:r>
              <a:rPr lang="hu-HU" sz="1275" dirty="0"/>
              <a:t> </a:t>
            </a:r>
            <a:r>
              <a:rPr lang="hu-HU" sz="1275" dirty="0" err="1"/>
              <a:t>on</a:t>
            </a:r>
            <a:r>
              <a:rPr lang="hu-HU" sz="1275" dirty="0"/>
              <a:t> top of </a:t>
            </a:r>
            <a:r>
              <a:rPr lang="hu-HU" sz="1275" dirty="0" err="1"/>
              <a:t>suitcase</a:t>
            </a:r>
            <a:endParaRPr lang="en-US" sz="1275" dirty="0"/>
          </a:p>
        </p:txBody>
      </p:sp>
      <p:sp>
        <p:nvSpPr>
          <p:cNvPr id="20" name="Cím 1">
            <a:extLst>
              <a:ext uri="{FF2B5EF4-FFF2-40B4-BE49-F238E27FC236}">
                <a16:creationId xmlns:a16="http://schemas.microsoft.com/office/drawing/2014/main" id="{D7D04B26-F089-4901-A6D4-59DF11E7C7A7}"/>
              </a:ext>
            </a:extLst>
          </p:cNvPr>
          <p:cNvSpPr>
            <a:spLocks noGrp="1"/>
          </p:cNvSpPr>
          <p:nvPr>
            <p:ph type="title"/>
          </p:nvPr>
        </p:nvSpPr>
        <p:spPr>
          <a:xfrm>
            <a:off x="2401307" y="952507"/>
            <a:ext cx="5984081" cy="857250"/>
          </a:xfrm>
        </p:spPr>
        <p:txBody>
          <a:bodyPr/>
          <a:lstStyle/>
          <a:p>
            <a:r>
              <a:rPr lang="hu-HU" sz="2700" dirty="0">
                <a:sym typeface="Wingdings" panose="05000000000000000000" pitchFamily="2" charset="2"/>
              </a:rPr>
              <a:t>„</a:t>
            </a:r>
            <a:r>
              <a:rPr lang="hu-HU" sz="2700" dirty="0" err="1">
                <a:sym typeface="Wingdings" panose="05000000000000000000" pitchFamily="2" charset="2"/>
              </a:rPr>
              <a:t>Can</a:t>
            </a:r>
            <a:r>
              <a:rPr lang="hu-HU" sz="2700" dirty="0">
                <a:sym typeface="Wingdings" panose="05000000000000000000" pitchFamily="2" charset="2"/>
              </a:rPr>
              <a:t>” a Deep Network </a:t>
            </a:r>
            <a:r>
              <a:rPr lang="hu-HU" sz="2700" dirty="0" err="1">
                <a:sym typeface="Wingdings" panose="05000000000000000000" pitchFamily="2" charset="2"/>
              </a:rPr>
              <a:t>i</a:t>
            </a:r>
            <a:r>
              <a:rPr lang="hu-HU" sz="2700" dirty="0" err="1"/>
              <a:t>nterpret</a:t>
            </a:r>
            <a:r>
              <a:rPr lang="hu-HU" sz="2700" dirty="0"/>
              <a:t>???</a:t>
            </a:r>
            <a:endParaRPr lang="en-US" sz="2700" dirty="0"/>
          </a:p>
        </p:txBody>
      </p:sp>
      <p:sp>
        <p:nvSpPr>
          <p:cNvPr id="17" name="Szövegdoboz 16">
            <a:extLst>
              <a:ext uri="{FF2B5EF4-FFF2-40B4-BE49-F238E27FC236}">
                <a16:creationId xmlns:a16="http://schemas.microsoft.com/office/drawing/2014/main" id="{84E55C1D-5ACC-45DF-B545-BF595F2A3C82}"/>
              </a:ext>
            </a:extLst>
          </p:cNvPr>
          <p:cNvSpPr txBox="1"/>
          <p:nvPr/>
        </p:nvSpPr>
        <p:spPr>
          <a:xfrm>
            <a:off x="254334" y="205864"/>
            <a:ext cx="3005656" cy="507831"/>
          </a:xfrm>
          <a:prstGeom prst="rect">
            <a:avLst/>
          </a:prstGeom>
          <a:solidFill>
            <a:srgbClr val="FFFF00"/>
          </a:solidFill>
        </p:spPr>
        <p:txBody>
          <a:bodyPr wrap="none" lIns="27000" rIns="27000" rtlCol="0">
            <a:spAutoFit/>
          </a:bodyPr>
          <a:lstStyle/>
          <a:p>
            <a:pPr algn="ctr"/>
            <a:r>
              <a:rPr lang="hu-HU" sz="2700" b="1" dirty="0">
                <a:solidFill>
                  <a:srgbClr val="C00000"/>
                </a:solidFill>
              </a:rPr>
              <a:t>Input—output példa</a:t>
            </a:r>
            <a:endParaRPr lang="en-US" sz="2700" b="1" dirty="0">
              <a:solidFill>
                <a:srgbClr val="C00000"/>
              </a:solidFill>
            </a:endParaRPr>
          </a:p>
        </p:txBody>
      </p:sp>
    </p:spTree>
    <p:extLst>
      <p:ext uri="{BB962C8B-B14F-4D97-AF65-F5344CB8AC3E}">
        <p14:creationId xmlns:p14="http://schemas.microsoft.com/office/powerpoint/2010/main" val="1697274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0" nodeType="click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ép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9408" y="2246687"/>
            <a:ext cx="7462991" cy="2898369"/>
          </a:xfrm>
          <a:prstGeom prst="rect">
            <a:avLst/>
          </a:prstGeom>
        </p:spPr>
      </p:pic>
      <p:sp>
        <p:nvSpPr>
          <p:cNvPr id="5" name="Téglalap 4"/>
          <p:cNvSpPr/>
          <p:nvPr/>
        </p:nvSpPr>
        <p:spPr>
          <a:xfrm>
            <a:off x="467545" y="2246686"/>
            <a:ext cx="2642822" cy="141584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500" dirty="0">
                <a:solidFill>
                  <a:schemeClr val="tx1"/>
                </a:solidFill>
              </a:rPr>
              <a:t>(1)</a:t>
            </a:r>
          </a:p>
          <a:p>
            <a:pPr algn="ctr"/>
            <a:r>
              <a:rPr lang="hu-HU" sz="1500" dirty="0">
                <a:solidFill>
                  <a:schemeClr val="tx1"/>
                </a:solidFill>
              </a:rPr>
              <a:t>Man </a:t>
            </a:r>
            <a:r>
              <a:rPr lang="hu-HU" sz="1500" dirty="0" err="1">
                <a:solidFill>
                  <a:schemeClr val="tx1"/>
                </a:solidFill>
              </a:rPr>
              <a:t>on</a:t>
            </a:r>
            <a:r>
              <a:rPr lang="hu-HU" sz="1500" dirty="0">
                <a:solidFill>
                  <a:schemeClr val="tx1"/>
                </a:solidFill>
              </a:rPr>
              <a:t> </a:t>
            </a:r>
            <a:r>
              <a:rPr lang="hu-HU" sz="1500" dirty="0" err="1">
                <a:solidFill>
                  <a:schemeClr val="tx1"/>
                </a:solidFill>
              </a:rPr>
              <a:t>the</a:t>
            </a:r>
            <a:r>
              <a:rPr lang="hu-HU" sz="1500" dirty="0">
                <a:solidFill>
                  <a:schemeClr val="tx1"/>
                </a:solidFill>
              </a:rPr>
              <a:t> </a:t>
            </a:r>
            <a:r>
              <a:rPr lang="hu-HU" sz="1500" dirty="0" err="1">
                <a:solidFill>
                  <a:schemeClr val="tx1"/>
                </a:solidFill>
              </a:rPr>
              <a:t>beach</a:t>
            </a:r>
            <a:r>
              <a:rPr lang="hu-HU" sz="1500" dirty="0">
                <a:solidFill>
                  <a:schemeClr val="tx1"/>
                </a:solidFill>
              </a:rPr>
              <a:t> </a:t>
            </a:r>
            <a:r>
              <a:rPr lang="hu-HU" sz="1500" dirty="0" err="1">
                <a:solidFill>
                  <a:schemeClr val="tx1"/>
                </a:solidFill>
              </a:rPr>
              <a:t>with</a:t>
            </a:r>
            <a:r>
              <a:rPr lang="hu-HU" sz="1500" dirty="0">
                <a:solidFill>
                  <a:schemeClr val="tx1"/>
                </a:solidFill>
              </a:rPr>
              <a:t> </a:t>
            </a:r>
            <a:r>
              <a:rPr lang="hu-HU" sz="1500" dirty="0" err="1">
                <a:solidFill>
                  <a:schemeClr val="tx1"/>
                </a:solidFill>
              </a:rPr>
              <a:t>boat</a:t>
            </a:r>
            <a:r>
              <a:rPr lang="hu-HU" sz="1500" dirty="0">
                <a:solidFill>
                  <a:schemeClr val="tx1"/>
                </a:solidFill>
              </a:rPr>
              <a:t> in </a:t>
            </a:r>
            <a:r>
              <a:rPr lang="hu-HU" sz="1500" dirty="0" err="1">
                <a:solidFill>
                  <a:schemeClr val="tx1"/>
                </a:solidFill>
              </a:rPr>
              <a:t>the</a:t>
            </a:r>
            <a:r>
              <a:rPr lang="hu-HU" sz="1500" dirty="0">
                <a:solidFill>
                  <a:schemeClr val="tx1"/>
                </a:solidFill>
              </a:rPr>
              <a:t> </a:t>
            </a:r>
            <a:r>
              <a:rPr lang="hu-HU" sz="1500" dirty="0" err="1">
                <a:solidFill>
                  <a:schemeClr val="tx1"/>
                </a:solidFill>
              </a:rPr>
              <a:t>background</a:t>
            </a:r>
            <a:endParaRPr lang="en-US" sz="1500" dirty="0">
              <a:solidFill>
                <a:schemeClr val="tx1"/>
              </a:solidFill>
            </a:endParaRPr>
          </a:p>
        </p:txBody>
      </p:sp>
      <p:sp>
        <p:nvSpPr>
          <p:cNvPr id="6" name="Téglalap 5"/>
          <p:cNvSpPr/>
          <p:nvPr/>
        </p:nvSpPr>
        <p:spPr>
          <a:xfrm>
            <a:off x="3172228" y="2246686"/>
            <a:ext cx="2435113" cy="141584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500" dirty="0">
                <a:solidFill>
                  <a:schemeClr val="tx1"/>
                </a:solidFill>
              </a:rPr>
              <a:t>(2)</a:t>
            </a:r>
          </a:p>
          <a:p>
            <a:pPr algn="ctr"/>
            <a:r>
              <a:rPr lang="hu-HU" sz="1500" dirty="0" err="1">
                <a:solidFill>
                  <a:schemeClr val="tx1"/>
                </a:solidFill>
              </a:rPr>
              <a:t>Person</a:t>
            </a:r>
            <a:r>
              <a:rPr lang="hu-HU" sz="1500" dirty="0">
                <a:solidFill>
                  <a:schemeClr val="tx1"/>
                </a:solidFill>
              </a:rPr>
              <a:t> is holding a </a:t>
            </a:r>
            <a:r>
              <a:rPr lang="hu-HU" sz="1500" dirty="0" err="1">
                <a:solidFill>
                  <a:schemeClr val="tx1"/>
                </a:solidFill>
              </a:rPr>
              <a:t>pair</a:t>
            </a:r>
            <a:r>
              <a:rPr lang="hu-HU" sz="1500" dirty="0">
                <a:solidFill>
                  <a:schemeClr val="tx1"/>
                </a:solidFill>
              </a:rPr>
              <a:t> of </a:t>
            </a:r>
            <a:r>
              <a:rPr lang="hu-HU" sz="1500" dirty="0" err="1">
                <a:solidFill>
                  <a:schemeClr val="tx1"/>
                </a:solidFill>
              </a:rPr>
              <a:t>scissors</a:t>
            </a:r>
            <a:endParaRPr lang="en-US" sz="1500" dirty="0">
              <a:solidFill>
                <a:schemeClr val="tx1"/>
              </a:solidFill>
            </a:endParaRPr>
          </a:p>
        </p:txBody>
      </p:sp>
      <p:sp>
        <p:nvSpPr>
          <p:cNvPr id="7" name="Téglalap 6"/>
          <p:cNvSpPr/>
          <p:nvPr/>
        </p:nvSpPr>
        <p:spPr>
          <a:xfrm>
            <a:off x="5669202" y="2239312"/>
            <a:ext cx="2385057" cy="141584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500" dirty="0">
                <a:solidFill>
                  <a:schemeClr val="tx1"/>
                </a:solidFill>
              </a:rPr>
              <a:t>(3)</a:t>
            </a:r>
          </a:p>
          <a:p>
            <a:pPr algn="ctr"/>
            <a:r>
              <a:rPr lang="hu-HU" sz="1500" dirty="0">
                <a:solidFill>
                  <a:schemeClr val="tx1"/>
                </a:solidFill>
              </a:rPr>
              <a:t>A </a:t>
            </a:r>
            <a:r>
              <a:rPr lang="hu-HU" sz="1500" dirty="0" err="1">
                <a:solidFill>
                  <a:schemeClr val="tx1"/>
                </a:solidFill>
              </a:rPr>
              <a:t>woman</a:t>
            </a:r>
            <a:r>
              <a:rPr lang="hu-HU" sz="1500" dirty="0">
                <a:solidFill>
                  <a:schemeClr val="tx1"/>
                </a:solidFill>
              </a:rPr>
              <a:t> is playing </a:t>
            </a:r>
            <a:r>
              <a:rPr lang="hu-HU" sz="1500" dirty="0" err="1">
                <a:solidFill>
                  <a:schemeClr val="tx1"/>
                </a:solidFill>
              </a:rPr>
              <a:t>the</a:t>
            </a:r>
            <a:r>
              <a:rPr lang="hu-HU" sz="1500" dirty="0">
                <a:solidFill>
                  <a:schemeClr val="tx1"/>
                </a:solidFill>
              </a:rPr>
              <a:t> game of </a:t>
            </a:r>
            <a:r>
              <a:rPr lang="hu-HU" sz="1500" dirty="0" err="1">
                <a:solidFill>
                  <a:schemeClr val="tx1"/>
                </a:solidFill>
              </a:rPr>
              <a:t>frisbee</a:t>
            </a:r>
            <a:endParaRPr lang="en-US" sz="1500" dirty="0">
              <a:solidFill>
                <a:schemeClr val="tx1"/>
              </a:solidFill>
            </a:endParaRPr>
          </a:p>
        </p:txBody>
      </p:sp>
      <p:sp>
        <p:nvSpPr>
          <p:cNvPr id="8" name="Téglalap 7"/>
          <p:cNvSpPr/>
          <p:nvPr/>
        </p:nvSpPr>
        <p:spPr>
          <a:xfrm>
            <a:off x="467544" y="3695870"/>
            <a:ext cx="2642822" cy="141584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500" dirty="0">
                <a:solidFill>
                  <a:schemeClr val="tx1"/>
                </a:solidFill>
              </a:rPr>
              <a:t>(4)</a:t>
            </a:r>
          </a:p>
          <a:p>
            <a:pPr algn="ctr"/>
            <a:r>
              <a:rPr lang="hu-HU" sz="1500" dirty="0">
                <a:solidFill>
                  <a:schemeClr val="tx1"/>
                </a:solidFill>
              </a:rPr>
              <a:t>Young boy is holding a </a:t>
            </a:r>
            <a:r>
              <a:rPr lang="hu-HU" sz="1500" dirty="0" err="1">
                <a:solidFill>
                  <a:schemeClr val="tx1"/>
                </a:solidFill>
              </a:rPr>
              <a:t>stuffed</a:t>
            </a:r>
            <a:r>
              <a:rPr lang="hu-HU" sz="1500" dirty="0">
                <a:solidFill>
                  <a:schemeClr val="tx1"/>
                </a:solidFill>
              </a:rPr>
              <a:t> </a:t>
            </a:r>
            <a:r>
              <a:rPr lang="hu-HU" sz="1500" dirty="0" err="1">
                <a:solidFill>
                  <a:schemeClr val="tx1"/>
                </a:solidFill>
              </a:rPr>
              <a:t>animal</a:t>
            </a:r>
            <a:endParaRPr lang="en-US" sz="1500" dirty="0">
              <a:solidFill>
                <a:schemeClr val="tx1"/>
              </a:solidFill>
            </a:endParaRPr>
          </a:p>
        </p:txBody>
      </p:sp>
      <p:sp>
        <p:nvSpPr>
          <p:cNvPr id="9" name="Téglalap 8"/>
          <p:cNvSpPr/>
          <p:nvPr/>
        </p:nvSpPr>
        <p:spPr>
          <a:xfrm>
            <a:off x="5669202" y="3718295"/>
            <a:ext cx="2385057" cy="141584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500" dirty="0">
                <a:solidFill>
                  <a:schemeClr val="tx1"/>
                </a:solidFill>
              </a:rPr>
              <a:t>(5)</a:t>
            </a:r>
          </a:p>
          <a:p>
            <a:pPr algn="ctr"/>
            <a:r>
              <a:rPr lang="hu-HU" sz="1500" dirty="0">
                <a:solidFill>
                  <a:schemeClr val="tx1"/>
                </a:solidFill>
              </a:rPr>
              <a:t>A man and a </a:t>
            </a:r>
            <a:r>
              <a:rPr lang="hu-HU" sz="1500" dirty="0" err="1">
                <a:solidFill>
                  <a:schemeClr val="tx1"/>
                </a:solidFill>
              </a:rPr>
              <a:t>woman</a:t>
            </a:r>
            <a:r>
              <a:rPr lang="hu-HU" sz="1500" dirty="0">
                <a:solidFill>
                  <a:schemeClr val="tx1"/>
                </a:solidFill>
              </a:rPr>
              <a:t> </a:t>
            </a:r>
            <a:r>
              <a:rPr lang="hu-HU" sz="1500" dirty="0" err="1">
                <a:solidFill>
                  <a:schemeClr val="tx1"/>
                </a:solidFill>
              </a:rPr>
              <a:t>are</a:t>
            </a:r>
            <a:r>
              <a:rPr lang="hu-HU" sz="1500" dirty="0">
                <a:solidFill>
                  <a:schemeClr val="tx1"/>
                </a:solidFill>
              </a:rPr>
              <a:t> standing in a </a:t>
            </a:r>
            <a:r>
              <a:rPr lang="hu-HU" sz="1500" dirty="0" err="1">
                <a:solidFill>
                  <a:schemeClr val="tx1"/>
                </a:solidFill>
              </a:rPr>
              <a:t>field</a:t>
            </a:r>
            <a:r>
              <a:rPr lang="hu-HU" sz="1500" dirty="0">
                <a:solidFill>
                  <a:schemeClr val="tx1"/>
                </a:solidFill>
              </a:rPr>
              <a:t> </a:t>
            </a:r>
            <a:endParaRPr lang="en-US" sz="1500" dirty="0">
              <a:solidFill>
                <a:schemeClr val="tx1"/>
              </a:solidFill>
            </a:endParaRPr>
          </a:p>
        </p:txBody>
      </p:sp>
      <p:sp>
        <p:nvSpPr>
          <p:cNvPr id="10" name="Téglalap 9"/>
          <p:cNvSpPr/>
          <p:nvPr/>
        </p:nvSpPr>
        <p:spPr>
          <a:xfrm>
            <a:off x="3172228" y="3695870"/>
            <a:ext cx="2435114" cy="141584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500" dirty="0">
                <a:solidFill>
                  <a:srgbClr val="3333CC"/>
                </a:solidFill>
              </a:rPr>
              <a:t>(6)</a:t>
            </a:r>
          </a:p>
          <a:p>
            <a:pPr algn="ctr"/>
            <a:r>
              <a:rPr lang="hu-HU" sz="1500" dirty="0">
                <a:solidFill>
                  <a:srgbClr val="3333CC"/>
                </a:solidFill>
              </a:rPr>
              <a:t>A </a:t>
            </a:r>
            <a:r>
              <a:rPr lang="hu-HU" sz="1500" dirty="0" err="1">
                <a:solidFill>
                  <a:srgbClr val="3333CC"/>
                </a:solidFill>
              </a:rPr>
              <a:t>person</a:t>
            </a:r>
            <a:r>
              <a:rPr lang="hu-HU" sz="1500" dirty="0">
                <a:solidFill>
                  <a:srgbClr val="3333CC"/>
                </a:solidFill>
              </a:rPr>
              <a:t> is holding a </a:t>
            </a:r>
            <a:r>
              <a:rPr lang="hu-HU" sz="1500" dirty="0" err="1">
                <a:solidFill>
                  <a:srgbClr val="3333CC"/>
                </a:solidFill>
              </a:rPr>
              <a:t>donut</a:t>
            </a:r>
            <a:r>
              <a:rPr lang="hu-HU" sz="1500" dirty="0">
                <a:solidFill>
                  <a:srgbClr val="3333CC"/>
                </a:solidFill>
              </a:rPr>
              <a:t> </a:t>
            </a:r>
            <a:r>
              <a:rPr lang="hu-HU" sz="1500" dirty="0" err="1">
                <a:solidFill>
                  <a:srgbClr val="3333CC"/>
                </a:solidFill>
              </a:rPr>
              <a:t>with</a:t>
            </a:r>
            <a:r>
              <a:rPr lang="hu-HU" sz="1500" dirty="0">
                <a:solidFill>
                  <a:srgbClr val="3333CC"/>
                </a:solidFill>
              </a:rPr>
              <a:t> a </a:t>
            </a:r>
            <a:r>
              <a:rPr lang="hu-HU" sz="1500" dirty="0" err="1">
                <a:solidFill>
                  <a:srgbClr val="3333CC"/>
                </a:solidFill>
              </a:rPr>
              <a:t>bite</a:t>
            </a:r>
            <a:r>
              <a:rPr lang="hu-HU" sz="1500" dirty="0">
                <a:solidFill>
                  <a:srgbClr val="3333CC"/>
                </a:solidFill>
              </a:rPr>
              <a:t> </a:t>
            </a:r>
            <a:r>
              <a:rPr lang="hu-HU" sz="1500" dirty="0" err="1">
                <a:solidFill>
                  <a:srgbClr val="3333CC"/>
                </a:solidFill>
              </a:rPr>
              <a:t>taken</a:t>
            </a:r>
            <a:r>
              <a:rPr lang="hu-HU" sz="1500" dirty="0">
                <a:solidFill>
                  <a:srgbClr val="3333CC"/>
                </a:solidFill>
              </a:rPr>
              <a:t> out of </a:t>
            </a:r>
            <a:r>
              <a:rPr lang="hu-HU" sz="1500" dirty="0" err="1">
                <a:solidFill>
                  <a:srgbClr val="3333CC"/>
                </a:solidFill>
              </a:rPr>
              <a:t>it</a:t>
            </a:r>
            <a:endParaRPr lang="en-US" sz="1500" dirty="0">
              <a:solidFill>
                <a:srgbClr val="3333CC"/>
              </a:solidFill>
            </a:endParaRPr>
          </a:p>
        </p:txBody>
      </p:sp>
      <p:sp>
        <p:nvSpPr>
          <p:cNvPr id="13" name="Cím 1">
            <a:extLst>
              <a:ext uri="{FF2B5EF4-FFF2-40B4-BE49-F238E27FC236}">
                <a16:creationId xmlns:a16="http://schemas.microsoft.com/office/drawing/2014/main" id="{0081CB30-A5E3-45AD-9A97-8AE34157D13F}"/>
              </a:ext>
            </a:extLst>
          </p:cNvPr>
          <p:cNvSpPr>
            <a:spLocks noGrp="1"/>
          </p:cNvSpPr>
          <p:nvPr>
            <p:ph type="title"/>
          </p:nvPr>
        </p:nvSpPr>
        <p:spPr>
          <a:xfrm>
            <a:off x="2401307" y="952507"/>
            <a:ext cx="5984081" cy="857250"/>
          </a:xfrm>
        </p:spPr>
        <p:txBody>
          <a:bodyPr/>
          <a:lstStyle/>
          <a:p>
            <a:r>
              <a:rPr lang="hu-HU" sz="2700" dirty="0">
                <a:sym typeface="Wingdings" panose="05000000000000000000" pitchFamily="2" charset="2"/>
              </a:rPr>
              <a:t>„</a:t>
            </a:r>
            <a:r>
              <a:rPr lang="hu-HU" sz="2700" dirty="0" err="1">
                <a:sym typeface="Wingdings" panose="05000000000000000000" pitchFamily="2" charset="2"/>
              </a:rPr>
              <a:t>Can</a:t>
            </a:r>
            <a:r>
              <a:rPr lang="hu-HU" sz="2700" dirty="0">
                <a:sym typeface="Wingdings" panose="05000000000000000000" pitchFamily="2" charset="2"/>
              </a:rPr>
              <a:t>” a Deep Network </a:t>
            </a:r>
            <a:r>
              <a:rPr lang="hu-HU" sz="2700" dirty="0" err="1">
                <a:sym typeface="Wingdings" panose="05000000000000000000" pitchFamily="2" charset="2"/>
              </a:rPr>
              <a:t>i</a:t>
            </a:r>
            <a:r>
              <a:rPr lang="hu-HU" sz="2700" dirty="0" err="1"/>
              <a:t>nterpret</a:t>
            </a:r>
            <a:r>
              <a:rPr lang="hu-HU" sz="2700" dirty="0"/>
              <a:t>???</a:t>
            </a:r>
            <a:endParaRPr lang="en-US" sz="2700" dirty="0"/>
          </a:p>
        </p:txBody>
      </p:sp>
      <p:sp>
        <p:nvSpPr>
          <p:cNvPr id="11" name="Szövegdoboz 16">
            <a:extLst>
              <a:ext uri="{FF2B5EF4-FFF2-40B4-BE49-F238E27FC236}">
                <a16:creationId xmlns:a16="http://schemas.microsoft.com/office/drawing/2014/main" id="{51EF870B-E09C-4FAB-9B25-5F684447004A}"/>
              </a:ext>
            </a:extLst>
          </p:cNvPr>
          <p:cNvSpPr txBox="1"/>
          <p:nvPr/>
        </p:nvSpPr>
        <p:spPr>
          <a:xfrm>
            <a:off x="254334" y="205864"/>
            <a:ext cx="3005656" cy="507831"/>
          </a:xfrm>
          <a:prstGeom prst="rect">
            <a:avLst/>
          </a:prstGeom>
          <a:solidFill>
            <a:srgbClr val="FFFF00"/>
          </a:solidFill>
        </p:spPr>
        <p:txBody>
          <a:bodyPr wrap="none" lIns="27000" rIns="27000" rtlCol="0">
            <a:spAutoFit/>
          </a:bodyPr>
          <a:lstStyle/>
          <a:p>
            <a:pPr algn="ctr"/>
            <a:r>
              <a:rPr lang="hu-HU" sz="2700" b="1" dirty="0">
                <a:solidFill>
                  <a:srgbClr val="C00000"/>
                </a:solidFill>
              </a:rPr>
              <a:t>Input—output példa</a:t>
            </a:r>
            <a:endParaRPr lang="en-US" sz="2700" b="1" dirty="0">
              <a:solidFill>
                <a:srgbClr val="C00000"/>
              </a:solidFill>
            </a:endParaRPr>
          </a:p>
        </p:txBody>
      </p:sp>
    </p:spTree>
    <p:extLst>
      <p:ext uri="{BB962C8B-B14F-4D97-AF65-F5344CB8AC3E}">
        <p14:creationId xmlns:p14="http://schemas.microsoft.com/office/powerpoint/2010/main" val="1321168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52FCAE-CB5B-41D8-9842-E7444168F508}"/>
              </a:ext>
            </a:extLst>
          </p:cNvPr>
          <p:cNvSpPr>
            <a:spLocks noGrp="1"/>
          </p:cNvSpPr>
          <p:nvPr>
            <p:ph type="title"/>
          </p:nvPr>
        </p:nvSpPr>
        <p:spPr>
          <a:xfrm>
            <a:off x="323528" y="1988840"/>
            <a:ext cx="7992888" cy="2592288"/>
          </a:xfrm>
        </p:spPr>
        <p:txBody>
          <a:bodyPr/>
          <a:lstStyle/>
          <a:p>
            <a:r>
              <a:rPr lang="hu-HU" dirty="0" err="1"/>
              <a:t>Mathematical</a:t>
            </a:r>
            <a:r>
              <a:rPr lang="hu-HU" dirty="0"/>
              <a:t> Tour </a:t>
            </a:r>
            <a:r>
              <a:rPr lang="hu-HU" dirty="0" err="1"/>
              <a:t>on</a:t>
            </a:r>
            <a:r>
              <a:rPr lang="hu-HU" dirty="0"/>
              <a:t> </a:t>
            </a:r>
            <a:r>
              <a:rPr lang="hu-HU" dirty="0" err="1"/>
              <a:t>Probability</a:t>
            </a:r>
            <a:r>
              <a:rPr lang="hu-HU" dirty="0"/>
              <a:t> </a:t>
            </a:r>
            <a:r>
              <a:rPr lang="hu-HU" dirty="0" err="1"/>
              <a:t>Theory</a:t>
            </a:r>
            <a:r>
              <a:rPr lang="hu-HU" dirty="0"/>
              <a:t/>
            </a:r>
            <a:br>
              <a:rPr lang="hu-HU" dirty="0"/>
            </a:br>
            <a:r>
              <a:rPr lang="hu-HU" dirty="0"/>
              <a:t>and</a:t>
            </a:r>
            <a:br>
              <a:rPr lang="hu-HU" dirty="0"/>
            </a:br>
            <a:r>
              <a:rPr lang="hu-HU" dirty="0" err="1"/>
              <a:t>related</a:t>
            </a:r>
            <a:r>
              <a:rPr lang="hu-HU" dirty="0"/>
              <a:t> </a:t>
            </a:r>
            <a:r>
              <a:rPr lang="hu-HU" dirty="0" err="1"/>
              <a:t>homeworks</a:t>
            </a:r>
            <a:r>
              <a:rPr lang="hu-HU" dirty="0"/>
              <a:t/>
            </a:r>
            <a:br>
              <a:rPr lang="hu-HU" dirty="0"/>
            </a:br>
            <a:r>
              <a:rPr lang="hu-HU" dirty="0"/>
              <a:t>and</a:t>
            </a:r>
            <a:br>
              <a:rPr lang="hu-HU" dirty="0"/>
            </a:br>
            <a:r>
              <a:rPr lang="hu-HU" dirty="0" err="1"/>
              <a:t>Questions</a:t>
            </a:r>
            <a:r>
              <a:rPr lang="hu-HU" dirty="0"/>
              <a:t> </a:t>
            </a:r>
            <a:r>
              <a:rPr lang="hu-HU" dirty="0" err="1"/>
              <a:t>about</a:t>
            </a:r>
            <a:r>
              <a:rPr lang="hu-HU" dirty="0"/>
              <a:t> „</a:t>
            </a:r>
            <a:r>
              <a:rPr lang="hu-HU" dirty="0" err="1"/>
              <a:t>what</a:t>
            </a:r>
            <a:r>
              <a:rPr lang="hu-HU" dirty="0"/>
              <a:t> </a:t>
            </a:r>
            <a:r>
              <a:rPr lang="hu-HU" dirty="0" err="1"/>
              <a:t>we</a:t>
            </a:r>
            <a:r>
              <a:rPr lang="hu-HU" dirty="0"/>
              <a:t> </a:t>
            </a:r>
            <a:r>
              <a:rPr lang="hu-HU" dirty="0" err="1"/>
              <a:t>have</a:t>
            </a:r>
            <a:r>
              <a:rPr lang="hu-HU" dirty="0"/>
              <a:t> </a:t>
            </a:r>
            <a:r>
              <a:rPr lang="hu-HU" dirty="0" err="1"/>
              <a:t>learned</a:t>
            </a:r>
            <a:r>
              <a:rPr lang="hu-HU" dirty="0"/>
              <a:t>”</a:t>
            </a:r>
          </a:p>
        </p:txBody>
      </p:sp>
    </p:spTree>
    <p:extLst>
      <p:ext uri="{BB962C8B-B14F-4D97-AF65-F5344CB8AC3E}">
        <p14:creationId xmlns:p14="http://schemas.microsoft.com/office/powerpoint/2010/main" val="32344557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a:extLst>
              <a:ext uri="{FF2B5EF4-FFF2-40B4-BE49-F238E27FC236}">
                <a16:creationId xmlns:a16="http://schemas.microsoft.com/office/drawing/2014/main" id="{EAB0DF7A-A7C6-45E6-8272-ABF919EAECD8}"/>
              </a:ext>
            </a:extLst>
          </p:cNvPr>
          <p:cNvSpPr>
            <a:spLocks noGrp="1" noChangeArrowheads="1"/>
          </p:cNvSpPr>
          <p:nvPr>
            <p:ph type="title"/>
          </p:nvPr>
        </p:nvSpPr>
        <p:spPr/>
        <p:txBody>
          <a:bodyPr/>
          <a:lstStyle/>
          <a:p>
            <a:pPr eaLnBrk="1" hangingPunct="1"/>
            <a:r>
              <a:rPr lang="hu-HU" altLang="en-US" dirty="0" err="1"/>
              <a:t>Mathematical</a:t>
            </a:r>
            <a:r>
              <a:rPr lang="hu-HU" altLang="en-US" dirty="0"/>
              <a:t> </a:t>
            </a:r>
            <a:r>
              <a:rPr lang="hu-HU" altLang="en-US" dirty="0" err="1"/>
              <a:t>tour</a:t>
            </a:r>
            <a:r>
              <a:rPr lang="hu-HU" altLang="en-US" dirty="0"/>
              <a:t/>
            </a:r>
            <a:br>
              <a:rPr lang="hu-HU" altLang="en-US" dirty="0"/>
            </a:br>
            <a:r>
              <a:rPr lang="hu-HU" altLang="en-US" dirty="0"/>
              <a:t>Law of </a:t>
            </a:r>
            <a:r>
              <a:rPr lang="hu-HU" altLang="en-US" dirty="0" err="1"/>
              <a:t>large</a:t>
            </a:r>
            <a:r>
              <a:rPr lang="hu-HU" altLang="en-US" dirty="0"/>
              <a:t> </a:t>
            </a:r>
            <a:r>
              <a:rPr lang="hu-HU" altLang="en-US" dirty="0" err="1"/>
              <a:t>numbers</a:t>
            </a:r>
            <a:endParaRPr lang="hu-HU" altLang="en-US" dirty="0"/>
          </a:p>
        </p:txBody>
      </p:sp>
      <p:sp>
        <p:nvSpPr>
          <p:cNvPr id="18436" name="Rectangle 3">
            <a:extLst>
              <a:ext uri="{FF2B5EF4-FFF2-40B4-BE49-F238E27FC236}">
                <a16:creationId xmlns:a16="http://schemas.microsoft.com/office/drawing/2014/main" id="{C6F0394E-F9C4-461C-AB1C-7CA219DDF5C0}"/>
              </a:ext>
            </a:extLst>
          </p:cNvPr>
          <p:cNvSpPr>
            <a:spLocks noGrp="1" noChangeArrowheads="1"/>
          </p:cNvSpPr>
          <p:nvPr>
            <p:ph type="body" idx="1"/>
          </p:nvPr>
        </p:nvSpPr>
        <p:spPr/>
        <p:txBody>
          <a:bodyPr/>
          <a:lstStyle/>
          <a:p>
            <a:pPr eaLnBrk="1" hangingPunct="1"/>
            <a:r>
              <a:rPr lang="hu-HU" altLang="en-US" sz="2600" dirty="0">
                <a:latin typeface="cmmi10" panose="020B0500000000000000" pitchFamily="34" charset="0"/>
              </a:rPr>
              <a:t>X</a:t>
            </a:r>
            <a:r>
              <a:rPr lang="hu-HU" altLang="en-US" sz="2600" dirty="0">
                <a:latin typeface="Garamond" panose="02020404030301010803" pitchFamily="18" charset="0"/>
              </a:rPr>
              <a:t> </a:t>
            </a:r>
            <a:r>
              <a:rPr lang="hu-HU" altLang="en-US" sz="2600" dirty="0" err="1">
                <a:latin typeface="Garamond" panose="02020404030301010803" pitchFamily="18" charset="0"/>
              </a:rPr>
              <a:t>stochastic</a:t>
            </a:r>
            <a:r>
              <a:rPr lang="hu-HU" altLang="en-US" sz="2600" dirty="0">
                <a:latin typeface="Garamond" panose="02020404030301010803" pitchFamily="18" charset="0"/>
              </a:rPr>
              <a:t> </a:t>
            </a:r>
            <a:r>
              <a:rPr lang="hu-HU" altLang="en-US" sz="2600" dirty="0" err="1">
                <a:latin typeface="Garamond" panose="02020404030301010803" pitchFamily="18" charset="0"/>
              </a:rPr>
              <a:t>variable</a:t>
            </a:r>
            <a:r>
              <a:rPr lang="hu-HU" altLang="en-US" sz="2600" dirty="0">
                <a:latin typeface="Garamond" panose="02020404030301010803" pitchFamily="18" charset="0"/>
              </a:rPr>
              <a:t>, </a:t>
            </a:r>
          </a:p>
          <a:p>
            <a:pPr lvl="1" eaLnBrk="1" hangingPunct="1"/>
            <a:r>
              <a:rPr lang="hu-HU" altLang="en-US" sz="2200" dirty="0">
                <a:latin typeface="Garamond" panose="02020404030301010803" pitchFamily="18" charset="0"/>
              </a:rPr>
              <a:t>has </a:t>
            </a:r>
            <a:r>
              <a:rPr lang="hu-HU" altLang="en-US" sz="2200" dirty="0" err="1">
                <a:latin typeface="Garamond" panose="02020404030301010803" pitchFamily="18" charset="0"/>
              </a:rPr>
              <a:t>finite</a:t>
            </a:r>
            <a:r>
              <a:rPr lang="hu-HU" altLang="en-US" sz="2200" dirty="0">
                <a:latin typeface="Garamond" panose="02020404030301010803" pitchFamily="18" charset="0"/>
              </a:rPr>
              <a:t> </a:t>
            </a:r>
            <a:r>
              <a:rPr lang="hu-HU" altLang="en-US" sz="2200" dirty="0" err="1">
                <a:latin typeface="Garamond" panose="02020404030301010803" pitchFamily="18" charset="0"/>
              </a:rPr>
              <a:t>expected</a:t>
            </a:r>
            <a:r>
              <a:rPr lang="hu-HU" altLang="en-US" sz="2200" dirty="0">
                <a:latin typeface="Garamond" panose="02020404030301010803" pitchFamily="18" charset="0"/>
              </a:rPr>
              <a:t> </a:t>
            </a:r>
            <a:r>
              <a:rPr lang="hu-HU" altLang="en-US" sz="2200" dirty="0" err="1">
                <a:latin typeface="Garamond" panose="02020404030301010803" pitchFamily="18" charset="0"/>
              </a:rPr>
              <a:t>value</a:t>
            </a:r>
            <a:r>
              <a:rPr lang="hu-HU" altLang="en-US" sz="2200" dirty="0">
                <a:latin typeface="Garamond" panose="02020404030301010803" pitchFamily="18" charset="0"/>
              </a:rPr>
              <a:t>, </a:t>
            </a:r>
            <a:endParaRPr lang="hu-HU" altLang="en-US" sz="2200" dirty="0">
              <a:latin typeface="cmr10" pitchFamily="34" charset="0"/>
            </a:endParaRPr>
          </a:p>
          <a:p>
            <a:pPr lvl="1" eaLnBrk="1" hangingPunct="1"/>
            <a:r>
              <a:rPr lang="hu-HU" altLang="en-US" sz="2200" dirty="0">
                <a:latin typeface="Garamond" panose="02020404030301010803" pitchFamily="18" charset="0"/>
              </a:rPr>
              <a:t>has </a:t>
            </a:r>
            <a:r>
              <a:rPr lang="hu-HU" altLang="en-US" sz="2200" dirty="0" err="1">
                <a:latin typeface="Garamond" panose="02020404030301010803" pitchFamily="18" charset="0"/>
              </a:rPr>
              <a:t>finite</a:t>
            </a:r>
            <a:r>
              <a:rPr lang="hu-HU" altLang="en-US" sz="2200" dirty="0">
                <a:latin typeface="Garamond" panose="02020404030301010803" pitchFamily="18" charset="0"/>
              </a:rPr>
              <a:t> standard </a:t>
            </a:r>
            <a:r>
              <a:rPr lang="hu-HU" altLang="en-US" sz="2200" dirty="0" err="1">
                <a:latin typeface="Garamond" panose="02020404030301010803" pitchFamily="18" charset="0"/>
              </a:rPr>
              <a:t>deviation</a:t>
            </a:r>
            <a:r>
              <a:rPr lang="hu-HU" altLang="en-US" sz="2200" dirty="0">
                <a:latin typeface="Garamond" panose="02020404030301010803" pitchFamily="18" charset="0"/>
              </a:rPr>
              <a:t>, </a:t>
            </a:r>
            <a:endParaRPr lang="hu-HU" altLang="en-US" sz="2200" dirty="0">
              <a:latin typeface="Symbol" panose="05050102010706020507" pitchFamily="18" charset="2"/>
              <a:sym typeface="Symbol" panose="05050102010706020507" pitchFamily="18" charset="2"/>
            </a:endParaRPr>
          </a:p>
          <a:p>
            <a:pPr eaLnBrk="1" hangingPunct="1"/>
            <a:r>
              <a:rPr lang="hu-HU" altLang="en-US" sz="2600" dirty="0" err="1">
                <a:latin typeface="Garamond" panose="02020404030301010803" pitchFamily="18" charset="0"/>
              </a:rPr>
              <a:t>we</a:t>
            </a:r>
            <a:r>
              <a:rPr lang="hu-HU" altLang="en-US" sz="2600" dirty="0">
                <a:latin typeface="Garamond" panose="02020404030301010803" pitchFamily="18" charset="0"/>
              </a:rPr>
              <a:t> </a:t>
            </a:r>
            <a:r>
              <a:rPr lang="hu-HU" altLang="en-US" sz="2600" dirty="0" err="1">
                <a:latin typeface="Garamond" panose="02020404030301010803" pitchFamily="18" charset="0"/>
              </a:rPr>
              <a:t>take</a:t>
            </a:r>
            <a:r>
              <a:rPr lang="hu-HU" altLang="en-US" sz="2600" dirty="0">
                <a:latin typeface="Garamond" panose="02020404030301010803" pitchFamily="18" charset="0"/>
              </a:rPr>
              <a:t> </a:t>
            </a:r>
            <a:r>
              <a:rPr lang="hu-HU" altLang="en-US" sz="2600" dirty="0">
                <a:latin typeface="cmmi10" panose="020B0500000000000000" pitchFamily="34" charset="0"/>
              </a:rPr>
              <a:t>N</a:t>
            </a:r>
            <a:r>
              <a:rPr lang="hu-HU" altLang="en-US" sz="2600" dirty="0">
                <a:latin typeface="Garamond" panose="02020404030301010803" pitchFamily="18" charset="0"/>
              </a:rPr>
              <a:t> </a:t>
            </a:r>
            <a:r>
              <a:rPr lang="hu-HU" altLang="en-US" sz="2600" dirty="0" err="1">
                <a:latin typeface="Garamond" panose="02020404030301010803" pitchFamily="18" charset="0"/>
              </a:rPr>
              <a:t>independent</a:t>
            </a:r>
            <a:r>
              <a:rPr lang="hu-HU" altLang="en-US" sz="2600" dirty="0">
                <a:latin typeface="Garamond" panose="02020404030301010803" pitchFamily="18" charset="0"/>
              </a:rPr>
              <a:t> </a:t>
            </a:r>
            <a:r>
              <a:rPr lang="hu-HU" altLang="en-US" sz="2600" dirty="0" err="1">
                <a:latin typeface="Garamond" panose="02020404030301010803" pitchFamily="18" charset="0"/>
              </a:rPr>
              <a:t>samples</a:t>
            </a:r>
            <a:r>
              <a:rPr lang="hu-HU" altLang="en-US" sz="2600" dirty="0">
                <a:latin typeface="Garamond" panose="02020404030301010803" pitchFamily="18" charset="0"/>
              </a:rPr>
              <a:t> </a:t>
            </a:r>
            <a:r>
              <a:rPr lang="hu-HU" altLang="en-US" sz="2600" dirty="0" err="1">
                <a:latin typeface="Garamond" panose="02020404030301010803" pitchFamily="18" charset="0"/>
              </a:rPr>
              <a:t>from</a:t>
            </a:r>
            <a:r>
              <a:rPr lang="hu-HU" altLang="en-US" sz="2600" dirty="0">
                <a:latin typeface="Garamond" panose="02020404030301010803" pitchFamily="18" charset="0"/>
              </a:rPr>
              <a:t> </a:t>
            </a:r>
            <a:r>
              <a:rPr lang="hu-HU" altLang="en-US" sz="2600" dirty="0">
                <a:latin typeface="cmmi10" panose="020B0500000000000000" pitchFamily="34" charset="0"/>
              </a:rPr>
              <a:t>X</a:t>
            </a:r>
            <a:r>
              <a:rPr lang="hu-HU" altLang="en-US" sz="2600" dirty="0">
                <a:latin typeface="Garamond" panose="02020404030301010803" pitchFamily="18" charset="0"/>
              </a:rPr>
              <a:t>:</a:t>
            </a:r>
          </a:p>
          <a:p>
            <a:pPr lvl="1" eaLnBrk="1" hangingPunct="1"/>
            <a:r>
              <a:rPr lang="en-US" altLang="en-US" sz="2200" dirty="0">
                <a:latin typeface="cmmi10" panose="020B0500000000000000" pitchFamily="34" charset="0"/>
              </a:rPr>
              <a:t>x</a:t>
            </a:r>
            <a:r>
              <a:rPr lang="en-US" altLang="en-US" sz="2200" baseline="-25000" dirty="0">
                <a:latin typeface="cmmi10" panose="020B0500000000000000" pitchFamily="34" charset="0"/>
              </a:rPr>
              <a:t>1</a:t>
            </a:r>
            <a:r>
              <a:rPr lang="hu-HU" altLang="en-US" sz="2200" dirty="0">
                <a:latin typeface="cmr10" pitchFamily="34" charset="0"/>
              </a:rPr>
              <a:t>, </a:t>
            </a:r>
            <a:r>
              <a:rPr lang="hu-HU" altLang="en-US" sz="2200" dirty="0">
                <a:latin typeface="cmmi10" panose="020B0500000000000000" pitchFamily="34" charset="0"/>
              </a:rPr>
              <a:t>x</a:t>
            </a:r>
            <a:r>
              <a:rPr lang="hu-HU" altLang="en-US" sz="2200" baseline="-25000" dirty="0">
                <a:latin typeface="cmmi10" panose="020B0500000000000000" pitchFamily="34" charset="0"/>
              </a:rPr>
              <a:t>2</a:t>
            </a:r>
            <a:r>
              <a:rPr lang="hu-HU" altLang="en-US" sz="2200" dirty="0">
                <a:latin typeface="cmr10" pitchFamily="34" charset="0"/>
              </a:rPr>
              <a:t>, </a:t>
            </a:r>
            <a:r>
              <a:rPr lang="hu-HU" altLang="en-US" sz="2200" dirty="0">
                <a:latin typeface="cmmi10" panose="020B0500000000000000" pitchFamily="34" charset="0"/>
              </a:rPr>
              <a:t>…</a:t>
            </a:r>
            <a:r>
              <a:rPr lang="hu-HU" altLang="en-US" sz="2200" dirty="0">
                <a:latin typeface="cmr10" pitchFamily="34" charset="0"/>
              </a:rPr>
              <a:t>, </a:t>
            </a:r>
            <a:r>
              <a:rPr lang="hu-HU" altLang="en-US" sz="2200" dirty="0" err="1">
                <a:latin typeface="cmmi10" panose="020B0500000000000000" pitchFamily="34" charset="0"/>
              </a:rPr>
              <a:t>x</a:t>
            </a:r>
            <a:r>
              <a:rPr lang="hu-HU" altLang="en-US" sz="2200" baseline="-25000" dirty="0" err="1">
                <a:latin typeface="cmmi10" panose="020B0500000000000000" pitchFamily="34" charset="0"/>
              </a:rPr>
              <a:t>N</a:t>
            </a:r>
            <a:r>
              <a:rPr lang="hu-HU" altLang="en-US" sz="2200" dirty="0">
                <a:latin typeface="Garamond" panose="02020404030301010803" pitchFamily="18" charset="0"/>
              </a:rPr>
              <a:t> </a:t>
            </a:r>
          </a:p>
          <a:p>
            <a:pPr lvl="1" eaLnBrk="1" hangingPunct="1"/>
            <a:r>
              <a:rPr lang="hu-HU" altLang="en-US" sz="2200" dirty="0" err="1">
                <a:latin typeface="cmmi10" panose="020B0500000000000000" pitchFamily="34" charset="0"/>
              </a:rPr>
              <a:t>x</a:t>
            </a:r>
            <a:r>
              <a:rPr lang="hu-HU" altLang="en-US" sz="2200" baseline="-25000" dirty="0" err="1">
                <a:latin typeface="cmmi10" panose="020B0500000000000000" pitchFamily="34" charset="0"/>
              </a:rPr>
              <a:t>k</a:t>
            </a:r>
            <a:r>
              <a:rPr lang="hu-HU" altLang="en-US" sz="2200" dirty="0" err="1">
                <a:latin typeface="Garamond" panose="02020404030301010803" pitchFamily="18" charset="0"/>
              </a:rPr>
              <a:t>’s</a:t>
            </a:r>
            <a:r>
              <a:rPr lang="en-US" altLang="en-US" sz="2200" dirty="0">
                <a:latin typeface="Garamond" panose="02020404030301010803" pitchFamily="18" charset="0"/>
              </a:rPr>
              <a:t> </a:t>
            </a:r>
            <a:r>
              <a:rPr lang="hu-HU" altLang="en-US" sz="2200" dirty="0" err="1">
                <a:latin typeface="Garamond" panose="02020404030301010803" pitchFamily="18" charset="0"/>
              </a:rPr>
              <a:t>are</a:t>
            </a:r>
            <a:r>
              <a:rPr lang="hu-HU" altLang="en-US" sz="2200" dirty="0">
                <a:latin typeface="Garamond" panose="02020404030301010803" pitchFamily="18" charset="0"/>
              </a:rPr>
              <a:t> </a:t>
            </a:r>
            <a:r>
              <a:rPr lang="hu-HU" altLang="en-US" sz="2200" dirty="0" err="1">
                <a:latin typeface="Garamond" panose="02020404030301010803" pitchFamily="18" charset="0"/>
              </a:rPr>
              <a:t>independent</a:t>
            </a:r>
            <a:endParaRPr lang="en-US" altLang="en-US" sz="2200" dirty="0">
              <a:latin typeface="Garamond" panose="02020404030301010803" pitchFamily="18" charset="0"/>
            </a:endParaRPr>
          </a:p>
          <a:p>
            <a:pPr eaLnBrk="1" hangingPunct="1"/>
            <a:endParaRPr lang="en-US" altLang="en-US" sz="2600" dirty="0">
              <a:latin typeface="Garamond" panose="02020404030301010803" pitchFamily="18" charset="0"/>
            </a:endParaRPr>
          </a:p>
          <a:p>
            <a:pPr marL="0" indent="0" eaLnBrk="1" hangingPunct="1">
              <a:buNone/>
            </a:pPr>
            <a:endParaRPr lang="hu-HU" altLang="en-US" sz="2600" dirty="0">
              <a:latin typeface="Garamond" panose="02020404030301010803" pitchFamily="18" charset="0"/>
            </a:endParaRPr>
          </a:p>
          <a:p>
            <a:pPr eaLnBrk="1" hangingPunct="1"/>
            <a:r>
              <a:rPr lang="hu-HU" altLang="en-US" sz="2600" dirty="0" err="1">
                <a:latin typeface="Garamond" panose="02020404030301010803" pitchFamily="18" charset="0"/>
              </a:rPr>
              <a:t>average</a:t>
            </a:r>
            <a:r>
              <a:rPr lang="hu-HU" altLang="en-US" sz="2600" dirty="0">
                <a:latin typeface="Garamond" panose="02020404030301010803" pitchFamily="18" charset="0"/>
              </a:rPr>
              <a:t>: </a:t>
            </a:r>
          </a:p>
        </p:txBody>
      </p:sp>
      <p:pic>
        <p:nvPicPr>
          <p:cNvPr id="18437" name="Picture 10" descr="txp_fig">
            <a:extLst>
              <a:ext uri="{FF2B5EF4-FFF2-40B4-BE49-F238E27FC236}">
                <a16:creationId xmlns:a16="http://schemas.microsoft.com/office/drawing/2014/main" id="{26117FC5-715D-49FA-83FC-006238421B74}"/>
              </a:ext>
            </a:extLst>
          </p:cNvPr>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2435273" y="5265993"/>
            <a:ext cx="2008187"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12" descr="txp_fig">
            <a:extLst>
              <a:ext uri="{FF2B5EF4-FFF2-40B4-BE49-F238E27FC236}">
                <a16:creationId xmlns:a16="http://schemas.microsoft.com/office/drawing/2014/main" id="{329BC6C2-9B8F-45A3-8512-8F195882489D}"/>
              </a:ext>
            </a:extLst>
          </p:cNvPr>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198562" y="4544517"/>
            <a:ext cx="1423988"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13" descr="txp_fig">
            <a:extLst>
              <a:ext uri="{FF2B5EF4-FFF2-40B4-BE49-F238E27FC236}">
                <a16:creationId xmlns:a16="http://schemas.microsoft.com/office/drawing/2014/main" id="{D9A6819F-7C81-4F33-B6ED-93DB2C27B0A1}"/>
              </a:ext>
            </a:extLst>
          </p:cNvPr>
          <p:cNvPicPr>
            <a:picLocks noChangeAspect="1" noChangeArrowheads="1"/>
          </p:cNvPicPr>
          <p:nvPr>
            <p:custDataLst>
              <p:tags r:id="rId3"/>
            </p:custDataLst>
          </p:nvPr>
        </p:nvPicPr>
        <p:blipFill>
          <a:blip r:embed="rId9">
            <a:extLst>
              <a:ext uri="{28A0092B-C50C-407E-A947-70E740481C1C}">
                <a14:useLocalDpi xmlns:a14="http://schemas.microsoft.com/office/drawing/2010/main" val="0"/>
              </a:ext>
            </a:extLst>
          </a:blip>
          <a:srcRect/>
          <a:stretch>
            <a:fillRect/>
          </a:stretch>
        </p:blipFill>
        <p:spPr bwMode="auto">
          <a:xfrm>
            <a:off x="4860032" y="2361315"/>
            <a:ext cx="136207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Picture 15" descr="txp_fig">
            <a:extLst>
              <a:ext uri="{FF2B5EF4-FFF2-40B4-BE49-F238E27FC236}">
                <a16:creationId xmlns:a16="http://schemas.microsoft.com/office/drawing/2014/main" id="{1C28F593-C5C4-4701-A207-F95240721B6F}"/>
              </a:ext>
            </a:extLst>
          </p:cNvPr>
          <p:cNvPicPr>
            <a:picLocks noChangeAspect="1" noChangeArrowheads="1"/>
          </p:cNvPicPr>
          <p:nvPr>
            <p:custDataLst>
              <p:tags r:id="rId4"/>
            </p:custDataLst>
          </p:nvPr>
        </p:nvPicPr>
        <p:blipFill>
          <a:blip r:embed="rId10">
            <a:extLst>
              <a:ext uri="{28A0092B-C50C-407E-A947-70E740481C1C}">
                <a14:useLocalDpi xmlns:a14="http://schemas.microsoft.com/office/drawing/2010/main" val="0"/>
              </a:ext>
            </a:extLst>
          </a:blip>
          <a:srcRect/>
          <a:stretch>
            <a:fillRect/>
          </a:stretch>
        </p:blipFill>
        <p:spPr bwMode="auto">
          <a:xfrm>
            <a:off x="4860032" y="2757892"/>
            <a:ext cx="14224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27EA84F3-A70A-4BB3-8DF5-871265783B2E}"/>
              </a:ext>
            </a:extLst>
          </p:cNvPr>
          <p:cNvSpPr>
            <a:spLocks noGrp="1" noChangeArrowheads="1"/>
          </p:cNvSpPr>
          <p:nvPr>
            <p:ph type="title"/>
          </p:nvPr>
        </p:nvSpPr>
        <p:spPr/>
        <p:txBody>
          <a:bodyPr/>
          <a:lstStyle/>
          <a:p>
            <a:pPr eaLnBrk="1" hangingPunct="1"/>
            <a:r>
              <a:rPr lang="hu-HU" altLang="en-US" dirty="0" err="1"/>
              <a:t>Mathematical</a:t>
            </a:r>
            <a:r>
              <a:rPr lang="hu-HU" altLang="en-US" dirty="0"/>
              <a:t> </a:t>
            </a:r>
            <a:r>
              <a:rPr lang="hu-HU" altLang="en-US" dirty="0" err="1"/>
              <a:t>tour</a:t>
            </a:r>
            <a:r>
              <a:rPr lang="hu-HU" altLang="en-US" dirty="0"/>
              <a:t/>
            </a:r>
            <a:br>
              <a:rPr lang="hu-HU" altLang="en-US" dirty="0"/>
            </a:br>
            <a:r>
              <a:rPr lang="hu-HU" altLang="en-US" dirty="0"/>
              <a:t>Law of </a:t>
            </a:r>
            <a:r>
              <a:rPr lang="hu-HU" altLang="en-US" dirty="0" err="1"/>
              <a:t>large</a:t>
            </a:r>
            <a:r>
              <a:rPr lang="hu-HU" altLang="en-US" dirty="0"/>
              <a:t> </a:t>
            </a:r>
            <a:r>
              <a:rPr lang="hu-HU" altLang="en-US" dirty="0" err="1"/>
              <a:t>numbers</a:t>
            </a:r>
            <a:endParaRPr lang="hu-HU" altLang="en-US" dirty="0"/>
          </a:p>
        </p:txBody>
      </p:sp>
      <p:sp>
        <p:nvSpPr>
          <p:cNvPr id="20484" name="Rectangle 3">
            <a:extLst>
              <a:ext uri="{FF2B5EF4-FFF2-40B4-BE49-F238E27FC236}">
                <a16:creationId xmlns:a16="http://schemas.microsoft.com/office/drawing/2014/main" id="{1194A14D-F96C-4C0B-BBFD-B0A18647D2BB}"/>
              </a:ext>
            </a:extLst>
          </p:cNvPr>
          <p:cNvSpPr>
            <a:spLocks noGrp="1" noChangeArrowheads="1"/>
          </p:cNvSpPr>
          <p:nvPr>
            <p:ph type="body" idx="1"/>
          </p:nvPr>
        </p:nvSpPr>
        <p:spPr/>
        <p:txBody>
          <a:bodyPr/>
          <a:lstStyle/>
          <a:p>
            <a:pPr eaLnBrk="1" hangingPunct="1"/>
            <a:endParaRPr lang="hu-HU" altLang="en-US" dirty="0">
              <a:latin typeface="Garamond" panose="02020404030301010803" pitchFamily="18" charset="0"/>
            </a:endParaRPr>
          </a:p>
          <a:p>
            <a:pPr eaLnBrk="1" hangingPunct="1"/>
            <a:r>
              <a:rPr lang="hu-HU" altLang="en-US" dirty="0">
                <a:latin typeface="Garamond" panose="02020404030301010803" pitchFamily="18" charset="0"/>
              </a:rPr>
              <a:t> </a:t>
            </a:r>
          </a:p>
          <a:p>
            <a:pPr eaLnBrk="1" hangingPunct="1"/>
            <a:r>
              <a:rPr lang="hu-HU" altLang="en-US" dirty="0" err="1">
                <a:latin typeface="Garamond" panose="02020404030301010803" pitchFamily="18" charset="0"/>
              </a:rPr>
              <a:t>Proof</a:t>
            </a:r>
            <a:r>
              <a:rPr lang="hu-HU" altLang="en-US" dirty="0">
                <a:latin typeface="Garamond" panose="02020404030301010803" pitchFamily="18" charset="0"/>
              </a:rPr>
              <a:t>: </a:t>
            </a:r>
            <a:r>
              <a:rPr lang="hu-HU" altLang="en-US" dirty="0" err="1">
                <a:latin typeface="Garamond" panose="02020404030301010803" pitchFamily="18" charset="0"/>
              </a:rPr>
              <a:t>trivial</a:t>
            </a:r>
            <a:r>
              <a:rPr lang="en-US" altLang="en-US" dirty="0">
                <a:latin typeface="Garamond" panose="02020404030301010803" pitchFamily="18" charset="0"/>
              </a:rPr>
              <a:t> </a:t>
            </a:r>
          </a:p>
          <a:p>
            <a:pPr eaLnBrk="1" hangingPunct="1"/>
            <a:endParaRPr lang="en-US" altLang="en-US" dirty="0">
              <a:latin typeface="Garamond" panose="02020404030301010803" pitchFamily="18" charset="0"/>
            </a:endParaRPr>
          </a:p>
          <a:p>
            <a:pPr eaLnBrk="1" hangingPunct="1"/>
            <a:endParaRPr lang="hu-HU" altLang="en-US" dirty="0">
              <a:latin typeface="Garamond" panose="02020404030301010803" pitchFamily="18" charset="0"/>
            </a:endParaRPr>
          </a:p>
        </p:txBody>
      </p:sp>
      <p:pic>
        <p:nvPicPr>
          <p:cNvPr id="20485" name="Picture 6" descr="txp_fig">
            <a:extLst>
              <a:ext uri="{FF2B5EF4-FFF2-40B4-BE49-F238E27FC236}">
                <a16:creationId xmlns:a16="http://schemas.microsoft.com/office/drawing/2014/main" id="{E48B2F4E-3277-435F-BF85-636C008569B3}"/>
              </a:ext>
            </a:extLst>
          </p:cNvPr>
          <p:cNvPicPr>
            <a:picLocks noChangeAspect="1" noChangeArrowheads="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879475" y="2316163"/>
            <a:ext cx="1681163"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13" descr="txp_fig">
            <a:extLst>
              <a:ext uri="{FF2B5EF4-FFF2-40B4-BE49-F238E27FC236}">
                <a16:creationId xmlns:a16="http://schemas.microsoft.com/office/drawing/2014/main" id="{5BB40ED8-9592-44F7-8AA0-FDCDD47D8F43}"/>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935038" y="3424238"/>
            <a:ext cx="5916612"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2340526232"/>
              </p:ext>
            </p:extLst>
          </p:nvPr>
        </p:nvGraphicFramePr>
        <p:xfrm>
          <a:off x="-288540" y="620688"/>
          <a:ext cx="9000492" cy="54546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zövegdoboz 1">
            <a:extLst>
              <a:ext uri="{FF2B5EF4-FFF2-40B4-BE49-F238E27FC236}">
                <a16:creationId xmlns:a16="http://schemas.microsoft.com/office/drawing/2014/main" id="{BDF95E62-CCB5-478D-ADD6-C7985FAD41DC}"/>
              </a:ext>
            </a:extLst>
          </p:cNvPr>
          <p:cNvSpPr txBox="1"/>
          <p:nvPr/>
        </p:nvSpPr>
        <p:spPr>
          <a:xfrm>
            <a:off x="251520" y="6099365"/>
            <a:ext cx="1956048" cy="369332"/>
          </a:xfrm>
          <a:prstGeom prst="rect">
            <a:avLst/>
          </a:prstGeom>
          <a:noFill/>
        </p:spPr>
        <p:txBody>
          <a:bodyPr wrap="none" rtlCol="0">
            <a:spAutoFit/>
          </a:bodyPr>
          <a:lstStyle/>
          <a:p>
            <a:r>
              <a:rPr lang="hu-HU" dirty="0"/>
              <a:t>lorincz@inf.elte.hu</a:t>
            </a:r>
          </a:p>
        </p:txBody>
      </p:sp>
      <p:sp>
        <p:nvSpPr>
          <p:cNvPr id="3" name="TextBox 2">
            <a:extLst>
              <a:ext uri="{FF2B5EF4-FFF2-40B4-BE49-F238E27FC236}">
                <a16:creationId xmlns:a16="http://schemas.microsoft.com/office/drawing/2014/main" id="{E014C2CE-0839-4415-B37E-6A6BFE8C8455}"/>
              </a:ext>
            </a:extLst>
          </p:cNvPr>
          <p:cNvSpPr txBox="1"/>
          <p:nvPr/>
        </p:nvSpPr>
        <p:spPr>
          <a:xfrm>
            <a:off x="1907704" y="3861048"/>
            <a:ext cx="4817024" cy="1938992"/>
          </a:xfrm>
          <a:prstGeom prst="rect">
            <a:avLst/>
          </a:prstGeom>
          <a:solidFill>
            <a:schemeClr val="bg1"/>
          </a:solidFill>
        </p:spPr>
        <p:txBody>
          <a:bodyPr wrap="none" rtlCol="0">
            <a:spAutoFit/>
          </a:bodyPr>
          <a:lstStyle/>
          <a:p>
            <a:r>
              <a:rPr lang="hu-HU" sz="4000" dirty="0" err="1"/>
              <a:t>BUT</a:t>
            </a:r>
            <a:r>
              <a:rPr lang="hu-HU" sz="4000" dirty="0"/>
              <a:t> go </a:t>
            </a:r>
            <a:r>
              <a:rPr lang="hu-HU" sz="4000" dirty="0" err="1"/>
              <a:t>further</a:t>
            </a:r>
            <a:r>
              <a:rPr lang="hu-HU" sz="4000" dirty="0"/>
              <a:t> </a:t>
            </a:r>
          </a:p>
          <a:p>
            <a:pPr marL="457200" indent="-457200">
              <a:buFontTx/>
              <a:buChar char="-"/>
            </a:pPr>
            <a:r>
              <a:rPr lang="hu-HU" sz="4000" dirty="0" err="1"/>
              <a:t>for</a:t>
            </a:r>
            <a:r>
              <a:rPr lang="hu-HU" sz="4000" dirty="0"/>
              <a:t> </a:t>
            </a:r>
            <a:r>
              <a:rPr lang="hu-HU" sz="4000" dirty="0" err="1"/>
              <a:t>homeworks</a:t>
            </a:r>
            <a:r>
              <a:rPr lang="hu-HU" sz="4000" dirty="0"/>
              <a:t> and </a:t>
            </a:r>
          </a:p>
          <a:p>
            <a:pPr marL="457200" indent="-457200">
              <a:buFontTx/>
              <a:buChar char="-"/>
            </a:pPr>
            <a:r>
              <a:rPr lang="hu-HU" sz="4000" dirty="0" err="1"/>
              <a:t>for</a:t>
            </a:r>
            <a:r>
              <a:rPr lang="hu-HU" sz="4000" dirty="0"/>
              <a:t> </a:t>
            </a:r>
            <a:r>
              <a:rPr lang="hu-HU" sz="4000" dirty="0" err="1"/>
              <a:t>the</a:t>
            </a:r>
            <a:r>
              <a:rPr lang="hu-HU" sz="4000" dirty="0"/>
              <a:t> </a:t>
            </a:r>
            <a:r>
              <a:rPr lang="hu-HU" sz="4000" dirty="0" err="1"/>
              <a:t>questions</a:t>
            </a:r>
            <a:r>
              <a:rPr lang="hu-HU" sz="4000" dirty="0"/>
              <a:t>!</a:t>
            </a:r>
          </a:p>
        </p:txBody>
      </p:sp>
    </p:spTree>
    <p:extLst>
      <p:ext uri="{BB962C8B-B14F-4D97-AF65-F5344CB8AC3E}">
        <p14:creationId xmlns:p14="http://schemas.microsoft.com/office/powerpoint/2010/main" val="406142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D7EDEEA5-668B-4D09-8886-21C87F2EB50C}"/>
              </a:ext>
            </a:extLst>
          </p:cNvPr>
          <p:cNvSpPr>
            <a:spLocks noGrp="1" noChangeArrowheads="1"/>
          </p:cNvSpPr>
          <p:nvPr>
            <p:ph type="title"/>
          </p:nvPr>
        </p:nvSpPr>
        <p:spPr/>
        <p:txBody>
          <a:bodyPr/>
          <a:lstStyle/>
          <a:p>
            <a:pPr eaLnBrk="1" hangingPunct="1"/>
            <a:r>
              <a:rPr lang="hu-HU" altLang="en-US" dirty="0" err="1"/>
              <a:t>Mathematical</a:t>
            </a:r>
            <a:r>
              <a:rPr lang="hu-HU" altLang="en-US" dirty="0"/>
              <a:t> </a:t>
            </a:r>
            <a:r>
              <a:rPr lang="hu-HU" altLang="en-US" dirty="0" err="1"/>
              <a:t>tour</a:t>
            </a:r>
            <a:r>
              <a:rPr lang="hu-HU" altLang="en-US" dirty="0"/>
              <a:t/>
            </a:r>
            <a:br>
              <a:rPr lang="hu-HU" altLang="en-US" dirty="0"/>
            </a:br>
            <a:r>
              <a:rPr lang="hu-HU" altLang="en-US" dirty="0"/>
              <a:t>Law of </a:t>
            </a:r>
            <a:r>
              <a:rPr lang="hu-HU" altLang="en-US" dirty="0" err="1"/>
              <a:t>large</a:t>
            </a:r>
            <a:r>
              <a:rPr lang="hu-HU" altLang="en-US" dirty="0"/>
              <a:t> </a:t>
            </a:r>
            <a:r>
              <a:rPr lang="hu-HU" altLang="en-US" dirty="0" err="1"/>
              <a:t>numbers</a:t>
            </a:r>
            <a:endParaRPr lang="hu-HU" altLang="en-US" dirty="0"/>
          </a:p>
        </p:txBody>
      </p:sp>
      <p:sp>
        <p:nvSpPr>
          <p:cNvPr id="22532" name="Rectangle 3">
            <a:extLst>
              <a:ext uri="{FF2B5EF4-FFF2-40B4-BE49-F238E27FC236}">
                <a16:creationId xmlns:a16="http://schemas.microsoft.com/office/drawing/2014/main" id="{7BFFD44C-CF1C-42B5-A931-1C107D582C64}"/>
              </a:ext>
            </a:extLst>
          </p:cNvPr>
          <p:cNvSpPr>
            <a:spLocks noGrp="1" noChangeArrowheads="1"/>
          </p:cNvSpPr>
          <p:nvPr>
            <p:ph type="body" idx="1"/>
          </p:nvPr>
        </p:nvSpPr>
        <p:spPr/>
        <p:txBody>
          <a:bodyPr/>
          <a:lstStyle/>
          <a:p>
            <a:pPr eaLnBrk="1" hangingPunct="1"/>
            <a:r>
              <a:rPr lang="hu-HU" altLang="en-US" dirty="0" err="1">
                <a:latin typeface="Garamond" panose="02020404030301010803" pitchFamily="18" charset="0"/>
              </a:rPr>
              <a:t>Theorem</a:t>
            </a:r>
            <a:r>
              <a:rPr lang="hu-HU" altLang="en-US" dirty="0">
                <a:latin typeface="Garamond" panose="02020404030301010803" pitchFamily="18" charset="0"/>
              </a:rPr>
              <a:t>:</a:t>
            </a:r>
            <a:r>
              <a:rPr lang="en-US" altLang="en-US" dirty="0">
                <a:latin typeface="Garamond" panose="02020404030301010803" pitchFamily="18" charset="0"/>
              </a:rPr>
              <a:t> </a:t>
            </a:r>
          </a:p>
          <a:p>
            <a:pPr eaLnBrk="1" hangingPunct="1"/>
            <a:r>
              <a:rPr lang="hu-HU" altLang="en-US" dirty="0" err="1">
                <a:latin typeface="Garamond" panose="02020404030301010803" pitchFamily="18" charset="0"/>
              </a:rPr>
              <a:t>Proof</a:t>
            </a:r>
            <a:r>
              <a:rPr lang="hu-HU" altLang="en-US" dirty="0">
                <a:latin typeface="Garamond" panose="02020404030301010803" pitchFamily="18" charset="0"/>
              </a:rPr>
              <a:t>:</a:t>
            </a:r>
          </a:p>
          <a:p>
            <a:pPr eaLnBrk="1" hangingPunct="1"/>
            <a:endParaRPr lang="en-US" altLang="en-US" dirty="0">
              <a:latin typeface="Garamond" panose="02020404030301010803" pitchFamily="18" charset="0"/>
            </a:endParaRPr>
          </a:p>
          <a:p>
            <a:pPr lvl="1" eaLnBrk="1" hangingPunct="1"/>
            <a:endParaRPr lang="hu-HU" altLang="en-US" dirty="0">
              <a:latin typeface="Garamond" panose="02020404030301010803" pitchFamily="18" charset="0"/>
            </a:endParaRPr>
          </a:p>
          <a:p>
            <a:pPr lvl="1" eaLnBrk="1" hangingPunct="1"/>
            <a:endParaRPr lang="hu-HU" altLang="en-US" dirty="0">
              <a:latin typeface="Garamond" panose="02020404030301010803" pitchFamily="18" charset="0"/>
            </a:endParaRPr>
          </a:p>
          <a:p>
            <a:pPr lvl="1" eaLnBrk="1" hangingPunct="1"/>
            <a:endParaRPr lang="hu-HU" altLang="en-US" dirty="0">
              <a:latin typeface="Garamond" panose="02020404030301010803" pitchFamily="18" charset="0"/>
            </a:endParaRPr>
          </a:p>
          <a:p>
            <a:pPr lvl="1" eaLnBrk="1" hangingPunct="1"/>
            <a:endParaRPr lang="hu-HU" altLang="en-US" dirty="0">
              <a:latin typeface="Garamond" panose="02020404030301010803" pitchFamily="18" charset="0"/>
            </a:endParaRPr>
          </a:p>
          <a:p>
            <a:pPr lvl="1" eaLnBrk="1" hangingPunct="1"/>
            <a:endParaRPr lang="en-US" altLang="en-US" dirty="0">
              <a:latin typeface="Garamond" panose="02020404030301010803" pitchFamily="18" charset="0"/>
            </a:endParaRPr>
          </a:p>
          <a:p>
            <a:pPr lvl="1" eaLnBrk="1" hangingPunct="1"/>
            <a:r>
              <a:rPr lang="hu-HU" altLang="en-US" dirty="0" err="1">
                <a:latin typeface="Garamond" panose="02020404030301010803" pitchFamily="18" charset="0"/>
              </a:rPr>
              <a:t>if</a:t>
            </a:r>
            <a:r>
              <a:rPr lang="en-US" altLang="en-US" dirty="0">
                <a:latin typeface="Garamond" panose="02020404030301010803" pitchFamily="18" charset="0"/>
              </a:rPr>
              <a:t> </a:t>
            </a:r>
            <a:r>
              <a:rPr lang="en-US" altLang="en-US" dirty="0" err="1">
                <a:latin typeface="cmmi10" panose="020B0500000000000000" pitchFamily="34" charset="0"/>
              </a:rPr>
              <a:t>i</a:t>
            </a:r>
            <a:r>
              <a:rPr lang="en-US" altLang="en-US" dirty="0" err="1">
                <a:latin typeface="Symbol" panose="05050102010706020507" pitchFamily="18" charset="2"/>
                <a:sym typeface="Symbol" panose="05050102010706020507" pitchFamily="18" charset="2"/>
              </a:rPr>
              <a:t></a:t>
            </a:r>
            <a:r>
              <a:rPr lang="en-US" altLang="en-US" dirty="0" err="1">
                <a:latin typeface="cmmi10" panose="020B0500000000000000" pitchFamily="34" charset="0"/>
              </a:rPr>
              <a:t>j</a:t>
            </a:r>
            <a:r>
              <a:rPr lang="en-US" altLang="en-US" dirty="0">
                <a:latin typeface="Garamond" panose="02020404030301010803" pitchFamily="18" charset="0"/>
              </a:rPr>
              <a:t>, </a:t>
            </a:r>
            <a:r>
              <a:rPr lang="hu-HU" altLang="en-US" dirty="0" err="1">
                <a:latin typeface="Garamond" panose="02020404030301010803" pitchFamily="18" charset="0"/>
              </a:rPr>
              <a:t>then</a:t>
            </a:r>
            <a:r>
              <a:rPr lang="hu-HU" altLang="en-US" dirty="0">
                <a:latin typeface="Garamond" panose="02020404030301010803" pitchFamily="18" charset="0"/>
              </a:rPr>
              <a:t> </a:t>
            </a:r>
            <a:r>
              <a:rPr lang="hu-HU" altLang="en-US" dirty="0" err="1">
                <a:latin typeface="Garamond" panose="02020404030301010803" pitchFamily="18" charset="0"/>
              </a:rPr>
              <a:t>due</a:t>
            </a:r>
            <a:r>
              <a:rPr lang="hu-HU" altLang="en-US" dirty="0">
                <a:latin typeface="Garamond" panose="02020404030301010803" pitchFamily="18" charset="0"/>
              </a:rPr>
              <a:t> </a:t>
            </a:r>
            <a:r>
              <a:rPr lang="hu-HU" altLang="en-US" dirty="0" err="1">
                <a:latin typeface="Garamond" panose="02020404030301010803" pitchFamily="18" charset="0"/>
              </a:rPr>
              <a:t>to</a:t>
            </a:r>
            <a:r>
              <a:rPr lang="hu-HU" altLang="en-US" dirty="0">
                <a:latin typeface="Garamond" panose="02020404030301010803" pitchFamily="18" charset="0"/>
              </a:rPr>
              <a:t> </a:t>
            </a:r>
            <a:r>
              <a:rPr lang="hu-HU" altLang="en-US" dirty="0" err="1">
                <a:latin typeface="Garamond" panose="02020404030301010803" pitchFamily="18" charset="0"/>
              </a:rPr>
              <a:t>independece</a:t>
            </a:r>
            <a:r>
              <a:rPr lang="hu-HU" altLang="en-US" dirty="0">
                <a:latin typeface="Garamond" panose="02020404030301010803" pitchFamily="18" charset="0"/>
              </a:rPr>
              <a:t>:</a:t>
            </a:r>
          </a:p>
          <a:p>
            <a:pPr lvl="1" eaLnBrk="1" hangingPunct="1"/>
            <a:endParaRPr lang="hu-HU" altLang="en-US" dirty="0">
              <a:latin typeface="Garamond" panose="02020404030301010803" pitchFamily="18" charset="0"/>
            </a:endParaRPr>
          </a:p>
          <a:p>
            <a:pPr lvl="1" eaLnBrk="1" hangingPunct="1"/>
            <a:r>
              <a:rPr lang="hu-HU" altLang="en-US" dirty="0">
                <a:latin typeface="Garamond" panose="02020404030301010803" pitchFamily="18" charset="0"/>
              </a:rPr>
              <a:t>and </a:t>
            </a:r>
            <a:r>
              <a:rPr lang="hu-HU" altLang="en-US" dirty="0" err="1">
                <a:latin typeface="Garamond" panose="02020404030301010803" pitchFamily="18" charset="0"/>
              </a:rPr>
              <a:t>thus</a:t>
            </a:r>
            <a:r>
              <a:rPr lang="hu-HU" altLang="en-US" dirty="0">
                <a:latin typeface="Garamond" panose="02020404030301010803" pitchFamily="18" charset="0"/>
              </a:rPr>
              <a:t>:</a:t>
            </a:r>
          </a:p>
        </p:txBody>
      </p:sp>
      <p:pic>
        <p:nvPicPr>
          <p:cNvPr id="22533" name="Picture 11" descr="txp_fig">
            <a:extLst>
              <a:ext uri="{FF2B5EF4-FFF2-40B4-BE49-F238E27FC236}">
                <a16:creationId xmlns:a16="http://schemas.microsoft.com/office/drawing/2014/main" id="{D7012F4E-54FB-4D2B-8505-2107611FBF09}"/>
              </a:ext>
            </a:extLst>
          </p:cNvPr>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1998662" y="2151268"/>
            <a:ext cx="6342062" cy="248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13" descr="txp_fig">
            <a:extLst>
              <a:ext uri="{FF2B5EF4-FFF2-40B4-BE49-F238E27FC236}">
                <a16:creationId xmlns:a16="http://schemas.microsoft.com/office/drawing/2014/main" id="{4E1BF166-C6DB-49DE-9C13-468D24963D1E}"/>
              </a:ext>
            </a:extLst>
          </p:cNvPr>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4932040" y="5052721"/>
            <a:ext cx="2995613"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16" descr="txp_fig">
            <a:extLst>
              <a:ext uri="{FF2B5EF4-FFF2-40B4-BE49-F238E27FC236}">
                <a16:creationId xmlns:a16="http://schemas.microsoft.com/office/drawing/2014/main" id="{B9A292F4-1BCB-42C8-9295-BA6AE7119B5E}"/>
              </a:ext>
            </a:extLst>
          </p:cNvPr>
          <p:cNvPicPr>
            <a:picLocks noChangeAspect="1" noChangeArrowheads="1"/>
          </p:cNvPicPr>
          <p:nvPr>
            <p:custDataLst>
              <p:tags r:id="rId3"/>
            </p:custDataLst>
          </p:nvPr>
        </p:nvPicPr>
        <p:blipFill>
          <a:blip r:embed="rId9">
            <a:extLst>
              <a:ext uri="{28A0092B-C50C-407E-A947-70E740481C1C}">
                <a14:useLocalDpi xmlns:a14="http://schemas.microsoft.com/office/drawing/2010/main" val="0"/>
              </a:ext>
            </a:extLst>
          </a:blip>
          <a:srcRect/>
          <a:stretch>
            <a:fillRect/>
          </a:stretch>
        </p:blipFill>
        <p:spPr bwMode="auto">
          <a:xfrm>
            <a:off x="2555776" y="5724783"/>
            <a:ext cx="6542087"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17" descr="txp_fig">
            <a:extLst>
              <a:ext uri="{FF2B5EF4-FFF2-40B4-BE49-F238E27FC236}">
                <a16:creationId xmlns:a16="http://schemas.microsoft.com/office/drawing/2014/main" id="{B83BD096-4467-450D-9481-F1F24A4F0090}"/>
              </a:ext>
            </a:extLst>
          </p:cNvPr>
          <p:cNvPicPr>
            <a:picLocks noChangeAspect="1" noChangeArrowheads="1"/>
          </p:cNvPicPr>
          <p:nvPr>
            <p:custDataLst>
              <p:tags r:id="rId4"/>
            </p:custDataLst>
          </p:nvPr>
        </p:nvPicPr>
        <p:blipFill>
          <a:blip r:embed="rId10">
            <a:extLst>
              <a:ext uri="{28A0092B-C50C-407E-A947-70E740481C1C}">
                <a14:useLocalDpi xmlns:a14="http://schemas.microsoft.com/office/drawing/2010/main" val="0"/>
              </a:ext>
            </a:extLst>
          </a:blip>
          <a:srcRect/>
          <a:stretch>
            <a:fillRect/>
          </a:stretch>
        </p:blipFill>
        <p:spPr bwMode="auto">
          <a:xfrm>
            <a:off x="2506963" y="1830593"/>
            <a:ext cx="20605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C9CD7FA-2685-4AC1-BB56-F0FE74005FD5}"/>
              </a:ext>
            </a:extLst>
          </p:cNvPr>
          <p:cNvPicPr>
            <a:picLocks noChangeAspect="1"/>
          </p:cNvPicPr>
          <p:nvPr/>
        </p:nvPicPr>
        <p:blipFill>
          <a:blip r:embed="rId2"/>
          <a:stretch>
            <a:fillRect/>
          </a:stretch>
        </p:blipFill>
        <p:spPr>
          <a:xfrm>
            <a:off x="0" y="4545630"/>
            <a:ext cx="9144000" cy="2281300"/>
          </a:xfrm>
          <a:prstGeom prst="rect">
            <a:avLst/>
          </a:prstGeom>
          <a:solidFill>
            <a:schemeClr val="accent1"/>
          </a:solidFill>
          <a:ln w="28575">
            <a:solidFill>
              <a:schemeClr val="tx2">
                <a:lumMod val="75000"/>
              </a:schemeClr>
            </a:solidFill>
          </a:ln>
        </p:spPr>
      </p:pic>
      <p:sp>
        <p:nvSpPr>
          <p:cNvPr id="2" name="Title 1">
            <a:extLst>
              <a:ext uri="{FF2B5EF4-FFF2-40B4-BE49-F238E27FC236}">
                <a16:creationId xmlns:a16="http://schemas.microsoft.com/office/drawing/2014/main" id="{1919DA12-37C4-41CF-BA2F-45FB205BE3D7}"/>
              </a:ext>
            </a:extLst>
          </p:cNvPr>
          <p:cNvSpPr>
            <a:spLocks noGrp="1"/>
          </p:cNvSpPr>
          <p:nvPr>
            <p:ph type="title"/>
          </p:nvPr>
        </p:nvSpPr>
        <p:spPr/>
        <p:txBody>
          <a:bodyPr/>
          <a:lstStyle/>
          <a:p>
            <a:r>
              <a:rPr lang="hu-HU" dirty="0" err="1"/>
              <a:t>Homeworks</a:t>
            </a:r>
            <a:r>
              <a:rPr lang="hu-HU" dirty="0"/>
              <a:t> </a:t>
            </a:r>
            <a:r>
              <a:rPr lang="hu-HU" dirty="0" err="1"/>
              <a:t>from</a:t>
            </a:r>
            <a:r>
              <a:rPr lang="hu-HU" dirty="0"/>
              <a:t> </a:t>
            </a:r>
            <a:r>
              <a:rPr lang="hu-HU" dirty="0">
                <a:hlinkClick r:id="rId3"/>
              </a:rPr>
              <a:t>Martin </a:t>
            </a:r>
            <a:r>
              <a:rPr lang="hu-HU" dirty="0" err="1">
                <a:hlinkClick r:id="rId3"/>
              </a:rPr>
              <a:t>Ridout</a:t>
            </a:r>
            <a:r>
              <a:rPr lang="hu-HU" dirty="0"/>
              <a:t/>
            </a:r>
            <a:br>
              <a:rPr lang="hu-HU" dirty="0"/>
            </a:br>
            <a:r>
              <a:rPr lang="en-US" dirty="0">
                <a:hlinkClick r:id="rId4"/>
              </a:rPr>
              <a:t>107 Exercises in Probability </a:t>
            </a:r>
            <a:r>
              <a:rPr lang="en-US" dirty="0" err="1">
                <a:hlinkClick r:id="rId4"/>
              </a:rPr>
              <a:t>Theor</a:t>
            </a:r>
            <a:r>
              <a:rPr lang="hu-HU" dirty="0">
                <a:hlinkClick r:id="rId4"/>
              </a:rPr>
              <a:t>y</a:t>
            </a:r>
            <a:r>
              <a:rPr lang="hu-HU" dirty="0"/>
              <a:t/>
            </a:r>
            <a:br>
              <a:rPr lang="hu-HU" dirty="0"/>
            </a:br>
            <a:r>
              <a:rPr lang="hu-HU" dirty="0"/>
              <a:t>University of Kent</a:t>
            </a:r>
          </a:p>
        </p:txBody>
      </p:sp>
      <p:sp>
        <p:nvSpPr>
          <p:cNvPr id="3" name="Text Placeholder 2">
            <a:extLst>
              <a:ext uri="{FF2B5EF4-FFF2-40B4-BE49-F238E27FC236}">
                <a16:creationId xmlns:a16="http://schemas.microsoft.com/office/drawing/2014/main" id="{B32A5A93-AFAB-4E50-A33D-C8920C6AB8DC}"/>
              </a:ext>
            </a:extLst>
          </p:cNvPr>
          <p:cNvSpPr>
            <a:spLocks noGrp="1"/>
          </p:cNvSpPr>
          <p:nvPr>
            <p:ph type="body" idx="1"/>
          </p:nvPr>
        </p:nvSpPr>
        <p:spPr/>
        <p:txBody>
          <a:bodyPr/>
          <a:lstStyle/>
          <a:p>
            <a:endParaRPr lang="hu-HU" dirty="0"/>
          </a:p>
        </p:txBody>
      </p:sp>
      <p:pic>
        <p:nvPicPr>
          <p:cNvPr id="4" name="Picture 3">
            <a:extLst>
              <a:ext uri="{FF2B5EF4-FFF2-40B4-BE49-F238E27FC236}">
                <a16:creationId xmlns:a16="http://schemas.microsoft.com/office/drawing/2014/main" id="{CB3DA129-296C-493B-A747-45DD73EDF4B4}"/>
              </a:ext>
            </a:extLst>
          </p:cNvPr>
          <p:cNvPicPr>
            <a:picLocks noChangeAspect="1"/>
          </p:cNvPicPr>
          <p:nvPr/>
        </p:nvPicPr>
        <p:blipFill>
          <a:blip r:embed="rId5"/>
          <a:stretch>
            <a:fillRect/>
          </a:stretch>
        </p:blipFill>
        <p:spPr>
          <a:xfrm>
            <a:off x="0" y="1830593"/>
            <a:ext cx="9144000" cy="1444121"/>
          </a:xfrm>
          <a:prstGeom prst="rect">
            <a:avLst/>
          </a:prstGeom>
          <a:ln w="28575">
            <a:solidFill>
              <a:schemeClr val="tx2">
                <a:lumMod val="75000"/>
              </a:schemeClr>
            </a:solidFill>
          </a:ln>
        </p:spPr>
      </p:pic>
      <p:pic>
        <p:nvPicPr>
          <p:cNvPr id="5" name="Picture 4">
            <a:extLst>
              <a:ext uri="{FF2B5EF4-FFF2-40B4-BE49-F238E27FC236}">
                <a16:creationId xmlns:a16="http://schemas.microsoft.com/office/drawing/2014/main" id="{6D5DF76F-594B-40B8-B5F8-11411F024FAB}"/>
              </a:ext>
            </a:extLst>
          </p:cNvPr>
          <p:cNvPicPr>
            <a:picLocks noChangeAspect="1"/>
          </p:cNvPicPr>
          <p:nvPr/>
        </p:nvPicPr>
        <p:blipFill>
          <a:blip r:embed="rId6"/>
          <a:stretch>
            <a:fillRect/>
          </a:stretch>
        </p:blipFill>
        <p:spPr>
          <a:xfrm>
            <a:off x="0" y="3277163"/>
            <a:ext cx="9144000" cy="563975"/>
          </a:xfrm>
          <a:prstGeom prst="rect">
            <a:avLst/>
          </a:prstGeom>
          <a:ln w="28575">
            <a:solidFill>
              <a:schemeClr val="tx2">
                <a:lumMod val="75000"/>
              </a:schemeClr>
            </a:solidFill>
          </a:ln>
        </p:spPr>
      </p:pic>
      <p:pic>
        <p:nvPicPr>
          <p:cNvPr id="6" name="Picture 5">
            <a:extLst>
              <a:ext uri="{FF2B5EF4-FFF2-40B4-BE49-F238E27FC236}">
                <a16:creationId xmlns:a16="http://schemas.microsoft.com/office/drawing/2014/main" id="{7852BCEE-8754-4C09-B048-452F41B38C5D}"/>
              </a:ext>
            </a:extLst>
          </p:cNvPr>
          <p:cNvPicPr>
            <a:picLocks noChangeAspect="1"/>
          </p:cNvPicPr>
          <p:nvPr/>
        </p:nvPicPr>
        <p:blipFill>
          <a:blip r:embed="rId7"/>
          <a:stretch>
            <a:fillRect/>
          </a:stretch>
        </p:blipFill>
        <p:spPr>
          <a:xfrm>
            <a:off x="0" y="3911335"/>
            <a:ext cx="9144000" cy="586644"/>
          </a:xfrm>
          <a:prstGeom prst="rect">
            <a:avLst/>
          </a:prstGeom>
          <a:ln w="28575">
            <a:solidFill>
              <a:schemeClr val="tx2">
                <a:lumMod val="75000"/>
              </a:schemeClr>
            </a:solidFill>
          </a:ln>
        </p:spPr>
      </p:pic>
    </p:spTree>
    <p:extLst>
      <p:ext uri="{BB962C8B-B14F-4D97-AF65-F5344CB8AC3E}">
        <p14:creationId xmlns:p14="http://schemas.microsoft.com/office/powerpoint/2010/main" val="2313184036"/>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46B5D-8753-4FB4-BE42-5BE049BA99BB}"/>
              </a:ext>
            </a:extLst>
          </p:cNvPr>
          <p:cNvSpPr>
            <a:spLocks noGrp="1"/>
          </p:cNvSpPr>
          <p:nvPr>
            <p:ph type="title"/>
          </p:nvPr>
        </p:nvSpPr>
        <p:spPr>
          <a:xfrm>
            <a:off x="669731" y="312546"/>
            <a:ext cx="2966166" cy="3260470"/>
          </a:xfrm>
        </p:spPr>
        <p:txBody>
          <a:bodyPr/>
          <a:lstStyle/>
          <a:p>
            <a:r>
              <a:rPr lang="hu-HU" dirty="0">
                <a:hlinkClick r:id="rId2"/>
              </a:rPr>
              <a:t>Probability and </a:t>
            </a:r>
            <a:r>
              <a:rPr lang="hu-HU" dirty="0" err="1">
                <a:hlinkClick r:id="rId2"/>
              </a:rPr>
              <a:t>Statistics</a:t>
            </a:r>
            <a:r>
              <a:rPr lang="hu-HU" dirty="0"/>
              <a:t/>
            </a:r>
            <a:br>
              <a:rPr lang="hu-HU" dirty="0"/>
            </a:br>
            <a:r>
              <a:rPr lang="hu-HU" dirty="0"/>
              <a:t>Harald Lang</a:t>
            </a:r>
            <a:br>
              <a:rPr lang="hu-HU" dirty="0"/>
            </a:br>
            <a:r>
              <a:rPr lang="hu-HU" dirty="0">
                <a:hlinkClick r:id="rId3"/>
              </a:rPr>
              <a:t>Gunnar </a:t>
            </a:r>
            <a:r>
              <a:rPr lang="hu-HU" dirty="0" err="1">
                <a:hlinkClick r:id="rId3"/>
              </a:rPr>
              <a:t>Blom</a:t>
            </a:r>
            <a:r>
              <a:rPr lang="hu-HU" dirty="0">
                <a:hlinkClick r:id="rId3"/>
              </a:rPr>
              <a:t/>
            </a:r>
            <a:br>
              <a:rPr lang="hu-HU" dirty="0">
                <a:hlinkClick r:id="rId3"/>
              </a:rPr>
            </a:br>
            <a:r>
              <a:rPr lang="hu-HU" dirty="0">
                <a:hlinkClick r:id="rId3"/>
              </a:rPr>
              <a:t/>
            </a:r>
            <a:br>
              <a:rPr lang="hu-HU" dirty="0">
                <a:hlinkClick r:id="rId3"/>
              </a:rPr>
            </a:br>
            <a:r>
              <a:rPr lang="hu-HU" b="1" i="1" dirty="0" err="1"/>
              <a:t>Notations</a:t>
            </a:r>
            <a:endParaRPr lang="hu-HU" b="1" i="1" dirty="0"/>
          </a:p>
        </p:txBody>
      </p:sp>
      <p:pic>
        <p:nvPicPr>
          <p:cNvPr id="4" name="Picture 3">
            <a:extLst>
              <a:ext uri="{FF2B5EF4-FFF2-40B4-BE49-F238E27FC236}">
                <a16:creationId xmlns:a16="http://schemas.microsoft.com/office/drawing/2014/main" id="{C1062059-7F56-4CE0-B417-8FE03A2CB863}"/>
              </a:ext>
            </a:extLst>
          </p:cNvPr>
          <p:cNvPicPr>
            <a:picLocks noChangeAspect="1"/>
          </p:cNvPicPr>
          <p:nvPr/>
        </p:nvPicPr>
        <p:blipFill>
          <a:blip r:embed="rId4"/>
          <a:stretch>
            <a:fillRect/>
          </a:stretch>
        </p:blipFill>
        <p:spPr>
          <a:xfrm>
            <a:off x="3467100" y="967316"/>
            <a:ext cx="5676900" cy="5915025"/>
          </a:xfrm>
          <a:prstGeom prst="rect">
            <a:avLst/>
          </a:prstGeom>
        </p:spPr>
      </p:pic>
    </p:spTree>
    <p:extLst>
      <p:ext uri="{BB962C8B-B14F-4D97-AF65-F5344CB8AC3E}">
        <p14:creationId xmlns:p14="http://schemas.microsoft.com/office/powerpoint/2010/main" val="422608959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662051-C039-466D-9FAD-5089269E01FF}"/>
              </a:ext>
            </a:extLst>
          </p:cNvPr>
          <p:cNvPicPr>
            <a:picLocks noChangeAspect="1"/>
          </p:cNvPicPr>
          <p:nvPr/>
        </p:nvPicPr>
        <p:blipFill>
          <a:blip r:embed="rId2"/>
          <a:stretch>
            <a:fillRect/>
          </a:stretch>
        </p:blipFill>
        <p:spPr>
          <a:xfrm>
            <a:off x="13183" y="1783639"/>
            <a:ext cx="6400800" cy="2447643"/>
          </a:xfrm>
          <a:prstGeom prst="rect">
            <a:avLst/>
          </a:prstGeom>
        </p:spPr>
      </p:pic>
      <p:sp>
        <p:nvSpPr>
          <p:cNvPr id="2" name="Title 1">
            <a:extLst>
              <a:ext uri="{FF2B5EF4-FFF2-40B4-BE49-F238E27FC236}">
                <a16:creationId xmlns:a16="http://schemas.microsoft.com/office/drawing/2014/main" id="{0E1C4D7D-CDC5-41F8-91AF-2B48FAD30051}"/>
              </a:ext>
            </a:extLst>
          </p:cNvPr>
          <p:cNvSpPr>
            <a:spLocks noGrp="1"/>
          </p:cNvSpPr>
          <p:nvPr>
            <p:ph type="title"/>
          </p:nvPr>
        </p:nvSpPr>
        <p:spPr/>
        <p:txBody>
          <a:bodyPr/>
          <a:lstStyle/>
          <a:p>
            <a:r>
              <a:rPr lang="hu-HU" dirty="0">
                <a:hlinkClick r:id="rId3"/>
              </a:rPr>
              <a:t>Probability and </a:t>
            </a:r>
            <a:r>
              <a:rPr lang="hu-HU" dirty="0" err="1">
                <a:hlinkClick r:id="rId3"/>
              </a:rPr>
              <a:t>Statistics</a:t>
            </a:r>
            <a:r>
              <a:rPr lang="hu-HU" dirty="0"/>
              <a:t/>
            </a:r>
            <a:br>
              <a:rPr lang="hu-HU" dirty="0"/>
            </a:br>
            <a:r>
              <a:rPr lang="hu-HU" dirty="0"/>
              <a:t>Harald Lang</a:t>
            </a:r>
            <a:br>
              <a:rPr lang="hu-HU" dirty="0"/>
            </a:br>
            <a:r>
              <a:rPr lang="hu-HU" dirty="0">
                <a:hlinkClick r:id="rId4"/>
              </a:rPr>
              <a:t>Gunnar </a:t>
            </a:r>
            <a:r>
              <a:rPr lang="hu-HU" dirty="0" err="1">
                <a:hlinkClick r:id="rId4"/>
              </a:rPr>
              <a:t>Blom</a:t>
            </a:r>
            <a:endParaRPr lang="hu-HU" dirty="0"/>
          </a:p>
        </p:txBody>
      </p:sp>
      <p:pic>
        <p:nvPicPr>
          <p:cNvPr id="5" name="Picture 4">
            <a:extLst>
              <a:ext uri="{FF2B5EF4-FFF2-40B4-BE49-F238E27FC236}">
                <a16:creationId xmlns:a16="http://schemas.microsoft.com/office/drawing/2014/main" id="{BDC12A71-450C-4A4B-AB36-208BC186D7DE}"/>
              </a:ext>
            </a:extLst>
          </p:cNvPr>
          <p:cNvPicPr>
            <a:picLocks noChangeAspect="1"/>
          </p:cNvPicPr>
          <p:nvPr/>
        </p:nvPicPr>
        <p:blipFill>
          <a:blip r:embed="rId5"/>
          <a:stretch>
            <a:fillRect/>
          </a:stretch>
        </p:blipFill>
        <p:spPr>
          <a:xfrm>
            <a:off x="16835" y="4231282"/>
            <a:ext cx="6400800" cy="2620430"/>
          </a:xfrm>
          <a:prstGeom prst="rect">
            <a:avLst/>
          </a:prstGeom>
        </p:spPr>
      </p:pic>
    </p:spTree>
    <p:extLst>
      <p:ext uri="{BB962C8B-B14F-4D97-AF65-F5344CB8AC3E}">
        <p14:creationId xmlns:p14="http://schemas.microsoft.com/office/powerpoint/2010/main" val="187775886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7470F78-F628-4E75-A5B3-9AA93C3436D8}"/>
              </a:ext>
            </a:extLst>
          </p:cNvPr>
          <p:cNvSpPr>
            <a:spLocks noGrp="1"/>
          </p:cNvSpPr>
          <p:nvPr>
            <p:ph type="body" sz="quarter" idx="15"/>
          </p:nvPr>
        </p:nvSpPr>
        <p:spPr/>
        <p:txBody>
          <a:bodyPr/>
          <a:lstStyle/>
          <a:p>
            <a:r>
              <a:rPr lang="hu-HU" dirty="0"/>
              <a:t>IQ</a:t>
            </a:r>
          </a:p>
        </p:txBody>
      </p:sp>
      <p:sp>
        <p:nvSpPr>
          <p:cNvPr id="5" name="Text Placeholder 4">
            <a:extLst>
              <a:ext uri="{FF2B5EF4-FFF2-40B4-BE49-F238E27FC236}">
                <a16:creationId xmlns:a16="http://schemas.microsoft.com/office/drawing/2014/main" id="{390F0833-F763-4FA8-951B-D540E32CB448}"/>
              </a:ext>
            </a:extLst>
          </p:cNvPr>
          <p:cNvSpPr>
            <a:spLocks noGrp="1"/>
          </p:cNvSpPr>
          <p:nvPr>
            <p:ph type="body" sz="quarter" idx="16"/>
          </p:nvPr>
        </p:nvSpPr>
        <p:spPr/>
        <p:txBody>
          <a:bodyPr/>
          <a:lstStyle/>
          <a:p>
            <a:pPr marL="342900" indent="-342900"/>
            <a:r>
              <a:rPr lang="hu-HU" dirty="0" err="1"/>
              <a:t>What</a:t>
            </a:r>
            <a:r>
              <a:rPr lang="hu-HU" dirty="0"/>
              <a:t> is </a:t>
            </a:r>
            <a:r>
              <a:rPr lang="hu-HU" dirty="0" err="1"/>
              <a:t>intelligence</a:t>
            </a:r>
            <a:r>
              <a:rPr lang="hu-HU" dirty="0"/>
              <a:t>? </a:t>
            </a:r>
            <a:r>
              <a:rPr lang="hu-HU" dirty="0" err="1"/>
              <a:t>How</a:t>
            </a:r>
            <a:r>
              <a:rPr lang="hu-HU" dirty="0"/>
              <a:t> </a:t>
            </a:r>
            <a:r>
              <a:rPr lang="hu-HU" dirty="0" err="1"/>
              <a:t>can</a:t>
            </a:r>
            <a:r>
              <a:rPr lang="hu-HU" dirty="0"/>
              <a:t> </a:t>
            </a:r>
            <a:r>
              <a:rPr lang="hu-HU" dirty="0" err="1"/>
              <a:t>we</a:t>
            </a:r>
            <a:r>
              <a:rPr lang="hu-HU" dirty="0"/>
              <a:t> </a:t>
            </a:r>
            <a:r>
              <a:rPr lang="hu-HU" dirty="0" err="1"/>
              <a:t>measure</a:t>
            </a:r>
            <a:r>
              <a:rPr lang="hu-HU" dirty="0"/>
              <a:t> </a:t>
            </a:r>
            <a:r>
              <a:rPr lang="hu-HU" dirty="0" err="1"/>
              <a:t>it</a:t>
            </a:r>
            <a:r>
              <a:rPr lang="hu-HU" dirty="0"/>
              <a:t>?</a:t>
            </a:r>
          </a:p>
          <a:p>
            <a:pPr marL="342900" indent="-342900"/>
            <a:r>
              <a:rPr lang="hu-HU" dirty="0" err="1"/>
              <a:t>Question</a:t>
            </a:r>
            <a:r>
              <a:rPr lang="hu-HU" dirty="0"/>
              <a:t> </a:t>
            </a:r>
            <a:r>
              <a:rPr lang="hu-HU" dirty="0" err="1"/>
              <a:t>asked</a:t>
            </a:r>
            <a:r>
              <a:rPr lang="hu-HU" dirty="0"/>
              <a:t> </a:t>
            </a:r>
            <a:r>
              <a:rPr lang="hu-HU" dirty="0" err="1"/>
              <a:t>from</a:t>
            </a:r>
            <a:r>
              <a:rPr lang="hu-HU" dirty="0"/>
              <a:t> </a:t>
            </a:r>
            <a:r>
              <a:rPr lang="hu-HU" dirty="0" err="1"/>
              <a:t>group</a:t>
            </a:r>
            <a:r>
              <a:rPr lang="hu-HU" dirty="0"/>
              <a:t> </a:t>
            </a:r>
            <a:r>
              <a:rPr lang="hu-HU" dirty="0" err="1"/>
              <a:t>members</a:t>
            </a:r>
            <a:r>
              <a:rPr lang="hu-HU" dirty="0"/>
              <a:t>: „</a:t>
            </a:r>
            <a:r>
              <a:rPr lang="hu-HU" dirty="0" err="1"/>
              <a:t>Order</a:t>
            </a:r>
            <a:r>
              <a:rPr lang="hu-HU" dirty="0"/>
              <a:t> </a:t>
            </a:r>
            <a:r>
              <a:rPr lang="hu-HU" dirty="0" err="1"/>
              <a:t>your</a:t>
            </a:r>
            <a:r>
              <a:rPr lang="hu-HU" dirty="0"/>
              <a:t> </a:t>
            </a:r>
            <a:r>
              <a:rPr lang="hu-HU" dirty="0" err="1"/>
              <a:t>fellows</a:t>
            </a:r>
            <a:r>
              <a:rPr lang="hu-HU" dirty="0"/>
              <a:t> </a:t>
            </a:r>
            <a:r>
              <a:rPr lang="hu-HU" dirty="0" err="1"/>
              <a:t>according</a:t>
            </a:r>
            <a:r>
              <a:rPr lang="hu-HU" dirty="0"/>
              <a:t> </a:t>
            </a:r>
            <a:r>
              <a:rPr lang="hu-HU" dirty="0" err="1"/>
              <a:t>to</a:t>
            </a:r>
            <a:r>
              <a:rPr lang="hu-HU" dirty="0"/>
              <a:t> </a:t>
            </a:r>
            <a:r>
              <a:rPr lang="hu-HU" dirty="0" err="1"/>
              <a:t>intelligence</a:t>
            </a:r>
            <a:r>
              <a:rPr lang="hu-HU" dirty="0"/>
              <a:t>!”</a:t>
            </a:r>
          </a:p>
          <a:p>
            <a:pPr marL="342900" indent="-342900"/>
            <a:endParaRPr lang="hu-HU" dirty="0"/>
          </a:p>
          <a:p>
            <a:pPr marL="342900" indent="-342900"/>
            <a:r>
              <a:rPr lang="hu-HU" dirty="0" err="1"/>
              <a:t>Groups</a:t>
            </a:r>
            <a:r>
              <a:rPr lang="hu-HU" dirty="0"/>
              <a:t> and </a:t>
            </a:r>
            <a:r>
              <a:rPr lang="hu-HU" dirty="0" err="1"/>
              <a:t>tests</a:t>
            </a:r>
            <a:r>
              <a:rPr lang="hu-HU" dirty="0"/>
              <a:t> of </a:t>
            </a:r>
            <a:r>
              <a:rPr lang="hu-HU" dirty="0" err="1"/>
              <a:t>different</a:t>
            </a:r>
            <a:r>
              <a:rPr lang="hu-HU" dirty="0"/>
              <a:t> </a:t>
            </a:r>
            <a:r>
              <a:rPr lang="hu-HU" dirty="0" err="1"/>
              <a:t>kinds</a:t>
            </a:r>
            <a:endParaRPr lang="hu-HU" dirty="0"/>
          </a:p>
          <a:p>
            <a:pPr marL="342900" indent="-342900"/>
            <a:r>
              <a:rPr lang="hu-HU" dirty="0" err="1"/>
              <a:t>Correlations</a:t>
            </a:r>
            <a:endParaRPr lang="hu-HU" dirty="0"/>
          </a:p>
          <a:p>
            <a:pPr marL="342900" indent="-342900"/>
            <a:r>
              <a:rPr lang="hu-HU" dirty="0"/>
              <a:t>Best </a:t>
            </a:r>
            <a:r>
              <a:rPr lang="hu-HU" dirty="0" err="1"/>
              <a:t>correlating</a:t>
            </a:r>
            <a:r>
              <a:rPr lang="hu-HU" dirty="0"/>
              <a:t> test </a:t>
            </a:r>
            <a:r>
              <a:rPr lang="hu-HU" dirty="0" err="1"/>
              <a:t>set</a:t>
            </a:r>
            <a:r>
              <a:rPr lang="hu-HU" dirty="0"/>
              <a:t> </a:t>
            </a:r>
            <a:r>
              <a:rPr lang="hu-HU" dirty="0" err="1"/>
              <a:t>was</a:t>
            </a:r>
            <a:r>
              <a:rPr lang="hu-HU" dirty="0"/>
              <a:t> </a:t>
            </a:r>
            <a:r>
              <a:rPr lang="hu-HU" dirty="0" err="1"/>
              <a:t>chosen</a:t>
            </a:r>
            <a:endParaRPr lang="hu-HU" dirty="0"/>
          </a:p>
          <a:p>
            <a:endParaRPr lang="hu-HU" dirty="0"/>
          </a:p>
          <a:p>
            <a:pPr marL="342900" indent="-342900"/>
            <a:r>
              <a:rPr lang="hu-HU" dirty="0" err="1"/>
              <a:t>What</a:t>
            </a:r>
            <a:r>
              <a:rPr lang="hu-HU" dirty="0"/>
              <a:t> </a:t>
            </a:r>
            <a:r>
              <a:rPr lang="hu-HU" dirty="0" err="1"/>
              <a:t>does</a:t>
            </a:r>
            <a:r>
              <a:rPr lang="hu-HU" dirty="0"/>
              <a:t> </a:t>
            </a:r>
            <a:r>
              <a:rPr lang="hu-HU" dirty="0" err="1"/>
              <a:t>it</a:t>
            </a:r>
            <a:r>
              <a:rPr lang="hu-HU" dirty="0"/>
              <a:t> </a:t>
            </a:r>
            <a:r>
              <a:rPr lang="hu-HU" dirty="0" err="1"/>
              <a:t>measure</a:t>
            </a:r>
            <a:r>
              <a:rPr lang="hu-HU" dirty="0"/>
              <a:t> and </a:t>
            </a:r>
            <a:r>
              <a:rPr lang="hu-HU" dirty="0" err="1"/>
              <a:t>what</a:t>
            </a:r>
            <a:r>
              <a:rPr lang="hu-HU" dirty="0"/>
              <a:t> </a:t>
            </a:r>
            <a:r>
              <a:rPr lang="hu-HU" dirty="0" err="1"/>
              <a:t>not</a:t>
            </a:r>
            <a:r>
              <a:rPr lang="hu-HU" dirty="0"/>
              <a:t>?</a:t>
            </a:r>
          </a:p>
          <a:p>
            <a:pPr marL="828888" lvl="1" indent="-342900"/>
            <a:r>
              <a:rPr lang="hu-HU" dirty="0" err="1"/>
              <a:t>Are</a:t>
            </a:r>
            <a:r>
              <a:rPr lang="hu-HU" dirty="0"/>
              <a:t> </a:t>
            </a:r>
            <a:r>
              <a:rPr lang="hu-HU" dirty="0" err="1"/>
              <a:t>these</a:t>
            </a:r>
            <a:r>
              <a:rPr lang="hu-HU" dirty="0"/>
              <a:t> </a:t>
            </a:r>
            <a:r>
              <a:rPr lang="hu-HU" dirty="0" err="1"/>
              <a:t>tests</a:t>
            </a:r>
            <a:r>
              <a:rPr lang="hu-HU" dirty="0"/>
              <a:t> </a:t>
            </a:r>
            <a:r>
              <a:rPr lang="hu-HU" dirty="0" err="1"/>
              <a:t>good</a:t>
            </a:r>
            <a:r>
              <a:rPr lang="hu-HU" dirty="0"/>
              <a:t>?</a:t>
            </a:r>
          </a:p>
          <a:p>
            <a:pPr marL="342900" indent="-342900"/>
            <a:r>
              <a:rPr lang="hu-HU" dirty="0" err="1"/>
              <a:t>What</a:t>
            </a:r>
            <a:r>
              <a:rPr lang="hu-HU" dirty="0"/>
              <a:t> has </a:t>
            </a:r>
            <a:r>
              <a:rPr lang="hu-HU" dirty="0" err="1"/>
              <a:t>been</a:t>
            </a:r>
            <a:r>
              <a:rPr lang="hu-HU" dirty="0"/>
              <a:t> </a:t>
            </a:r>
            <a:r>
              <a:rPr lang="hu-HU" dirty="0" err="1"/>
              <a:t>left</a:t>
            </a:r>
            <a:r>
              <a:rPr lang="hu-HU" dirty="0"/>
              <a:t> out?</a:t>
            </a:r>
          </a:p>
          <a:p>
            <a:pPr marL="828888" lvl="1" indent="-342900"/>
            <a:r>
              <a:rPr lang="hu-HU" dirty="0" err="1"/>
              <a:t>We</a:t>
            </a:r>
            <a:r>
              <a:rPr lang="hu-HU" dirty="0"/>
              <a:t> </a:t>
            </a:r>
            <a:r>
              <a:rPr lang="hu-HU" dirty="0" err="1"/>
              <a:t>come</a:t>
            </a:r>
            <a:r>
              <a:rPr lang="hu-HU" dirty="0"/>
              <a:t> back </a:t>
            </a:r>
            <a:r>
              <a:rPr lang="hu-HU" dirty="0" err="1"/>
              <a:t>to</a:t>
            </a:r>
            <a:r>
              <a:rPr lang="hu-HU" dirty="0"/>
              <a:t> </a:t>
            </a:r>
            <a:r>
              <a:rPr lang="hu-HU" dirty="0" err="1"/>
              <a:t>this</a:t>
            </a:r>
            <a:r>
              <a:rPr lang="hu-HU" dirty="0"/>
              <a:t> </a:t>
            </a:r>
            <a:r>
              <a:rPr lang="hu-HU" dirty="0" err="1"/>
              <a:t>issue</a:t>
            </a:r>
            <a:r>
              <a:rPr lang="hu-HU" dirty="0"/>
              <a:t> </a:t>
            </a:r>
            <a:r>
              <a:rPr lang="hu-HU" dirty="0" err="1"/>
              <a:t>when</a:t>
            </a:r>
            <a:r>
              <a:rPr lang="hu-HU" dirty="0"/>
              <a:t> </a:t>
            </a:r>
            <a:r>
              <a:rPr lang="hu-HU" dirty="0" err="1"/>
              <a:t>treating</a:t>
            </a:r>
            <a:r>
              <a:rPr lang="hu-HU" dirty="0"/>
              <a:t> </a:t>
            </a:r>
            <a:r>
              <a:rPr lang="hu-HU" dirty="0" err="1"/>
              <a:t>the</a:t>
            </a:r>
            <a:r>
              <a:rPr lang="hu-HU" dirty="0"/>
              <a:t> </a:t>
            </a:r>
            <a:r>
              <a:rPr lang="hu-HU" dirty="0" err="1"/>
              <a:t>problems</a:t>
            </a:r>
            <a:r>
              <a:rPr lang="hu-HU" dirty="0"/>
              <a:t> of </a:t>
            </a:r>
            <a:r>
              <a:rPr lang="hu-HU" dirty="0" err="1"/>
              <a:t>combinatorial</a:t>
            </a:r>
            <a:r>
              <a:rPr lang="hu-HU" dirty="0"/>
              <a:t> </a:t>
            </a:r>
            <a:r>
              <a:rPr lang="hu-HU" dirty="0" err="1"/>
              <a:t>explosion</a:t>
            </a:r>
            <a:r>
              <a:rPr lang="hu-HU" dirty="0"/>
              <a:t> (</a:t>
            </a:r>
            <a:r>
              <a:rPr lang="hu-HU" dirty="0" err="1"/>
              <a:t>next</a:t>
            </a:r>
            <a:r>
              <a:rPr lang="hu-HU" dirty="0"/>
              <a:t> </a:t>
            </a:r>
            <a:r>
              <a:rPr lang="hu-HU" dirty="0" err="1"/>
              <a:t>lecture</a:t>
            </a:r>
            <a:r>
              <a:rPr lang="hu-HU" dirty="0"/>
              <a:t>) </a:t>
            </a:r>
          </a:p>
          <a:p>
            <a:endParaRPr lang="hu-HU" dirty="0"/>
          </a:p>
        </p:txBody>
      </p:sp>
    </p:spTree>
    <p:extLst>
      <p:ext uri="{BB962C8B-B14F-4D97-AF65-F5344CB8AC3E}">
        <p14:creationId xmlns:p14="http://schemas.microsoft.com/office/powerpoint/2010/main" val="313357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4D7D-CDC5-41F8-91AF-2B48FAD30051}"/>
              </a:ext>
            </a:extLst>
          </p:cNvPr>
          <p:cNvSpPr>
            <a:spLocks noGrp="1"/>
          </p:cNvSpPr>
          <p:nvPr>
            <p:ph type="title"/>
          </p:nvPr>
        </p:nvSpPr>
        <p:spPr/>
        <p:txBody>
          <a:bodyPr/>
          <a:lstStyle/>
          <a:p>
            <a:r>
              <a:rPr lang="hu-HU" dirty="0">
                <a:hlinkClick r:id="rId2"/>
              </a:rPr>
              <a:t>Probability and </a:t>
            </a:r>
            <a:r>
              <a:rPr lang="hu-HU" dirty="0" err="1">
                <a:hlinkClick r:id="rId2"/>
              </a:rPr>
              <a:t>Statistics</a:t>
            </a:r>
            <a:r>
              <a:rPr lang="hu-HU" dirty="0"/>
              <a:t/>
            </a:r>
            <a:br>
              <a:rPr lang="hu-HU" dirty="0"/>
            </a:br>
            <a:r>
              <a:rPr lang="hu-HU" dirty="0"/>
              <a:t>Harald Lang</a:t>
            </a:r>
            <a:br>
              <a:rPr lang="hu-HU" dirty="0"/>
            </a:br>
            <a:r>
              <a:rPr lang="hu-HU" dirty="0">
                <a:hlinkClick r:id="rId3"/>
              </a:rPr>
              <a:t>Gunnar </a:t>
            </a:r>
            <a:r>
              <a:rPr lang="hu-HU" dirty="0" err="1">
                <a:hlinkClick r:id="rId3"/>
              </a:rPr>
              <a:t>Blom</a:t>
            </a:r>
            <a:endParaRPr lang="hu-HU" dirty="0"/>
          </a:p>
        </p:txBody>
      </p:sp>
      <p:pic>
        <p:nvPicPr>
          <p:cNvPr id="3" name="Picture 2">
            <a:extLst>
              <a:ext uri="{FF2B5EF4-FFF2-40B4-BE49-F238E27FC236}">
                <a16:creationId xmlns:a16="http://schemas.microsoft.com/office/drawing/2014/main" id="{AEEFE9D8-B364-4682-AEB7-7FE9851DDDDF}"/>
              </a:ext>
            </a:extLst>
          </p:cNvPr>
          <p:cNvPicPr>
            <a:picLocks noChangeAspect="1"/>
          </p:cNvPicPr>
          <p:nvPr/>
        </p:nvPicPr>
        <p:blipFill>
          <a:blip r:embed="rId4"/>
          <a:stretch>
            <a:fillRect/>
          </a:stretch>
        </p:blipFill>
        <p:spPr>
          <a:xfrm>
            <a:off x="0" y="1891483"/>
            <a:ext cx="6400800" cy="2152523"/>
          </a:xfrm>
          <a:prstGeom prst="rect">
            <a:avLst/>
          </a:prstGeom>
        </p:spPr>
      </p:pic>
      <p:pic>
        <p:nvPicPr>
          <p:cNvPr id="6" name="Picture 5">
            <a:extLst>
              <a:ext uri="{FF2B5EF4-FFF2-40B4-BE49-F238E27FC236}">
                <a16:creationId xmlns:a16="http://schemas.microsoft.com/office/drawing/2014/main" id="{9E0C4DBF-5683-4A5C-B984-8C9D0E294835}"/>
              </a:ext>
            </a:extLst>
          </p:cNvPr>
          <p:cNvPicPr>
            <a:picLocks noChangeAspect="1"/>
          </p:cNvPicPr>
          <p:nvPr/>
        </p:nvPicPr>
        <p:blipFill>
          <a:blip r:embed="rId5"/>
          <a:stretch>
            <a:fillRect/>
          </a:stretch>
        </p:blipFill>
        <p:spPr>
          <a:xfrm>
            <a:off x="44205" y="4110778"/>
            <a:ext cx="6400800" cy="1124529"/>
          </a:xfrm>
          <a:prstGeom prst="rect">
            <a:avLst/>
          </a:prstGeom>
        </p:spPr>
      </p:pic>
    </p:spTree>
    <p:extLst>
      <p:ext uri="{BB962C8B-B14F-4D97-AF65-F5344CB8AC3E}">
        <p14:creationId xmlns:p14="http://schemas.microsoft.com/office/powerpoint/2010/main" val="1516652026"/>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F08BE-86FA-43B6-88E1-DBBB34158A54}"/>
              </a:ext>
            </a:extLst>
          </p:cNvPr>
          <p:cNvSpPr>
            <a:spLocks noGrp="1"/>
          </p:cNvSpPr>
          <p:nvPr>
            <p:ph type="title"/>
          </p:nvPr>
        </p:nvSpPr>
        <p:spPr/>
        <p:txBody>
          <a:bodyPr/>
          <a:lstStyle/>
          <a:p>
            <a:r>
              <a:rPr lang="hu-HU" dirty="0">
                <a:hlinkClick r:id="rId2"/>
              </a:rPr>
              <a:t>Probability and </a:t>
            </a:r>
            <a:r>
              <a:rPr lang="hu-HU" dirty="0" err="1">
                <a:hlinkClick r:id="rId2"/>
              </a:rPr>
              <a:t>Statistics</a:t>
            </a:r>
            <a:r>
              <a:rPr lang="hu-HU" dirty="0"/>
              <a:t/>
            </a:r>
            <a:br>
              <a:rPr lang="hu-HU" dirty="0"/>
            </a:br>
            <a:r>
              <a:rPr lang="hu-HU" dirty="0"/>
              <a:t>Harald Lang</a:t>
            </a:r>
            <a:br>
              <a:rPr lang="hu-HU" dirty="0"/>
            </a:br>
            <a:r>
              <a:rPr lang="hu-HU" dirty="0">
                <a:hlinkClick r:id="rId3"/>
              </a:rPr>
              <a:t>Gunnar </a:t>
            </a:r>
            <a:r>
              <a:rPr lang="hu-HU" dirty="0" err="1">
                <a:hlinkClick r:id="rId3"/>
              </a:rPr>
              <a:t>Blom</a:t>
            </a:r>
            <a:r>
              <a:rPr lang="hu-HU" dirty="0"/>
              <a:t/>
            </a:r>
            <a:br>
              <a:rPr lang="hu-HU" dirty="0"/>
            </a:br>
            <a:r>
              <a:rPr lang="hu-HU" dirty="0" err="1"/>
              <a:t>KTH</a:t>
            </a:r>
            <a:endParaRPr lang="hu-HU" dirty="0"/>
          </a:p>
        </p:txBody>
      </p:sp>
      <p:pic>
        <p:nvPicPr>
          <p:cNvPr id="4" name="Picture 3">
            <a:extLst>
              <a:ext uri="{FF2B5EF4-FFF2-40B4-BE49-F238E27FC236}">
                <a16:creationId xmlns:a16="http://schemas.microsoft.com/office/drawing/2014/main" id="{C14A11E9-0430-4AE1-8FBD-51DAEA34E56A}"/>
              </a:ext>
            </a:extLst>
          </p:cNvPr>
          <p:cNvPicPr>
            <a:picLocks noChangeAspect="1"/>
          </p:cNvPicPr>
          <p:nvPr/>
        </p:nvPicPr>
        <p:blipFill>
          <a:blip r:embed="rId4"/>
          <a:stretch>
            <a:fillRect/>
          </a:stretch>
        </p:blipFill>
        <p:spPr>
          <a:xfrm>
            <a:off x="14401" y="1870763"/>
            <a:ext cx="6858000" cy="2648988"/>
          </a:xfrm>
          <a:prstGeom prst="rect">
            <a:avLst/>
          </a:prstGeom>
        </p:spPr>
      </p:pic>
      <p:pic>
        <p:nvPicPr>
          <p:cNvPr id="5" name="Picture 4">
            <a:extLst>
              <a:ext uri="{FF2B5EF4-FFF2-40B4-BE49-F238E27FC236}">
                <a16:creationId xmlns:a16="http://schemas.microsoft.com/office/drawing/2014/main" id="{F7BC309F-B789-47B3-96D2-1B34C4E1D4DC}"/>
              </a:ext>
            </a:extLst>
          </p:cNvPr>
          <p:cNvPicPr>
            <a:picLocks noChangeAspect="1"/>
          </p:cNvPicPr>
          <p:nvPr/>
        </p:nvPicPr>
        <p:blipFill>
          <a:blip r:embed="rId5"/>
          <a:stretch>
            <a:fillRect/>
          </a:stretch>
        </p:blipFill>
        <p:spPr>
          <a:xfrm>
            <a:off x="0" y="4770130"/>
            <a:ext cx="6858000" cy="2087870"/>
          </a:xfrm>
          <a:prstGeom prst="rect">
            <a:avLst/>
          </a:prstGeom>
        </p:spPr>
      </p:pic>
    </p:spTree>
    <p:extLst>
      <p:ext uri="{BB962C8B-B14F-4D97-AF65-F5344CB8AC3E}">
        <p14:creationId xmlns:p14="http://schemas.microsoft.com/office/powerpoint/2010/main" val="2919077724"/>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039C38-4897-49CF-95F1-97CF577697DE}"/>
              </a:ext>
            </a:extLst>
          </p:cNvPr>
          <p:cNvPicPr>
            <a:picLocks noChangeAspect="1"/>
          </p:cNvPicPr>
          <p:nvPr/>
        </p:nvPicPr>
        <p:blipFill>
          <a:blip r:embed="rId2"/>
          <a:stretch>
            <a:fillRect/>
          </a:stretch>
        </p:blipFill>
        <p:spPr>
          <a:xfrm>
            <a:off x="0" y="2626282"/>
            <a:ext cx="6400800" cy="1123805"/>
          </a:xfrm>
          <a:prstGeom prst="rect">
            <a:avLst/>
          </a:prstGeom>
        </p:spPr>
      </p:pic>
      <p:sp>
        <p:nvSpPr>
          <p:cNvPr id="5" name="Title 1">
            <a:extLst>
              <a:ext uri="{FF2B5EF4-FFF2-40B4-BE49-F238E27FC236}">
                <a16:creationId xmlns:a16="http://schemas.microsoft.com/office/drawing/2014/main" id="{CA2E9114-FDBA-4392-8037-3BD44B94EBA2}"/>
              </a:ext>
            </a:extLst>
          </p:cNvPr>
          <p:cNvSpPr>
            <a:spLocks noGrp="1"/>
          </p:cNvSpPr>
          <p:nvPr>
            <p:ph type="title"/>
          </p:nvPr>
        </p:nvSpPr>
        <p:spPr>
          <a:xfrm>
            <a:off x="669730" y="312546"/>
            <a:ext cx="7804547" cy="1518047"/>
          </a:xfrm>
        </p:spPr>
        <p:txBody>
          <a:bodyPr/>
          <a:lstStyle/>
          <a:p>
            <a:r>
              <a:rPr lang="hu-HU" dirty="0">
                <a:hlinkClick r:id="rId3"/>
              </a:rPr>
              <a:t>Probability and </a:t>
            </a:r>
            <a:r>
              <a:rPr lang="hu-HU" dirty="0" err="1">
                <a:hlinkClick r:id="rId3"/>
              </a:rPr>
              <a:t>Statistics</a:t>
            </a:r>
            <a:r>
              <a:rPr lang="hu-HU" dirty="0"/>
              <a:t/>
            </a:r>
            <a:br>
              <a:rPr lang="hu-HU" dirty="0"/>
            </a:br>
            <a:r>
              <a:rPr lang="hu-HU" dirty="0"/>
              <a:t>Harald Lang</a:t>
            </a:r>
            <a:br>
              <a:rPr lang="hu-HU" dirty="0"/>
            </a:br>
            <a:r>
              <a:rPr lang="hu-HU" dirty="0">
                <a:hlinkClick r:id="rId4"/>
              </a:rPr>
              <a:t>Gunnar </a:t>
            </a:r>
            <a:r>
              <a:rPr lang="hu-HU" dirty="0" err="1">
                <a:hlinkClick r:id="rId4"/>
              </a:rPr>
              <a:t>Blom</a:t>
            </a:r>
            <a:r>
              <a:rPr lang="hu-HU" dirty="0"/>
              <a:t/>
            </a:r>
            <a:br>
              <a:rPr lang="hu-HU" dirty="0"/>
            </a:br>
            <a:r>
              <a:rPr lang="hu-HU" dirty="0" err="1"/>
              <a:t>KTH</a:t>
            </a:r>
            <a:endParaRPr lang="hu-HU" dirty="0"/>
          </a:p>
        </p:txBody>
      </p:sp>
    </p:spTree>
    <p:extLst>
      <p:ext uri="{BB962C8B-B14F-4D97-AF65-F5344CB8AC3E}">
        <p14:creationId xmlns:p14="http://schemas.microsoft.com/office/powerpoint/2010/main" val="3003825008"/>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6BE96-0DD2-4D67-90F4-430804E9ED39}"/>
              </a:ext>
            </a:extLst>
          </p:cNvPr>
          <p:cNvSpPr>
            <a:spLocks noGrp="1"/>
          </p:cNvSpPr>
          <p:nvPr>
            <p:ph type="title"/>
          </p:nvPr>
        </p:nvSpPr>
        <p:spPr/>
        <p:txBody>
          <a:bodyPr/>
          <a:lstStyle/>
          <a:p>
            <a:r>
              <a:rPr lang="hu-HU" dirty="0" err="1"/>
              <a:t>Questions</a:t>
            </a:r>
            <a:r>
              <a:rPr lang="hu-HU" dirty="0"/>
              <a:t> </a:t>
            </a:r>
            <a:r>
              <a:rPr lang="hu-HU" dirty="0" err="1"/>
              <a:t>at</a:t>
            </a:r>
            <a:r>
              <a:rPr lang="hu-HU" dirty="0"/>
              <a:t> </a:t>
            </a:r>
            <a:r>
              <a:rPr lang="hu-HU" dirty="0" err="1"/>
              <a:t>the</a:t>
            </a:r>
            <a:r>
              <a:rPr lang="hu-HU" dirty="0"/>
              <a:t> </a:t>
            </a:r>
            <a:r>
              <a:rPr lang="hu-HU" dirty="0" err="1"/>
              <a:t>exam</a:t>
            </a:r>
            <a:endParaRPr lang="hu-HU" dirty="0"/>
          </a:p>
        </p:txBody>
      </p:sp>
      <p:sp>
        <p:nvSpPr>
          <p:cNvPr id="3" name="Text Placeholder 2">
            <a:extLst>
              <a:ext uri="{FF2B5EF4-FFF2-40B4-BE49-F238E27FC236}">
                <a16:creationId xmlns:a16="http://schemas.microsoft.com/office/drawing/2014/main" id="{08BA331F-F24F-4590-BE12-360950D08C31}"/>
              </a:ext>
            </a:extLst>
          </p:cNvPr>
          <p:cNvSpPr>
            <a:spLocks noGrp="1"/>
          </p:cNvSpPr>
          <p:nvPr>
            <p:ph type="body" idx="1"/>
          </p:nvPr>
        </p:nvSpPr>
        <p:spPr>
          <a:xfrm>
            <a:off x="323528" y="1412776"/>
            <a:ext cx="7804547" cy="4420195"/>
          </a:xfrm>
        </p:spPr>
        <p:txBody>
          <a:bodyPr/>
          <a:lstStyle/>
          <a:p>
            <a:r>
              <a:rPr lang="hu-HU" dirty="0" err="1"/>
              <a:t>What</a:t>
            </a:r>
            <a:r>
              <a:rPr lang="hu-HU" dirty="0"/>
              <a:t> is </a:t>
            </a:r>
            <a:r>
              <a:rPr lang="hu-HU" dirty="0" err="1"/>
              <a:t>the</a:t>
            </a:r>
            <a:r>
              <a:rPr lang="hu-HU" dirty="0"/>
              <a:t> </a:t>
            </a:r>
            <a:r>
              <a:rPr lang="hu-HU" dirty="0" err="1"/>
              <a:t>expected</a:t>
            </a:r>
            <a:r>
              <a:rPr lang="hu-HU" dirty="0"/>
              <a:t> </a:t>
            </a:r>
            <a:r>
              <a:rPr lang="hu-HU" dirty="0" err="1"/>
              <a:t>value</a:t>
            </a:r>
            <a:r>
              <a:rPr lang="hu-HU" dirty="0"/>
              <a:t> of a random/</a:t>
            </a:r>
            <a:r>
              <a:rPr lang="hu-HU" dirty="0" err="1"/>
              <a:t>stochastic</a:t>
            </a:r>
            <a:r>
              <a:rPr lang="hu-HU" dirty="0"/>
              <a:t> </a:t>
            </a:r>
            <a:r>
              <a:rPr lang="hu-HU" dirty="0" err="1"/>
              <a:t>variable</a:t>
            </a:r>
            <a:r>
              <a:rPr lang="hu-HU" dirty="0"/>
              <a:t>?</a:t>
            </a:r>
          </a:p>
          <a:p>
            <a:r>
              <a:rPr lang="hu-HU" dirty="0" err="1"/>
              <a:t>What</a:t>
            </a:r>
            <a:r>
              <a:rPr lang="hu-HU" dirty="0"/>
              <a:t> is </a:t>
            </a:r>
            <a:r>
              <a:rPr lang="hu-HU" dirty="0" err="1"/>
              <a:t>the</a:t>
            </a:r>
            <a:r>
              <a:rPr lang="hu-HU" dirty="0"/>
              <a:t> </a:t>
            </a:r>
            <a:r>
              <a:rPr lang="hu-HU" dirty="0" err="1"/>
              <a:t>probability</a:t>
            </a:r>
            <a:r>
              <a:rPr lang="hu-HU" dirty="0"/>
              <a:t> </a:t>
            </a:r>
            <a:r>
              <a:rPr lang="hu-HU" dirty="0" err="1"/>
              <a:t>distribution</a:t>
            </a:r>
            <a:r>
              <a:rPr lang="hu-HU" dirty="0"/>
              <a:t> of a </a:t>
            </a:r>
            <a:r>
              <a:rPr lang="hu-HU" dirty="0" err="1"/>
              <a:t>discrete</a:t>
            </a:r>
            <a:r>
              <a:rPr lang="hu-HU" dirty="0"/>
              <a:t> </a:t>
            </a:r>
            <a:r>
              <a:rPr lang="hu-HU" dirty="0" err="1"/>
              <a:t>stochastic</a:t>
            </a:r>
            <a:r>
              <a:rPr lang="hu-HU" dirty="0"/>
              <a:t> </a:t>
            </a:r>
            <a:r>
              <a:rPr lang="hu-HU" dirty="0" err="1"/>
              <a:t>variable</a:t>
            </a:r>
            <a:r>
              <a:rPr lang="hu-HU" dirty="0"/>
              <a:t>?</a:t>
            </a:r>
          </a:p>
          <a:p>
            <a:r>
              <a:rPr lang="hu-HU" dirty="0" err="1"/>
              <a:t>What</a:t>
            </a:r>
            <a:r>
              <a:rPr lang="hu-HU" dirty="0"/>
              <a:t> is </a:t>
            </a:r>
            <a:r>
              <a:rPr lang="hu-HU" dirty="0" err="1"/>
              <a:t>the</a:t>
            </a:r>
            <a:r>
              <a:rPr lang="hu-HU" dirty="0"/>
              <a:t> </a:t>
            </a:r>
            <a:r>
              <a:rPr lang="hu-HU" dirty="0" err="1"/>
              <a:t>average</a:t>
            </a:r>
            <a:r>
              <a:rPr lang="hu-HU" dirty="0"/>
              <a:t> </a:t>
            </a:r>
            <a:r>
              <a:rPr lang="hu-HU" dirty="0" err="1"/>
              <a:t>value</a:t>
            </a:r>
            <a:r>
              <a:rPr lang="hu-HU" dirty="0"/>
              <a:t> of </a:t>
            </a:r>
            <a:r>
              <a:rPr lang="hu-HU" dirty="0" err="1"/>
              <a:t>the</a:t>
            </a:r>
            <a:r>
              <a:rPr lang="hu-HU" dirty="0"/>
              <a:t> </a:t>
            </a:r>
            <a:r>
              <a:rPr lang="hu-HU" dirty="0" err="1"/>
              <a:t>result</a:t>
            </a:r>
            <a:r>
              <a:rPr lang="hu-HU" dirty="0"/>
              <a:t> </a:t>
            </a:r>
            <a:r>
              <a:rPr lang="hu-HU" dirty="0" err="1"/>
              <a:t>when</a:t>
            </a:r>
            <a:r>
              <a:rPr lang="hu-HU" dirty="0"/>
              <a:t> a </a:t>
            </a:r>
            <a:r>
              <a:rPr lang="hu-HU" dirty="0" err="1"/>
              <a:t>stochastic</a:t>
            </a:r>
            <a:r>
              <a:rPr lang="hu-HU" dirty="0"/>
              <a:t> </a:t>
            </a:r>
            <a:r>
              <a:rPr lang="hu-HU" dirty="0" err="1"/>
              <a:t>variable</a:t>
            </a:r>
            <a:r>
              <a:rPr lang="hu-HU" dirty="0"/>
              <a:t> is </a:t>
            </a:r>
            <a:r>
              <a:rPr lang="hu-HU" dirty="0" err="1"/>
              <a:t>sampled</a:t>
            </a:r>
            <a:r>
              <a:rPr lang="hu-HU" dirty="0"/>
              <a:t> N </a:t>
            </a:r>
            <a:r>
              <a:rPr lang="hu-HU" dirty="0" err="1"/>
              <a:t>times</a:t>
            </a:r>
            <a:r>
              <a:rPr lang="hu-HU" dirty="0"/>
              <a:t>?</a:t>
            </a:r>
          </a:p>
          <a:p>
            <a:r>
              <a:rPr lang="hu-HU" dirty="0" err="1"/>
              <a:t>What</a:t>
            </a:r>
            <a:r>
              <a:rPr lang="hu-HU" dirty="0"/>
              <a:t> is </a:t>
            </a:r>
            <a:r>
              <a:rPr lang="hu-HU" dirty="0" err="1"/>
              <a:t>the</a:t>
            </a:r>
            <a:r>
              <a:rPr lang="hu-HU" dirty="0"/>
              <a:t> </a:t>
            </a:r>
            <a:r>
              <a:rPr lang="hu-HU" dirty="0" err="1"/>
              <a:t>definition</a:t>
            </a:r>
            <a:r>
              <a:rPr lang="hu-HU" dirty="0"/>
              <a:t> of standard </a:t>
            </a:r>
            <a:r>
              <a:rPr lang="hu-HU" dirty="0" err="1"/>
              <a:t>deviation</a:t>
            </a:r>
            <a:r>
              <a:rPr lang="hu-HU" dirty="0"/>
              <a:t>?</a:t>
            </a:r>
          </a:p>
          <a:p>
            <a:r>
              <a:rPr lang="hu-HU" dirty="0" err="1"/>
              <a:t>What</a:t>
            </a:r>
            <a:r>
              <a:rPr lang="hu-HU" dirty="0"/>
              <a:t> is </a:t>
            </a:r>
            <a:r>
              <a:rPr lang="hu-HU" dirty="0" err="1"/>
              <a:t>the</a:t>
            </a:r>
            <a:r>
              <a:rPr lang="hu-HU" dirty="0"/>
              <a:t> </a:t>
            </a:r>
            <a:r>
              <a:rPr lang="hu-HU" dirty="0" err="1"/>
              <a:t>relation</a:t>
            </a:r>
            <a:r>
              <a:rPr lang="hu-HU" dirty="0"/>
              <a:t> </a:t>
            </a:r>
            <a:r>
              <a:rPr lang="hu-HU" dirty="0" err="1"/>
              <a:t>between</a:t>
            </a:r>
            <a:r>
              <a:rPr lang="hu-HU" dirty="0"/>
              <a:t> </a:t>
            </a:r>
            <a:r>
              <a:rPr lang="hu-HU" dirty="0" err="1"/>
              <a:t>the</a:t>
            </a:r>
            <a:r>
              <a:rPr lang="hu-HU" dirty="0"/>
              <a:t> standard </a:t>
            </a:r>
            <a:r>
              <a:rPr lang="hu-HU" dirty="0" err="1"/>
              <a:t>deviation</a:t>
            </a:r>
            <a:r>
              <a:rPr lang="hu-HU" dirty="0"/>
              <a:t> and </a:t>
            </a:r>
            <a:r>
              <a:rPr lang="hu-HU" dirty="0" err="1"/>
              <a:t>the</a:t>
            </a:r>
            <a:r>
              <a:rPr lang="hu-HU" dirty="0"/>
              <a:t> </a:t>
            </a:r>
            <a:r>
              <a:rPr lang="hu-HU" dirty="0" err="1"/>
              <a:t>expected</a:t>
            </a:r>
            <a:r>
              <a:rPr lang="hu-HU" dirty="0"/>
              <a:t> </a:t>
            </a:r>
            <a:r>
              <a:rPr lang="hu-HU" dirty="0" err="1"/>
              <a:t>value</a:t>
            </a:r>
            <a:r>
              <a:rPr lang="hu-HU" dirty="0"/>
              <a:t> of a </a:t>
            </a:r>
            <a:r>
              <a:rPr lang="hu-HU" dirty="0" err="1"/>
              <a:t>discrete</a:t>
            </a:r>
            <a:r>
              <a:rPr lang="hu-HU" dirty="0"/>
              <a:t> </a:t>
            </a:r>
            <a:r>
              <a:rPr lang="hu-HU" dirty="0" err="1"/>
              <a:t>stochastic</a:t>
            </a:r>
            <a:r>
              <a:rPr lang="hu-HU" dirty="0"/>
              <a:t>  </a:t>
            </a:r>
            <a:r>
              <a:rPr lang="hu-HU" dirty="0" err="1"/>
              <a:t>variable</a:t>
            </a:r>
            <a:r>
              <a:rPr lang="hu-HU" dirty="0"/>
              <a:t>?</a:t>
            </a:r>
          </a:p>
          <a:p>
            <a:r>
              <a:rPr lang="hu-HU" dirty="0" err="1"/>
              <a:t>What</a:t>
            </a:r>
            <a:r>
              <a:rPr lang="hu-HU" dirty="0"/>
              <a:t> </a:t>
            </a:r>
            <a:r>
              <a:rPr lang="hu-HU" dirty="0" err="1"/>
              <a:t>does</a:t>
            </a:r>
            <a:r>
              <a:rPr lang="hu-HU" dirty="0"/>
              <a:t> </a:t>
            </a:r>
            <a:r>
              <a:rPr lang="hu-HU" dirty="0" err="1"/>
              <a:t>the</a:t>
            </a:r>
            <a:r>
              <a:rPr lang="hu-HU" dirty="0"/>
              <a:t> „Law of </a:t>
            </a:r>
            <a:r>
              <a:rPr lang="hu-HU" dirty="0" err="1"/>
              <a:t>large</a:t>
            </a:r>
            <a:r>
              <a:rPr lang="hu-HU" dirty="0"/>
              <a:t> </a:t>
            </a:r>
            <a:r>
              <a:rPr lang="hu-HU" dirty="0" err="1"/>
              <a:t>numbers</a:t>
            </a:r>
            <a:r>
              <a:rPr lang="hu-HU" dirty="0"/>
              <a:t>” </a:t>
            </a:r>
            <a:r>
              <a:rPr lang="hu-HU" dirty="0" err="1"/>
              <a:t>claim</a:t>
            </a:r>
            <a:r>
              <a:rPr lang="hu-HU" dirty="0"/>
              <a:t>? State </a:t>
            </a:r>
            <a:r>
              <a:rPr lang="hu-HU" dirty="0" err="1"/>
              <a:t>it</a:t>
            </a:r>
            <a:r>
              <a:rPr lang="hu-HU" dirty="0"/>
              <a:t>!</a:t>
            </a:r>
          </a:p>
          <a:p>
            <a:r>
              <a:rPr lang="hu-HU" dirty="0" err="1"/>
              <a:t>What</a:t>
            </a:r>
            <a:r>
              <a:rPr lang="hu-HU" dirty="0"/>
              <a:t> </a:t>
            </a:r>
            <a:r>
              <a:rPr lang="hu-HU" dirty="0" err="1"/>
              <a:t>does</a:t>
            </a:r>
            <a:r>
              <a:rPr lang="hu-HU" dirty="0"/>
              <a:t> </a:t>
            </a:r>
            <a:r>
              <a:rPr lang="hu-HU" dirty="0" err="1"/>
              <a:t>the</a:t>
            </a:r>
            <a:r>
              <a:rPr lang="hu-HU" dirty="0"/>
              <a:t> „Law of </a:t>
            </a:r>
            <a:r>
              <a:rPr lang="hu-HU" dirty="0" err="1"/>
              <a:t>large</a:t>
            </a:r>
            <a:r>
              <a:rPr lang="hu-HU" dirty="0"/>
              <a:t> </a:t>
            </a:r>
            <a:r>
              <a:rPr lang="hu-HU" dirty="0" err="1"/>
              <a:t>numbers</a:t>
            </a:r>
            <a:r>
              <a:rPr lang="hu-HU" dirty="0"/>
              <a:t>” </a:t>
            </a:r>
            <a:r>
              <a:rPr lang="hu-HU" dirty="0" err="1"/>
              <a:t>claim</a:t>
            </a:r>
            <a:r>
              <a:rPr lang="hu-HU" dirty="0"/>
              <a:t>? </a:t>
            </a:r>
            <a:r>
              <a:rPr lang="hu-HU" dirty="0" err="1"/>
              <a:t>Prove</a:t>
            </a:r>
            <a:r>
              <a:rPr lang="hu-HU" dirty="0"/>
              <a:t> </a:t>
            </a:r>
            <a:r>
              <a:rPr lang="hu-HU" dirty="0" err="1"/>
              <a:t>it</a:t>
            </a:r>
            <a:r>
              <a:rPr lang="hu-HU" dirty="0"/>
              <a:t>!</a:t>
            </a:r>
          </a:p>
        </p:txBody>
      </p:sp>
    </p:spTree>
    <p:extLst>
      <p:ext uri="{BB962C8B-B14F-4D97-AF65-F5344CB8AC3E}">
        <p14:creationId xmlns:p14="http://schemas.microsoft.com/office/powerpoint/2010/main" val="239721080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929E6F-A012-42A7-A459-2A4B86863204}"/>
              </a:ext>
            </a:extLst>
          </p:cNvPr>
          <p:cNvSpPr>
            <a:spLocks noGrp="1"/>
          </p:cNvSpPr>
          <p:nvPr>
            <p:ph type="body" sz="quarter" idx="15"/>
          </p:nvPr>
        </p:nvSpPr>
        <p:spPr/>
        <p:txBody>
          <a:bodyPr/>
          <a:lstStyle/>
          <a:p>
            <a:r>
              <a:rPr lang="hu-HU" dirty="0"/>
              <a:t>The </a:t>
            </a:r>
            <a:r>
              <a:rPr lang="hu-HU" dirty="0" err="1"/>
              <a:t>issue</a:t>
            </a:r>
            <a:r>
              <a:rPr lang="hu-HU" dirty="0"/>
              <a:t> of </a:t>
            </a:r>
            <a:r>
              <a:rPr lang="hu-HU" dirty="0" err="1"/>
              <a:t>making</a:t>
            </a:r>
            <a:r>
              <a:rPr lang="hu-HU" dirty="0"/>
              <a:t> </a:t>
            </a:r>
            <a:r>
              <a:rPr lang="hu-HU" dirty="0" err="1"/>
              <a:t>sense</a:t>
            </a:r>
            <a:endParaRPr lang="hu-HU" dirty="0"/>
          </a:p>
        </p:txBody>
      </p:sp>
      <p:sp>
        <p:nvSpPr>
          <p:cNvPr id="3" name="Text Placeholder 2">
            <a:extLst>
              <a:ext uri="{FF2B5EF4-FFF2-40B4-BE49-F238E27FC236}">
                <a16:creationId xmlns:a16="http://schemas.microsoft.com/office/drawing/2014/main" id="{601D5D53-D6F6-4543-9987-CE9DDAB19FD1}"/>
              </a:ext>
            </a:extLst>
          </p:cNvPr>
          <p:cNvSpPr>
            <a:spLocks noGrp="1"/>
          </p:cNvSpPr>
          <p:nvPr>
            <p:ph type="body" sz="quarter" idx="16"/>
          </p:nvPr>
        </p:nvSpPr>
        <p:spPr>
          <a:xfrm>
            <a:off x="467547" y="1196976"/>
            <a:ext cx="8496941" cy="5184352"/>
          </a:xfrm>
        </p:spPr>
        <p:txBody>
          <a:bodyPr/>
          <a:lstStyle/>
          <a:p>
            <a:r>
              <a:rPr lang="hu-HU" dirty="0" err="1"/>
              <a:t>Searle</a:t>
            </a:r>
            <a:r>
              <a:rPr lang="hu-HU" dirty="0"/>
              <a:t>: The homunculus </a:t>
            </a:r>
            <a:r>
              <a:rPr lang="hu-HU" dirty="0" err="1"/>
              <a:t>fallacy</a:t>
            </a:r>
            <a:endParaRPr lang="hu-HU" dirty="0"/>
          </a:p>
          <a:p>
            <a:pPr marL="865341" lvl="1" indent="-514350">
              <a:buFont typeface="+mj-lt"/>
              <a:buAutoNum type="romanLcPeriod"/>
            </a:pPr>
            <a:r>
              <a:rPr lang="hu-HU" dirty="0" err="1"/>
              <a:t>Brain</a:t>
            </a:r>
            <a:r>
              <a:rPr lang="hu-HU" dirty="0"/>
              <a:t> </a:t>
            </a:r>
            <a:r>
              <a:rPr lang="hu-HU" dirty="0" err="1"/>
              <a:t>works</a:t>
            </a:r>
            <a:r>
              <a:rPr lang="hu-HU" dirty="0"/>
              <a:t> </a:t>
            </a:r>
            <a:r>
              <a:rPr lang="hu-HU" dirty="0" err="1"/>
              <a:t>with</a:t>
            </a:r>
            <a:r>
              <a:rPr lang="hu-HU" dirty="0"/>
              <a:t> </a:t>
            </a:r>
            <a:r>
              <a:rPr lang="hu-HU" dirty="0" err="1"/>
              <a:t>representations</a:t>
            </a:r>
            <a:endParaRPr lang="hu-HU" dirty="0"/>
          </a:p>
          <a:p>
            <a:pPr marL="865341" lvl="1" indent="-514350">
              <a:buFont typeface="+mj-lt"/>
              <a:buAutoNum type="romanLcPeriod"/>
            </a:pPr>
            <a:r>
              <a:rPr lang="hu-HU" dirty="0" err="1"/>
              <a:t>Who</a:t>
            </a:r>
            <a:r>
              <a:rPr lang="hu-HU" dirty="0"/>
              <a:t> is </a:t>
            </a:r>
            <a:r>
              <a:rPr lang="hu-HU" dirty="0" err="1"/>
              <a:t>making</a:t>
            </a:r>
            <a:r>
              <a:rPr lang="hu-HU" dirty="0"/>
              <a:t> </a:t>
            </a:r>
            <a:r>
              <a:rPr lang="hu-HU" dirty="0" err="1"/>
              <a:t>sense</a:t>
            </a:r>
            <a:r>
              <a:rPr lang="hu-HU" dirty="0"/>
              <a:t> of </a:t>
            </a:r>
            <a:r>
              <a:rPr lang="hu-HU" dirty="0" err="1"/>
              <a:t>these</a:t>
            </a:r>
            <a:r>
              <a:rPr lang="hu-HU" dirty="0"/>
              <a:t> </a:t>
            </a:r>
            <a:r>
              <a:rPr lang="hu-HU" dirty="0" err="1"/>
              <a:t>representations</a:t>
            </a:r>
            <a:r>
              <a:rPr lang="hu-HU" dirty="0"/>
              <a:t>?</a:t>
            </a:r>
          </a:p>
          <a:p>
            <a:pPr marL="865341" lvl="1" indent="-514350">
              <a:buFont typeface="+mj-lt"/>
              <a:buAutoNum type="romanLcPeriod"/>
            </a:pPr>
            <a:r>
              <a:rPr lang="hu-HU" dirty="0" err="1"/>
              <a:t>What</a:t>
            </a:r>
            <a:r>
              <a:rPr lang="hu-HU" dirty="0"/>
              <a:t> is s/he </a:t>
            </a:r>
            <a:r>
              <a:rPr lang="hu-HU" dirty="0" err="1"/>
              <a:t>using</a:t>
            </a:r>
            <a:r>
              <a:rPr lang="hu-HU" dirty="0"/>
              <a:t> </a:t>
            </a:r>
            <a:r>
              <a:rPr lang="hu-HU" dirty="0" err="1"/>
              <a:t>for</a:t>
            </a:r>
            <a:r>
              <a:rPr lang="hu-HU" dirty="0"/>
              <a:t> </a:t>
            </a:r>
            <a:r>
              <a:rPr lang="hu-HU" dirty="0" err="1"/>
              <a:t>making</a:t>
            </a:r>
            <a:r>
              <a:rPr lang="hu-HU" dirty="0"/>
              <a:t> </a:t>
            </a:r>
            <a:r>
              <a:rPr lang="hu-HU" dirty="0" err="1"/>
              <a:t>sense</a:t>
            </a:r>
            <a:r>
              <a:rPr lang="hu-HU" dirty="0"/>
              <a:t>?</a:t>
            </a:r>
          </a:p>
          <a:p>
            <a:pPr marL="1444484" lvl="2" indent="-514350">
              <a:buFont typeface="Wingdings" panose="05000000000000000000" pitchFamily="2" charset="2"/>
              <a:buChar char="Ø"/>
            </a:pPr>
            <a:r>
              <a:rPr lang="hu-HU" dirty="0"/>
              <a:t>Is s/he </a:t>
            </a:r>
            <a:r>
              <a:rPr lang="hu-HU" dirty="0" err="1"/>
              <a:t>using</a:t>
            </a:r>
            <a:r>
              <a:rPr lang="hu-HU" dirty="0"/>
              <a:t> </a:t>
            </a:r>
            <a:r>
              <a:rPr lang="hu-HU" dirty="0" err="1"/>
              <a:t>representations</a:t>
            </a:r>
            <a:r>
              <a:rPr lang="hu-HU" dirty="0"/>
              <a:t> </a:t>
            </a:r>
            <a:r>
              <a:rPr lang="hu-HU" dirty="0" err="1"/>
              <a:t>or</a:t>
            </a:r>
            <a:r>
              <a:rPr lang="hu-HU" dirty="0"/>
              <a:t> </a:t>
            </a:r>
            <a:r>
              <a:rPr lang="hu-HU" dirty="0" err="1"/>
              <a:t>something</a:t>
            </a:r>
            <a:r>
              <a:rPr lang="hu-HU" dirty="0"/>
              <a:t> </a:t>
            </a:r>
            <a:r>
              <a:rPr lang="hu-HU" dirty="0" err="1"/>
              <a:t>else</a:t>
            </a:r>
            <a:r>
              <a:rPr lang="hu-HU" dirty="0"/>
              <a:t>?</a:t>
            </a:r>
          </a:p>
          <a:p>
            <a:pPr marL="1444484" lvl="2" indent="-514350">
              <a:buFont typeface="Wingdings" panose="05000000000000000000" pitchFamily="2" charset="2"/>
              <a:buChar char="Ø"/>
            </a:pPr>
            <a:r>
              <a:rPr lang="hu-HU" dirty="0" err="1"/>
              <a:t>If</a:t>
            </a:r>
            <a:r>
              <a:rPr lang="hu-HU" dirty="0"/>
              <a:t> </a:t>
            </a:r>
            <a:r>
              <a:rPr lang="hu-HU" dirty="0" err="1"/>
              <a:t>it</a:t>
            </a:r>
            <a:r>
              <a:rPr lang="hu-HU" dirty="0"/>
              <a:t> </a:t>
            </a:r>
            <a:r>
              <a:rPr lang="hu-HU" dirty="0" err="1"/>
              <a:t>something</a:t>
            </a:r>
            <a:r>
              <a:rPr lang="hu-HU" dirty="0"/>
              <a:t> </a:t>
            </a:r>
            <a:r>
              <a:rPr lang="hu-HU" dirty="0" err="1"/>
              <a:t>else</a:t>
            </a:r>
            <a:r>
              <a:rPr lang="hu-HU" dirty="0"/>
              <a:t>, </a:t>
            </a:r>
            <a:r>
              <a:rPr lang="hu-HU" dirty="0" err="1"/>
              <a:t>then</a:t>
            </a:r>
            <a:r>
              <a:rPr lang="hu-HU" dirty="0"/>
              <a:t> </a:t>
            </a:r>
            <a:r>
              <a:rPr lang="hu-HU" dirty="0" err="1"/>
              <a:t>what</a:t>
            </a:r>
            <a:r>
              <a:rPr lang="hu-HU" dirty="0"/>
              <a:t> </a:t>
            </a:r>
            <a:r>
              <a:rPr lang="hu-HU" dirty="0" err="1"/>
              <a:t>it</a:t>
            </a:r>
            <a:r>
              <a:rPr lang="hu-HU" dirty="0"/>
              <a:t> is?</a:t>
            </a:r>
          </a:p>
        </p:txBody>
      </p:sp>
      <p:pic>
        <p:nvPicPr>
          <p:cNvPr id="1026" name="Picture 2">
            <a:extLst>
              <a:ext uri="{FF2B5EF4-FFF2-40B4-BE49-F238E27FC236}">
                <a16:creationId xmlns:a16="http://schemas.microsoft.com/office/drawing/2014/main" id="{A84BDAEB-E6A2-4E78-8827-26EEB3AE22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7623" y="4018335"/>
            <a:ext cx="5460894" cy="2839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526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D2DA2D-8AC2-4F4E-AC98-6136B21C7ED1}"/>
              </a:ext>
            </a:extLst>
          </p:cNvPr>
          <p:cNvSpPr>
            <a:spLocks noGrp="1"/>
          </p:cNvSpPr>
          <p:nvPr>
            <p:ph type="body" sz="quarter" idx="15"/>
          </p:nvPr>
        </p:nvSpPr>
        <p:spPr/>
        <p:txBody>
          <a:bodyPr/>
          <a:lstStyle/>
          <a:p>
            <a:r>
              <a:rPr lang="hu-HU" dirty="0"/>
              <a:t>Homunculus </a:t>
            </a:r>
            <a:r>
              <a:rPr lang="hu-HU" dirty="0" err="1"/>
              <a:t>Fallacy</a:t>
            </a:r>
            <a:r>
              <a:rPr lang="hu-HU" dirty="0"/>
              <a:t> – Wikipedia </a:t>
            </a:r>
          </a:p>
        </p:txBody>
      </p:sp>
      <p:sp>
        <p:nvSpPr>
          <p:cNvPr id="3" name="Text Placeholder 2">
            <a:extLst>
              <a:ext uri="{FF2B5EF4-FFF2-40B4-BE49-F238E27FC236}">
                <a16:creationId xmlns:a16="http://schemas.microsoft.com/office/drawing/2014/main" id="{3FC7236F-CDD4-4962-BCA2-09ABCFBE97DB}"/>
              </a:ext>
            </a:extLst>
          </p:cNvPr>
          <p:cNvSpPr>
            <a:spLocks noGrp="1"/>
          </p:cNvSpPr>
          <p:nvPr>
            <p:ph type="body" sz="quarter" idx="16"/>
          </p:nvPr>
        </p:nvSpPr>
        <p:spPr>
          <a:xfrm>
            <a:off x="467548" y="1196976"/>
            <a:ext cx="7272804" cy="5184352"/>
          </a:xfrm>
        </p:spPr>
        <p:txBody>
          <a:bodyPr>
            <a:normAutofit fontScale="77500" lnSpcReduction="20000"/>
          </a:bodyPr>
          <a:lstStyle/>
          <a:p>
            <a:pPr marL="342900" indent="-342900"/>
            <a:r>
              <a:rPr lang="en-US" dirty="0"/>
              <a:t>A </a:t>
            </a:r>
            <a:r>
              <a:rPr lang="en-US" b="1" dirty="0">
                <a:solidFill>
                  <a:srgbClr val="C00000"/>
                </a:solidFill>
                <a:hlinkClick r:id="rId2" tooltip="Cartesian Dualism">
                  <a:extLst>
                    <a:ext uri="{A12FA001-AC4F-418D-AE19-62706E023703}">
                      <ahyp:hlinkClr xmlns:ahyp="http://schemas.microsoft.com/office/drawing/2018/hyperlinkcolor" xmlns="" val="tx"/>
                    </a:ext>
                  </a:extLst>
                </a:hlinkClick>
              </a:rPr>
              <a:t>dualist</a:t>
            </a:r>
            <a:r>
              <a:rPr lang="en-US" dirty="0"/>
              <a:t> might argue that the </a:t>
            </a:r>
            <a:r>
              <a:rPr lang="en-US" b="1" dirty="0">
                <a:solidFill>
                  <a:srgbClr val="C00000"/>
                </a:solidFill>
              </a:rPr>
              <a:t>homunculus inside the brain is an immaterial one</a:t>
            </a:r>
            <a:r>
              <a:rPr lang="en-US" dirty="0"/>
              <a:t> (such as the Cartesian </a:t>
            </a:r>
            <a:r>
              <a:rPr lang="en-US" b="1" dirty="0">
                <a:solidFill>
                  <a:srgbClr val="C00000"/>
                </a:solidFill>
                <a:hlinkClick r:id="rId3" tooltip="Soul">
                  <a:extLst>
                    <a:ext uri="{A12FA001-AC4F-418D-AE19-62706E023703}">
                      <ahyp:hlinkClr xmlns:ahyp="http://schemas.microsoft.com/office/drawing/2018/hyperlinkcolor" xmlns="" val="tx"/>
                    </a:ext>
                  </a:extLst>
                </a:hlinkClick>
              </a:rPr>
              <a:t>soul</a:t>
            </a:r>
            <a:r>
              <a:rPr lang="en-US" dirty="0"/>
              <a:t>), or a </a:t>
            </a:r>
            <a:r>
              <a:rPr lang="en-US" dirty="0">
                <a:hlinkClick r:id="rId4" tooltip="Mysticism"/>
              </a:rPr>
              <a:t>mystic</a:t>
            </a:r>
            <a:r>
              <a:rPr lang="en-US" dirty="0"/>
              <a:t> might assert that the homunculus is a recharacterization of the infinite consciousness of God (or true self), and thereby does not require a homunculus (or any form, spiritual or material) to have sensory experience, since such experience is a self-aware expression of the universe requiring no end to the regress other than the present moment itself.</a:t>
            </a:r>
            <a:endParaRPr lang="hu-HU" dirty="0"/>
          </a:p>
          <a:p>
            <a:pPr indent="0">
              <a:buNone/>
            </a:pPr>
            <a:endParaRPr lang="hu-HU" dirty="0"/>
          </a:p>
          <a:p>
            <a:pPr indent="0">
              <a:buNone/>
            </a:pPr>
            <a:endParaRPr lang="hu-HU" dirty="0"/>
          </a:p>
          <a:p>
            <a:pPr marL="342900" indent="-342900"/>
            <a:r>
              <a:rPr lang="en-US" dirty="0"/>
              <a:t>A </a:t>
            </a:r>
            <a:r>
              <a:rPr lang="en-US" b="1" dirty="0">
                <a:solidFill>
                  <a:srgbClr val="C00000"/>
                </a:solidFill>
                <a:hlinkClick r:id="rId5" tooltip="Non-dualism">
                  <a:extLst>
                    <a:ext uri="{A12FA001-AC4F-418D-AE19-62706E023703}">
                      <ahyp:hlinkClr xmlns:ahyp="http://schemas.microsoft.com/office/drawing/2018/hyperlinkcolor" xmlns="" val="tx"/>
                    </a:ext>
                  </a:extLst>
                </a:hlinkClick>
              </a:rPr>
              <a:t>non-dualist</a:t>
            </a:r>
            <a:r>
              <a:rPr lang="en-US" dirty="0"/>
              <a:t> may assert, similarly to the mystic, that a </a:t>
            </a:r>
            <a:r>
              <a:rPr lang="en-US" b="1" dirty="0">
                <a:solidFill>
                  <a:srgbClr val="C00000"/>
                </a:solidFill>
                <a:highlight>
                  <a:srgbClr val="FFFF00"/>
                </a:highlight>
              </a:rPr>
              <a:t>human life form (or any organism) is coterminous with and indivisible from its environment</a:t>
            </a:r>
            <a:r>
              <a:rPr lang="en-US" dirty="0"/>
              <a:t>, with this unified field of awareness (i.e., universal consciousness) mistaking itself for a homunculus (or an ego). A </a:t>
            </a:r>
            <a:r>
              <a:rPr lang="en-US" dirty="0">
                <a:hlinkClick r:id="rId6" tooltip="Neurosurgery"/>
              </a:rPr>
              <a:t>neurosurgery</a:t>
            </a:r>
            <a:r>
              <a:rPr lang="en-US" dirty="0"/>
              <a:t> professional may point to the </a:t>
            </a:r>
            <a:r>
              <a:rPr lang="en-US" dirty="0">
                <a:hlinkClick r:id="rId7" tooltip="Cortical homunculus"/>
              </a:rPr>
              <a:t>cortical homunculus</a:t>
            </a:r>
            <a:r>
              <a:rPr lang="en-US" dirty="0"/>
              <a:t>, a distorted representation of the human body, based on a neurological "map" of the areas and proportions of the brain dedicated to processing motor functions, or sensory functions, for different parts of the body. No evidence of further regress is present, indicating the presence of something akin to a soul. Thus, the regress argument is only valid if there can be no other explanation of the homunculus's cognition supplied, and the arguments of a </a:t>
            </a:r>
            <a:r>
              <a:rPr lang="en-US" dirty="0">
                <a:hlinkClick r:id="rId8" tooltip="First cause"/>
              </a:rPr>
              <a:t>first cause</a:t>
            </a:r>
            <a:r>
              <a:rPr lang="en-US" dirty="0"/>
              <a:t> or a transcendental, formless consciousness (i.e., awareness underlying and beyond form) are rejected.</a:t>
            </a:r>
            <a:endParaRPr lang="hu-HU" dirty="0"/>
          </a:p>
        </p:txBody>
      </p:sp>
    </p:spTree>
    <p:extLst>
      <p:ext uri="{BB962C8B-B14F-4D97-AF65-F5344CB8AC3E}">
        <p14:creationId xmlns:p14="http://schemas.microsoft.com/office/powerpoint/2010/main" val="2975279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929E6F-A012-42A7-A459-2A4B86863204}"/>
              </a:ext>
            </a:extLst>
          </p:cNvPr>
          <p:cNvSpPr>
            <a:spLocks noGrp="1"/>
          </p:cNvSpPr>
          <p:nvPr>
            <p:ph type="body" sz="quarter" idx="15"/>
          </p:nvPr>
        </p:nvSpPr>
        <p:spPr>
          <a:xfrm>
            <a:off x="467548" y="404671"/>
            <a:ext cx="6984772" cy="576057"/>
          </a:xfrm>
        </p:spPr>
        <p:txBody>
          <a:bodyPr/>
          <a:lstStyle/>
          <a:p>
            <a:r>
              <a:rPr lang="hu-HU" dirty="0"/>
              <a:t>A </a:t>
            </a:r>
            <a:r>
              <a:rPr lang="hu-HU" dirty="0" err="1"/>
              <a:t>resolution</a:t>
            </a:r>
            <a:r>
              <a:rPr lang="hu-HU" dirty="0"/>
              <a:t> </a:t>
            </a:r>
            <a:r>
              <a:rPr lang="hu-HU" dirty="0" err="1"/>
              <a:t>to</a:t>
            </a:r>
            <a:r>
              <a:rPr lang="hu-HU" dirty="0"/>
              <a:t> </a:t>
            </a:r>
            <a:r>
              <a:rPr lang="hu-HU" dirty="0" err="1"/>
              <a:t>the</a:t>
            </a:r>
            <a:r>
              <a:rPr lang="hu-HU" dirty="0"/>
              <a:t> homunculus </a:t>
            </a:r>
            <a:r>
              <a:rPr lang="hu-HU" dirty="0" err="1"/>
              <a:t>fallacy</a:t>
            </a:r>
            <a:endParaRPr lang="hu-HU" dirty="0"/>
          </a:p>
        </p:txBody>
      </p:sp>
      <p:sp>
        <p:nvSpPr>
          <p:cNvPr id="3" name="Text Placeholder 2">
            <a:extLst>
              <a:ext uri="{FF2B5EF4-FFF2-40B4-BE49-F238E27FC236}">
                <a16:creationId xmlns:a16="http://schemas.microsoft.com/office/drawing/2014/main" id="{601D5D53-D6F6-4543-9987-CE9DDAB19FD1}"/>
              </a:ext>
            </a:extLst>
          </p:cNvPr>
          <p:cNvSpPr>
            <a:spLocks noGrp="1"/>
          </p:cNvSpPr>
          <p:nvPr>
            <p:ph type="body" sz="quarter" idx="16"/>
          </p:nvPr>
        </p:nvSpPr>
        <p:spPr>
          <a:xfrm>
            <a:off x="467548" y="1196976"/>
            <a:ext cx="8136900" cy="5400376"/>
          </a:xfrm>
        </p:spPr>
        <p:txBody>
          <a:bodyPr/>
          <a:lstStyle/>
          <a:p>
            <a:pPr marL="134938" indent="-134938"/>
            <a:r>
              <a:rPr lang="hu-HU" dirty="0"/>
              <a:t>Decision </a:t>
            </a:r>
            <a:r>
              <a:rPr lang="hu-HU" dirty="0" err="1"/>
              <a:t>making</a:t>
            </a:r>
            <a:r>
              <a:rPr lang="hu-HU" dirty="0"/>
              <a:t> (DM, </a:t>
            </a:r>
            <a:r>
              <a:rPr lang="hu-HU" dirty="0" err="1"/>
              <a:t>or</a:t>
            </a:r>
            <a:r>
              <a:rPr lang="hu-HU" dirty="0"/>
              <a:t> free </a:t>
            </a:r>
            <a:r>
              <a:rPr lang="hu-HU" dirty="0" err="1"/>
              <a:t>will</a:t>
            </a:r>
            <a:r>
              <a:rPr lang="hu-HU" dirty="0"/>
              <a:t>...) </a:t>
            </a:r>
            <a:r>
              <a:rPr lang="hu-HU" dirty="0" err="1"/>
              <a:t>requires</a:t>
            </a:r>
            <a:r>
              <a:rPr lang="hu-HU" dirty="0"/>
              <a:t> </a:t>
            </a:r>
          </a:p>
          <a:p>
            <a:pPr lvl="1"/>
            <a:r>
              <a:rPr lang="hu-HU" dirty="0" err="1"/>
              <a:t>the</a:t>
            </a:r>
            <a:r>
              <a:rPr lang="hu-HU" dirty="0"/>
              <a:t> </a:t>
            </a:r>
            <a:r>
              <a:rPr lang="hu-HU" dirty="0" err="1"/>
              <a:t>process</a:t>
            </a:r>
            <a:r>
              <a:rPr lang="hu-HU" dirty="0"/>
              <a:t> of </a:t>
            </a:r>
            <a:r>
              <a:rPr lang="hu-HU" dirty="0" err="1"/>
              <a:t>making</a:t>
            </a:r>
            <a:r>
              <a:rPr lang="hu-HU" dirty="0"/>
              <a:t> </a:t>
            </a:r>
            <a:r>
              <a:rPr lang="hu-HU" dirty="0" err="1"/>
              <a:t>sense</a:t>
            </a:r>
            <a:r>
              <a:rPr lang="hu-HU" dirty="0"/>
              <a:t> and</a:t>
            </a:r>
          </a:p>
          <a:p>
            <a:pPr lvl="1"/>
            <a:r>
              <a:rPr lang="hu-HU" dirty="0" err="1"/>
              <a:t>reasoning</a:t>
            </a:r>
            <a:r>
              <a:rPr lang="hu-HU" dirty="0"/>
              <a:t> </a:t>
            </a:r>
            <a:r>
              <a:rPr lang="hu-HU" dirty="0" err="1"/>
              <a:t>based</a:t>
            </a:r>
            <a:r>
              <a:rPr lang="hu-HU" dirty="0"/>
              <a:t> </a:t>
            </a:r>
            <a:r>
              <a:rPr lang="hu-HU" dirty="0" err="1"/>
              <a:t>choice</a:t>
            </a:r>
            <a:r>
              <a:rPr lang="hu-HU" dirty="0"/>
              <a:t> </a:t>
            </a:r>
            <a:r>
              <a:rPr lang="hu-HU" dirty="0" err="1"/>
              <a:t>between</a:t>
            </a:r>
            <a:r>
              <a:rPr lang="hu-HU" dirty="0"/>
              <a:t> </a:t>
            </a:r>
            <a:r>
              <a:rPr lang="hu-HU" dirty="0" err="1"/>
              <a:t>alternatives</a:t>
            </a:r>
            <a:r>
              <a:rPr lang="hu-HU" dirty="0"/>
              <a:t> (</a:t>
            </a:r>
            <a:r>
              <a:rPr lang="hu-HU" dirty="0" err="1"/>
              <a:t>conscious</a:t>
            </a:r>
            <a:r>
              <a:rPr lang="hu-HU" dirty="0"/>
              <a:t> DM)</a:t>
            </a:r>
          </a:p>
          <a:p>
            <a:pPr lvl="1"/>
            <a:r>
              <a:rPr lang="hu-HU" dirty="0" err="1"/>
              <a:t>reasoning</a:t>
            </a:r>
            <a:r>
              <a:rPr lang="hu-HU" dirty="0"/>
              <a:t> is </a:t>
            </a:r>
            <a:r>
              <a:rPr lang="hu-HU" dirty="0" err="1"/>
              <a:t>based</a:t>
            </a:r>
            <a:r>
              <a:rPr lang="hu-HU" dirty="0"/>
              <a:t> </a:t>
            </a:r>
            <a:r>
              <a:rPr lang="hu-HU" dirty="0" err="1"/>
              <a:t>on</a:t>
            </a:r>
            <a:r>
              <a:rPr lang="hu-HU" dirty="0"/>
              <a:t> values</a:t>
            </a:r>
          </a:p>
          <a:p>
            <a:endParaRPr lang="hu-HU" dirty="0"/>
          </a:p>
          <a:p>
            <a:pPr marL="134938" indent="-134938"/>
            <a:r>
              <a:rPr lang="hu-HU" dirty="0"/>
              <a:t>Daniel </a:t>
            </a:r>
            <a:r>
              <a:rPr lang="hu-HU" dirty="0" err="1"/>
              <a:t>Dennett</a:t>
            </a:r>
            <a:r>
              <a:rPr lang="hu-HU" dirty="0"/>
              <a:t>: </a:t>
            </a:r>
          </a:p>
          <a:p>
            <a:pPr lvl="1"/>
            <a:r>
              <a:rPr lang="hu-HU" dirty="0" err="1"/>
              <a:t>there</a:t>
            </a:r>
            <a:r>
              <a:rPr lang="hu-HU" dirty="0"/>
              <a:t> </a:t>
            </a:r>
            <a:r>
              <a:rPr lang="hu-HU" dirty="0" err="1"/>
              <a:t>are</a:t>
            </a:r>
            <a:r>
              <a:rPr lang="hu-HU" dirty="0"/>
              <a:t> </a:t>
            </a:r>
            <a:r>
              <a:rPr lang="hu-HU" dirty="0" err="1"/>
              <a:t>inputs</a:t>
            </a:r>
            <a:r>
              <a:rPr lang="hu-HU" dirty="0"/>
              <a:t> and </a:t>
            </a:r>
            <a:r>
              <a:rPr lang="hu-HU" dirty="0" err="1"/>
              <a:t>outputs</a:t>
            </a:r>
            <a:endParaRPr lang="hu-HU" dirty="0"/>
          </a:p>
          <a:p>
            <a:pPr lvl="1"/>
            <a:r>
              <a:rPr lang="hu-HU" dirty="0"/>
              <a:t>decision </a:t>
            </a:r>
            <a:r>
              <a:rPr lang="hu-HU" dirty="0" err="1"/>
              <a:t>making</a:t>
            </a:r>
            <a:r>
              <a:rPr lang="hu-HU" dirty="0"/>
              <a:t> is an output</a:t>
            </a:r>
          </a:p>
          <a:p>
            <a:pPr lvl="1"/>
            <a:r>
              <a:rPr lang="hu-HU" dirty="0" err="1"/>
              <a:t>making</a:t>
            </a:r>
            <a:r>
              <a:rPr lang="hu-HU" dirty="0"/>
              <a:t> </a:t>
            </a:r>
            <a:r>
              <a:rPr lang="hu-HU" dirty="0" err="1"/>
              <a:t>sense</a:t>
            </a:r>
            <a:r>
              <a:rPr lang="hu-HU" dirty="0"/>
              <a:t> is </a:t>
            </a:r>
            <a:r>
              <a:rPr lang="hu-HU" dirty="0" err="1"/>
              <a:t>apparent</a:t>
            </a:r>
            <a:endParaRPr lang="hu-HU" dirty="0"/>
          </a:p>
          <a:p>
            <a:pPr lvl="1"/>
            <a:r>
              <a:rPr lang="hu-HU" dirty="0"/>
              <a:t>no free </a:t>
            </a:r>
            <a:r>
              <a:rPr lang="hu-HU" dirty="0" err="1"/>
              <a:t>will</a:t>
            </a:r>
            <a:endParaRPr lang="hu-HU" dirty="0"/>
          </a:p>
          <a:p>
            <a:pPr lvl="1"/>
            <a:r>
              <a:rPr lang="en-US" dirty="0"/>
              <a:t>Dennett says that </a:t>
            </a:r>
            <a:endParaRPr lang="hu-HU" dirty="0"/>
          </a:p>
          <a:p>
            <a:pPr lvl="2"/>
            <a:r>
              <a:rPr lang="en-US" sz="1800" dirty="0"/>
              <a:t>only a theory that explained conscious events in terms of unconscious events could explain consciousness at all: "To explain is to explain </a:t>
            </a:r>
            <a:r>
              <a:rPr lang="en-US" sz="1800" i="1" dirty="0"/>
              <a:t>away</a:t>
            </a:r>
            <a:r>
              <a:rPr lang="en-US" sz="1800" dirty="0"/>
              <a:t>".</a:t>
            </a:r>
            <a:endParaRPr lang="hu-HU" sz="1800" dirty="0"/>
          </a:p>
        </p:txBody>
      </p:sp>
    </p:spTree>
    <p:extLst>
      <p:ext uri="{BB962C8B-B14F-4D97-AF65-F5344CB8AC3E}">
        <p14:creationId xmlns:p14="http://schemas.microsoft.com/office/powerpoint/2010/main" val="153214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929E6F-A012-42A7-A459-2A4B86863204}"/>
              </a:ext>
            </a:extLst>
          </p:cNvPr>
          <p:cNvSpPr>
            <a:spLocks noGrp="1"/>
          </p:cNvSpPr>
          <p:nvPr>
            <p:ph type="body" sz="quarter" idx="15"/>
          </p:nvPr>
        </p:nvSpPr>
        <p:spPr>
          <a:xfrm>
            <a:off x="467548" y="404671"/>
            <a:ext cx="7272804" cy="576057"/>
          </a:xfrm>
        </p:spPr>
        <p:txBody>
          <a:bodyPr/>
          <a:lstStyle/>
          <a:p>
            <a:r>
              <a:rPr lang="hu-HU" dirty="0" err="1"/>
              <a:t>Do</a:t>
            </a:r>
            <a:r>
              <a:rPr lang="hu-HU" dirty="0"/>
              <a:t> </a:t>
            </a:r>
            <a:r>
              <a:rPr lang="hu-HU" dirty="0" err="1"/>
              <a:t>we</a:t>
            </a:r>
            <a:r>
              <a:rPr lang="hu-HU" dirty="0"/>
              <a:t> </a:t>
            </a:r>
            <a:r>
              <a:rPr lang="hu-HU" dirty="0" err="1"/>
              <a:t>have</a:t>
            </a:r>
            <a:r>
              <a:rPr lang="hu-HU" dirty="0"/>
              <a:t> mind (</a:t>
            </a:r>
            <a:r>
              <a:rPr lang="hu-HU" dirty="0" err="1"/>
              <a:t>intellect</a:t>
            </a:r>
            <a:r>
              <a:rPr lang="hu-HU" dirty="0"/>
              <a:t>), </a:t>
            </a:r>
            <a:r>
              <a:rPr lang="hu-HU" dirty="0" err="1"/>
              <a:t>if</a:t>
            </a:r>
            <a:r>
              <a:rPr lang="hu-HU" dirty="0"/>
              <a:t> </a:t>
            </a:r>
            <a:r>
              <a:rPr lang="hu-HU" dirty="0" err="1"/>
              <a:t>there</a:t>
            </a:r>
            <a:r>
              <a:rPr lang="hu-HU" dirty="0"/>
              <a:t> is no </a:t>
            </a:r>
            <a:r>
              <a:rPr lang="hu-HU" dirty="0" err="1"/>
              <a:t>making</a:t>
            </a:r>
            <a:r>
              <a:rPr lang="hu-HU" dirty="0"/>
              <a:t> </a:t>
            </a:r>
            <a:r>
              <a:rPr lang="hu-HU" dirty="0" err="1"/>
              <a:t>sense</a:t>
            </a:r>
            <a:r>
              <a:rPr lang="hu-HU" dirty="0"/>
              <a:t>?</a:t>
            </a:r>
          </a:p>
        </p:txBody>
      </p:sp>
      <p:sp>
        <p:nvSpPr>
          <p:cNvPr id="3" name="Text Placeholder 2">
            <a:extLst>
              <a:ext uri="{FF2B5EF4-FFF2-40B4-BE49-F238E27FC236}">
                <a16:creationId xmlns:a16="http://schemas.microsoft.com/office/drawing/2014/main" id="{601D5D53-D6F6-4543-9987-CE9DDAB19FD1}"/>
              </a:ext>
            </a:extLst>
          </p:cNvPr>
          <p:cNvSpPr>
            <a:spLocks noGrp="1"/>
          </p:cNvSpPr>
          <p:nvPr>
            <p:ph type="body" sz="quarter" idx="16"/>
          </p:nvPr>
        </p:nvSpPr>
        <p:spPr>
          <a:xfrm>
            <a:off x="467548" y="1629024"/>
            <a:ext cx="7272804" cy="5184352"/>
          </a:xfrm>
        </p:spPr>
        <p:txBody>
          <a:bodyPr/>
          <a:lstStyle/>
          <a:p>
            <a:r>
              <a:rPr lang="hu-HU" dirty="0" err="1"/>
              <a:t>Searle</a:t>
            </a:r>
            <a:r>
              <a:rPr lang="hu-HU" dirty="0"/>
              <a:t>: </a:t>
            </a:r>
            <a:r>
              <a:rPr lang="hu-HU" dirty="0" err="1"/>
              <a:t>Chinese</a:t>
            </a:r>
            <a:r>
              <a:rPr lang="hu-HU" dirty="0"/>
              <a:t> </a:t>
            </a:r>
            <a:r>
              <a:rPr lang="hu-HU" dirty="0" err="1"/>
              <a:t>Room</a:t>
            </a:r>
            <a:r>
              <a:rPr lang="hu-HU" dirty="0"/>
              <a:t> </a:t>
            </a:r>
            <a:r>
              <a:rPr lang="hu-HU" dirty="0" err="1"/>
              <a:t>Argument</a:t>
            </a:r>
            <a:endParaRPr lang="hu-HU" dirty="0"/>
          </a:p>
          <a:p>
            <a:endParaRPr lang="hu-HU" dirty="0"/>
          </a:p>
          <a:p>
            <a:endParaRPr lang="hu-HU" dirty="0"/>
          </a:p>
          <a:p>
            <a:endParaRPr lang="hu-HU" dirty="0"/>
          </a:p>
          <a:p>
            <a:endParaRPr lang="hu-HU" dirty="0"/>
          </a:p>
          <a:p>
            <a:endParaRPr lang="hu-HU" dirty="0"/>
          </a:p>
          <a:p>
            <a:endParaRPr lang="hu-HU" dirty="0"/>
          </a:p>
          <a:p>
            <a:pPr indent="0">
              <a:buNone/>
            </a:pPr>
            <a:endParaRPr lang="hu-HU" dirty="0"/>
          </a:p>
          <a:p>
            <a:pPr lvl="1"/>
            <a:r>
              <a:rPr lang="hu-HU" dirty="0" err="1"/>
              <a:t>huge</a:t>
            </a:r>
            <a:r>
              <a:rPr lang="hu-HU" dirty="0"/>
              <a:t> </a:t>
            </a:r>
            <a:r>
              <a:rPr lang="hu-HU" dirty="0" err="1"/>
              <a:t>dictionary</a:t>
            </a:r>
            <a:r>
              <a:rPr lang="hu-HU" dirty="0"/>
              <a:t> (i.e. Big Data)</a:t>
            </a:r>
          </a:p>
          <a:p>
            <a:pPr lvl="1"/>
            <a:r>
              <a:rPr lang="hu-HU" dirty="0" err="1"/>
              <a:t>fast</a:t>
            </a:r>
            <a:r>
              <a:rPr lang="hu-HU" dirty="0"/>
              <a:t> </a:t>
            </a:r>
            <a:r>
              <a:rPr lang="hu-HU" dirty="0" err="1"/>
              <a:t>search</a:t>
            </a:r>
            <a:r>
              <a:rPr lang="hu-HU" dirty="0"/>
              <a:t> (i.e. </a:t>
            </a:r>
            <a:r>
              <a:rPr lang="hu-HU" dirty="0" err="1"/>
              <a:t>lookup</a:t>
            </a:r>
            <a:r>
              <a:rPr lang="hu-HU" dirty="0"/>
              <a:t> </a:t>
            </a:r>
            <a:r>
              <a:rPr lang="hu-HU" dirty="0" err="1"/>
              <a:t>table</a:t>
            </a:r>
            <a:r>
              <a:rPr lang="hu-HU" dirty="0"/>
              <a:t>)</a:t>
            </a:r>
          </a:p>
          <a:p>
            <a:pPr lvl="1">
              <a:buFont typeface="Wingdings" panose="05000000000000000000" pitchFamily="2" charset="2"/>
              <a:buChar char="è"/>
            </a:pPr>
            <a:r>
              <a:rPr lang="hu-HU" dirty="0">
                <a:sym typeface="Wingdings" panose="05000000000000000000" pitchFamily="2" charset="2"/>
              </a:rPr>
              <a:t>output: </a:t>
            </a:r>
            <a:r>
              <a:rPr lang="hu-HU" dirty="0" err="1">
                <a:sym typeface="Wingdings" panose="05000000000000000000" pitchFamily="2" charset="2"/>
              </a:rPr>
              <a:t>solution</a:t>
            </a:r>
            <a:r>
              <a:rPr lang="hu-HU" dirty="0">
                <a:sym typeface="Wingdings" panose="05000000000000000000" pitchFamily="2" charset="2"/>
              </a:rPr>
              <a:t>...</a:t>
            </a:r>
          </a:p>
          <a:p>
            <a:pPr lvl="1">
              <a:buFont typeface="Wingdings" panose="05000000000000000000" pitchFamily="2" charset="2"/>
              <a:buChar char="è"/>
            </a:pPr>
            <a:r>
              <a:rPr lang="hu-HU" dirty="0">
                <a:sym typeface="Wingdings" panose="05000000000000000000" pitchFamily="2" charset="2"/>
              </a:rPr>
              <a:t>Is </a:t>
            </a:r>
            <a:r>
              <a:rPr lang="hu-HU" dirty="0" err="1">
                <a:sym typeface="Wingdings" panose="05000000000000000000" pitchFamily="2" charset="2"/>
              </a:rPr>
              <a:t>this</a:t>
            </a:r>
            <a:r>
              <a:rPr lang="hu-HU" dirty="0">
                <a:sym typeface="Wingdings" panose="05000000000000000000" pitchFamily="2" charset="2"/>
              </a:rPr>
              <a:t> </a:t>
            </a:r>
            <a:r>
              <a:rPr lang="hu-HU" dirty="0" err="1">
                <a:sym typeface="Wingdings" panose="05000000000000000000" pitchFamily="2" charset="2"/>
              </a:rPr>
              <a:t>intelligence</a:t>
            </a:r>
            <a:r>
              <a:rPr lang="hu-HU" dirty="0">
                <a:sym typeface="Wingdings" panose="05000000000000000000" pitchFamily="2" charset="2"/>
              </a:rPr>
              <a:t>?</a:t>
            </a:r>
          </a:p>
        </p:txBody>
      </p:sp>
      <p:pic>
        <p:nvPicPr>
          <p:cNvPr id="2050" name="Picture 2" descr="Image result for chinese room">
            <a:extLst>
              <a:ext uri="{FF2B5EF4-FFF2-40B4-BE49-F238E27FC236}">
                <a16:creationId xmlns:a16="http://schemas.microsoft.com/office/drawing/2014/main" id="{EA9BE6ED-A8AF-488F-9A22-B6BABA974E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2132856"/>
            <a:ext cx="5151969"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658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A628DA-F975-4CBD-A559-042354FB7730}"/>
              </a:ext>
            </a:extLst>
          </p:cNvPr>
          <p:cNvSpPr>
            <a:spLocks noGrp="1"/>
          </p:cNvSpPr>
          <p:nvPr>
            <p:ph type="body" sz="quarter" idx="15"/>
          </p:nvPr>
        </p:nvSpPr>
        <p:spPr/>
        <p:txBody>
          <a:bodyPr/>
          <a:lstStyle/>
          <a:p>
            <a:r>
              <a:rPr lang="hu-HU" dirty="0" err="1"/>
              <a:t>Resolution</a:t>
            </a:r>
            <a:r>
              <a:rPr lang="hu-HU" dirty="0"/>
              <a:t> </a:t>
            </a:r>
            <a:r>
              <a:rPr lang="hu-HU" dirty="0" err="1"/>
              <a:t>to</a:t>
            </a:r>
            <a:r>
              <a:rPr lang="hu-HU" dirty="0"/>
              <a:t> </a:t>
            </a:r>
            <a:r>
              <a:rPr lang="hu-HU" dirty="0" err="1"/>
              <a:t>the</a:t>
            </a:r>
            <a:r>
              <a:rPr lang="hu-HU" dirty="0"/>
              <a:t> homunculus </a:t>
            </a:r>
            <a:r>
              <a:rPr lang="hu-HU" dirty="0" err="1"/>
              <a:t>fallacy</a:t>
            </a:r>
            <a:endParaRPr lang="hu-HU" dirty="0"/>
          </a:p>
        </p:txBody>
      </p:sp>
      <p:sp>
        <p:nvSpPr>
          <p:cNvPr id="3" name="Text Placeholder 2">
            <a:extLst>
              <a:ext uri="{FF2B5EF4-FFF2-40B4-BE49-F238E27FC236}">
                <a16:creationId xmlns:a16="http://schemas.microsoft.com/office/drawing/2014/main" id="{3CE61D00-F5FE-47B1-AD8E-3FB067AEE3D5}"/>
              </a:ext>
            </a:extLst>
          </p:cNvPr>
          <p:cNvSpPr>
            <a:spLocks noGrp="1"/>
          </p:cNvSpPr>
          <p:nvPr>
            <p:ph type="body" sz="quarter" idx="16"/>
          </p:nvPr>
        </p:nvSpPr>
        <p:spPr/>
        <p:txBody>
          <a:bodyPr/>
          <a:lstStyle/>
          <a:p>
            <a:pPr marL="342900" indent="-342900"/>
            <a:r>
              <a:rPr lang="hu-HU" dirty="0"/>
              <a:t>The </a:t>
            </a:r>
            <a:r>
              <a:rPr lang="hu-HU" dirty="0" err="1"/>
              <a:t>task</a:t>
            </a:r>
            <a:r>
              <a:rPr lang="hu-HU" dirty="0"/>
              <a:t> is </a:t>
            </a:r>
            <a:r>
              <a:rPr lang="hu-HU" dirty="0" err="1"/>
              <a:t>as</a:t>
            </a:r>
            <a:r>
              <a:rPr lang="hu-HU" dirty="0"/>
              <a:t> </a:t>
            </a:r>
            <a:r>
              <a:rPr lang="hu-HU" dirty="0" err="1"/>
              <a:t>follows</a:t>
            </a:r>
            <a:endParaRPr lang="hu-HU" dirty="0"/>
          </a:p>
          <a:p>
            <a:pPr marL="828888" lvl="1" indent="-342900">
              <a:buFont typeface="Wingdings" panose="05000000000000000000" pitchFamily="2" charset="2"/>
              <a:buChar char="à"/>
            </a:pPr>
            <a:r>
              <a:rPr lang="hu-HU" dirty="0" err="1"/>
              <a:t>make</a:t>
            </a:r>
            <a:r>
              <a:rPr lang="hu-HU" dirty="0"/>
              <a:t> </a:t>
            </a:r>
            <a:r>
              <a:rPr lang="hu-HU" dirty="0" err="1"/>
              <a:t>sense</a:t>
            </a:r>
            <a:r>
              <a:rPr lang="hu-HU" dirty="0"/>
              <a:t> of </a:t>
            </a:r>
            <a:r>
              <a:rPr lang="hu-HU" dirty="0" err="1"/>
              <a:t>the</a:t>
            </a:r>
            <a:r>
              <a:rPr lang="hu-HU" dirty="0"/>
              <a:t> input </a:t>
            </a:r>
          </a:p>
          <a:p>
            <a:pPr marL="828888" lvl="1" indent="-342900">
              <a:buFont typeface="Wingdings" panose="05000000000000000000" pitchFamily="2" charset="2"/>
              <a:buChar char="à"/>
            </a:pPr>
            <a:r>
              <a:rPr lang="hu-HU" dirty="0" err="1"/>
              <a:t>by</a:t>
            </a:r>
            <a:r>
              <a:rPr lang="hu-HU" dirty="0"/>
              <a:t> </a:t>
            </a:r>
            <a:r>
              <a:rPr lang="hu-HU" dirty="0" err="1"/>
              <a:t>means</a:t>
            </a:r>
            <a:r>
              <a:rPr lang="hu-HU" dirty="0"/>
              <a:t> of </a:t>
            </a:r>
            <a:r>
              <a:rPr lang="hu-HU" dirty="0" err="1"/>
              <a:t>the</a:t>
            </a:r>
            <a:r>
              <a:rPr lang="hu-HU" dirty="0"/>
              <a:t> </a:t>
            </a:r>
            <a:r>
              <a:rPr lang="hu-HU" dirty="0" err="1"/>
              <a:t>representation</a:t>
            </a:r>
            <a:endParaRPr lang="hu-HU" dirty="0"/>
          </a:p>
          <a:p>
            <a:pPr marL="342900" indent="-342900"/>
            <a:endParaRPr lang="hu-HU" dirty="0"/>
          </a:p>
          <a:p>
            <a:pPr marL="342900" indent="-342900"/>
            <a:r>
              <a:rPr lang="hu-HU" dirty="0"/>
              <a:t>In </a:t>
            </a:r>
            <a:r>
              <a:rPr lang="hu-HU" dirty="0" err="1"/>
              <a:t>other</a:t>
            </a:r>
            <a:r>
              <a:rPr lang="hu-HU" dirty="0"/>
              <a:t> </a:t>
            </a:r>
            <a:r>
              <a:rPr lang="hu-HU" dirty="0" err="1"/>
              <a:t>words</a:t>
            </a:r>
            <a:r>
              <a:rPr lang="hu-HU" dirty="0"/>
              <a:t> (Lőrincz </a:t>
            </a:r>
            <a:r>
              <a:rPr lang="hu-HU" dirty="0" err="1"/>
              <a:t>et</a:t>
            </a:r>
            <a:r>
              <a:rPr lang="hu-HU" dirty="0"/>
              <a:t> </a:t>
            </a:r>
            <a:r>
              <a:rPr lang="hu-HU" dirty="0" err="1"/>
              <a:t>al</a:t>
            </a:r>
            <a:r>
              <a:rPr lang="hu-HU" dirty="0"/>
              <a:t>. 2002. J. </a:t>
            </a:r>
            <a:r>
              <a:rPr lang="hu-HU" dirty="0" err="1"/>
              <a:t>Comp</a:t>
            </a:r>
            <a:r>
              <a:rPr lang="hu-HU" dirty="0"/>
              <a:t>. </a:t>
            </a:r>
            <a:r>
              <a:rPr lang="hu-HU" dirty="0" err="1"/>
              <a:t>Neurosci</a:t>
            </a:r>
            <a:r>
              <a:rPr lang="hu-HU" dirty="0"/>
              <a:t>.)</a:t>
            </a:r>
          </a:p>
          <a:p>
            <a:pPr marL="828888" lvl="1" indent="-342900">
              <a:buFont typeface="Wingdings" panose="05000000000000000000" pitchFamily="2" charset="2"/>
              <a:buChar char="à"/>
            </a:pPr>
            <a:r>
              <a:rPr lang="hu-HU" dirty="0">
                <a:sym typeface="Wingdings" panose="05000000000000000000" pitchFamily="2" charset="2"/>
              </a:rPr>
              <a:t>a </a:t>
            </a:r>
            <a:r>
              <a:rPr lang="hu-HU" dirty="0" err="1">
                <a:sym typeface="Wingdings" panose="05000000000000000000" pitchFamily="2" charset="2"/>
              </a:rPr>
              <a:t>representation</a:t>
            </a:r>
            <a:r>
              <a:rPr lang="hu-HU" dirty="0">
                <a:sym typeface="Wingdings" panose="05000000000000000000" pitchFamily="2" charset="2"/>
              </a:rPr>
              <a:t> is </a:t>
            </a:r>
            <a:r>
              <a:rPr lang="hu-HU" dirty="0" err="1">
                <a:sym typeface="Wingdings" panose="05000000000000000000" pitchFamily="2" charset="2"/>
              </a:rPr>
              <a:t>good</a:t>
            </a:r>
            <a:r>
              <a:rPr lang="hu-HU" dirty="0">
                <a:sym typeface="Wingdings" panose="05000000000000000000" pitchFamily="2" charset="2"/>
              </a:rPr>
              <a:t> </a:t>
            </a:r>
            <a:r>
              <a:rPr lang="hu-HU" dirty="0" err="1">
                <a:sym typeface="Wingdings" panose="05000000000000000000" pitchFamily="2" charset="2"/>
              </a:rPr>
              <a:t>if</a:t>
            </a:r>
            <a:endParaRPr lang="hu-HU" dirty="0">
              <a:sym typeface="Wingdings" panose="05000000000000000000" pitchFamily="2" charset="2"/>
            </a:endParaRPr>
          </a:p>
          <a:p>
            <a:pPr marL="828888" lvl="1" indent="-342900">
              <a:buFont typeface="Wingdings" panose="05000000000000000000" pitchFamily="2" charset="2"/>
              <a:buChar char="à"/>
            </a:pPr>
            <a:r>
              <a:rPr lang="hu-HU" dirty="0" err="1">
                <a:sym typeface="Wingdings" panose="05000000000000000000" pitchFamily="2" charset="2"/>
              </a:rPr>
              <a:t>it</a:t>
            </a:r>
            <a:r>
              <a:rPr lang="hu-HU" dirty="0">
                <a:sym typeface="Wingdings" panose="05000000000000000000" pitchFamily="2" charset="2"/>
              </a:rPr>
              <a:t> </a:t>
            </a:r>
            <a:r>
              <a:rPr lang="hu-HU" dirty="0" err="1">
                <a:sym typeface="Wingdings" panose="05000000000000000000" pitchFamily="2" charset="2"/>
              </a:rPr>
              <a:t>can</a:t>
            </a:r>
            <a:r>
              <a:rPr lang="hu-HU" dirty="0">
                <a:sym typeface="Wingdings" panose="05000000000000000000" pitchFamily="2" charset="2"/>
              </a:rPr>
              <a:t> (</a:t>
            </a:r>
            <a:r>
              <a:rPr lang="hu-HU" dirty="0" err="1">
                <a:sym typeface="Wingdings" panose="05000000000000000000" pitchFamily="2" charset="2"/>
              </a:rPr>
              <a:t>produce</a:t>
            </a:r>
            <a:r>
              <a:rPr lang="hu-HU" dirty="0">
                <a:sym typeface="Wingdings" panose="05000000000000000000" pitchFamily="2" charset="2"/>
              </a:rPr>
              <a:t>, </a:t>
            </a:r>
            <a:r>
              <a:rPr lang="hu-HU" dirty="0" err="1">
                <a:sym typeface="Wingdings" panose="05000000000000000000" pitchFamily="2" charset="2"/>
              </a:rPr>
              <a:t>generate</a:t>
            </a:r>
            <a:r>
              <a:rPr lang="hu-HU" dirty="0">
                <a:sym typeface="Wingdings" panose="05000000000000000000" pitchFamily="2" charset="2"/>
              </a:rPr>
              <a:t>) </a:t>
            </a:r>
            <a:r>
              <a:rPr lang="hu-HU" dirty="0" err="1">
                <a:sym typeface="Wingdings" panose="05000000000000000000" pitchFamily="2" charset="2"/>
              </a:rPr>
              <a:t>derive</a:t>
            </a:r>
            <a:r>
              <a:rPr lang="hu-HU" dirty="0">
                <a:sym typeface="Wingdings" panose="05000000000000000000" pitchFamily="2" charset="2"/>
              </a:rPr>
              <a:t> (</a:t>
            </a:r>
            <a:r>
              <a:rPr lang="hu-HU" dirty="0" err="1">
                <a:sym typeface="Wingdings" panose="05000000000000000000" pitchFamily="2" charset="2"/>
              </a:rPr>
              <a:t>sg</a:t>
            </a:r>
            <a:r>
              <a:rPr lang="hu-HU" dirty="0">
                <a:sym typeface="Wingdings" panose="05000000000000000000" pitchFamily="2" charset="2"/>
              </a:rPr>
              <a:t>.)</a:t>
            </a:r>
          </a:p>
          <a:p>
            <a:pPr marL="828888" lvl="1" indent="-342900">
              <a:buFont typeface="Wingdings" panose="05000000000000000000" pitchFamily="2" charset="2"/>
              <a:buChar char="à"/>
            </a:pPr>
            <a:r>
              <a:rPr lang="hu-HU" dirty="0">
                <a:sym typeface="Wingdings" panose="05000000000000000000" pitchFamily="2" charset="2"/>
              </a:rPr>
              <a:t>(an </a:t>
            </a:r>
            <a:r>
              <a:rPr lang="hu-HU" dirty="0" err="1">
                <a:sym typeface="Wingdings" panose="05000000000000000000" pitchFamily="2" charset="2"/>
              </a:rPr>
              <a:t>approximation</a:t>
            </a:r>
            <a:r>
              <a:rPr lang="hu-HU" dirty="0">
                <a:sym typeface="Wingdings" panose="05000000000000000000" pitchFamily="2" charset="2"/>
              </a:rPr>
              <a:t> of) </a:t>
            </a:r>
            <a:r>
              <a:rPr lang="hu-HU" dirty="0" err="1">
                <a:sym typeface="Wingdings" panose="05000000000000000000" pitchFamily="2" charset="2"/>
              </a:rPr>
              <a:t>the</a:t>
            </a:r>
            <a:r>
              <a:rPr lang="hu-HU" dirty="0">
                <a:sym typeface="Wingdings" panose="05000000000000000000" pitchFamily="2" charset="2"/>
              </a:rPr>
              <a:t> input</a:t>
            </a:r>
          </a:p>
          <a:p>
            <a:pPr indent="0">
              <a:buNone/>
            </a:pPr>
            <a:endParaRPr lang="hu-HU" dirty="0">
              <a:sym typeface="Wingdings" panose="05000000000000000000" pitchFamily="2" charset="2"/>
            </a:endParaRPr>
          </a:p>
          <a:p>
            <a:pPr indent="0">
              <a:buNone/>
            </a:pPr>
            <a:endParaRPr lang="hu-HU" dirty="0"/>
          </a:p>
        </p:txBody>
      </p:sp>
      <p:sp>
        <p:nvSpPr>
          <p:cNvPr id="4" name="Rectangle 3">
            <a:extLst>
              <a:ext uri="{FF2B5EF4-FFF2-40B4-BE49-F238E27FC236}">
                <a16:creationId xmlns:a16="http://schemas.microsoft.com/office/drawing/2014/main" id="{5449B9DC-C638-49CA-BC0A-FF7B93D7071B}"/>
              </a:ext>
            </a:extLst>
          </p:cNvPr>
          <p:cNvSpPr/>
          <p:nvPr/>
        </p:nvSpPr>
        <p:spPr>
          <a:xfrm>
            <a:off x="1043608" y="4749120"/>
            <a:ext cx="288032" cy="192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hu-HU" dirty="0"/>
              <a:t>Input</a:t>
            </a:r>
          </a:p>
        </p:txBody>
      </p:sp>
      <p:sp>
        <p:nvSpPr>
          <p:cNvPr id="6" name="Rectangle 5">
            <a:extLst>
              <a:ext uri="{FF2B5EF4-FFF2-40B4-BE49-F238E27FC236}">
                <a16:creationId xmlns:a16="http://schemas.microsoft.com/office/drawing/2014/main" id="{CB7871E1-AA00-4C0A-B1B9-80819FCD764B}"/>
              </a:ext>
            </a:extLst>
          </p:cNvPr>
          <p:cNvSpPr/>
          <p:nvPr/>
        </p:nvSpPr>
        <p:spPr>
          <a:xfrm>
            <a:off x="2699792" y="4740439"/>
            <a:ext cx="288032" cy="192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hu-HU" dirty="0" err="1"/>
              <a:t>Representation</a:t>
            </a:r>
            <a:endParaRPr lang="hu-HU" dirty="0"/>
          </a:p>
        </p:txBody>
      </p:sp>
      <p:sp>
        <p:nvSpPr>
          <p:cNvPr id="7" name="Rectangle 6">
            <a:extLst>
              <a:ext uri="{FF2B5EF4-FFF2-40B4-BE49-F238E27FC236}">
                <a16:creationId xmlns:a16="http://schemas.microsoft.com/office/drawing/2014/main" id="{671D96EA-2677-4E62-859C-BE2A90DD3CF0}"/>
              </a:ext>
            </a:extLst>
          </p:cNvPr>
          <p:cNvSpPr/>
          <p:nvPr/>
        </p:nvSpPr>
        <p:spPr>
          <a:xfrm>
            <a:off x="4355976" y="4729418"/>
            <a:ext cx="288032" cy="192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hu-HU" dirty="0" err="1"/>
              <a:t>Approximate</a:t>
            </a:r>
            <a:r>
              <a:rPr lang="hu-HU" dirty="0"/>
              <a:t> Input</a:t>
            </a:r>
          </a:p>
        </p:txBody>
      </p:sp>
      <p:cxnSp>
        <p:nvCxnSpPr>
          <p:cNvPr id="8" name="Straight Arrow Connector 7">
            <a:extLst>
              <a:ext uri="{FF2B5EF4-FFF2-40B4-BE49-F238E27FC236}">
                <a16:creationId xmlns:a16="http://schemas.microsoft.com/office/drawing/2014/main" id="{B0A5D1E4-853E-4458-B82E-273E5593FAFC}"/>
              </a:ext>
            </a:extLst>
          </p:cNvPr>
          <p:cNvCxnSpPr>
            <a:stCxn id="4" idx="3"/>
            <a:endCxn id="6" idx="1"/>
          </p:cNvCxnSpPr>
          <p:nvPr/>
        </p:nvCxnSpPr>
        <p:spPr>
          <a:xfrm flipV="1">
            <a:off x="1331640" y="5700559"/>
            <a:ext cx="1368152" cy="8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2A762B9-F69D-4886-BFEE-52BFB302B691}"/>
              </a:ext>
            </a:extLst>
          </p:cNvPr>
          <p:cNvCxnSpPr>
            <a:stCxn id="6" idx="3"/>
            <a:endCxn id="7" idx="1"/>
          </p:cNvCxnSpPr>
          <p:nvPr/>
        </p:nvCxnSpPr>
        <p:spPr>
          <a:xfrm flipV="1">
            <a:off x="2987824" y="5689538"/>
            <a:ext cx="1368152" cy="11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15F18A7-B6F3-4BD4-A172-C2185A20D10E}"/>
              </a:ext>
            </a:extLst>
          </p:cNvPr>
          <p:cNvSpPr txBox="1"/>
          <p:nvPr/>
        </p:nvSpPr>
        <p:spPr>
          <a:xfrm>
            <a:off x="5079213" y="5709240"/>
            <a:ext cx="3630096" cy="923330"/>
          </a:xfrm>
          <a:prstGeom prst="rect">
            <a:avLst/>
          </a:prstGeom>
          <a:noFill/>
        </p:spPr>
        <p:txBody>
          <a:bodyPr wrap="none" rtlCol="0">
            <a:spAutoFit/>
          </a:bodyPr>
          <a:lstStyle/>
          <a:p>
            <a:pPr marL="285750" indent="-285750">
              <a:buFont typeface="Wingdings" panose="05000000000000000000" pitchFamily="2" charset="2"/>
              <a:buChar char="è"/>
            </a:pPr>
            <a:r>
              <a:rPr lang="hu-HU" dirty="0">
                <a:sym typeface="Wingdings" panose="05000000000000000000" pitchFamily="2" charset="2"/>
              </a:rPr>
              <a:t>Autoencoder  Good!</a:t>
            </a:r>
          </a:p>
          <a:p>
            <a:pPr marL="285750" indent="-285750">
              <a:buFont typeface="Wingdings" panose="05000000000000000000" pitchFamily="2" charset="2"/>
              <a:buChar char="è"/>
            </a:pPr>
            <a:r>
              <a:rPr lang="hu-HU" dirty="0">
                <a:solidFill>
                  <a:srgbClr val="C00000"/>
                </a:solidFill>
                <a:sym typeface="Wingdings" panose="05000000000000000000" pitchFamily="2" charset="2"/>
              </a:rPr>
              <a:t>Is an </a:t>
            </a:r>
            <a:r>
              <a:rPr lang="hu-HU" dirty="0" err="1">
                <a:solidFill>
                  <a:srgbClr val="C00000"/>
                </a:solidFill>
                <a:sym typeface="Wingdings" panose="05000000000000000000" pitchFamily="2" charset="2"/>
              </a:rPr>
              <a:t>identity</a:t>
            </a:r>
            <a:r>
              <a:rPr lang="hu-HU" dirty="0">
                <a:solidFill>
                  <a:srgbClr val="C00000"/>
                </a:solidFill>
                <a:sym typeface="Wingdings" panose="05000000000000000000" pitchFamily="2" charset="2"/>
              </a:rPr>
              <a:t> </a:t>
            </a:r>
            <a:r>
              <a:rPr lang="hu-HU" dirty="0" err="1">
                <a:solidFill>
                  <a:srgbClr val="C00000"/>
                </a:solidFill>
                <a:sym typeface="Wingdings" panose="05000000000000000000" pitchFamily="2" charset="2"/>
              </a:rPr>
              <a:t>matrix</a:t>
            </a:r>
            <a:r>
              <a:rPr lang="hu-HU" dirty="0">
                <a:solidFill>
                  <a:srgbClr val="C00000"/>
                </a:solidFill>
                <a:sym typeface="Wingdings" panose="05000000000000000000" pitchFamily="2" charset="2"/>
              </a:rPr>
              <a:t> OK?  </a:t>
            </a:r>
            <a:r>
              <a:rPr lang="hu-HU" dirty="0" err="1">
                <a:solidFill>
                  <a:srgbClr val="C00000"/>
                </a:solidFill>
                <a:sym typeface="Wingdings" panose="05000000000000000000" pitchFamily="2" charset="2"/>
              </a:rPr>
              <a:t>Bad</a:t>
            </a:r>
            <a:r>
              <a:rPr lang="hu-HU" dirty="0">
                <a:solidFill>
                  <a:srgbClr val="C00000"/>
                </a:solidFill>
                <a:sym typeface="Wingdings" panose="05000000000000000000" pitchFamily="2" charset="2"/>
              </a:rPr>
              <a:t>...</a:t>
            </a:r>
          </a:p>
          <a:p>
            <a:pPr marL="742950" lvl="1" indent="-285750">
              <a:buFont typeface="Wingdings" panose="05000000000000000000" pitchFamily="2" charset="2"/>
              <a:buChar char="è"/>
            </a:pPr>
            <a:r>
              <a:rPr lang="hu-HU" dirty="0" err="1">
                <a:solidFill>
                  <a:srgbClr val="C00000"/>
                </a:solidFill>
                <a:sym typeface="Wingdings" panose="05000000000000000000" pitchFamily="2" charset="2"/>
              </a:rPr>
              <a:t>Why</a:t>
            </a:r>
            <a:r>
              <a:rPr lang="hu-HU" dirty="0">
                <a:solidFill>
                  <a:srgbClr val="C00000"/>
                </a:solidFill>
                <a:sym typeface="Wingdings" panose="05000000000000000000" pitchFamily="2" charset="2"/>
              </a:rPr>
              <a:t> is </a:t>
            </a:r>
            <a:r>
              <a:rPr lang="hu-HU" dirty="0" err="1">
                <a:solidFill>
                  <a:srgbClr val="C00000"/>
                </a:solidFill>
                <a:sym typeface="Wingdings" panose="05000000000000000000" pitchFamily="2" charset="2"/>
              </a:rPr>
              <a:t>it</a:t>
            </a:r>
            <a:r>
              <a:rPr lang="hu-HU" dirty="0">
                <a:solidFill>
                  <a:srgbClr val="C00000"/>
                </a:solidFill>
                <a:sym typeface="Wingdings" panose="05000000000000000000" pitchFamily="2" charset="2"/>
              </a:rPr>
              <a:t> </a:t>
            </a:r>
            <a:r>
              <a:rPr lang="hu-HU" dirty="0" err="1">
                <a:solidFill>
                  <a:srgbClr val="C00000"/>
                </a:solidFill>
                <a:sym typeface="Wingdings" panose="05000000000000000000" pitchFamily="2" charset="2"/>
              </a:rPr>
              <a:t>bad</a:t>
            </a:r>
            <a:r>
              <a:rPr lang="hu-HU" dirty="0">
                <a:solidFill>
                  <a:srgbClr val="C00000"/>
                </a:solidFill>
                <a:sym typeface="Wingdings" panose="05000000000000000000" pitchFamily="2" charset="2"/>
              </a:rPr>
              <a:t>??</a:t>
            </a:r>
            <a:endParaRPr lang="hu-HU" dirty="0">
              <a:solidFill>
                <a:srgbClr val="C00000"/>
              </a:solidFill>
            </a:endParaRPr>
          </a:p>
        </p:txBody>
      </p:sp>
      <p:sp>
        <p:nvSpPr>
          <p:cNvPr id="5" name="TextBox 4">
            <a:extLst>
              <a:ext uri="{FF2B5EF4-FFF2-40B4-BE49-F238E27FC236}">
                <a16:creationId xmlns:a16="http://schemas.microsoft.com/office/drawing/2014/main" id="{28FB044E-6900-438F-B446-6960F620E80C}"/>
              </a:ext>
            </a:extLst>
          </p:cNvPr>
          <p:cNvSpPr txBox="1"/>
          <p:nvPr/>
        </p:nvSpPr>
        <p:spPr>
          <a:xfrm>
            <a:off x="6804240" y="3391989"/>
            <a:ext cx="1872212" cy="2031325"/>
          </a:xfrm>
          <a:prstGeom prst="rect">
            <a:avLst/>
          </a:prstGeom>
          <a:solidFill>
            <a:schemeClr val="accent3">
              <a:lumMod val="20000"/>
              <a:lumOff val="80000"/>
              <a:alpha val="14000"/>
            </a:schemeClr>
          </a:solidFill>
        </p:spPr>
        <p:txBody>
          <a:bodyPr wrap="square" rtlCol="0">
            <a:spAutoFit/>
          </a:bodyPr>
          <a:lstStyle/>
          <a:p>
            <a:r>
              <a:rPr lang="hu-HU" dirty="0">
                <a:latin typeface="Times New Roman" panose="02020603050405020304" pitchFamily="18" charset="0"/>
                <a:cs typeface="Times New Roman" panose="02020603050405020304" pitchFamily="18" charset="0"/>
              </a:rPr>
              <a:t>Input: </a:t>
            </a:r>
            <a:r>
              <a:rPr lang="hu-HU" i="1" dirty="0">
                <a:latin typeface="Times New Roman" panose="02020603050405020304" pitchFamily="18" charset="0"/>
                <a:cs typeface="Times New Roman" panose="02020603050405020304" pitchFamily="18" charset="0"/>
              </a:rPr>
              <a:t>x</a:t>
            </a:r>
          </a:p>
          <a:p>
            <a:r>
              <a:rPr lang="hu-HU" dirty="0" err="1">
                <a:latin typeface="Times New Roman" panose="02020603050405020304" pitchFamily="18" charset="0"/>
                <a:cs typeface="Times New Roman" panose="02020603050405020304" pitchFamily="18" charset="0"/>
              </a:rPr>
              <a:t>Representation</a:t>
            </a:r>
            <a:r>
              <a:rPr lang="hu-HU" dirty="0">
                <a:latin typeface="Times New Roman" panose="02020603050405020304" pitchFamily="18" charset="0"/>
                <a:cs typeface="Times New Roman" panose="02020603050405020304" pitchFamily="18" charset="0"/>
              </a:rPr>
              <a:t>: </a:t>
            </a:r>
            <a:r>
              <a:rPr lang="hu-HU" i="1" dirty="0">
                <a:latin typeface="Times New Roman" panose="02020603050405020304" pitchFamily="18" charset="0"/>
                <a:cs typeface="Times New Roman" panose="02020603050405020304" pitchFamily="18" charset="0"/>
              </a:rPr>
              <a:t>h</a:t>
            </a:r>
          </a:p>
          <a:p>
            <a:r>
              <a:rPr lang="hu-HU" dirty="0" err="1">
                <a:latin typeface="Times New Roman" panose="02020603050405020304" pitchFamily="18" charset="0"/>
                <a:cs typeface="Times New Roman" panose="02020603050405020304" pitchFamily="18" charset="0"/>
              </a:rPr>
              <a:t>Estimated</a:t>
            </a:r>
            <a:r>
              <a:rPr lang="hu-HU" dirty="0">
                <a:latin typeface="Times New Roman" panose="02020603050405020304" pitchFamily="18" charset="0"/>
                <a:cs typeface="Times New Roman" panose="02020603050405020304" pitchFamily="18" charset="0"/>
              </a:rPr>
              <a:t> input: </a:t>
            </a:r>
            <a:r>
              <a:rPr lang="hu-HU" i="1" dirty="0">
                <a:latin typeface="Times New Roman" panose="02020603050405020304" pitchFamily="18" charset="0"/>
                <a:cs typeface="Times New Roman" panose="02020603050405020304" pitchFamily="18" charset="0"/>
              </a:rPr>
              <a:t>y</a:t>
            </a:r>
          </a:p>
          <a:p>
            <a:r>
              <a:rPr lang="hu-HU" dirty="0" err="1">
                <a:latin typeface="Times New Roman" panose="02020603050405020304" pitchFamily="18" charset="0"/>
                <a:cs typeface="Times New Roman" panose="02020603050405020304" pitchFamily="18" charset="0"/>
              </a:rPr>
              <a:t>Identity</a:t>
            </a:r>
            <a:r>
              <a:rPr lang="hu-HU" dirty="0">
                <a:latin typeface="Times New Roman" panose="02020603050405020304" pitchFamily="18" charset="0"/>
                <a:cs typeface="Times New Roman" panose="02020603050405020304" pitchFamily="18" charset="0"/>
              </a:rPr>
              <a:t> </a:t>
            </a:r>
            <a:r>
              <a:rPr lang="hu-HU" dirty="0" err="1">
                <a:latin typeface="Times New Roman" panose="02020603050405020304" pitchFamily="18" charset="0"/>
                <a:cs typeface="Times New Roman" panose="02020603050405020304" pitchFamily="18" charset="0"/>
              </a:rPr>
              <a:t>matrix</a:t>
            </a:r>
            <a:r>
              <a:rPr lang="hu-HU" dirty="0">
                <a:latin typeface="Times New Roman" panose="02020603050405020304" pitchFamily="18" charset="0"/>
                <a:cs typeface="Times New Roman" panose="02020603050405020304" pitchFamily="18" charset="0"/>
              </a:rPr>
              <a:t>: </a:t>
            </a:r>
            <a:r>
              <a:rPr lang="hu-HU" i="1" dirty="0">
                <a:latin typeface="Times New Roman" panose="02020603050405020304" pitchFamily="18" charset="0"/>
                <a:cs typeface="Times New Roman" panose="02020603050405020304" pitchFamily="18" charset="0"/>
              </a:rPr>
              <a:t>I</a:t>
            </a:r>
          </a:p>
          <a:p>
            <a:r>
              <a:rPr lang="hu-HU" i="1" dirty="0" smtClean="0">
                <a:latin typeface="Times New Roman" panose="02020603050405020304" pitchFamily="18" charset="0"/>
                <a:cs typeface="Times New Roman" panose="02020603050405020304" pitchFamily="18" charset="0"/>
              </a:rPr>
              <a:t>h=</a:t>
            </a:r>
            <a:r>
              <a:rPr lang="hu-HU" i="1" dirty="0" err="1" smtClean="0">
                <a:latin typeface="Times New Roman" panose="02020603050405020304" pitchFamily="18" charset="0"/>
                <a:cs typeface="Times New Roman" panose="02020603050405020304" pitchFamily="18" charset="0"/>
              </a:rPr>
              <a:t>Ix</a:t>
            </a:r>
            <a:endParaRPr lang="hu-HU" i="1" dirty="0">
              <a:latin typeface="Times New Roman" panose="02020603050405020304" pitchFamily="18" charset="0"/>
              <a:cs typeface="Times New Roman" panose="02020603050405020304" pitchFamily="18" charset="0"/>
            </a:endParaRPr>
          </a:p>
          <a:p>
            <a:r>
              <a:rPr lang="hu-HU" i="1" dirty="0">
                <a:latin typeface="Times New Roman" panose="02020603050405020304" pitchFamily="18" charset="0"/>
                <a:cs typeface="Times New Roman" panose="02020603050405020304" pitchFamily="18" charset="0"/>
              </a:rPr>
              <a:t>y=</a:t>
            </a:r>
            <a:r>
              <a:rPr lang="hu-HU" i="1" dirty="0" err="1">
                <a:latin typeface="Times New Roman" panose="02020603050405020304" pitchFamily="18" charset="0"/>
                <a:cs typeface="Times New Roman" panose="02020603050405020304" pitchFamily="18" charset="0"/>
              </a:rPr>
              <a:t>Ih</a:t>
            </a:r>
            <a:endParaRPr lang="hu-HU" i="1" dirty="0">
              <a:latin typeface="Times New Roman" panose="02020603050405020304" pitchFamily="18" charset="0"/>
              <a:cs typeface="Times New Roman" panose="02020603050405020304" pitchFamily="18" charset="0"/>
            </a:endParaRPr>
          </a:p>
          <a:p>
            <a:r>
              <a:rPr lang="hu-HU" dirty="0" err="1">
                <a:latin typeface="Times New Roman" panose="02020603050405020304" pitchFamily="18" charset="0"/>
                <a:cs typeface="Times New Roman" panose="02020603050405020304" pitchFamily="18" charset="0"/>
              </a:rPr>
              <a:t>Error</a:t>
            </a:r>
            <a:r>
              <a:rPr lang="hu-HU" dirty="0">
                <a:latin typeface="Times New Roman" panose="02020603050405020304" pitchFamily="18" charset="0"/>
                <a:cs typeface="Times New Roman" panose="02020603050405020304" pitchFamily="18" charset="0"/>
              </a:rPr>
              <a:t>: </a:t>
            </a:r>
            <a:r>
              <a:rPr lang="hu-HU" i="1" dirty="0">
                <a:latin typeface="Times New Roman" panose="02020603050405020304" pitchFamily="18" charset="0"/>
                <a:cs typeface="Times New Roman" panose="02020603050405020304" pitchFamily="18" charset="0"/>
              </a:rPr>
              <a:t>e=x-y=0</a:t>
            </a:r>
          </a:p>
        </p:txBody>
      </p:sp>
    </p:spTree>
    <p:extLst>
      <p:ext uri="{BB962C8B-B14F-4D97-AF65-F5344CB8AC3E}">
        <p14:creationId xmlns:p14="http://schemas.microsoft.com/office/powerpoint/2010/main" val="265376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17AE9B-8CBF-4A5E-9233-68021FADC5BB}"/>
              </a:ext>
            </a:extLst>
          </p:cNvPr>
          <p:cNvSpPr>
            <a:spLocks noGrp="1"/>
          </p:cNvSpPr>
          <p:nvPr>
            <p:ph type="body" sz="quarter" idx="15"/>
          </p:nvPr>
        </p:nvSpPr>
        <p:spPr/>
        <p:txBody>
          <a:bodyPr/>
          <a:lstStyle/>
          <a:p>
            <a:r>
              <a:rPr lang="hu-HU" dirty="0" err="1" smtClean="0"/>
              <a:t>Underlying</a:t>
            </a:r>
            <a:r>
              <a:rPr lang="hu-HU" dirty="0" smtClean="0"/>
              <a:t> idea</a:t>
            </a:r>
            <a:endParaRPr lang="hu-HU" dirty="0"/>
          </a:p>
        </p:txBody>
      </p:sp>
      <p:sp>
        <p:nvSpPr>
          <p:cNvPr id="3" name="Text Placeholder 2">
            <a:extLst>
              <a:ext uri="{FF2B5EF4-FFF2-40B4-BE49-F238E27FC236}">
                <a16:creationId xmlns:a16="http://schemas.microsoft.com/office/drawing/2014/main" id="{BF9D33D9-2E90-4A3A-A613-D4CD7E20F3B7}"/>
              </a:ext>
            </a:extLst>
          </p:cNvPr>
          <p:cNvSpPr>
            <a:spLocks noGrp="1"/>
          </p:cNvSpPr>
          <p:nvPr>
            <p:ph type="body" sz="quarter" idx="16"/>
          </p:nvPr>
        </p:nvSpPr>
        <p:spPr/>
        <p:txBody>
          <a:bodyPr/>
          <a:lstStyle/>
          <a:p>
            <a:pPr marL="342900" indent="-342900"/>
            <a:r>
              <a:rPr lang="hu-HU" dirty="0"/>
              <a:t>Idea </a:t>
            </a:r>
            <a:r>
              <a:rPr lang="hu-HU" dirty="0" err="1"/>
              <a:t>comes</a:t>
            </a:r>
            <a:r>
              <a:rPr lang="hu-HU" dirty="0"/>
              <a:t> </a:t>
            </a:r>
            <a:r>
              <a:rPr lang="hu-HU" dirty="0" err="1"/>
              <a:t>from</a:t>
            </a:r>
            <a:r>
              <a:rPr lang="hu-HU" dirty="0"/>
              <a:t> </a:t>
            </a:r>
            <a:r>
              <a:rPr lang="hu-HU" dirty="0" err="1"/>
              <a:t>language</a:t>
            </a:r>
            <a:r>
              <a:rPr lang="hu-HU" dirty="0"/>
              <a:t>: </a:t>
            </a:r>
          </a:p>
          <a:p>
            <a:pPr lvl="1" indent="0">
              <a:buNone/>
            </a:pPr>
            <a:r>
              <a:rPr lang="hu-HU" dirty="0"/>
              <a:t>Text </a:t>
            </a:r>
            <a:r>
              <a:rPr lang="hu-HU" dirty="0" err="1"/>
              <a:t>can</a:t>
            </a:r>
            <a:r>
              <a:rPr lang="hu-HU" dirty="0"/>
              <a:t> be a compressed version of </a:t>
            </a:r>
            <a:r>
              <a:rPr lang="hu-HU" dirty="0" err="1"/>
              <a:t>events</a:t>
            </a:r>
            <a:r>
              <a:rPr lang="hu-HU" dirty="0"/>
              <a:t> (inputs...)</a:t>
            </a:r>
          </a:p>
          <a:p>
            <a:pPr marL="828888" lvl="1" indent="-342900">
              <a:buFont typeface="Wingdings" panose="05000000000000000000" pitchFamily="2" charset="2"/>
              <a:buChar char="è"/>
            </a:pPr>
            <a:r>
              <a:rPr lang="hu-HU" dirty="0"/>
              <a:t>Autoencoder </a:t>
            </a:r>
            <a:r>
              <a:rPr lang="hu-HU" dirty="0" err="1"/>
              <a:t>that</a:t>
            </a:r>
            <a:r>
              <a:rPr lang="hu-HU" dirty="0"/>
              <a:t> </a:t>
            </a:r>
            <a:r>
              <a:rPr lang="hu-HU" dirty="0" err="1"/>
              <a:t>compresses</a:t>
            </a:r>
            <a:r>
              <a:rPr lang="hu-HU" dirty="0"/>
              <a:t> </a:t>
            </a:r>
            <a:r>
              <a:rPr lang="hu-HU" dirty="0" err="1"/>
              <a:t>the</a:t>
            </a:r>
            <a:r>
              <a:rPr lang="hu-HU" dirty="0"/>
              <a:t> input</a:t>
            </a:r>
          </a:p>
          <a:p>
            <a:pPr marL="1408031" lvl="2">
              <a:buFont typeface="Wingdings" panose="05000000000000000000" pitchFamily="2" charset="2"/>
              <a:buChar char="è"/>
            </a:pPr>
            <a:r>
              <a:rPr lang="hu-HU" dirty="0" err="1"/>
              <a:t>the</a:t>
            </a:r>
            <a:r>
              <a:rPr lang="hu-HU" dirty="0"/>
              <a:t> </a:t>
            </a:r>
            <a:r>
              <a:rPr lang="hu-HU" dirty="0" err="1"/>
              <a:t>better</a:t>
            </a:r>
            <a:r>
              <a:rPr lang="hu-HU" dirty="0"/>
              <a:t> </a:t>
            </a:r>
            <a:r>
              <a:rPr lang="hu-HU" dirty="0" err="1"/>
              <a:t>the</a:t>
            </a:r>
            <a:r>
              <a:rPr lang="hu-HU" dirty="0"/>
              <a:t> </a:t>
            </a:r>
            <a:r>
              <a:rPr lang="hu-HU" dirty="0" err="1"/>
              <a:t>compression</a:t>
            </a:r>
            <a:r>
              <a:rPr lang="hu-HU" dirty="0"/>
              <a:t> and</a:t>
            </a:r>
          </a:p>
          <a:p>
            <a:pPr marL="1408031" lvl="2">
              <a:buFont typeface="Wingdings" panose="05000000000000000000" pitchFamily="2" charset="2"/>
              <a:buChar char="è"/>
            </a:pPr>
            <a:r>
              <a:rPr lang="hu-HU" dirty="0" err="1"/>
              <a:t>the</a:t>
            </a:r>
            <a:r>
              <a:rPr lang="hu-HU" dirty="0"/>
              <a:t> </a:t>
            </a:r>
            <a:r>
              <a:rPr lang="hu-HU" dirty="0" err="1"/>
              <a:t>better</a:t>
            </a:r>
            <a:r>
              <a:rPr lang="hu-HU" dirty="0"/>
              <a:t> </a:t>
            </a:r>
            <a:r>
              <a:rPr lang="hu-HU" dirty="0" err="1"/>
              <a:t>the</a:t>
            </a:r>
            <a:r>
              <a:rPr lang="hu-HU" dirty="0"/>
              <a:t> </a:t>
            </a:r>
            <a:r>
              <a:rPr lang="hu-HU" dirty="0" err="1"/>
              <a:t>approximate</a:t>
            </a:r>
            <a:r>
              <a:rPr lang="hu-HU" dirty="0"/>
              <a:t> input</a:t>
            </a:r>
          </a:p>
          <a:p>
            <a:pPr marL="1408031" lvl="2">
              <a:buFont typeface="Wingdings" panose="05000000000000000000" pitchFamily="2" charset="2"/>
              <a:buChar char="è"/>
            </a:pPr>
            <a:r>
              <a:rPr lang="hu-HU" dirty="0" err="1"/>
              <a:t>the</a:t>
            </a:r>
            <a:r>
              <a:rPr lang="hu-HU" dirty="0"/>
              <a:t> more </a:t>
            </a:r>
            <a:r>
              <a:rPr lang="hu-HU" dirty="0" err="1"/>
              <a:t>intelligent</a:t>
            </a:r>
            <a:r>
              <a:rPr lang="hu-HU" dirty="0"/>
              <a:t> </a:t>
            </a:r>
            <a:r>
              <a:rPr lang="hu-HU" dirty="0" err="1"/>
              <a:t>the</a:t>
            </a:r>
            <a:r>
              <a:rPr lang="hu-HU" dirty="0"/>
              <a:t> </a:t>
            </a:r>
            <a:r>
              <a:rPr lang="hu-HU" dirty="0" err="1"/>
              <a:t>system</a:t>
            </a:r>
            <a:r>
              <a:rPr lang="hu-HU" dirty="0"/>
              <a:t> is </a:t>
            </a:r>
          </a:p>
          <a:p>
            <a:pPr lvl="2" indent="0">
              <a:buNone/>
            </a:pPr>
            <a:endParaRPr lang="hu-HU" dirty="0"/>
          </a:p>
          <a:p>
            <a:pPr lvl="2" indent="0">
              <a:buNone/>
            </a:pPr>
            <a:r>
              <a:rPr lang="hu-HU" dirty="0"/>
              <a:t>	Is </a:t>
            </a:r>
            <a:r>
              <a:rPr lang="hu-HU" dirty="0" err="1"/>
              <a:t>this</a:t>
            </a:r>
            <a:r>
              <a:rPr lang="hu-HU" dirty="0"/>
              <a:t> </a:t>
            </a:r>
            <a:r>
              <a:rPr lang="hu-HU" dirty="0" err="1"/>
              <a:t>true</a:t>
            </a:r>
            <a:r>
              <a:rPr lang="hu-HU" dirty="0"/>
              <a:t>?</a:t>
            </a:r>
          </a:p>
          <a:p>
            <a:pPr indent="0">
              <a:buNone/>
            </a:pPr>
            <a:endParaRPr lang="hu-HU" dirty="0"/>
          </a:p>
        </p:txBody>
      </p:sp>
      <p:sp>
        <p:nvSpPr>
          <p:cNvPr id="4" name="Rectangle 3">
            <a:extLst>
              <a:ext uri="{FF2B5EF4-FFF2-40B4-BE49-F238E27FC236}">
                <a16:creationId xmlns:a16="http://schemas.microsoft.com/office/drawing/2014/main" id="{6CD57745-49E8-493B-9BAE-20C9CAF03545}"/>
              </a:ext>
            </a:extLst>
          </p:cNvPr>
          <p:cNvSpPr/>
          <p:nvPr/>
        </p:nvSpPr>
        <p:spPr>
          <a:xfrm>
            <a:off x="1043608" y="4672838"/>
            <a:ext cx="288032" cy="192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hu-HU" dirty="0"/>
              <a:t>Input</a:t>
            </a:r>
          </a:p>
        </p:txBody>
      </p:sp>
      <p:sp>
        <p:nvSpPr>
          <p:cNvPr id="5" name="Rectangle 4">
            <a:extLst>
              <a:ext uri="{FF2B5EF4-FFF2-40B4-BE49-F238E27FC236}">
                <a16:creationId xmlns:a16="http://schemas.microsoft.com/office/drawing/2014/main" id="{1814C2A9-F650-405E-B77B-C093F2B28ED1}"/>
              </a:ext>
            </a:extLst>
          </p:cNvPr>
          <p:cNvSpPr/>
          <p:nvPr/>
        </p:nvSpPr>
        <p:spPr>
          <a:xfrm>
            <a:off x="2591780" y="5085184"/>
            <a:ext cx="504056" cy="1080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hu-HU" dirty="0" err="1"/>
              <a:t>Represen</a:t>
            </a:r>
            <a:r>
              <a:rPr lang="hu-HU" dirty="0"/>
              <a:t>-tation</a:t>
            </a:r>
          </a:p>
        </p:txBody>
      </p:sp>
      <p:sp>
        <p:nvSpPr>
          <p:cNvPr id="6" name="Rectangle 5">
            <a:extLst>
              <a:ext uri="{FF2B5EF4-FFF2-40B4-BE49-F238E27FC236}">
                <a16:creationId xmlns:a16="http://schemas.microsoft.com/office/drawing/2014/main" id="{3C136589-CD8D-4923-8159-8096AC40B716}"/>
              </a:ext>
            </a:extLst>
          </p:cNvPr>
          <p:cNvSpPr/>
          <p:nvPr/>
        </p:nvSpPr>
        <p:spPr>
          <a:xfrm>
            <a:off x="4355976" y="4653136"/>
            <a:ext cx="288032" cy="192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hu-HU" dirty="0" err="1"/>
              <a:t>Approximate</a:t>
            </a:r>
            <a:r>
              <a:rPr lang="hu-HU" dirty="0"/>
              <a:t> Input</a:t>
            </a:r>
          </a:p>
        </p:txBody>
      </p:sp>
      <p:cxnSp>
        <p:nvCxnSpPr>
          <p:cNvPr id="7" name="Straight Arrow Connector 6">
            <a:extLst>
              <a:ext uri="{FF2B5EF4-FFF2-40B4-BE49-F238E27FC236}">
                <a16:creationId xmlns:a16="http://schemas.microsoft.com/office/drawing/2014/main" id="{FE4C0266-8EF9-43F1-AA5E-B71875DEBBF5}"/>
              </a:ext>
            </a:extLst>
          </p:cNvPr>
          <p:cNvCxnSpPr>
            <a:cxnSpLocks/>
            <a:stCxn id="4" idx="3"/>
            <a:endCxn id="5" idx="1"/>
          </p:cNvCxnSpPr>
          <p:nvPr/>
        </p:nvCxnSpPr>
        <p:spPr>
          <a:xfrm flipV="1">
            <a:off x="1331640" y="5625244"/>
            <a:ext cx="1260140" cy="7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3EF70CA-0F8E-4059-9F95-B69EB8B763E9}"/>
              </a:ext>
            </a:extLst>
          </p:cNvPr>
          <p:cNvCxnSpPr>
            <a:cxnSpLocks/>
            <a:stCxn id="5" idx="3"/>
            <a:endCxn id="6" idx="1"/>
          </p:cNvCxnSpPr>
          <p:nvPr/>
        </p:nvCxnSpPr>
        <p:spPr>
          <a:xfrm flipV="1">
            <a:off x="3095836" y="5613256"/>
            <a:ext cx="1260140" cy="11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28A7C7C-3BCD-4F32-9183-D55D151AB2F9}"/>
              </a:ext>
            </a:extLst>
          </p:cNvPr>
          <p:cNvSpPr txBox="1"/>
          <p:nvPr/>
        </p:nvSpPr>
        <p:spPr>
          <a:xfrm>
            <a:off x="5325861" y="3861586"/>
            <a:ext cx="3207032" cy="523220"/>
          </a:xfrm>
          <a:prstGeom prst="rect">
            <a:avLst/>
          </a:prstGeom>
          <a:noFill/>
        </p:spPr>
        <p:txBody>
          <a:bodyPr wrap="none" rtlCol="0">
            <a:spAutoFit/>
          </a:bodyPr>
          <a:lstStyle/>
          <a:p>
            <a:r>
              <a:rPr lang="hu-HU" sz="1400" dirty="0">
                <a:hlinkClick r:id="rId2"/>
              </a:rPr>
              <a:t>http://www.hutter1.net/prize/index.htm</a:t>
            </a:r>
            <a:r>
              <a:rPr lang="hu-HU" sz="1400" dirty="0"/>
              <a:t> </a:t>
            </a:r>
          </a:p>
          <a:p>
            <a:r>
              <a:rPr lang="hu-HU" sz="1400" dirty="0"/>
              <a:t>AU$: 50,000</a:t>
            </a:r>
          </a:p>
        </p:txBody>
      </p:sp>
    </p:spTree>
    <p:extLst>
      <p:ext uri="{BB962C8B-B14F-4D97-AF65-F5344CB8AC3E}">
        <p14:creationId xmlns:p14="http://schemas.microsoft.com/office/powerpoint/2010/main" val="505326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21" grpId="0"/>
    </p:bldLst>
  </p:timing>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 \hat X_N := \frac{1}{N} \sum_{k=1}^N x_k&#10;\]&#10;\end{document}&#10;"/>
  <p:tag name="EXTERNALNAME" val="txp_fig"/>
  <p:tag name="BLEND" val="False"/>
  <p:tag name="TRANSPARENT" val="False"/>
  <p:tag name="KEEPFILES" val="False"/>
  <p:tag name="DEBUGPAUSE" val="False"/>
  <p:tag name="RESOLUTION" val="1200"/>
  <p:tag name="TIMEOUT" val="(none)"/>
  <p:tag name="BOXWIDTH" val="440"/>
  <p:tag name="BOXHEIGHT" val="392"/>
  <p:tag name="BOXFONT" val="10"/>
  <p:tag name="BOXWRAP" val="False"/>
  <p:tag name="WORKAROUNDTRANSPARENCYBUG" val="False"/>
  <p:tag name="ALLOWFONTSUBSTITUTION" val="False"/>
  <p:tag name="BITMAPFORMAT" val="pngmono"/>
  <p:tag name="ORIGWIDTH" val="157"/>
  <p:tag name="PICTUREFILESIZE" val="11924"/>
</p:tagLst>
</file>

<file path=ppt/tags/tag1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 D(\hat X_N) = \sigma/\sqrt{N}&#10;\]&#10;\end{document}&#10;"/>
  <p:tag name="EXTERNALNAME" val="txp_fig"/>
  <p:tag name="BLEND" val="False"/>
  <p:tag name="TRANSPARENT" val="False"/>
  <p:tag name="KEEPFILES" val="False"/>
  <p:tag name="DEBUGPAUSE" val="False"/>
  <p:tag name="RESOLUTION" val="1200"/>
  <p:tag name="TIMEOUT" val="(none)"/>
  <p:tag name="BOXWIDTH" val="440"/>
  <p:tag name="BOXHEIGHT" val="392"/>
  <p:tag name="BOXFONT" val="10"/>
  <p:tag name="BOXWRAP" val="False"/>
  <p:tag name="WORKAROUNDTRANSPARENCYBUG" val="False"/>
  <p:tag name="ALLOWFONTSUBSTITUTION" val="False"/>
  <p:tag name="BITMAPFORMAT" val="pngmono"/>
  <p:tag name="ORIGWIDTH" val="161"/>
  <p:tag name="PICTUREFILESIZE" val="9299"/>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 E(x_k) = \bar x&#10;\]&#10;\end{document}&#10;"/>
  <p:tag name="EXTERNALNAME" val="txp_fig"/>
  <p:tag name="BLEND" val="False"/>
  <p:tag name="TRANSPARENT" val="False"/>
  <p:tag name="KEEPFILES" val="False"/>
  <p:tag name="DEBUGPAUSE" val="False"/>
  <p:tag name="RESOLUTION" val="1200"/>
  <p:tag name="TIMEOUT" val="(none)"/>
  <p:tag name="BOXWIDTH" val="440"/>
  <p:tag name="BOXHEIGHT" val="392"/>
  <p:tag name="BOXFONT" val="10"/>
  <p:tag name="BOXWRAP" val="False"/>
  <p:tag name="WORKAROUNDTRANSPARENCYBUG" val="False"/>
  <p:tag name="ALLOWFONTSUBSTITUTION" val="False"/>
  <p:tag name="BITMAPFORMAT" val="pngmono"/>
  <p:tag name="ORIGWIDTH" val="100"/>
  <p:tag name="PICTUREFILESIZE" val="5321"/>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 E(X) = \bar x&#10;\]&#10;\end{document}&#10;"/>
  <p:tag name="EXTERNALNAME" val="txp_fig"/>
  <p:tag name="BLEND" val="False"/>
  <p:tag name="TRANSPARENT" val="False"/>
  <p:tag name="KEEPFILES" val="False"/>
  <p:tag name="DEBUGPAUSE" val="False"/>
  <p:tag name="RESOLUTION" val="1200"/>
  <p:tag name="TIMEOUT" val="(none)"/>
  <p:tag name="BOXWIDTH" val="440"/>
  <p:tag name="BOXHEIGHT" val="392"/>
  <p:tag name="BOXFONT" val="10"/>
  <p:tag name="BOXWRAP" val="False"/>
  <p:tag name="WORKAROUNDTRANSPARENCYBUG" val="False"/>
  <p:tag name="ALLOWFONTSUBSTITUTION" val="False"/>
  <p:tag name="BITMAPFORMAT" val="pngmono"/>
  <p:tag name="ORIGWIDTH" val="96"/>
  <p:tag name="PICTUREFILESIZE" val="4865"/>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 D(X) = \sigma&#10;\]&#10;\end{document}&#10;"/>
  <p:tag name="EXTERNALNAME" val="txp_fig"/>
  <p:tag name="BLEND" val="False"/>
  <p:tag name="TRANSPARENT" val="False"/>
  <p:tag name="KEEPFILES" val="False"/>
  <p:tag name="DEBUGPAUSE" val="False"/>
  <p:tag name="RESOLUTION" val="1200"/>
  <p:tag name="TIMEOUT" val="(none)"/>
  <p:tag name="BOXWIDTH" val="440"/>
  <p:tag name="BOXHEIGHT" val="392"/>
  <p:tag name="BOXFONT" val="10"/>
  <p:tag name="BOXWRAP" val="False"/>
  <p:tag name="WORKAROUNDTRANSPARENCYBUG" val="False"/>
  <p:tag name="ALLOWFONTSUBSTITUTION" val="False"/>
  <p:tag name="BITMAPFORMAT" val="pngmono"/>
  <p:tag name="ORIGWIDTH" val="99"/>
  <p:tag name="PICTUREFILESIZE" val="4681"/>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 E(\hat X_N) = \bar x&#10;\]&#10;\end{document}&#10;"/>
  <p:tag name="EXTERNALNAME" val="txp_fig"/>
  <p:tag name="BLEND" val="False"/>
  <p:tag name="TRANSPARENT" val="False"/>
  <p:tag name="KEEPFILES" val="False"/>
  <p:tag name="DEBUGPAUSE" val="False"/>
  <p:tag name="RESOLUTION" val="1200"/>
  <p:tag name="TIMEOUT" val="(none)"/>
  <p:tag name="BOXWIDTH" val="440"/>
  <p:tag name="BOXHEIGHT" val="392"/>
  <p:tag name="BOXFONT" val="10"/>
  <p:tag name="BOXWRAP" val="False"/>
  <p:tag name="WORKAROUNDTRANSPARENCYBUG" val="False"/>
  <p:tag name="ALLOWFONTSUBSTITUTION" val="False"/>
  <p:tag name="BITMAPFORMAT" val="pngmono"/>
  <p:tag name="ORIGWIDTH" val="112"/>
  <p:tag name="PICTUREFILESIZE" val="6245"/>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begin{eqnarray*}&#10; E(\hat X_N) = E\left(\frac{1}{N} \sum_{k=1}^N x_k\right) = \frac{1}{N} \sum_{k=1}^N E(x_k) = \frac{1}{N} N \bar x&#10;\end{eqnarray*}&#10;\end{document}&#10;"/>
  <p:tag name="EXTERNALNAME" val="txp_fig"/>
  <p:tag name="BLEND" val="False"/>
  <p:tag name="TRANSPARENT" val="False"/>
  <p:tag name="KEEPFILES" val="False"/>
  <p:tag name="DEBUGPAUSE" val="False"/>
  <p:tag name="RESOLUTION" val="1200"/>
  <p:tag name="TIMEOUT" val="(none)"/>
  <p:tag name="BOXWIDTH" val="440"/>
  <p:tag name="BOXHEIGHT" val="392"/>
  <p:tag name="BOXFONT" val="10"/>
  <p:tag name="BOXWRAP" val="False"/>
  <p:tag name="WORKAROUNDTRANSPARENCYBUG" val="False"/>
  <p:tag name="ALLOWFONTSUBSTITUTION" val="False"/>
  <p:tag name="BITMAPFORMAT" val="pngmono"/>
  <p:tag name="ORIGWIDTH" val="472"/>
  <p:tag name="PICTUREFILESIZE" val="36133"/>
</p:tagLst>
</file>

<file path=ppt/tags/tag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begin{eqnarray*}&#10; D^2(\hat X_N) = E\left((\hat X_N-\bar x)^2\right) = E\left((\frac{1}{N} \sum_{k=1}^N (x_k-\bar x))^2\right) \\&#10;= \frac{1}{N^2} E\left( \sum_{j=1}^N \sum_{k=1}^N (x_j-\bar x)(x_k-\bar x)\right) \\&#10;= \frac{1}{N^2} \sum_{j=1}^N \sum_{k=1}^N  E\left( (x_j-\bar x)(x_k-\bar x)\right)&#10;\end{eqnarray*}&#10;\end{document}&#10;"/>
  <p:tag name="EXTERNALNAME" val="txp_fig"/>
  <p:tag name="BLEND" val="False"/>
  <p:tag name="TRANSPARENT" val="False"/>
  <p:tag name="KEEPFILES" val="False"/>
  <p:tag name="DEBUGPAUSE" val="False"/>
  <p:tag name="RESOLUTION" val="1200"/>
  <p:tag name="TIMEOUT" val="(none)"/>
  <p:tag name="BOXWIDTH" val="440"/>
  <p:tag name="BOXHEIGHT" val="392"/>
  <p:tag name="BOXFONT" val="10"/>
  <p:tag name="BOXWRAP" val="False"/>
  <p:tag name="WORKAROUNDTRANSPARENCYBUG" val="False"/>
  <p:tag name="ALLOWFONTSUBSTITUTION" val="False"/>
  <p:tag name="BITMAPFORMAT" val="pngmono"/>
  <p:tag name="ORIGWIDTH" val="506"/>
  <p:tag name="PICTUREFILESIZE" val="91267"/>
</p:tagLst>
</file>

<file path=ppt/tags/tag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begin{eqnarray*}&#10;E\left( (x_j-\bar x)(x_k-\bar x)\right) = 0&#10;\end{eqnarray*}&#10;\end{document}&#10;"/>
  <p:tag name="EXTERNALNAME" val="txp_fig"/>
  <p:tag name="BLEND" val="False"/>
  <p:tag name="TRANSPARENT" val="False"/>
  <p:tag name="KEEPFILES" val="False"/>
  <p:tag name="DEBUGPAUSE" val="False"/>
  <p:tag name="RESOLUTION" val="1200"/>
  <p:tag name="TIMEOUT" val="(none)"/>
  <p:tag name="BOXWIDTH" val="440"/>
  <p:tag name="BOXHEIGHT" val="392"/>
  <p:tag name="BOXFONT" val="10"/>
  <p:tag name="BOXWRAP" val="False"/>
  <p:tag name="WORKAROUNDTRANSPARENCYBUG" val="False"/>
  <p:tag name="ALLOWFONTSUBSTITUTION" val="False"/>
  <p:tag name="BITMAPFORMAT" val="pngmono"/>
  <p:tag name="ORIGWIDTH" val="239"/>
  <p:tag name="PICTUREFILESIZE" val="12271"/>
</p:tagLst>
</file>

<file path=ppt/tags/tag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begin{eqnarray*}&#10; D^2(\hat X_N) = \frac{1}{N^2} \sum_{k=1}^N  E\left( (x_k-\bar x)^2\right) = \frac{1}{N^2} N D^2(X) = \frac{\sigma^2}{N} &#10;\end{eqnarray*}&#10;\end{document}&#10;"/>
  <p:tag name="EXTERNALNAME" val="txp_fig"/>
  <p:tag name="BLEND" val="False"/>
  <p:tag name="TRANSPARENT" val="False"/>
  <p:tag name="KEEPFILES" val="False"/>
  <p:tag name="DEBUGPAUSE" val="False"/>
  <p:tag name="RESOLUTION" val="1200"/>
  <p:tag name="TIMEOUT" val="(none)"/>
  <p:tag name="BOXWIDTH" val="440"/>
  <p:tag name="BOXHEIGHT" val="392"/>
  <p:tag name="BOXFONT" val="10"/>
  <p:tag name="BOXWRAP" val="False"/>
  <p:tag name="WORKAROUNDTRANSPARENCYBUG" val="False"/>
  <p:tag name="ALLOWFONTSUBSTITUTION" val="False"/>
  <p:tag name="BITMAPFORMAT" val="pngmono"/>
  <p:tag name="ORIGWIDTH" val="522"/>
  <p:tag name="PICTUREFILESIZE" val="35985"/>
</p:tagLst>
</file>

<file path=ppt/theme/theme1.xml><?xml version="1.0" encoding="utf-8"?>
<a:theme xmlns:a="http://schemas.openxmlformats.org/drawingml/2006/main" name="White Cover">
  <a:themeElements>
    <a:clrScheme name="EIT Colour Palette">
      <a:dk1>
        <a:srgbClr val="333333"/>
      </a:dk1>
      <a:lt1>
        <a:srgbClr val="FFFFFF"/>
      </a:lt1>
      <a:dk2>
        <a:srgbClr val="034EA2"/>
      </a:dk2>
      <a:lt2>
        <a:srgbClr val="6BB745"/>
      </a:lt2>
      <a:accent1>
        <a:srgbClr val="73C4EE"/>
      </a:accent1>
      <a:accent2>
        <a:srgbClr val="630F7A"/>
      </a:accent2>
      <a:accent3>
        <a:srgbClr val="E74394"/>
      </a:accent3>
      <a:accent4>
        <a:srgbClr val="152D79"/>
      </a:accent4>
      <a:accent5>
        <a:srgbClr val="FDCD15"/>
      </a:accent5>
      <a:accent6>
        <a:srgbClr val="00AFAA"/>
      </a:accent6>
      <a:hlink>
        <a:srgbClr val="333333"/>
      </a:hlink>
      <a:folHlink>
        <a:srgbClr val="33333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12613</TotalTime>
  <Words>1210</Words>
  <Application>Microsoft Office PowerPoint</Application>
  <PresentationFormat>Diavetítés a képernyőre (4:3 oldalarány)</PresentationFormat>
  <Paragraphs>300</Paragraphs>
  <Slides>33</Slides>
  <Notes>3</Notes>
  <HiddenSlides>0</HiddenSlides>
  <MMClips>0</MMClips>
  <ScaleCrop>false</ScaleCrop>
  <HeadingPairs>
    <vt:vector size="6" baseType="variant">
      <vt:variant>
        <vt:lpstr>Használt betűtípusok</vt:lpstr>
      </vt:variant>
      <vt:variant>
        <vt:i4>12</vt:i4>
      </vt:variant>
      <vt:variant>
        <vt:lpstr>Téma</vt:lpstr>
      </vt:variant>
      <vt:variant>
        <vt:i4>1</vt:i4>
      </vt:variant>
      <vt:variant>
        <vt:lpstr>Diacímek</vt:lpstr>
      </vt:variant>
      <vt:variant>
        <vt:i4>33</vt:i4>
      </vt:variant>
    </vt:vector>
  </HeadingPairs>
  <TitlesOfParts>
    <vt:vector size="46" baseType="lpstr">
      <vt:lpstr>Arial</vt:lpstr>
      <vt:lpstr>Calibri</vt:lpstr>
      <vt:lpstr>Cambria Math</vt:lpstr>
      <vt:lpstr>cmmi10</vt:lpstr>
      <vt:lpstr>cmr10</vt:lpstr>
      <vt:lpstr>Garamond</vt:lpstr>
      <vt:lpstr>Symbol</vt:lpstr>
      <vt:lpstr>Times</vt:lpstr>
      <vt:lpstr>Times New Roman</vt:lpstr>
      <vt:lpstr>Titillium</vt:lpstr>
      <vt:lpstr>Titillium Lt</vt:lpstr>
      <vt:lpstr>Wingdings</vt:lpstr>
      <vt:lpstr>White Cover</vt:lpstr>
      <vt:lpstr>Lecture 2 Introduction to Machine Learning Fall Semester 2020-2021  Cognition, IQ ad Making Sense</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Another problem is learning</vt:lpstr>
      <vt:lpstr>PowerPoint-bemutató</vt:lpstr>
      <vt:lpstr>PowerPoint-bemutató</vt:lpstr>
      <vt:lpstr>PowerPoint-bemutató</vt:lpstr>
      <vt:lpstr>What can such networks do (using much more sophisticated training strategies) ??</vt:lpstr>
      <vt:lpstr>„Can” a Deep Network interpret???</vt:lpstr>
      <vt:lpstr>„Can” a Deep Network interpret???</vt:lpstr>
      <vt:lpstr>Mathematical Tour on Probability Theory and related homeworks and Questions about „what we have learned”</vt:lpstr>
      <vt:lpstr>Mathematical tour Law of large numbers</vt:lpstr>
      <vt:lpstr>Mathematical tour Law of large numbers</vt:lpstr>
      <vt:lpstr>PowerPoint-bemutató</vt:lpstr>
      <vt:lpstr>Mathematical tour Law of large numbers</vt:lpstr>
      <vt:lpstr>Homeworks from Martin Ridout 107 Exercises in Probability Theory University of Kent</vt:lpstr>
      <vt:lpstr>Probability and Statistics Harald Lang Gunnar Blom  Notations</vt:lpstr>
      <vt:lpstr>Probability and Statistics Harald Lang Gunnar Blom</vt:lpstr>
      <vt:lpstr>Probability and Statistics Harald Lang Gunnar Blom</vt:lpstr>
      <vt:lpstr>Probability and Statistics Harald Lang Gunnar Blom KTH</vt:lpstr>
      <vt:lpstr>Probability and Statistics Harald Lang Gunnar Blom KTH</vt:lpstr>
      <vt:lpstr>Questions at the exam</vt:lpstr>
    </vt:vector>
  </TitlesOfParts>
  <Company>Ecorys UK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András Lőrincz</dc:creator>
  <cp:lastModifiedBy>user</cp:lastModifiedBy>
  <cp:revision>725</cp:revision>
  <dcterms:created xsi:type="dcterms:W3CDTF">2014-10-20T08:54:53Z</dcterms:created>
  <dcterms:modified xsi:type="dcterms:W3CDTF">2020-09-05T11:01:41Z</dcterms:modified>
</cp:coreProperties>
</file>