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81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4" r:id="rId11"/>
    <p:sldId id="274" r:id="rId12"/>
    <p:sldId id="275" r:id="rId13"/>
    <p:sldId id="267" r:id="rId14"/>
    <p:sldId id="271" r:id="rId15"/>
    <p:sldId id="272" r:id="rId16"/>
    <p:sldId id="273" r:id="rId17"/>
    <p:sldId id="278" r:id="rId18"/>
    <p:sldId id="277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6"/>
    <p:restoredTop sz="94586"/>
  </p:normalViewPr>
  <p:slideViewPr>
    <p:cSldViewPr snapToGrid="0" snapToObjects="1">
      <p:cViewPr varScale="1">
        <p:scale>
          <a:sx n="80" d="100"/>
          <a:sy n="80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A8BF7-6146-E444-9B44-9A8D6FDFE9DC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DB03C-80E2-BC44-8B36-22644ECE3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DB03C-80E2-BC44-8B36-22644ECE3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186780"/>
            <a:ext cx="10363200" cy="1470025"/>
          </a:xfrm>
        </p:spPr>
        <p:txBody>
          <a:bodyPr/>
          <a:lstStyle>
            <a:lvl1pPr>
              <a:defRPr sz="4000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828800" y="294255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Palatino Linotype"/>
                <a:cs typeface="Palatino Linotyp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4" name="Afbeelding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76" y="5099353"/>
            <a:ext cx="7620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A58A-F280-3840-B78C-7C5741CA3B1D}" type="datetime1">
              <a:rPr lang="x-none" smtClean="0"/>
              <a:t>9/13/18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0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A34A-4FB6-8C4D-9364-1662503A8973}" type="datetime1">
              <a:rPr lang="x-none" smtClean="0"/>
              <a:t>9/13/18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61E6-1CE5-6944-872A-E0A83E632E6C}" type="datetime1">
              <a:rPr lang="x-none" smtClean="0"/>
              <a:t>9/13/18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222E-81CD-0142-A388-0CC521C5B87A}" type="datetime1">
              <a:rPr lang="x-none" smtClean="0"/>
              <a:t>9/13/18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Palatino Linotype"/>
                <a:cs typeface="Palatino Linotype"/>
              </a:defRPr>
            </a:lvl2pPr>
            <a:lvl3pPr>
              <a:defRPr>
                <a:latin typeface="Palatino Linotype"/>
                <a:cs typeface="Palatino Linotype"/>
              </a:defRPr>
            </a:lvl3pPr>
            <a:lvl4pPr>
              <a:defRPr>
                <a:latin typeface="Palatino Linotype"/>
                <a:cs typeface="Palatino Linotype"/>
              </a:defRPr>
            </a:lvl4pPr>
            <a:lvl5pPr>
              <a:defRPr>
                <a:latin typeface="Palatino Linotype"/>
                <a:cs typeface="Palatino Linotyp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81E-04F2-E549-86F1-2650956BD6CC}" type="datetime1">
              <a:rPr lang="x-none" smtClean="0"/>
              <a:t>9/13/18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2860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B54D-9DA8-F545-81C9-DAEF172D8BB0}" type="datetime1">
              <a:rPr lang="x-none" smtClean="0"/>
              <a:t>9/13/18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B35B-2797-1241-AE9F-182844FAD468}" type="datetime1">
              <a:rPr lang="x-none" smtClean="0"/>
              <a:t>9/13/18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900D-8A63-7649-83F1-BAAA9CDE7694}" type="datetime1">
              <a:rPr lang="x-none" smtClean="0"/>
              <a:t>9/13/18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6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F19-30BD-5246-8DDD-CF656A220298}" type="datetime1">
              <a:rPr lang="x-none" smtClean="0"/>
              <a:t>9/13/18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69DF-8BC7-8E40-BFB3-5F514C1D950A}" type="datetime1">
              <a:rPr lang="x-none" smtClean="0"/>
              <a:t>9/13/18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0998-388C-C543-AF60-CC9F8E2FCF05}" type="datetime1">
              <a:rPr lang="x-none" smtClean="0"/>
              <a:t>9/13/18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664-DC5C-0244-9394-7575C3FE19DC}" type="datetime1">
              <a:rPr lang="x-none" smtClean="0"/>
              <a:t>9/13/18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6419054"/>
            <a:ext cx="2540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165781"/>
            <a:ext cx="10972800" cy="105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288755"/>
            <a:ext cx="10972800" cy="506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/>
              <a:t>Twee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448415"/>
            <a:ext cx="96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3CEE559B-3EF0-0A4B-ACD8-544854A16CB0}" type="datetime1">
              <a:rPr lang="x-none" smtClean="0"/>
              <a:t>9/13/18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686078" y="6448415"/>
            <a:ext cx="7247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652552" y="6467928"/>
            <a:ext cx="539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Palatino Linotype"/>
                <a:cs typeface="Palatino Linotype"/>
              </a:defRPr>
            </a:lvl1pPr>
          </a:lstStyle>
          <a:p>
            <a:fld id="{0E57D267-9637-694B-A810-0249DB85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rgbClr val="A0311A"/>
          </a:solidFill>
          <a:latin typeface="Palatino Linotype"/>
          <a:ea typeface="+mj-ea"/>
          <a:cs typeface="Palatino Linotyp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800000"/>
          </a:solidFill>
          <a:latin typeface="Palatino Linotype"/>
          <a:ea typeface="+mn-ea"/>
          <a:cs typeface="Palatino Linotype"/>
        </a:defRPr>
      </a:lvl1pPr>
      <a:lvl2pPr marL="180975" indent="-180975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Palatino Linotype"/>
          <a:ea typeface="+mn-ea"/>
          <a:cs typeface="Palatino Linotype"/>
        </a:defRPr>
      </a:lvl2pPr>
      <a:lvl3pPr marL="444500" indent="-255588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Palatino Linotype"/>
          <a:ea typeface="+mn-ea"/>
          <a:cs typeface="Palatino Linotype"/>
        </a:defRPr>
      </a:lvl3pPr>
      <a:lvl4pPr marL="628650" indent="-228600" algn="l" defTabSz="457200" rtl="0" eaLnBrk="1" latinLnBrk="0" hangingPunct="1">
        <a:spcBef>
          <a:spcPct val="20000"/>
        </a:spcBef>
        <a:buFont typeface="Wingdings" charset="2"/>
        <a:buChar char="Ø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4pPr>
      <a:lvl5pPr marL="806450" indent="-228600" algn="l" defTabSz="457200" rtl="0" eaLnBrk="1" latinLnBrk="0" hangingPunct="1">
        <a:spcBef>
          <a:spcPct val="20000"/>
        </a:spcBef>
        <a:buFont typeface="Wingdings" charset="2"/>
        <a:buChar char="ü"/>
        <a:defRPr sz="1800" kern="1200">
          <a:solidFill>
            <a:schemeClr val="tx1"/>
          </a:solidFill>
          <a:latin typeface="Palatino Linotype"/>
          <a:ea typeface="+mn-ea"/>
          <a:cs typeface="Palatino Linotyp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cs.ru.nl/Clean/builds/" TargetMode="External"/><Relationship Id="rId2" Type="http://schemas.openxmlformats.org/officeDocument/2006/relationships/hyperlink" Target="http://clean.cs.ru.n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programming</a:t>
            </a:r>
            <a:br>
              <a:rPr lang="en-US" dirty="0"/>
            </a:br>
            <a:r>
              <a:rPr lang="en-US" dirty="0"/>
              <a:t>seminar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14 2018</a:t>
            </a:r>
          </a:p>
          <a:p>
            <a:endParaRPr lang="en-US" dirty="0"/>
          </a:p>
          <a:p>
            <a:r>
              <a:rPr lang="en-US" dirty="0"/>
              <a:t>Pieter </a:t>
            </a:r>
            <a:r>
              <a:rPr lang="en-US" dirty="0" err="1"/>
              <a:t>Koopman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4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ea typeface="ＭＳ Ｐゴシック" charset="-128"/>
              </a:rPr>
              <a:t>a macro is a definition expanded at compile time</a:t>
            </a:r>
          </a:p>
          <a:p>
            <a:pPr lvl="2"/>
            <a:r>
              <a:rPr lang="en-GB" altLang="en-US" dirty="0">
                <a:ea typeface="ＭＳ Ｐゴシック" charset="-128"/>
              </a:rPr>
              <a:t>function types are not allowed here</a:t>
            </a:r>
          </a:p>
          <a:p>
            <a:r>
              <a:rPr lang="en-US" altLang="en-US" dirty="0">
                <a:ea typeface="ＭＳ Ｐゴシック" charset="-128"/>
              </a:rPr>
              <a:t>(o) </a:t>
            </a:r>
            <a:r>
              <a:rPr lang="en-US" altLang="en-US" dirty="0" err="1">
                <a:ea typeface="ＭＳ Ｐゴシック" charset="-128"/>
              </a:rPr>
              <a:t>infixr</a:t>
            </a:r>
            <a:r>
              <a:rPr lang="en-US" altLang="en-US" dirty="0">
                <a:ea typeface="ＭＳ Ｐゴシック" charset="-128"/>
              </a:rPr>
              <a:t> 9 //:: (a -&gt; b) (c -&gt; a) -&gt; c -&gt; b</a:t>
            </a:r>
          </a:p>
          <a:p>
            <a:r>
              <a:rPr lang="en-US" altLang="en-US" dirty="0">
                <a:ea typeface="ＭＳ Ｐゴシック" charset="-128"/>
              </a:rPr>
              <a:t>(o) f g :== \ x . f (g x)</a:t>
            </a:r>
          </a:p>
          <a:p>
            <a:endParaRPr lang="en-US" altLang="en-US" sz="800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One :== 1</a:t>
            </a:r>
            <a:endParaRPr lang="en-GB" altLang="en-US" dirty="0">
              <a:ea typeface="ＭＳ Ｐゴシック" charset="-128"/>
            </a:endParaRPr>
          </a:p>
          <a:p>
            <a:pPr lvl="2"/>
            <a:r>
              <a:rPr lang="en-GB" altLang="en-US" dirty="0">
                <a:ea typeface="ＭＳ Ｐゴシック" charset="-128"/>
              </a:rPr>
              <a:t>more efficient code</a:t>
            </a:r>
          </a:p>
          <a:p>
            <a:pPr lvl="2"/>
            <a:r>
              <a:rPr lang="en-GB" altLang="en-US" dirty="0">
                <a:ea typeface="ＭＳ Ｐゴシック" charset="-128"/>
              </a:rPr>
              <a:t>compile time evaluation: no recursion</a:t>
            </a:r>
          </a:p>
          <a:p>
            <a:pPr lvl="1"/>
            <a:r>
              <a:rPr lang="en-GB" altLang="en-US" dirty="0">
                <a:ea typeface="ＭＳ Ｐゴシック" charset="-128"/>
              </a:rPr>
              <a:t>also for types</a:t>
            </a:r>
          </a:p>
          <a:p>
            <a:r>
              <a:rPr lang="en-GB" altLang="en-US" dirty="0">
                <a:ea typeface="ＭＳ Ｐゴシック" charset="-128"/>
              </a:rPr>
              <a:t>:: Pair x y :== (x, 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ea typeface="ＭＳ Ｐゴシック" charset="-128"/>
              </a:rPr>
              <a:t>uniqueness</a:t>
            </a:r>
          </a:p>
        </p:txBody>
      </p:sp>
      <p:sp>
        <p:nvSpPr>
          <p:cNvPr id="26626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altLang="x-none" dirty="0">
                <a:ea typeface="ＭＳ Ｐゴシック" charset="-128"/>
              </a:rPr>
              <a:t>in order to safely update a value (file, window, array, ..) you must be the only one having access to that object</a:t>
            </a:r>
          </a:p>
          <a:p>
            <a:pPr lvl="2"/>
            <a:r>
              <a:rPr lang="en-GB" altLang="x-none" dirty="0">
                <a:ea typeface="ＭＳ Ｐゴシック" charset="-128"/>
              </a:rPr>
              <a:t>the type system is used to ensure that</a:t>
            </a:r>
          </a:p>
          <a:p>
            <a:pPr lvl="2"/>
            <a:r>
              <a:rPr lang="en-GB" altLang="x-none" dirty="0">
                <a:ea typeface="ＭＳ Ｐゴシック" charset="-128"/>
              </a:rPr>
              <a:t>a * indicates uniqueness</a:t>
            </a:r>
          </a:p>
          <a:p>
            <a:r>
              <a:rPr lang="fr-FR" altLang="x-none" dirty="0">
                <a:ea typeface="ＭＳ Ｐゴシック" charset="-128"/>
              </a:rPr>
              <a:t>(-&lt;&lt;) </a:t>
            </a:r>
            <a:r>
              <a:rPr lang="fr-FR" altLang="x-none" dirty="0" err="1">
                <a:ea typeface="ＭＳ Ｐゴシック" charset="-128"/>
              </a:rPr>
              <a:t>infixl</a:t>
            </a:r>
            <a:r>
              <a:rPr lang="fr-FR" altLang="x-none" dirty="0">
                <a:ea typeface="ＭＳ Ｐゴシック" charset="-128"/>
              </a:rPr>
              <a:t> 0 :: *File x -&gt; *File | </a:t>
            </a:r>
            <a:r>
              <a:rPr lang="fr-FR" altLang="x-none" dirty="0" err="1">
                <a:ea typeface="ＭＳ Ｐゴシック" charset="-128"/>
              </a:rPr>
              <a:t>toString</a:t>
            </a:r>
            <a:r>
              <a:rPr lang="fr-FR" altLang="x-none" dirty="0">
                <a:ea typeface="ＭＳ Ｐゴシック" charset="-128"/>
              </a:rPr>
              <a:t> x</a:t>
            </a:r>
          </a:p>
          <a:p>
            <a:r>
              <a:rPr lang="fr-FR" altLang="x-none" dirty="0">
                <a:ea typeface="ＭＳ Ｐゴシック" charset="-128"/>
              </a:rPr>
              <a:t>(-&lt;&lt;) file x = file &lt;&lt;&lt; </a:t>
            </a:r>
            <a:r>
              <a:rPr lang="fr-FR" altLang="x-none" dirty="0" err="1">
                <a:ea typeface="ＭＳ Ｐゴシック" charset="-128"/>
              </a:rPr>
              <a:t>toString</a:t>
            </a:r>
            <a:r>
              <a:rPr lang="fr-FR" altLang="x-none" dirty="0">
                <a:ea typeface="ＭＳ Ｐゴシック" charset="-128"/>
              </a:rPr>
              <a:t> x &lt;&lt;&lt; "\n"</a:t>
            </a:r>
            <a:endParaRPr lang="en-GB" altLang="x-none" dirty="0">
              <a:ea typeface="ＭＳ Ｐゴシック" charset="-128"/>
            </a:endParaRPr>
          </a:p>
          <a:p>
            <a:endParaRPr lang="en-GB" altLang="x-none" dirty="0">
              <a:ea typeface="ＭＳ Ｐゴシック" charset="-128"/>
            </a:endParaRPr>
          </a:p>
          <a:p>
            <a:r>
              <a:rPr lang="en-US" altLang="x-none" dirty="0">
                <a:ea typeface="ＭＳ Ｐゴシック" charset="-128"/>
              </a:rPr>
              <a:t>Start :: *World -&gt; *World</a:t>
            </a:r>
          </a:p>
          <a:p>
            <a:r>
              <a:rPr lang="en-US" altLang="x-none" dirty="0">
                <a:ea typeface="ＭＳ Ｐゴシック" charset="-128"/>
              </a:rPr>
              <a:t>Start w1 = </a:t>
            </a:r>
            <a:r>
              <a:rPr lang="en-US" altLang="x-none" dirty="0" err="1">
                <a:ea typeface="ＭＳ Ｐゴシック" charset="-128"/>
              </a:rPr>
              <a:t>snd</a:t>
            </a:r>
            <a:r>
              <a:rPr lang="en-US" altLang="x-none" dirty="0">
                <a:ea typeface="ＭＳ Ｐゴシック" charset="-128"/>
              </a:rPr>
              <a:t> (</a:t>
            </a:r>
            <a:r>
              <a:rPr lang="en-US" altLang="x-none" dirty="0" err="1">
                <a:ea typeface="ＭＳ Ｐゴシック" charset="-128"/>
              </a:rPr>
              <a:t>fclose</a:t>
            </a:r>
            <a:r>
              <a:rPr lang="en-US" altLang="x-none" dirty="0">
                <a:ea typeface="ＭＳ Ｐゴシック" charset="-128"/>
              </a:rPr>
              <a:t> f3 w2)</a:t>
            </a:r>
          </a:p>
          <a:p>
            <a:r>
              <a:rPr lang="en-US" altLang="x-none" b="1" dirty="0">
                <a:ea typeface="ＭＳ Ｐゴシック" charset="-128"/>
              </a:rPr>
              <a:t>where</a:t>
            </a:r>
            <a:r>
              <a:rPr lang="en-US" altLang="x-none" dirty="0">
                <a:ea typeface="ＭＳ Ｐゴシック" charset="-128"/>
              </a:rPr>
              <a:t>	(f1, w2) = </a:t>
            </a:r>
            <a:r>
              <a:rPr lang="en-US" altLang="x-none" dirty="0" err="1">
                <a:ea typeface="ＭＳ Ｐゴシック" charset="-128"/>
              </a:rPr>
              <a:t>stdio</a:t>
            </a:r>
            <a:r>
              <a:rPr lang="en-US" altLang="x-none" dirty="0">
                <a:ea typeface="ＭＳ Ｐゴシック" charset="-128"/>
              </a:rPr>
              <a:t> w1</a:t>
            </a:r>
          </a:p>
          <a:p>
            <a:r>
              <a:rPr lang="en-US" altLang="x-none" dirty="0">
                <a:ea typeface="ＭＳ Ｐゴシック" charset="-128"/>
              </a:rPr>
              <a:t>		f2 = f1 -&lt;&lt; 7 -&lt;&lt; "hello world"</a:t>
            </a:r>
          </a:p>
          <a:p>
            <a:r>
              <a:rPr lang="en-US" altLang="x-none" dirty="0">
                <a:ea typeface="ＭＳ Ｐゴシック" charset="-128"/>
              </a:rPr>
              <a:t>		f3 = f2 -&lt;&lt; 42</a:t>
            </a:r>
          </a:p>
        </p:txBody>
      </p:sp>
      <p:sp>
        <p:nvSpPr>
          <p:cNvPr id="4" name="Rechthoek 3"/>
          <p:cNvSpPr>
            <a:spLocks noChangeArrowheads="1"/>
          </p:cNvSpPr>
          <p:nvPr/>
        </p:nvSpPr>
        <p:spPr bwMode="auto">
          <a:xfrm>
            <a:off x="7315200" y="3695701"/>
            <a:ext cx="2895600" cy="1015663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GB" altLang="x-none" sz="2000" dirty="0">
                <a:solidFill>
                  <a:schemeClr val="bg1"/>
                </a:solidFill>
                <a:latin typeface="Palatino Linotype" charset="0"/>
                <a:ea typeface="Palatino Linotype" charset="0"/>
                <a:cs typeface="Palatino Linotype" charset="0"/>
              </a:rPr>
              <a:t>uniqueness information is needed for files and array manipulations</a:t>
            </a:r>
          </a:p>
        </p:txBody>
      </p:sp>
      <p:sp>
        <p:nvSpPr>
          <p:cNvPr id="31748" name="Tijdelijke aanduiding voor dianumm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36981EE-47E3-7E49-8F36-9CE9BCE97F70}" type="slidenum">
              <a:rPr lang="nl-NL" altLang="x-none" sz="1400">
                <a:solidFill>
                  <a:srgbClr val="CC99FF"/>
                </a:solidFill>
                <a:latin typeface="Arial" charset="0"/>
              </a:rPr>
              <a:pPr eaLnBrk="1" hangingPunct="1"/>
              <a:t>11</a:t>
            </a:fld>
            <a:endParaRPr lang="nl-NL" altLang="x-none" sz="1400">
              <a:solidFill>
                <a:srgbClr val="CC99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ea typeface="ＭＳ Ｐゴシック" charset="-128"/>
              </a:rPr>
              <a:t>let definitions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/>
              <a:t>using let definitions and special scope rules this can be written more elegantly</a:t>
            </a:r>
          </a:p>
          <a:p>
            <a:pPr lvl="2">
              <a:buFont typeface="Wingdings" charset="0"/>
              <a:buChar char="Ø"/>
              <a:defRPr/>
            </a:pPr>
            <a:r>
              <a:rPr lang="en-GB" dirty="0"/>
              <a:t>use </a:t>
            </a:r>
            <a:r>
              <a:rPr lang="en-GB" dirty="0">
                <a:solidFill>
                  <a:schemeClr val="accent2"/>
                </a:solidFill>
                <a:latin typeface="+mn-lt"/>
                <a:cs typeface="+mn-cs"/>
              </a:rPr>
              <a:t>#</a:t>
            </a:r>
            <a:r>
              <a:rPr lang="en-GB" dirty="0"/>
              <a:t> as the keyword </a:t>
            </a:r>
            <a:r>
              <a:rPr lang="en-GB" dirty="0">
                <a:solidFill>
                  <a:schemeClr val="accent2"/>
                </a:solidFill>
                <a:latin typeface="+mn-lt"/>
                <a:cs typeface="+mn-cs"/>
              </a:rPr>
              <a:t>let</a:t>
            </a:r>
          </a:p>
          <a:p>
            <a:pPr>
              <a:defRPr/>
            </a:pPr>
            <a:r>
              <a:rPr lang="pl-PL" dirty="0">
                <a:cs typeface="+mn-cs"/>
              </a:rPr>
              <a:t>﻿Start :: *World -&gt; *World</a:t>
            </a:r>
          </a:p>
          <a:p>
            <a:pPr>
              <a:defRPr/>
            </a:pPr>
            <a:r>
              <a:rPr lang="pl-PL" dirty="0">
                <a:cs typeface="+mn-cs"/>
              </a:rPr>
              <a:t>Start w</a:t>
            </a:r>
          </a:p>
          <a:p>
            <a:pPr>
              <a:defRPr/>
            </a:pPr>
            <a:r>
              <a:rPr lang="pl-PL" dirty="0">
                <a:cs typeface="+mn-cs"/>
              </a:rPr>
              <a:t> # (f, w)	= </a:t>
            </a:r>
            <a:r>
              <a:rPr lang="pl-PL" dirty="0" err="1">
                <a:cs typeface="+mn-cs"/>
              </a:rPr>
              <a:t>stdio</a:t>
            </a:r>
            <a:r>
              <a:rPr lang="pl-PL" dirty="0">
                <a:cs typeface="+mn-cs"/>
              </a:rPr>
              <a:t> w</a:t>
            </a:r>
          </a:p>
          <a:p>
            <a:pPr>
              <a:defRPr/>
            </a:pPr>
            <a:r>
              <a:rPr lang="pl-PL" dirty="0">
                <a:cs typeface="+mn-cs"/>
              </a:rPr>
              <a:t> # f			= f -&lt;&lt; 7 -&lt;&lt; "hello </a:t>
            </a:r>
            <a:r>
              <a:rPr lang="pl-PL" dirty="0" err="1">
                <a:cs typeface="+mn-cs"/>
              </a:rPr>
              <a:t>world</a:t>
            </a:r>
            <a:r>
              <a:rPr lang="pl-PL" dirty="0">
                <a:cs typeface="+mn-cs"/>
              </a:rPr>
              <a:t>"</a:t>
            </a:r>
          </a:p>
          <a:p>
            <a:pPr>
              <a:defRPr/>
            </a:pPr>
            <a:r>
              <a:rPr lang="pl-PL" dirty="0">
                <a:cs typeface="+mn-cs"/>
              </a:rPr>
              <a:t> # f			= f -&lt;&lt; 42</a:t>
            </a:r>
          </a:p>
          <a:p>
            <a:pPr>
              <a:defRPr/>
            </a:pPr>
            <a:r>
              <a:rPr lang="pl-PL" dirty="0">
                <a:cs typeface="+mn-cs"/>
              </a:rPr>
              <a:t> # w			= </a:t>
            </a:r>
            <a:r>
              <a:rPr lang="pl-PL" dirty="0" err="1">
                <a:cs typeface="+mn-cs"/>
              </a:rPr>
              <a:t>snd</a:t>
            </a:r>
            <a:r>
              <a:rPr lang="pl-PL" dirty="0">
                <a:cs typeface="+mn-cs"/>
              </a:rPr>
              <a:t> (</a:t>
            </a:r>
            <a:r>
              <a:rPr lang="pl-PL" dirty="0" err="1">
                <a:cs typeface="+mn-cs"/>
              </a:rPr>
              <a:t>fclose</a:t>
            </a:r>
            <a:r>
              <a:rPr lang="pl-PL" dirty="0">
                <a:cs typeface="+mn-cs"/>
              </a:rPr>
              <a:t> f w)</a:t>
            </a:r>
          </a:p>
          <a:p>
            <a:pPr>
              <a:defRPr/>
            </a:pPr>
            <a:r>
              <a:rPr lang="pl-PL" dirty="0">
                <a:cs typeface="+mn-cs"/>
              </a:rPr>
              <a:t> = w</a:t>
            </a:r>
            <a:endParaRPr lang="en-GB" dirty="0">
              <a:cs typeface="+mn-cs"/>
            </a:endParaRPr>
          </a:p>
        </p:txBody>
      </p:sp>
      <p:sp>
        <p:nvSpPr>
          <p:cNvPr id="4" name="Toelichting met afgeronde rechthoek 3"/>
          <p:cNvSpPr/>
          <p:nvPr/>
        </p:nvSpPr>
        <p:spPr bwMode="auto">
          <a:xfrm>
            <a:off x="4085166" y="5080001"/>
            <a:ext cx="3704167" cy="626532"/>
          </a:xfrm>
          <a:prstGeom prst="wedgeRoundRectCallout">
            <a:avLst>
              <a:gd name="adj1" fmla="val -26920"/>
              <a:gd name="adj2" fmla="val -981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  <a:ea typeface="ＭＳ Ｐゴシック" charset="0"/>
                <a:cs typeface="Arial" charset="0"/>
              </a:rPr>
              <a:t>always use the last definition</a:t>
            </a:r>
          </a:p>
        </p:txBody>
      </p:sp>
      <p:sp>
        <p:nvSpPr>
          <p:cNvPr id="32772" name="Tijdelijke aanduiding voor dianumm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74F378F-7E4E-C844-AD40-52523FB6A375}" type="slidenum">
              <a:rPr lang="nl-NL" altLang="x-none" sz="1400">
                <a:solidFill>
                  <a:srgbClr val="CC99FF"/>
                </a:solidFill>
                <a:latin typeface="Arial" charset="0"/>
              </a:rPr>
              <a:pPr eaLnBrk="1" hangingPunct="1"/>
              <a:t>12</a:t>
            </a:fld>
            <a:endParaRPr lang="nl-NL" altLang="x-none" sz="1400">
              <a:solidFill>
                <a:srgbClr val="CC99FF"/>
              </a:solidFill>
              <a:latin typeface="Arial" charset="0"/>
            </a:endParaRPr>
          </a:p>
        </p:txBody>
      </p:sp>
      <p:sp>
        <p:nvSpPr>
          <p:cNvPr id="6" name="Toelichting met afgeronde rechthoek 3">
            <a:extLst>
              <a:ext uri="{FF2B5EF4-FFF2-40B4-BE49-F238E27FC236}">
                <a16:creationId xmlns:a16="http://schemas.microsoft.com/office/drawing/2014/main" id="{F59D01EB-E930-524B-B68D-EE60804258C7}"/>
              </a:ext>
            </a:extLst>
          </p:cNvPr>
          <p:cNvSpPr/>
          <p:nvPr/>
        </p:nvSpPr>
        <p:spPr bwMode="auto">
          <a:xfrm>
            <a:off x="4243916" y="2871112"/>
            <a:ext cx="4950884" cy="626532"/>
          </a:xfrm>
          <a:prstGeom prst="wedgeRoundRectCallout">
            <a:avLst>
              <a:gd name="adj1" fmla="val -71858"/>
              <a:gd name="adj2" fmla="val 5051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normAutofit/>
          </a:bodyPr>
          <a:lstStyle/>
          <a:p>
            <a:pPr algn="ctr">
              <a:defRPr/>
            </a:pP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  <a:ea typeface="ＭＳ Ｐゴシック" charset="0"/>
                <a:cs typeface="Arial" charset="0"/>
              </a:rPr>
              <a:t>here the previous </a:t>
            </a:r>
            <a:r>
              <a:rPr lang="en-GB" sz="2000" dirty="0">
                <a:solidFill>
                  <a:schemeClr val="bg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</a:t>
            </a:r>
            <a:r>
              <a:rPr lang="en-GB" sz="2000" dirty="0">
                <a:solidFill>
                  <a:schemeClr val="bg1"/>
                </a:solidFill>
                <a:latin typeface="Palatino Linotype" panose="02040502050505030304" pitchFamily="18" charset="0"/>
                <a:ea typeface="ＭＳ Ｐゴシック" charset="0"/>
                <a:cs typeface="Arial" charset="0"/>
              </a:rPr>
              <a:t> is the last definition</a:t>
            </a:r>
          </a:p>
        </p:txBody>
      </p:sp>
    </p:spTree>
    <p:extLst>
      <p:ext uri="{BB962C8B-B14F-4D97-AF65-F5344CB8AC3E}">
        <p14:creationId xmlns:p14="http://schemas.microsoft.com/office/powerpoint/2010/main" val="16437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ea typeface="ＭＳ Ｐゴシック" charset="-128"/>
              </a:rPr>
              <a:t>class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x-none" dirty="0">
                <a:ea typeface="ＭＳ Ｐゴシック" charset="-128"/>
              </a:rPr>
              <a:t>a class is a set of different functions with the same name</a:t>
            </a:r>
          </a:p>
          <a:p>
            <a:pPr lvl="1"/>
            <a:r>
              <a:rPr lang="en-GB" altLang="x-none" dirty="0">
                <a:ea typeface="ＭＳ Ｐゴシック" charset="-128"/>
              </a:rPr>
              <a:t>types are used to distinguish those functions</a:t>
            </a:r>
          </a:p>
          <a:p>
            <a:r>
              <a:rPr lang="en-GB" altLang="x-none" b="1" dirty="0">
                <a:ea typeface="ＭＳ Ｐゴシック" charset="-128"/>
              </a:rPr>
              <a:t>class</a:t>
            </a:r>
            <a:r>
              <a:rPr lang="en-GB" altLang="x-none" dirty="0">
                <a:ea typeface="ＭＳ Ｐゴシック" charset="-128"/>
              </a:rPr>
              <a:t> </a:t>
            </a:r>
            <a:r>
              <a:rPr lang="en-GB" altLang="x-none" dirty="0" err="1">
                <a:ea typeface="ＭＳ Ｐゴシック" charset="-128"/>
              </a:rPr>
              <a:t>nat</a:t>
            </a:r>
            <a:r>
              <a:rPr lang="en-GB" altLang="x-none" dirty="0">
                <a:ea typeface="ＭＳ Ｐゴシック" charset="-128"/>
              </a:rPr>
              <a:t> a </a:t>
            </a:r>
            <a:r>
              <a:rPr lang="en-GB" altLang="x-none" b="1" dirty="0">
                <a:ea typeface="ＭＳ Ｐゴシック" charset="-128"/>
              </a:rPr>
              <a:t>where</a:t>
            </a:r>
          </a:p>
          <a:p>
            <a:r>
              <a:rPr lang="en-GB" altLang="x-none" dirty="0">
                <a:ea typeface="ＭＳ Ｐゴシック" charset="-128"/>
              </a:rPr>
              <a:t>	add  :: a a -&gt; a</a:t>
            </a:r>
          </a:p>
          <a:p>
            <a:r>
              <a:rPr lang="en-GB" altLang="x-none" dirty="0">
                <a:ea typeface="ＭＳ Ｐゴシック" charset="-128"/>
              </a:rPr>
              <a:t>	null :: a</a:t>
            </a:r>
          </a:p>
          <a:p>
            <a:pPr lvl="1"/>
            <a:r>
              <a:rPr lang="en-GB" altLang="x-none" dirty="0">
                <a:ea typeface="ＭＳ Ｐゴシック" charset="-128"/>
              </a:rPr>
              <a:t>adding an instance to the class</a:t>
            </a:r>
          </a:p>
          <a:p>
            <a:r>
              <a:rPr lang="en-GB" altLang="x-none" b="1" dirty="0">
                <a:ea typeface="ＭＳ Ｐゴシック" charset="-128"/>
              </a:rPr>
              <a:t>instance</a:t>
            </a:r>
            <a:r>
              <a:rPr lang="en-GB" altLang="x-none" dirty="0">
                <a:ea typeface="ＭＳ Ｐゴシック" charset="-128"/>
              </a:rPr>
              <a:t> </a:t>
            </a:r>
            <a:r>
              <a:rPr lang="en-GB" altLang="x-none" dirty="0" err="1">
                <a:ea typeface="ＭＳ Ｐゴシック" charset="-128"/>
              </a:rPr>
              <a:t>nat</a:t>
            </a:r>
            <a:r>
              <a:rPr lang="en-GB" altLang="x-none" dirty="0">
                <a:ea typeface="ＭＳ Ｐゴシック" charset="-128"/>
              </a:rPr>
              <a:t> </a:t>
            </a:r>
            <a:r>
              <a:rPr lang="en-GB" altLang="x-none" dirty="0" err="1">
                <a:ea typeface="ＭＳ Ｐゴシック" charset="-128"/>
              </a:rPr>
              <a:t>Int</a:t>
            </a:r>
            <a:r>
              <a:rPr lang="en-GB" altLang="x-none" dirty="0">
                <a:ea typeface="ＭＳ Ｐゴシック" charset="-128"/>
              </a:rPr>
              <a:t> </a:t>
            </a:r>
            <a:r>
              <a:rPr lang="en-GB" altLang="x-none" b="1" dirty="0">
                <a:ea typeface="ＭＳ Ｐゴシック" charset="-128"/>
              </a:rPr>
              <a:t>where</a:t>
            </a:r>
          </a:p>
          <a:p>
            <a:r>
              <a:rPr lang="en-GB" altLang="x-none" dirty="0">
                <a:ea typeface="ＭＳ Ｐゴシック" charset="-128"/>
              </a:rPr>
              <a:t>	add x y = x + y</a:t>
            </a:r>
          </a:p>
          <a:p>
            <a:r>
              <a:rPr lang="en-GB" altLang="x-none" dirty="0">
                <a:ea typeface="ＭＳ Ｐゴシック" charset="-128"/>
              </a:rPr>
              <a:t>	null = 0</a:t>
            </a:r>
          </a:p>
          <a:p>
            <a:pPr lvl="1"/>
            <a:r>
              <a:rPr lang="en-GB" altLang="x-none" dirty="0">
                <a:ea typeface="ＭＳ Ｐゴシック" charset="-128"/>
              </a:rPr>
              <a:t>special syntax if class has only one function</a:t>
            </a:r>
          </a:p>
          <a:p>
            <a:r>
              <a:rPr lang="en-US" altLang="x-none" b="1" dirty="0">
                <a:ea typeface="ＭＳ Ｐゴシック" charset="-128"/>
              </a:rPr>
              <a:t>class</a:t>
            </a:r>
            <a:r>
              <a:rPr lang="en-US" altLang="x-none" dirty="0">
                <a:ea typeface="ＭＳ Ｐゴシック" charset="-128"/>
              </a:rPr>
              <a:t> (+) </a:t>
            </a:r>
            <a:r>
              <a:rPr lang="en-US" altLang="x-none" dirty="0" err="1">
                <a:ea typeface="ＭＳ Ｐゴシック" charset="-128"/>
              </a:rPr>
              <a:t>infixl</a:t>
            </a:r>
            <a:r>
              <a:rPr lang="en-US" altLang="x-none" dirty="0">
                <a:ea typeface="ＭＳ Ｐゴシック" charset="-128"/>
              </a:rPr>
              <a:t> 6 a :: !a !a -&gt; a</a:t>
            </a:r>
            <a:endParaRPr lang="en-GB" altLang="x-none" dirty="0">
              <a:ea typeface="ＭＳ Ｐゴシック" charset="-128"/>
            </a:endParaRPr>
          </a:p>
        </p:txBody>
      </p:sp>
      <p:sp>
        <p:nvSpPr>
          <p:cNvPr id="28675" name="Tijdelijke aanduiding voor dianumm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58AE777-FD2D-D545-877A-AD843EB5A99A}" type="slidenum">
              <a:rPr lang="nl-NL" altLang="x-none" sz="1400">
                <a:solidFill>
                  <a:srgbClr val="CC99FF"/>
                </a:solidFill>
                <a:latin typeface="Arial" charset="0"/>
              </a:rPr>
              <a:pPr eaLnBrk="1" hangingPunct="1"/>
              <a:t>14</a:t>
            </a:fld>
            <a:endParaRPr lang="nl-NL" altLang="x-none" sz="1400">
              <a:solidFill>
                <a:srgbClr val="CC99FF"/>
              </a:solidFill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096001" y="2307772"/>
            <a:ext cx="2870200" cy="1019629"/>
          </a:xfrm>
          <a:prstGeom prst="wedgeRectCallout">
            <a:avLst>
              <a:gd name="adj1" fmla="val -81519"/>
              <a:gd name="adj2" fmla="val -3144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multi-parameter </a:t>
            </a:r>
            <a:r>
              <a:rPr lang="en-US" sz="2400">
                <a:latin typeface="Palatino Linotype" charset="0"/>
                <a:ea typeface="Palatino Linotype" charset="0"/>
                <a:cs typeface="Palatino Linotype" charset="0"/>
              </a:rPr>
              <a:t>type classes are fine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898AD8FE-1FC2-594F-AECF-7F188C29F67D}"/>
              </a:ext>
            </a:extLst>
          </p:cNvPr>
          <p:cNvSpPr txBox="1">
            <a:spLocks/>
          </p:cNvSpPr>
          <p:nvPr/>
        </p:nvSpPr>
        <p:spPr>
          <a:xfrm>
            <a:off x="6936620" y="3717512"/>
            <a:ext cx="4985656" cy="22426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x-none" b="1" dirty="0">
                <a:ea typeface="ＭＳ Ｐゴシック" charset="-128"/>
              </a:rPr>
              <a:t>instance</a:t>
            </a:r>
            <a:r>
              <a:rPr lang="en-GB" altLang="x-none" dirty="0">
                <a:ea typeface="ＭＳ Ｐゴシック" charset="-128"/>
              </a:rPr>
              <a:t> </a:t>
            </a:r>
            <a:r>
              <a:rPr lang="en-GB" altLang="x-none" dirty="0" err="1">
                <a:ea typeface="ＭＳ Ｐゴシック" charset="-128"/>
              </a:rPr>
              <a:t>nat</a:t>
            </a:r>
            <a:r>
              <a:rPr lang="en-GB" altLang="x-none" dirty="0">
                <a:ea typeface="ＭＳ Ｐゴシック" charset="-128"/>
              </a:rPr>
              <a:t> N </a:t>
            </a:r>
            <a:r>
              <a:rPr lang="en-GB" altLang="x-none" b="1" dirty="0">
                <a:ea typeface="ＭＳ Ｐゴシック" charset="-128"/>
              </a:rPr>
              <a:t>where</a:t>
            </a:r>
          </a:p>
          <a:p>
            <a:r>
              <a:rPr lang="en-GB" altLang="x-none" dirty="0">
                <a:ea typeface="ＭＳ Ｐゴシック" charset="-128"/>
              </a:rPr>
              <a:t>	add Z y = y</a:t>
            </a:r>
          </a:p>
          <a:p>
            <a:r>
              <a:rPr lang="en-GB" altLang="x-none" dirty="0">
                <a:ea typeface="ＭＳ Ｐゴシック" charset="-128"/>
              </a:rPr>
              <a:t>   add (S n) m = S (add n m)</a:t>
            </a:r>
          </a:p>
          <a:p>
            <a:r>
              <a:rPr lang="en-GB" altLang="x-none" dirty="0">
                <a:ea typeface="ＭＳ Ｐゴシック" charset="-128"/>
              </a:rPr>
              <a:t>	null </a:t>
            </a:r>
            <a:r>
              <a:rPr lang="en-GB" altLang="x-none">
                <a:ea typeface="ＭＳ Ｐゴシック" charset="-128"/>
              </a:rPr>
              <a:t>= Z</a:t>
            </a:r>
            <a:endParaRPr lang="en-GB" altLang="x-none" dirty="0">
              <a:ea typeface="ＭＳ Ｐゴシック" charset="-128"/>
            </a:endParaRPr>
          </a:p>
          <a:p>
            <a:r>
              <a:rPr lang="en-GB" altLang="x-none" dirty="0">
                <a:ea typeface="ＭＳ Ｐゴシック" charset="-128"/>
              </a:rPr>
              <a:t>:: N = Z | S N</a:t>
            </a:r>
          </a:p>
        </p:txBody>
      </p:sp>
    </p:spTree>
    <p:extLst>
      <p:ext uri="{BB962C8B-B14F-4D97-AF65-F5344CB8AC3E}">
        <p14:creationId xmlns:p14="http://schemas.microsoft.com/office/powerpoint/2010/main" val="11431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ea typeface="ＭＳ Ｐゴシック" charset="-128"/>
              </a:rPr>
              <a:t>type constructor class</a:t>
            </a:r>
          </a:p>
        </p:txBody>
      </p:sp>
      <p:sp>
        <p:nvSpPr>
          <p:cNvPr id="24578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288755"/>
            <a:ext cx="10972800" cy="5416845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GB" dirty="0"/>
              <a:t>class variables can have any kind</a:t>
            </a:r>
          </a:p>
          <a:p>
            <a:pPr>
              <a:defRPr/>
            </a:pPr>
            <a:r>
              <a:rPr lang="en-US" b="1" dirty="0"/>
              <a:t>class</a:t>
            </a:r>
            <a:r>
              <a:rPr lang="en-US" dirty="0"/>
              <a:t> stack s </a:t>
            </a:r>
            <a:r>
              <a:rPr lang="en-US" b="1" dirty="0"/>
              <a:t>where</a:t>
            </a:r>
          </a:p>
          <a:p>
            <a:pPr>
              <a:defRPr/>
            </a:pPr>
            <a:r>
              <a:rPr lang="en-US" dirty="0"/>
              <a:t>	push	:: a (s a)	-&gt; s a</a:t>
            </a:r>
          </a:p>
          <a:p>
            <a:pPr>
              <a:defRPr/>
            </a:pPr>
            <a:r>
              <a:rPr lang="en-US" dirty="0"/>
              <a:t>	pop	::   (s a)	-&gt; s a</a:t>
            </a:r>
          </a:p>
          <a:p>
            <a:pPr>
              <a:defRPr/>
            </a:pPr>
            <a:r>
              <a:rPr lang="en-US" dirty="0"/>
              <a:t>	top	::   (s a)	-&gt; a</a:t>
            </a:r>
          </a:p>
          <a:p>
            <a:pPr>
              <a:defRPr/>
            </a:pPr>
            <a:r>
              <a:rPr lang="en-US" dirty="0"/>
              <a:t>	empty	::   (s a)	-&gt; Bool</a:t>
            </a:r>
          </a:p>
          <a:p>
            <a:pPr>
              <a:defRPr/>
            </a:pPr>
            <a:r>
              <a:rPr lang="en-US" b="1" dirty="0"/>
              <a:t>instance</a:t>
            </a:r>
            <a:r>
              <a:rPr lang="en-US" dirty="0"/>
              <a:t> stack [] </a:t>
            </a:r>
            <a:r>
              <a:rPr lang="en-US" b="1" dirty="0"/>
              <a:t>where</a:t>
            </a:r>
          </a:p>
          <a:p>
            <a:pPr>
              <a:defRPr/>
            </a:pPr>
            <a:r>
              <a:rPr lang="en-US" dirty="0"/>
              <a:t>	push e stack  = [e: stack]</a:t>
            </a:r>
          </a:p>
          <a:p>
            <a:pPr>
              <a:defRPr/>
            </a:pPr>
            <a:r>
              <a:rPr lang="en-US" dirty="0"/>
              <a:t>	pop [e: rest] = rest</a:t>
            </a:r>
          </a:p>
          <a:p>
            <a:pPr>
              <a:defRPr/>
            </a:pPr>
            <a:r>
              <a:rPr lang="en-US" dirty="0"/>
              <a:t>	top [e: rest] = e</a:t>
            </a:r>
          </a:p>
          <a:p>
            <a:pPr>
              <a:defRPr/>
            </a:pPr>
            <a:r>
              <a:rPr lang="en-US" dirty="0"/>
              <a:t>	empty stack   = </a:t>
            </a:r>
            <a:r>
              <a:rPr lang="en-US" dirty="0" err="1"/>
              <a:t>isEmpty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29699" name="Tijdelijke aanduiding voor dianumm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92D6F00-A5E5-9440-9B59-FA32B5ABB0A5}" type="slidenum">
              <a:rPr lang="nl-NL" altLang="x-none" sz="1400">
                <a:solidFill>
                  <a:srgbClr val="CC99FF"/>
                </a:solidFill>
                <a:latin typeface="Arial" charset="0"/>
              </a:rPr>
              <a:pPr eaLnBrk="1" hangingPunct="1"/>
              <a:t>15</a:t>
            </a:fld>
            <a:endParaRPr lang="nl-NL" altLang="x-none" sz="1400">
              <a:solidFill>
                <a:srgbClr val="CC99FF"/>
              </a:solidFill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518400" y="4519718"/>
            <a:ext cx="2692400" cy="936372"/>
          </a:xfrm>
          <a:prstGeom prst="wedgeRectCallout">
            <a:avLst>
              <a:gd name="adj1" fmla="val -66504"/>
              <a:gd name="adj2" fmla="val -3144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ea typeface="Palatino Linotype" charset="0"/>
                <a:cs typeface="Consolas" panose="020B0609020204030204" pitchFamily="49" charset="0"/>
              </a:rPr>
              <a:t>[a]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 has kind *</a:t>
            </a:r>
          </a:p>
          <a:p>
            <a:r>
              <a:rPr lang="en-US" sz="2400" dirty="0">
                <a:latin typeface="Consolas" panose="020B0609020204030204" pitchFamily="49" charset="0"/>
                <a:ea typeface="Palatino Linotype" charset="0"/>
                <a:cs typeface="Consolas" panose="020B0609020204030204" pitchFamily="49" charset="0"/>
              </a:rPr>
              <a:t>[ ]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 has kind * -&gt; *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9495BCD-53CF-934E-AA69-72B31EDB6A6B}"/>
              </a:ext>
            </a:extLst>
          </p:cNvPr>
          <p:cNvSpPr/>
          <p:nvPr/>
        </p:nvSpPr>
        <p:spPr>
          <a:xfrm>
            <a:off x="5571067" y="1742652"/>
            <a:ext cx="5435599" cy="983616"/>
          </a:xfrm>
          <a:prstGeom prst="wedgeRectCallout">
            <a:avLst>
              <a:gd name="adj1" fmla="val -65881"/>
              <a:gd name="adj2" fmla="val -22839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onsolas" panose="020B0609020204030204" pitchFamily="49" charset="0"/>
                <a:ea typeface="Palatino Linotype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 gets an argument: </a:t>
            </a:r>
            <a:r>
              <a:rPr lang="en-US" sz="2400" dirty="0">
                <a:latin typeface="Consolas" panose="020B0609020204030204" pitchFamily="49" charset="0"/>
                <a:ea typeface="Palatino Linotype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 has kind * -&gt; *</a:t>
            </a:r>
          </a:p>
          <a:p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hence </a:t>
            </a:r>
            <a:r>
              <a:rPr lang="en-US" sz="2400" dirty="0">
                <a:latin typeface="Consolas" panose="020B0609020204030204" pitchFamily="49" charset="0"/>
                <a:ea typeface="Palatino Linotype" charset="0"/>
                <a:cs typeface="Consolas" panose="020B0609020204030204" pitchFamily="49" charset="0"/>
              </a:rPr>
              <a:t>stack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 is a type constructor class</a:t>
            </a:r>
          </a:p>
        </p:txBody>
      </p:sp>
    </p:spTree>
    <p:extLst>
      <p:ext uri="{BB962C8B-B14F-4D97-AF65-F5344CB8AC3E}">
        <p14:creationId xmlns:p14="http://schemas.microsoft.com/office/powerpoint/2010/main" val="1613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>
                <a:ea typeface="ＭＳ Ｐゴシック" charset="-128"/>
              </a:rPr>
              <a:t>using classes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altLang="x-none" dirty="0">
                <a:ea typeface="ＭＳ Ｐゴシック" charset="-128"/>
              </a:rPr>
              <a:t>a single function can work form many types</a:t>
            </a:r>
          </a:p>
          <a:p>
            <a:pPr lvl="2"/>
            <a:r>
              <a:rPr lang="en-GB" altLang="x-none" dirty="0">
                <a:ea typeface="ＭＳ Ｐゴシック" charset="-128"/>
              </a:rPr>
              <a:t>e.g. sum works for any type a with:</a:t>
            </a:r>
          </a:p>
          <a:p>
            <a:pPr lvl="3"/>
            <a:r>
              <a:rPr lang="en-GB" altLang="x-none" dirty="0">
                <a:ea typeface="ＭＳ Ｐゴシック" charset="-128"/>
              </a:rPr>
              <a:t>an operator +, and</a:t>
            </a:r>
          </a:p>
          <a:p>
            <a:pPr lvl="3"/>
            <a:r>
              <a:rPr lang="en-GB" altLang="x-none" dirty="0">
                <a:ea typeface="ＭＳ Ｐゴシック" charset="-128"/>
              </a:rPr>
              <a:t>a constant zero</a:t>
            </a:r>
          </a:p>
          <a:p>
            <a:r>
              <a:rPr lang="en-GB" altLang="x-none" dirty="0">
                <a:ea typeface="ＭＳ Ｐゴシック" charset="-128"/>
              </a:rPr>
              <a:t>sum :: [a] -&gt; a | +, zero a</a:t>
            </a:r>
          </a:p>
          <a:p>
            <a:r>
              <a:rPr lang="en-GB" altLang="x-none" dirty="0">
                <a:ea typeface="ＭＳ Ｐゴシック" charset="-128"/>
              </a:rPr>
              <a:t>sum []    = zero</a:t>
            </a:r>
          </a:p>
          <a:p>
            <a:r>
              <a:rPr lang="en-GB" altLang="x-none" dirty="0">
                <a:ea typeface="ＭＳ Ｐゴシック" charset="-128"/>
              </a:rPr>
              <a:t>sum [</a:t>
            </a:r>
            <a:r>
              <a:rPr lang="en-GB" altLang="x-none" dirty="0" err="1">
                <a:ea typeface="ＭＳ Ｐゴシック" charset="-128"/>
              </a:rPr>
              <a:t>a:x</a:t>
            </a:r>
            <a:r>
              <a:rPr lang="en-GB" altLang="x-none" dirty="0">
                <a:ea typeface="ＭＳ Ｐゴシック" charset="-128"/>
              </a:rPr>
              <a:t>] = a + sum x</a:t>
            </a:r>
          </a:p>
          <a:p>
            <a:pPr lvl="1"/>
            <a:r>
              <a:rPr lang="en-GB" altLang="x-none" dirty="0">
                <a:ea typeface="ＭＳ Ｐゴシック" charset="-128"/>
              </a:rPr>
              <a:t>definitions needed for rational numbers</a:t>
            </a:r>
          </a:p>
          <a:p>
            <a:r>
              <a:rPr lang="en-US" altLang="x-none" dirty="0">
                <a:ea typeface="ＭＳ Ｐゴシック" charset="-128"/>
              </a:rPr>
              <a:t>:: Rat = {q :: !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, n :: !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}</a:t>
            </a:r>
          </a:p>
          <a:p>
            <a:r>
              <a:rPr lang="en-US" altLang="x-none" b="1" dirty="0">
                <a:ea typeface="ＭＳ Ｐゴシック" charset="-128"/>
              </a:rPr>
              <a:t>instance</a:t>
            </a:r>
            <a:r>
              <a:rPr lang="en-US" altLang="x-none" dirty="0">
                <a:ea typeface="ＭＳ Ｐゴシック" charset="-128"/>
              </a:rPr>
              <a:t> zero Rat </a:t>
            </a:r>
            <a:r>
              <a:rPr lang="en-US" altLang="x-none" b="1" dirty="0">
                <a:ea typeface="ＭＳ Ｐゴシック" charset="-128"/>
              </a:rPr>
              <a:t>where</a:t>
            </a:r>
            <a:r>
              <a:rPr lang="en-US" altLang="x-none" dirty="0">
                <a:ea typeface="ＭＳ Ｐゴシック" charset="-128"/>
              </a:rPr>
              <a:t> zero = {q = 0, n = 1}</a:t>
            </a:r>
          </a:p>
          <a:p>
            <a:r>
              <a:rPr lang="en-US" altLang="x-none" b="1" dirty="0">
                <a:ea typeface="ＭＳ Ｐゴシック" charset="-128"/>
              </a:rPr>
              <a:t>instance</a:t>
            </a:r>
            <a:r>
              <a:rPr lang="en-US" altLang="x-none" dirty="0">
                <a:ea typeface="ＭＳ Ｐゴシック" charset="-128"/>
              </a:rPr>
              <a:t> + Rat </a:t>
            </a:r>
            <a:r>
              <a:rPr lang="en-US" altLang="x-none" b="1" dirty="0">
                <a:ea typeface="ＭＳ Ｐゴシック" charset="-128"/>
              </a:rPr>
              <a:t>where</a:t>
            </a:r>
            <a:r>
              <a:rPr lang="en-US" altLang="x-none" dirty="0">
                <a:ea typeface="ＭＳ Ｐゴシック" charset="-128"/>
              </a:rPr>
              <a:t> (+) x y = </a:t>
            </a:r>
          </a:p>
          <a:p>
            <a:r>
              <a:rPr lang="en-US" altLang="x-none" dirty="0">
                <a:ea typeface="ＭＳ Ｐゴシック" charset="-128"/>
              </a:rPr>
              <a:t>	norm {q = </a:t>
            </a:r>
            <a:r>
              <a:rPr lang="en-US" altLang="x-none" dirty="0" err="1">
                <a:ea typeface="ＭＳ Ｐゴシック" charset="-128"/>
              </a:rPr>
              <a:t>x.q</a:t>
            </a:r>
            <a:r>
              <a:rPr lang="en-US" altLang="x-none" dirty="0">
                <a:ea typeface="ＭＳ Ｐゴシック" charset="-128"/>
              </a:rPr>
              <a:t> * </a:t>
            </a:r>
            <a:r>
              <a:rPr lang="en-US" altLang="x-none" dirty="0" err="1">
                <a:ea typeface="ＭＳ Ｐゴシック" charset="-128"/>
              </a:rPr>
              <a:t>y.n</a:t>
            </a:r>
            <a:r>
              <a:rPr lang="en-US" altLang="x-none" dirty="0">
                <a:ea typeface="ＭＳ Ｐゴシック" charset="-128"/>
              </a:rPr>
              <a:t> + </a:t>
            </a:r>
            <a:r>
              <a:rPr lang="en-US" altLang="x-none" dirty="0" err="1">
                <a:ea typeface="ＭＳ Ｐゴシック" charset="-128"/>
              </a:rPr>
              <a:t>y.q</a:t>
            </a:r>
            <a:r>
              <a:rPr lang="en-US" altLang="x-none" dirty="0">
                <a:ea typeface="ＭＳ Ｐゴシック" charset="-128"/>
              </a:rPr>
              <a:t> * </a:t>
            </a:r>
            <a:r>
              <a:rPr lang="en-US" altLang="x-none" dirty="0" err="1">
                <a:ea typeface="ＭＳ Ｐゴシック" charset="-128"/>
              </a:rPr>
              <a:t>x.n</a:t>
            </a:r>
            <a:r>
              <a:rPr lang="en-US" altLang="x-none" dirty="0">
                <a:ea typeface="ＭＳ Ｐゴシック" charset="-128"/>
              </a:rPr>
              <a:t>, n = </a:t>
            </a:r>
            <a:r>
              <a:rPr lang="en-US" altLang="x-none" dirty="0" err="1">
                <a:ea typeface="ＭＳ Ｐゴシック" charset="-128"/>
              </a:rPr>
              <a:t>x.n</a:t>
            </a:r>
            <a:r>
              <a:rPr lang="en-US" altLang="x-none" dirty="0">
                <a:ea typeface="ＭＳ Ｐゴシック" charset="-128"/>
              </a:rPr>
              <a:t> * </a:t>
            </a:r>
            <a:r>
              <a:rPr lang="en-US" altLang="x-none" dirty="0" err="1">
                <a:ea typeface="ＭＳ Ｐゴシック" charset="-128"/>
              </a:rPr>
              <a:t>y.n</a:t>
            </a:r>
            <a:r>
              <a:rPr lang="en-US" altLang="x-none" dirty="0">
                <a:ea typeface="ＭＳ Ｐゴシック" charset="-128"/>
              </a:rPr>
              <a:t>}</a:t>
            </a:r>
          </a:p>
          <a:p>
            <a:r>
              <a:rPr lang="en-US" altLang="x-none" dirty="0">
                <a:ea typeface="ＭＳ Ｐゴシック" charset="-128"/>
              </a:rPr>
              <a:t>norm :: !Rat -&gt; Rat</a:t>
            </a:r>
          </a:p>
          <a:p>
            <a:r>
              <a:rPr lang="en-US" altLang="x-none" dirty="0">
                <a:ea typeface="ＭＳ Ｐゴシック" charset="-128"/>
              </a:rPr>
              <a:t>norm {q, n} = {q = q / x, n = n / x} </a:t>
            </a:r>
          </a:p>
          <a:p>
            <a:r>
              <a:rPr lang="en-US" altLang="x-none" b="1" dirty="0">
                <a:ea typeface="ＭＳ Ｐゴシック" charset="-128"/>
              </a:rPr>
              <a:t>where</a:t>
            </a:r>
            <a:r>
              <a:rPr lang="en-US" altLang="x-none" dirty="0">
                <a:ea typeface="ＭＳ Ｐゴシック" charset="-128"/>
              </a:rPr>
              <a:t> x = </a:t>
            </a:r>
            <a:r>
              <a:rPr lang="en-US" altLang="x-none" dirty="0" err="1">
                <a:ea typeface="ＭＳ Ｐゴシック" charset="-128"/>
              </a:rPr>
              <a:t>gcd</a:t>
            </a:r>
            <a:r>
              <a:rPr lang="en-US" altLang="x-none" dirty="0">
                <a:ea typeface="ＭＳ Ｐゴシック" charset="-128"/>
              </a:rPr>
              <a:t> q n</a:t>
            </a:r>
            <a:endParaRPr lang="en-GB" altLang="x-none" dirty="0">
              <a:ea typeface="ＭＳ Ｐゴシック" charset="-128"/>
            </a:endParaRPr>
          </a:p>
        </p:txBody>
      </p:sp>
      <p:sp>
        <p:nvSpPr>
          <p:cNvPr id="30724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84813F7-4CF0-2F49-BD69-341FA51B859D}" type="slidenum">
              <a:rPr lang="nl-NL" altLang="x-none" sz="1400">
                <a:solidFill>
                  <a:srgbClr val="CC99FF"/>
                </a:solidFill>
                <a:latin typeface="Arial" charset="0"/>
              </a:rPr>
              <a:pPr eaLnBrk="1" hangingPunct="1"/>
              <a:t>16</a:t>
            </a:fld>
            <a:endParaRPr lang="nl-NL" altLang="x-none" sz="1400">
              <a:solidFill>
                <a:srgbClr val="CC99FF"/>
              </a:solidFill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48501" y="1852718"/>
            <a:ext cx="2870200" cy="936372"/>
          </a:xfrm>
          <a:prstGeom prst="wedgeRectCallout">
            <a:avLst>
              <a:gd name="adj1" fmla="val -73112"/>
              <a:gd name="adj2" fmla="val 2823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works for any type a with + and zero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772400" y="3475503"/>
            <a:ext cx="2146301" cy="499851"/>
          </a:xfrm>
          <a:prstGeom prst="wedgeRectCallout">
            <a:avLst>
              <a:gd name="adj1" fmla="val -88620"/>
              <a:gd name="adj2" fmla="val 3207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Palatino Linotype" charset="0"/>
                <a:ea typeface="Palatino Linotype" charset="0"/>
                <a:cs typeface="Palatino Linotype" charset="0"/>
              </a:rPr>
              <a:t>a record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pass an argument that tells to do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5"/>
            <a:ext cx="10972800" cy="540414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functions have an additional argument(s) that tells what to do next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more control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efficiency</a:t>
            </a:r>
          </a:p>
          <a:p>
            <a:endParaRPr lang="en-GB" sz="1000" dirty="0"/>
          </a:p>
          <a:p>
            <a:r>
              <a:rPr lang="en-GB" dirty="0"/>
              <a:t>divide ::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-&gt; </a:t>
            </a:r>
            <a:r>
              <a:rPr lang="en-GB" dirty="0" err="1"/>
              <a:t>Int</a:t>
            </a:r>
            <a:endParaRPr lang="en-GB" dirty="0"/>
          </a:p>
          <a:p>
            <a:r>
              <a:rPr lang="en-GB" dirty="0" err="1"/>
              <a:t>devide</a:t>
            </a:r>
            <a:r>
              <a:rPr lang="en-GB" dirty="0"/>
              <a:t> x 0 = abort “</a:t>
            </a:r>
            <a:r>
              <a:rPr lang="en-GB" dirty="0" err="1"/>
              <a:t>devide</a:t>
            </a:r>
            <a:r>
              <a:rPr lang="en-GB" dirty="0"/>
              <a:t> by 0”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err="1"/>
              <a:t>devide</a:t>
            </a:r>
            <a:r>
              <a:rPr lang="en-GB" dirty="0"/>
              <a:t> x y = x / y</a:t>
            </a:r>
          </a:p>
          <a:p>
            <a:endParaRPr lang="en-GB" sz="1000" dirty="0"/>
          </a:p>
          <a:p>
            <a:endParaRPr lang="en-GB" sz="1000" dirty="0"/>
          </a:p>
          <a:p>
            <a:r>
              <a:rPr lang="en-GB" dirty="0"/>
              <a:t>divide ::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-&gt; x) x</a:t>
            </a:r>
            <a:r>
              <a:rPr lang="en-GB" dirty="0"/>
              <a:t> -&gt; x</a:t>
            </a:r>
          </a:p>
          <a:p>
            <a:r>
              <a:rPr lang="en-GB" dirty="0" err="1"/>
              <a:t>devide</a:t>
            </a:r>
            <a:r>
              <a:rPr lang="en-GB" dirty="0"/>
              <a:t> x 0 </a:t>
            </a:r>
            <a:r>
              <a:rPr lang="en-GB" dirty="0" err="1">
                <a:solidFill>
                  <a:srgbClr val="0070C0"/>
                </a:solidFill>
              </a:rPr>
              <a:t>succ</a:t>
            </a:r>
            <a:r>
              <a:rPr lang="en-GB" dirty="0">
                <a:solidFill>
                  <a:srgbClr val="0070C0"/>
                </a:solidFill>
              </a:rPr>
              <a:t> fail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fail</a:t>
            </a:r>
          </a:p>
          <a:p>
            <a:r>
              <a:rPr lang="en-GB" dirty="0" err="1"/>
              <a:t>devide</a:t>
            </a:r>
            <a:r>
              <a:rPr lang="en-GB" dirty="0"/>
              <a:t> x y </a:t>
            </a:r>
            <a:r>
              <a:rPr lang="en-GB" dirty="0" err="1">
                <a:solidFill>
                  <a:srgbClr val="0070C0"/>
                </a:solidFill>
              </a:rPr>
              <a:t>succ</a:t>
            </a:r>
            <a:r>
              <a:rPr lang="en-GB" dirty="0">
                <a:solidFill>
                  <a:srgbClr val="0070C0"/>
                </a:solidFill>
              </a:rPr>
              <a:t> fail</a:t>
            </a:r>
            <a:r>
              <a:rPr lang="en-GB" dirty="0"/>
              <a:t> = </a:t>
            </a:r>
            <a:r>
              <a:rPr lang="en-GB" dirty="0" err="1">
                <a:solidFill>
                  <a:srgbClr val="0070C0"/>
                </a:solidFill>
              </a:rPr>
              <a:t>succ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(x /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897916" y="2260600"/>
            <a:ext cx="3516085" cy="1117600"/>
          </a:xfrm>
          <a:prstGeom prst="wedgeRectCallout">
            <a:avLst>
              <a:gd name="adj1" fmla="val -43301"/>
              <a:gd name="adj2" fmla="val 7027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exceptions would solve the problem, but they do not mix </a:t>
            </a:r>
            <a:r>
              <a:rPr lang="en-US" sz="2000">
                <a:latin typeface="Palatino Linotype" charset="0"/>
                <a:ea typeface="Palatino Linotype" charset="0"/>
                <a:cs typeface="Palatino Linotype" charset="0"/>
              </a:rPr>
              <a:t>well with </a:t>
            </a:r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lazy evaluation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97916" y="4217307"/>
            <a:ext cx="3516085" cy="673100"/>
          </a:xfrm>
          <a:prstGeom prst="wedgeRectCallout">
            <a:avLst>
              <a:gd name="adj1" fmla="val -61722"/>
              <a:gd name="adj2" fmla="val 5140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later we will show how to hide </a:t>
            </a:r>
            <a:r>
              <a:rPr lang="en-US" sz="2000">
                <a:latin typeface="Palatino Linotype" charset="0"/>
                <a:ea typeface="Palatino Linotype" charset="0"/>
                <a:cs typeface="Palatino Linotype" charset="0"/>
              </a:rPr>
              <a:t>these arguments</a:t>
            </a:r>
            <a:endParaRPr lang="en-US" sz="20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5"/>
            <a:ext cx="10972800" cy="5416845"/>
          </a:xfrm>
        </p:spPr>
        <p:txBody>
          <a:bodyPr/>
          <a:lstStyle/>
          <a:p>
            <a:r>
              <a:rPr lang="en-US" dirty="0"/>
              <a:t>:: Bin a = Leaf | Bin (Bin a) a (Bin a)</a:t>
            </a:r>
          </a:p>
          <a:p>
            <a:r>
              <a:rPr lang="en-US" dirty="0" err="1"/>
              <a:t>inorder</a:t>
            </a:r>
            <a:r>
              <a:rPr lang="en-US" dirty="0"/>
              <a:t> :: (Bin a) -&gt; [a]</a:t>
            </a:r>
          </a:p>
          <a:p>
            <a:r>
              <a:rPr lang="en-US" dirty="0" err="1"/>
              <a:t>inorder</a:t>
            </a:r>
            <a:r>
              <a:rPr lang="en-US" dirty="0"/>
              <a:t> Leaf = []</a:t>
            </a:r>
          </a:p>
          <a:p>
            <a:r>
              <a:rPr lang="en-US" dirty="0" err="1"/>
              <a:t>inorder</a:t>
            </a:r>
            <a:r>
              <a:rPr lang="en-US" dirty="0"/>
              <a:t> (Bin l a r) = </a:t>
            </a:r>
            <a:r>
              <a:rPr lang="en-US" dirty="0" err="1"/>
              <a:t>inorder</a:t>
            </a:r>
            <a:r>
              <a:rPr lang="en-US" dirty="0"/>
              <a:t> l ++ [</a:t>
            </a:r>
            <a:r>
              <a:rPr lang="en-US" dirty="0" err="1"/>
              <a:t>a:inorder</a:t>
            </a:r>
            <a:r>
              <a:rPr lang="en-US" dirty="0"/>
              <a:t> r]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dirty="0" err="1"/>
              <a:t>inorder</a:t>
            </a:r>
            <a:r>
              <a:rPr lang="en-US" dirty="0"/>
              <a:t> :: (Bin a) -&gt; [a]</a:t>
            </a:r>
          </a:p>
          <a:p>
            <a:r>
              <a:rPr lang="en-US" dirty="0" err="1"/>
              <a:t>inorder</a:t>
            </a:r>
            <a:r>
              <a:rPr lang="en-US" dirty="0"/>
              <a:t> tree = scan tree </a:t>
            </a:r>
            <a:r>
              <a:rPr lang="en-US" dirty="0">
                <a:solidFill>
                  <a:srgbClr val="0070C0"/>
                </a:solidFill>
              </a:rPr>
              <a:t>[]</a:t>
            </a:r>
          </a:p>
          <a:p>
            <a:r>
              <a:rPr lang="en-US" b="1" dirty="0"/>
              <a:t>where</a:t>
            </a:r>
          </a:p>
          <a:p>
            <a:r>
              <a:rPr lang="en-US" dirty="0"/>
              <a:t>	scan :: (Bin a) </a:t>
            </a:r>
            <a:r>
              <a:rPr lang="en-US" dirty="0">
                <a:solidFill>
                  <a:srgbClr val="0070C0"/>
                </a:solidFill>
              </a:rPr>
              <a:t>[a]</a:t>
            </a:r>
            <a:r>
              <a:rPr lang="en-US" dirty="0"/>
              <a:t> -&gt; [a]</a:t>
            </a:r>
          </a:p>
          <a:p>
            <a:r>
              <a:rPr lang="en-US" dirty="0"/>
              <a:t>	scan Leaf       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c</a:t>
            </a:r>
          </a:p>
          <a:p>
            <a:r>
              <a:rPr lang="en-US" dirty="0"/>
              <a:t>	scan (Bin l a r)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 = scan l </a:t>
            </a:r>
            <a:r>
              <a:rPr lang="en-US" dirty="0">
                <a:solidFill>
                  <a:srgbClr val="0070C0"/>
                </a:solidFill>
              </a:rPr>
              <a:t>[a: scan r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985000" y="3192728"/>
            <a:ext cx="3517900" cy="927100"/>
          </a:xfrm>
          <a:prstGeom prst="wedgeRectCallout">
            <a:avLst>
              <a:gd name="adj1" fmla="val -70381"/>
              <a:gd name="adj2" fmla="val -66134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++ is O( N )  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</a:t>
            </a:r>
          </a:p>
          <a:p>
            <a:pPr algn="ctr"/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hence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  <a:sym typeface="Wingdings"/>
              </a:rPr>
              <a:t>inorder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 is O(N</a:t>
            </a:r>
            <a:r>
              <a:rPr lang="en-US" sz="2400" baseline="300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2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)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985000" y="4720102"/>
            <a:ext cx="3517900" cy="918698"/>
          </a:xfrm>
          <a:prstGeom prst="wedgeRectCallout">
            <a:avLst>
              <a:gd name="adj1" fmla="val -40869"/>
              <a:gd name="adj2" fmla="val 4194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</a:rPr>
              <a:t>no O( N ) ++ operator 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</a:t>
            </a:r>
          </a:p>
          <a:p>
            <a:pPr algn="ctr"/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hence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  <a:sym typeface="Wingdings"/>
              </a:rPr>
              <a:t>inorder</a:t>
            </a:r>
            <a:r>
              <a:rPr lang="en-US" sz="2400" dirty="0">
                <a:latin typeface="Palatino Linotype" charset="0"/>
                <a:ea typeface="Palatino Linotype" charset="0"/>
                <a:cs typeface="Palatino Linotype" charset="0"/>
                <a:sym typeface="Wingdings"/>
              </a:rPr>
              <a:t> is O(N)</a:t>
            </a:r>
            <a:endParaRPr lang="en-US" sz="2400" dirty="0">
              <a:latin typeface="Palatino Linotype" charset="0"/>
              <a:ea typeface="Palatino Linotype" charset="0"/>
              <a:cs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D122-FEE4-1747-840D-338EB25B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99072" y="2942487"/>
            <a:ext cx="4962412" cy="1058863"/>
          </a:xfrm>
        </p:spPr>
        <p:txBody>
          <a:bodyPr/>
          <a:lstStyle/>
          <a:p>
            <a:r>
              <a:rPr lang="en-GB" dirty="0"/>
              <a:t>preliminary planning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3F2497-90D5-D040-A7D9-CDA65F106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239625"/>
              </p:ext>
            </p:extLst>
          </p:nvPr>
        </p:nvGraphicFramePr>
        <p:xfrm>
          <a:off x="1511566" y="41893"/>
          <a:ext cx="5757334" cy="67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69">
                  <a:extLst>
                    <a:ext uri="{9D8B030D-6E8A-4147-A177-3AD203B41FA5}">
                      <a16:colId xmlns:a16="http://schemas.microsoft.com/office/drawing/2014/main" val="348368527"/>
                    </a:ext>
                  </a:extLst>
                </a:gridCol>
                <a:gridCol w="3831465">
                  <a:extLst>
                    <a:ext uri="{9D8B030D-6E8A-4147-A177-3AD203B41FA5}">
                      <a16:colId xmlns:a16="http://schemas.microsoft.com/office/drawing/2014/main" val="2864223691"/>
                    </a:ext>
                  </a:extLst>
                </a:gridCol>
              </a:tblGrid>
              <a:tr h="3395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date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lecture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32398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9/10/18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recap FP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62575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9/17/18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generic programming cons kind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477807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9/24/18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generic programming Clean style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39242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iTask intro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466254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10/8/18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iTask combinators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366211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10/15/18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iTask advanced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62596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10/22/18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94212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10/29/18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384596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11/5/18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in FP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3178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11/12/18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DSL deep embedding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02700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11/19/18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DSL shallow embedding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8351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11/26/18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DSL with GADT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544280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12/3/18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tagless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DSL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301220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12/10/18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Based Testing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83091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12/17/18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dependent types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92621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12/24/18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206815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12/31/18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40475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1/7/19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537062"/>
                  </a:ext>
                </a:extLst>
              </a:tr>
              <a:tr h="33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1/14/19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12:30 exam</a:t>
                      </a:r>
                    </a:p>
                  </a:txBody>
                  <a:tcPr marL="182880" marR="182880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708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5220-FE52-ED45-AC8F-6BC57D2A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615EE7-5FF4-B543-9BD5-A9EBB4A2932D}"/>
              </a:ext>
            </a:extLst>
          </p:cNvPr>
          <p:cNvSpPr txBox="1">
            <a:spLocks/>
          </p:cNvSpPr>
          <p:nvPr/>
        </p:nvSpPr>
        <p:spPr>
          <a:xfrm>
            <a:off x="7670801" y="990711"/>
            <a:ext cx="4216400" cy="412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/>
              <a:t>Planning is subject to change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Teachers:</a:t>
            </a:r>
          </a:p>
          <a:p>
            <a:pPr lvl="1"/>
            <a:r>
              <a:rPr lang="en-US" dirty="0"/>
              <a:t>Pieter Koopman  M1.1.07</a:t>
            </a:r>
          </a:p>
          <a:p>
            <a:pPr lvl="1"/>
            <a:r>
              <a:rPr lang="en-US" dirty="0"/>
              <a:t>Mart Lubbers</a:t>
            </a:r>
          </a:p>
          <a:p>
            <a:pPr lvl="1"/>
            <a:r>
              <a:rPr lang="en-US" dirty="0" err="1"/>
              <a:t>Rinus</a:t>
            </a:r>
            <a:r>
              <a:rPr lang="en-US" dirty="0"/>
              <a:t> </a:t>
            </a:r>
            <a:r>
              <a:rPr lang="en-US" dirty="0" err="1"/>
              <a:t>Plasmeijer</a:t>
            </a:r>
            <a:r>
              <a:rPr lang="en-US" dirty="0"/>
              <a:t> M1.1.06</a:t>
            </a:r>
          </a:p>
          <a:p>
            <a:pPr marL="0" lvl="1" indent="0">
              <a:buNone/>
            </a:pPr>
            <a:r>
              <a:rPr lang="en-US" dirty="0"/>
              <a:t>Talk, mail or visit us in case of problems/questions</a:t>
            </a:r>
          </a:p>
          <a:p>
            <a:pPr marL="0" lvl="1" indent="0">
              <a:buNone/>
            </a:pPr>
            <a:r>
              <a:rPr lang="en-US" dirty="0"/>
              <a:t>{</a:t>
            </a:r>
            <a:r>
              <a:rPr lang="en-US" dirty="0" err="1"/>
              <a:t>pieter</a:t>
            </a:r>
            <a:r>
              <a:rPr lang="en-US" dirty="0"/>
              <a:t>, mart, </a:t>
            </a:r>
            <a:r>
              <a:rPr lang="en-US" dirty="0" err="1"/>
              <a:t>rinus</a:t>
            </a:r>
            <a:r>
              <a:rPr lang="en-US" dirty="0"/>
              <a:t>}@</a:t>
            </a:r>
            <a:r>
              <a:rPr lang="en-US" dirty="0" err="1"/>
              <a:t>cs.ru.nl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D012-7F74-654A-B0CE-9FC0E126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550A-FFF4-4942-856C-CD5863E4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755"/>
            <a:ext cx="10972800" cy="5544298"/>
          </a:xfrm>
        </p:spPr>
        <p:txBody>
          <a:bodyPr>
            <a:normAutofit/>
          </a:bodyPr>
          <a:lstStyle/>
          <a:p>
            <a:r>
              <a:rPr lang="en-US" dirty="0"/>
              <a:t>:: Bin a = Leaf | Bin (Bin a) a (Bin a)</a:t>
            </a:r>
          </a:p>
          <a:p>
            <a:pPr lvl="1"/>
            <a:r>
              <a:rPr lang="en-GB" dirty="0"/>
              <a:t>how do we make </a:t>
            </a:r>
            <a:r>
              <a:rPr lang="en-GB" dirty="0" err="1"/>
              <a:t>preorder</a:t>
            </a:r>
            <a:r>
              <a:rPr lang="en-GB" dirty="0"/>
              <a:t> and </a:t>
            </a:r>
            <a:r>
              <a:rPr lang="en-GB" dirty="0" err="1"/>
              <a:t>postorder</a:t>
            </a:r>
            <a:r>
              <a:rPr lang="en-GB" dirty="0"/>
              <a:t>?</a:t>
            </a:r>
          </a:p>
          <a:p>
            <a:pPr marL="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:: (Bin a) -&gt; [a]</a:t>
            </a:r>
          </a:p>
          <a:p>
            <a:pPr marL="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preorder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 = scan t []</a:t>
            </a:r>
          </a:p>
          <a:p>
            <a:pPr marL="0" lvl="1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scan Leaf c = c</a:t>
            </a:r>
          </a:p>
          <a:p>
            <a:pPr marL="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scan (Bin l a r) c = [a: scan l (scan r c)]</a:t>
            </a:r>
          </a:p>
          <a:p>
            <a:endParaRPr lang="en-GB" sz="1000" dirty="0"/>
          </a:p>
          <a:p>
            <a:pPr marL="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:: (Bin a -&gt; [a]</a:t>
            </a:r>
          </a:p>
          <a:p>
            <a:pPr marL="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postorder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 = scan t []</a:t>
            </a:r>
          </a:p>
          <a:p>
            <a:pPr marL="0" lvl="1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scan (Bin l a r) c = scan l (scan r 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a:c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lvl="1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scan Leaf c =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9CFE-00C6-6843-8B77-558B4035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only way to master programming is by doing it</a:t>
            </a:r>
          </a:p>
          <a:p>
            <a:pPr lvl="2"/>
            <a:r>
              <a:rPr lang="en-US" dirty="0"/>
              <a:t>reading examples is great</a:t>
            </a:r>
          </a:p>
          <a:p>
            <a:pPr lvl="2"/>
            <a:r>
              <a:rPr lang="en-US" dirty="0"/>
              <a:t>but, there is a big difference between understanding a programming technique and</a:t>
            </a:r>
            <a:br>
              <a:rPr lang="en-US" dirty="0"/>
            </a:br>
            <a:r>
              <a:rPr lang="en-US" dirty="0"/>
              <a:t>being able to apply it</a:t>
            </a:r>
          </a:p>
          <a:p>
            <a:pPr lvl="2"/>
            <a:r>
              <a:rPr lang="en-US" dirty="0"/>
              <a:t>to pass the exam you have to be able to apply the techniques introduced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you’d better practice !</a:t>
            </a:r>
          </a:p>
          <a:p>
            <a:pPr lvl="1"/>
            <a:r>
              <a:rPr lang="en-US" dirty="0"/>
              <a:t>weekly assignment to master topic of the week</a:t>
            </a:r>
          </a:p>
          <a:p>
            <a:pPr lvl="2"/>
            <a:r>
              <a:rPr lang="en-US" dirty="0"/>
              <a:t>make them together with partner: you learn more by discussing, </a:t>
            </a:r>
            <a:br>
              <a:rPr lang="en-US" dirty="0"/>
            </a:br>
            <a:r>
              <a:rPr lang="en-US" dirty="0"/>
              <a:t>collaboration is less work for you, collaboration is less work for us</a:t>
            </a:r>
          </a:p>
          <a:p>
            <a:pPr lvl="1"/>
            <a:r>
              <a:rPr lang="en-US" dirty="0"/>
              <a:t>2 larger assignments to use techniques introduced</a:t>
            </a:r>
          </a:p>
          <a:p>
            <a:pPr lvl="2"/>
            <a:r>
              <a:rPr lang="en-US" dirty="0"/>
              <a:t>these can increase your final result for the course if the exam result ≥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help you to make the assignment</a:t>
            </a:r>
          </a:p>
          <a:p>
            <a:pPr lvl="2"/>
            <a:r>
              <a:rPr lang="en-US" dirty="0"/>
              <a:t>raise questions</a:t>
            </a:r>
          </a:p>
          <a:p>
            <a:pPr lvl="2"/>
            <a:r>
              <a:rPr lang="en-US" dirty="0"/>
              <a:t>be sure that you know the assignment</a:t>
            </a:r>
          </a:p>
          <a:p>
            <a:pPr lvl="1"/>
            <a:r>
              <a:rPr lang="en-US" dirty="0"/>
              <a:t>discuss the previous assignment</a:t>
            </a:r>
          </a:p>
          <a:p>
            <a:pPr lvl="2"/>
            <a:r>
              <a:rPr lang="en-US" dirty="0"/>
              <a:t>tell us if you want more or less details</a:t>
            </a:r>
          </a:p>
          <a:p>
            <a:pPr lvl="2"/>
            <a:r>
              <a:rPr lang="en-US" dirty="0"/>
              <a:t>tell us if there are things unclear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used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4"/>
            <a:ext cx="10972800" cy="541684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Clean</a:t>
            </a:r>
          </a:p>
          <a:p>
            <a:pPr lvl="1"/>
            <a:r>
              <a:rPr lang="en-GB" dirty="0">
                <a:hlinkClick r:id="rId2"/>
              </a:rPr>
              <a:t>http://clean.cs.ru.nl/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download the version from 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ftp.cs.ru.nl</a:t>
            </a:r>
            <a:r>
              <a:rPr lang="en-GB" dirty="0">
                <a:hlinkClick r:id="rId3"/>
              </a:rPr>
              <a:t>/Clean/builds/</a:t>
            </a:r>
            <a:endParaRPr lang="en-GB" dirty="0"/>
          </a:p>
          <a:p>
            <a:pPr lvl="2"/>
            <a:r>
              <a:rPr lang="en-GB" dirty="0"/>
              <a:t>there is a new version (almost) every day, the basis should be rock stable</a:t>
            </a:r>
          </a:p>
          <a:p>
            <a:pPr lvl="2"/>
            <a:r>
              <a:rPr lang="en-GB" dirty="0"/>
              <a:t>later we will need a new version, but that is not 100% stable</a:t>
            </a:r>
          </a:p>
          <a:p>
            <a:pPr lvl="1"/>
            <a:r>
              <a:rPr lang="en-GB" dirty="0"/>
              <a:t>available for Windows, Mac OS X, Linux</a:t>
            </a:r>
          </a:p>
          <a:p>
            <a:pPr lvl="2"/>
            <a:r>
              <a:rPr lang="en-GB" dirty="0"/>
              <a:t>only the Windows version has a simple IDE, much better than nothing 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Haskell ?</a:t>
            </a:r>
          </a:p>
          <a:p>
            <a:pPr lvl="2"/>
            <a:r>
              <a:rPr lang="en-GB" dirty="0"/>
              <a:t>Clean and Haskell are similar</a:t>
            </a:r>
          </a:p>
          <a:p>
            <a:pPr lvl="2"/>
            <a:r>
              <a:rPr lang="en-GB" dirty="0"/>
              <a:t>we will use libraries that are not available in Haskell</a:t>
            </a:r>
          </a:p>
          <a:p>
            <a:pPr lvl="2"/>
            <a:r>
              <a:rPr lang="en-GB" dirty="0"/>
              <a:t>the digital exam will provide help for Clean, not for Haskell</a:t>
            </a:r>
          </a:p>
          <a:p>
            <a:pPr lvl="2"/>
            <a:r>
              <a:rPr lang="en-GB" dirty="0"/>
              <a:t>you better should get used to Clean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initial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8755"/>
            <a:ext cx="10972800" cy="5260326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any Clean program starts evaluating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Start</a:t>
            </a:r>
          </a:p>
          <a:p>
            <a:pPr lvl="1"/>
            <a:r>
              <a:rPr lang="en-US" dirty="0"/>
              <a:t>the result is printed on the console</a:t>
            </a:r>
          </a:p>
          <a:p>
            <a:pPr lvl="2"/>
            <a:r>
              <a:rPr lang="en-US" dirty="0"/>
              <a:t>unless you specify something else</a:t>
            </a:r>
          </a:p>
          <a:p>
            <a:pPr lvl="1"/>
            <a:r>
              <a:rPr lang="en-US" dirty="0"/>
              <a:t>e.g. file </a:t>
            </a:r>
            <a:r>
              <a:rPr lang="en-US" dirty="0" err="1"/>
              <a:t>prog.icl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module </a:t>
            </a:r>
            <a:r>
              <a:rPr lang="en-US" dirty="0" err="1"/>
              <a:t>prog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import </a:t>
            </a:r>
            <a:r>
              <a:rPr lang="en-US" dirty="0" err="1"/>
              <a:t>StdEnv</a:t>
            </a:r>
            <a:endParaRPr lang="en-US" dirty="0"/>
          </a:p>
          <a:p>
            <a:endParaRPr lang="en-US" sz="800" dirty="0"/>
          </a:p>
          <a:p>
            <a:r>
              <a:rPr lang="en-US" dirty="0" err="1"/>
              <a:t>fac</a:t>
            </a:r>
            <a:r>
              <a:rPr lang="en-US" dirty="0"/>
              <a:t> :: </a:t>
            </a:r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fac</a:t>
            </a:r>
            <a:r>
              <a:rPr lang="en-US" dirty="0"/>
              <a:t> 0 = 1</a:t>
            </a:r>
          </a:p>
          <a:p>
            <a:r>
              <a:rPr lang="en-US" dirty="0" err="1"/>
              <a:t>fac</a:t>
            </a:r>
            <a:r>
              <a:rPr lang="en-US" dirty="0"/>
              <a:t> n = n * </a:t>
            </a:r>
            <a:r>
              <a:rPr lang="en-US" dirty="0" err="1"/>
              <a:t>fac</a:t>
            </a:r>
            <a:r>
              <a:rPr lang="en-US" dirty="0"/>
              <a:t> (n-1)</a:t>
            </a:r>
          </a:p>
          <a:p>
            <a:endParaRPr lang="en-US" dirty="0"/>
          </a:p>
          <a:p>
            <a:r>
              <a:rPr lang="en-US" dirty="0"/>
              <a:t>Start ::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Start = </a:t>
            </a:r>
            <a:r>
              <a:rPr lang="en-US" dirty="0" err="1"/>
              <a:t>fac</a:t>
            </a:r>
            <a:r>
              <a:rPr lang="en-US" dirty="0"/>
              <a:t> 7</a:t>
            </a:r>
          </a:p>
        </p:txBody>
      </p:sp>
      <p:sp>
        <p:nvSpPr>
          <p:cNvPr id="4" name="Rechthoek 8"/>
          <p:cNvSpPr>
            <a:spLocks noChangeArrowheads="1"/>
          </p:cNvSpPr>
          <p:nvPr/>
        </p:nvSpPr>
        <p:spPr bwMode="auto">
          <a:xfrm>
            <a:off x="514180" y="2951206"/>
            <a:ext cx="4285735" cy="46166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6266936" y="2804984"/>
            <a:ext cx="4265141" cy="494271"/>
          </a:xfrm>
          <a:prstGeom prst="wedgeRectCallout">
            <a:avLst>
              <a:gd name="adj1" fmla="val -101386"/>
              <a:gd name="adj2" fmla="val 2099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module name must match file name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66935" y="3424648"/>
            <a:ext cx="4265141" cy="494271"/>
          </a:xfrm>
          <a:prstGeom prst="wedgeRectCallout">
            <a:avLst>
              <a:gd name="adj1" fmla="val -94132"/>
              <a:gd name="adj2" fmla="val 2349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standard library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266934" y="4044312"/>
            <a:ext cx="4265141" cy="494271"/>
          </a:xfrm>
          <a:prstGeom prst="wedgeRectCallout">
            <a:avLst>
              <a:gd name="adj1" fmla="val -78716"/>
              <a:gd name="adj2" fmla="val 349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it is encouraged to specify types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266933" y="4663976"/>
            <a:ext cx="4265141" cy="494271"/>
          </a:xfrm>
          <a:prstGeom prst="wedgeRectCallout">
            <a:avLst>
              <a:gd name="adj1" fmla="val -75391"/>
              <a:gd name="adj2" fmla="val -3401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your definitions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266932" y="5283640"/>
            <a:ext cx="4265141" cy="494271"/>
          </a:xfrm>
          <a:prstGeom prst="wedgeRectCallout">
            <a:avLst>
              <a:gd name="adj1" fmla="val -102897"/>
              <a:gd name="adj2" fmla="val 9849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program evaluates and prints this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5777" y="120929"/>
            <a:ext cx="2533135" cy="1058863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615" y="1179792"/>
            <a:ext cx="6487297" cy="3594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﻿implementation module</a:t>
            </a:r>
            <a:r>
              <a:rPr lang="en-US" sz="1800" dirty="0"/>
              <a:t> Bin</a:t>
            </a:r>
          </a:p>
          <a:p>
            <a:r>
              <a:rPr lang="en-US" sz="1800" b="1" dirty="0"/>
              <a:t>import</a:t>
            </a:r>
            <a:r>
              <a:rPr lang="en-US" sz="1800" dirty="0"/>
              <a:t> </a:t>
            </a:r>
            <a:r>
              <a:rPr lang="en-US" sz="1800" dirty="0" err="1"/>
              <a:t>StdEnv</a:t>
            </a:r>
            <a:endParaRPr lang="en-US" sz="1800" dirty="0"/>
          </a:p>
          <a:p>
            <a:endParaRPr lang="en-US" sz="800" dirty="0"/>
          </a:p>
          <a:p>
            <a:r>
              <a:rPr lang="en-US" sz="1800" dirty="0"/>
              <a:t>ins :: a (Bin a) -&gt; Bin a | &lt; a</a:t>
            </a:r>
          </a:p>
          <a:p>
            <a:r>
              <a:rPr lang="en-US" sz="1800" dirty="0"/>
              <a:t>ins a Leaf = Bin Leaf a Leaf</a:t>
            </a:r>
          </a:p>
          <a:p>
            <a:r>
              <a:rPr lang="en-US" sz="1800" dirty="0"/>
              <a:t>ins a (Bin l b r) | a &lt; b</a:t>
            </a:r>
          </a:p>
          <a:p>
            <a:r>
              <a:rPr lang="en-US" sz="1800" dirty="0"/>
              <a:t>	= Bin (ins a l) b r</a:t>
            </a:r>
          </a:p>
          <a:p>
            <a:r>
              <a:rPr lang="en-US" sz="1800" dirty="0"/>
              <a:t>	= Bin l b (ins a r)</a:t>
            </a:r>
          </a:p>
          <a:p>
            <a:endParaRPr lang="en-US" sz="800" dirty="0"/>
          </a:p>
          <a:p>
            <a:r>
              <a:rPr lang="en-US" sz="1800" dirty="0" err="1"/>
              <a:t>inorder</a:t>
            </a:r>
            <a:r>
              <a:rPr lang="en-US" sz="1800" dirty="0"/>
              <a:t> :: (Bin a) -&gt; [a]</a:t>
            </a:r>
          </a:p>
          <a:p>
            <a:r>
              <a:rPr lang="en-US" sz="1800" dirty="0" err="1"/>
              <a:t>inorder</a:t>
            </a:r>
            <a:r>
              <a:rPr lang="en-US" sz="1800" dirty="0"/>
              <a:t> Leaf = []</a:t>
            </a:r>
          </a:p>
          <a:p>
            <a:r>
              <a:rPr lang="en-US" sz="1800" dirty="0" err="1"/>
              <a:t>inorder</a:t>
            </a:r>
            <a:r>
              <a:rPr lang="en-US" sz="1800" dirty="0"/>
              <a:t> (Bin l a r) = </a:t>
            </a:r>
            <a:r>
              <a:rPr lang="en-US" sz="1800" dirty="0" err="1"/>
              <a:t>inorder</a:t>
            </a:r>
            <a:r>
              <a:rPr lang="en-US" sz="1800" dirty="0"/>
              <a:t> l ++ [a: </a:t>
            </a:r>
            <a:r>
              <a:rPr lang="en-US" sz="1800" dirty="0" err="1"/>
              <a:t>inorder</a:t>
            </a:r>
            <a:r>
              <a:rPr lang="en-US" sz="1800" dirty="0"/>
              <a:t> r]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6808" y="1179792"/>
            <a:ext cx="5189837" cy="1650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800000"/>
                </a:solidFill>
                <a:latin typeface="Consolas"/>
                <a:ea typeface="+mn-ea"/>
                <a:cs typeface="Consolas"/>
              </a:defRPr>
            </a:lvl1pPr>
            <a:lvl2pPr marL="180975" indent="-1809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2pPr>
            <a:lvl3pPr marL="444500" indent="-255588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3pPr>
            <a:lvl4pPr marL="6286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Ø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4pPr>
            <a:lvl5pPr marL="80645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ü"/>
              <a:defRPr sz="180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﻿definition module</a:t>
            </a:r>
            <a:r>
              <a:rPr lang="en-US" sz="1800" dirty="0"/>
              <a:t> Bin</a:t>
            </a:r>
          </a:p>
          <a:p>
            <a:r>
              <a:rPr lang="en-US" sz="1800" b="1" dirty="0"/>
              <a:t>import</a:t>
            </a:r>
            <a:r>
              <a:rPr lang="en-US" sz="1800" dirty="0"/>
              <a:t> </a:t>
            </a:r>
            <a:r>
              <a:rPr lang="en-US" sz="1800" dirty="0" err="1"/>
              <a:t>StdEnv</a:t>
            </a:r>
            <a:r>
              <a:rPr lang="en-US" sz="1800" dirty="0"/>
              <a:t> </a:t>
            </a:r>
          </a:p>
          <a:p>
            <a:r>
              <a:rPr lang="en-US" sz="1800" dirty="0"/>
              <a:t>:: Bin a = Leaf | Bin (Bin a) a (Bin a)</a:t>
            </a:r>
          </a:p>
          <a:p>
            <a:r>
              <a:rPr lang="en-US" sz="1800" dirty="0"/>
              <a:t>ins :: a (Bin a) -&gt; Bin a | &lt; a</a:t>
            </a:r>
          </a:p>
          <a:p>
            <a:r>
              <a:rPr lang="en-US" sz="1800" dirty="0" err="1"/>
              <a:t>inorder</a:t>
            </a:r>
            <a:r>
              <a:rPr lang="en-US" sz="1800" dirty="0"/>
              <a:t> :: (Bin a) -&gt; [a]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6048" y="4860390"/>
            <a:ext cx="5906530" cy="199761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﻿</a:t>
            </a:r>
            <a:r>
              <a:rPr lang="en-US" sz="1800" b="1" dirty="0"/>
              <a:t>module</a:t>
            </a:r>
            <a:r>
              <a:rPr lang="en-US" sz="1800" dirty="0"/>
              <a:t> </a:t>
            </a:r>
            <a:r>
              <a:rPr lang="en-US" sz="1800" dirty="0" err="1"/>
              <a:t>BinDemo</a:t>
            </a:r>
            <a:endParaRPr lang="en-US" sz="1800" dirty="0"/>
          </a:p>
          <a:p>
            <a:r>
              <a:rPr lang="en-US" sz="1800" b="1" dirty="0"/>
              <a:t>import</a:t>
            </a:r>
            <a:r>
              <a:rPr lang="en-US" sz="1800" dirty="0"/>
              <a:t> Bin</a:t>
            </a:r>
          </a:p>
          <a:p>
            <a:endParaRPr lang="en-US" sz="800" dirty="0"/>
          </a:p>
          <a:p>
            <a:r>
              <a:rPr lang="en-US" sz="1800" dirty="0" err="1"/>
              <a:t>mysort</a:t>
            </a:r>
            <a:r>
              <a:rPr lang="en-US" sz="1800" dirty="0"/>
              <a:t> :: [a] -&gt; [a] | &lt; a</a:t>
            </a:r>
          </a:p>
          <a:p>
            <a:r>
              <a:rPr lang="en-US" sz="1800" dirty="0" err="1"/>
              <a:t>mysort</a:t>
            </a:r>
            <a:r>
              <a:rPr lang="en-US" sz="1800" dirty="0"/>
              <a:t> l = </a:t>
            </a:r>
            <a:r>
              <a:rPr lang="en-US" sz="1800" dirty="0" err="1"/>
              <a:t>inorder</a:t>
            </a:r>
            <a:r>
              <a:rPr lang="en-US" sz="1800" dirty="0"/>
              <a:t> (</a:t>
            </a:r>
            <a:r>
              <a:rPr lang="en-US" sz="1800" dirty="0" err="1"/>
              <a:t>foldr</a:t>
            </a:r>
            <a:r>
              <a:rPr lang="en-US" sz="1800" dirty="0"/>
              <a:t> ins Leaf l)</a:t>
            </a:r>
          </a:p>
          <a:p>
            <a:endParaRPr lang="en-US" sz="800" dirty="0"/>
          </a:p>
          <a:p>
            <a:r>
              <a:rPr lang="en-US" sz="1800" dirty="0"/>
              <a:t>Start = </a:t>
            </a:r>
            <a:r>
              <a:rPr lang="en-US" sz="1800" dirty="0" err="1"/>
              <a:t>mysort</a:t>
            </a:r>
            <a:r>
              <a:rPr lang="en-US" sz="1800" dirty="0"/>
              <a:t> ['</a:t>
            </a:r>
            <a:r>
              <a:rPr lang="en-US" sz="1800" dirty="0" err="1"/>
              <a:t>u','o'..'a</a:t>
            </a:r>
            <a:r>
              <a:rPr lang="en-US" sz="1800" dirty="0"/>
              <a:t>']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9431812" y="3025577"/>
            <a:ext cx="2314833" cy="494271"/>
          </a:xfrm>
          <a:prstGeom prst="wedgeRectCallout">
            <a:avLst>
              <a:gd name="adj1" fmla="val -17149"/>
              <a:gd name="adj2" fmla="val -18151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defined in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StdEnv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604861" y="4969242"/>
            <a:ext cx="2982153" cy="494271"/>
          </a:xfrm>
          <a:prstGeom prst="wedgeRectCallout">
            <a:avLst>
              <a:gd name="adj1" fmla="val -122752"/>
              <a:gd name="adj2" fmla="val 3599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StdEnv</a:t>
            </a:r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 imported by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Bin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585161" y="3676563"/>
            <a:ext cx="2314833" cy="752934"/>
          </a:xfrm>
          <a:prstGeom prst="wedgeRectCallout">
            <a:avLst>
              <a:gd name="adj1" fmla="val -66908"/>
              <a:gd name="adj2" fmla="val -1737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definition of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Bin</a:t>
            </a:r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 is not repeated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1" indent="-158750">
              <a:tabLst>
                <a:tab pos="1538288" algn="l"/>
              </a:tabLst>
            </a:pPr>
            <a:r>
              <a:rPr lang="en-US" dirty="0" err="1"/>
              <a:t>prog.icl</a:t>
            </a:r>
            <a:r>
              <a:rPr lang="en-US" dirty="0"/>
              <a:t>	implementation module, the actual function definitions</a:t>
            </a:r>
          </a:p>
          <a:p>
            <a:pPr marL="182563" lvl="1" indent="-158750">
              <a:tabLst>
                <a:tab pos="1538288" algn="l"/>
              </a:tabLst>
            </a:pPr>
            <a:r>
              <a:rPr lang="en-US" dirty="0" err="1"/>
              <a:t>prog.dcl</a:t>
            </a:r>
            <a:r>
              <a:rPr lang="en-US" dirty="0"/>
              <a:t>	definition module, the exported definitions (data types + functions)</a:t>
            </a:r>
            <a:br>
              <a:rPr lang="en-US" dirty="0"/>
            </a:br>
            <a:r>
              <a:rPr lang="en-US" dirty="0"/>
              <a:t>                  list only the type of functions</a:t>
            </a:r>
          </a:p>
          <a:p>
            <a:pPr marL="182563" lvl="1" indent="-158750">
              <a:tabLst>
                <a:tab pos="1538288" algn="l"/>
              </a:tabLst>
            </a:pPr>
            <a:r>
              <a:rPr lang="en-US" dirty="0" err="1"/>
              <a:t>prog.prj</a:t>
            </a:r>
            <a:r>
              <a:rPr lang="en-US" dirty="0"/>
              <a:t>	project file of main module, project settings, paths, </a:t>
            </a:r>
            <a:r>
              <a:rPr lang="is-IS" dirty="0"/>
              <a:t>…</a:t>
            </a:r>
          </a:p>
          <a:p>
            <a:pPr marL="182563" lvl="1" indent="-158750">
              <a:tabLst>
                <a:tab pos="1538288" algn="l"/>
              </a:tabLst>
            </a:pPr>
            <a:r>
              <a:rPr lang="is-IS" dirty="0"/>
              <a:t>prog.abc	generated abstract machine code</a:t>
            </a:r>
          </a:p>
          <a:p>
            <a:pPr marL="182563" lvl="1" indent="-158750">
              <a:tabLst>
                <a:tab pos="1538288" algn="l"/>
              </a:tabLst>
            </a:pPr>
            <a:r>
              <a:rPr lang="is-IS" dirty="0"/>
              <a:t>prog.o	object code, generated machine code</a:t>
            </a:r>
          </a:p>
          <a:p>
            <a:pPr marL="182563" lvl="1" indent="-158750">
              <a:tabLst>
                <a:tab pos="1538288" algn="l"/>
              </a:tabLst>
            </a:pPr>
            <a:r>
              <a:rPr lang="is-IS" dirty="0"/>
              <a:t>prog.exe	windows executable</a:t>
            </a:r>
            <a:endParaRPr lang="en-US" dirty="0"/>
          </a:p>
          <a:p>
            <a:pPr marL="182563" lvl="1" indent="-158750">
              <a:tabLst>
                <a:tab pos="1538288" algn="l"/>
              </a:tabLst>
            </a:pPr>
            <a:endParaRPr lang="en-US" dirty="0"/>
          </a:p>
          <a:p>
            <a:pPr marL="182563" lvl="1" indent="-158750">
              <a:tabLst>
                <a:tab pos="1538288" algn="l"/>
              </a:tabLst>
            </a:pPr>
            <a:r>
              <a:rPr lang="en-US" dirty="0"/>
              <a:t>the main module does not need a .dcl file</a:t>
            </a:r>
          </a:p>
          <a:p>
            <a:pPr marL="446088" lvl="2" indent="-158750">
              <a:tabLst>
                <a:tab pos="1538288" algn="l"/>
              </a:tabLst>
            </a:pPr>
            <a:r>
              <a:rPr lang="en-US" dirty="0"/>
              <a:t>the first line is: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</a:p>
          <a:p>
            <a:pPr marL="446088" lvl="2" indent="-158750">
              <a:tabLst>
                <a:tab pos="1538288" algn="l"/>
              </a:tabLst>
            </a:pPr>
            <a:r>
              <a:rPr lang="en-US" dirty="0"/>
              <a:t>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implementation module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563" lvl="1" indent="-158750">
              <a:tabLst>
                <a:tab pos="1538288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infix operators are just binary functions</a:t>
            </a:r>
          </a:p>
          <a:p>
            <a:r>
              <a:rPr lang="en-US" altLang="en-US" sz="2000" dirty="0">
                <a:ea typeface="ＭＳ Ｐゴシック" charset="-128"/>
              </a:rPr>
              <a:t>(o) </a:t>
            </a:r>
            <a:r>
              <a:rPr lang="en-US" altLang="en-US" sz="2000" dirty="0" err="1">
                <a:ea typeface="ＭＳ Ｐゴシック" charset="-128"/>
              </a:rPr>
              <a:t>infixr</a:t>
            </a:r>
            <a:r>
              <a:rPr lang="en-US" altLang="en-US" sz="2000" dirty="0">
                <a:ea typeface="ＭＳ Ｐゴシック" charset="-128"/>
              </a:rPr>
              <a:t> 9 ::  (a -&gt; b)  (c -&gt; a) -&gt; c -&gt; b</a:t>
            </a:r>
          </a:p>
          <a:p>
            <a:r>
              <a:rPr lang="en-US" altLang="en-US" sz="2000" dirty="0">
                <a:ea typeface="ＭＳ Ｐゴシック" charset="-128"/>
              </a:rPr>
              <a:t>(o) f g = \ x . f (g x)</a:t>
            </a:r>
          </a:p>
          <a:p>
            <a:endParaRPr lang="en-US" sz="800" dirty="0">
              <a:ea typeface="ＭＳ Ｐゴシック" charset="-128"/>
            </a:endParaRPr>
          </a:p>
          <a:p>
            <a:r>
              <a:rPr lang="en-US" sz="2000" dirty="0">
                <a:ea typeface="ＭＳ Ｐゴシック" charset="-128"/>
              </a:rPr>
              <a:t>twice f = f o f</a:t>
            </a:r>
          </a:p>
          <a:p>
            <a:endParaRPr lang="en-US" sz="800" dirty="0"/>
          </a:p>
          <a:p>
            <a:pPr lvl="1"/>
            <a:r>
              <a:rPr lang="en-US" dirty="0"/>
              <a:t>you can add your own operators</a:t>
            </a:r>
          </a:p>
          <a:p>
            <a:pPr lvl="2"/>
            <a:r>
              <a:rPr lang="en-US" dirty="0"/>
              <a:t>specify binding direction and priority</a:t>
            </a:r>
          </a:p>
          <a:p>
            <a:pPr lvl="1"/>
            <a:endParaRPr lang="en-US" sz="800" dirty="0"/>
          </a:p>
          <a:p>
            <a:pPr lvl="1"/>
            <a:r>
              <a:rPr lang="en-US" dirty="0"/>
              <a:t>many infix operators are classes</a:t>
            </a:r>
          </a:p>
          <a:p>
            <a:pPr lvl="2"/>
            <a:r>
              <a:rPr lang="en-US" dirty="0"/>
              <a:t>e.g. ==, +, -, *, ..</a:t>
            </a:r>
          </a:p>
          <a:p>
            <a:pPr lvl="2"/>
            <a:r>
              <a:rPr lang="en-US" dirty="0"/>
              <a:t>you can define your own instances</a:t>
            </a:r>
          </a:p>
          <a:p>
            <a:r>
              <a:rPr lang="de-DE" sz="2000" dirty="0"/>
              <a:t>﻿</a:t>
            </a:r>
            <a:r>
              <a:rPr lang="de-DE" sz="2000" b="1" dirty="0" err="1"/>
              <a:t>class</a:t>
            </a:r>
            <a:r>
              <a:rPr lang="de-DE" sz="2000" dirty="0"/>
              <a:t> (+) </a:t>
            </a:r>
            <a:r>
              <a:rPr lang="de-DE" sz="2000" b="1" dirty="0" err="1"/>
              <a:t>infixl</a:t>
            </a:r>
            <a:r>
              <a:rPr lang="de-DE" sz="2000" dirty="0"/>
              <a:t> 6 a :: !a !a -&gt; a</a:t>
            </a:r>
          </a:p>
          <a:p>
            <a:r>
              <a:rPr lang="de-DE" sz="2000" dirty="0"/>
              <a:t>﻿</a:t>
            </a:r>
            <a:r>
              <a:rPr lang="de-DE" sz="2000" b="1" dirty="0" err="1"/>
              <a:t>class</a:t>
            </a:r>
            <a:r>
              <a:rPr lang="de-DE" sz="2000" dirty="0"/>
              <a:t> (*) </a:t>
            </a:r>
            <a:r>
              <a:rPr lang="de-DE" sz="2000" b="1" dirty="0" err="1"/>
              <a:t>infixl</a:t>
            </a:r>
            <a:r>
              <a:rPr lang="de-DE" sz="2000" dirty="0"/>
              <a:t> 7 a :: !a !a -&gt; a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7D267-9637-694B-A810-0249DB851F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5867401" y="2235201"/>
            <a:ext cx="4573813" cy="812799"/>
          </a:xfrm>
          <a:prstGeom prst="wedgeRectCallout">
            <a:avLst>
              <a:gd name="adj1" fmla="val -51391"/>
              <a:gd name="adj2" fmla="val -73385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argument count is reflected in the type</a:t>
            </a:r>
          </a:p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Haskell: </a:t>
            </a:r>
            <a:r>
              <a:rPr lang="en-US" altLang="en-US" sz="2000" dirty="0">
                <a:ea typeface="ＭＳ Ｐゴシック" charset="-128"/>
              </a:rPr>
              <a:t>(a -&gt; b) </a:t>
            </a:r>
            <a:r>
              <a:rPr lang="en-US" altLang="en-US" sz="2000" b="1" dirty="0">
                <a:solidFill>
                  <a:srgbClr val="FFFF00"/>
                </a:solidFill>
                <a:ea typeface="ＭＳ Ｐゴシック" charset="-128"/>
              </a:rPr>
              <a:t>-&gt;</a:t>
            </a:r>
            <a:r>
              <a:rPr lang="en-US" altLang="en-US" sz="2000" dirty="0">
                <a:ea typeface="ＭＳ Ｐゴシック" charset="-128"/>
              </a:rPr>
              <a:t>  (c -&gt; a) -&gt; </a:t>
            </a: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(</a:t>
            </a:r>
            <a:r>
              <a:rPr lang="en-US" altLang="en-US" sz="2000" dirty="0">
                <a:ea typeface="ＭＳ Ｐゴシック" charset="-128"/>
              </a:rPr>
              <a:t>c -&gt; b</a:t>
            </a:r>
            <a:r>
              <a:rPr lang="en-US" altLang="en-US" sz="2000" dirty="0">
                <a:solidFill>
                  <a:srgbClr val="FFFF00"/>
                </a:solidFill>
                <a:ea typeface="ＭＳ Ｐゴシック" charset="-128"/>
              </a:rPr>
              <a:t>)</a:t>
            </a:r>
            <a:endParaRPr lang="en-US" sz="20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7518401" y="4238172"/>
            <a:ext cx="2947307" cy="1121229"/>
          </a:xfrm>
          <a:prstGeom prst="wedgeRectCallout">
            <a:avLst>
              <a:gd name="adj1" fmla="val -100910"/>
              <a:gd name="adj2" fmla="val 46708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arguments are strict, compiler uses eager evaluation for efficiency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5433" y="2091267"/>
            <a:ext cx="939800" cy="4953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ular Callout 7"/>
          <p:cNvSpPr/>
          <p:nvPr/>
        </p:nvSpPr>
        <p:spPr>
          <a:xfrm>
            <a:off x="7518401" y="3247319"/>
            <a:ext cx="2947307" cy="511882"/>
          </a:xfrm>
          <a:prstGeom prst="wedgeRectCallout">
            <a:avLst>
              <a:gd name="adj1" fmla="val -36275"/>
              <a:gd name="adj2" fmla="val -89749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Palatino Linotype" charset="0"/>
                <a:ea typeface="Palatino Linotype" charset="0"/>
                <a:cs typeface="Palatino Linotype" charset="0"/>
              </a:rPr>
              <a:t>Currying </a:t>
            </a:r>
            <a:r>
              <a:rPr lang="en-US" sz="2000" dirty="0">
                <a:latin typeface="Palatino Linotype" charset="0"/>
                <a:ea typeface="Palatino Linotype" charset="0"/>
                <a:cs typeface="Palatino Linotype" charset="0"/>
              </a:rPr>
              <a:t>is fine</a:t>
            </a:r>
          </a:p>
        </p:txBody>
      </p:sp>
    </p:spTree>
    <p:extLst>
      <p:ext uri="{BB962C8B-B14F-4D97-AF65-F5344CB8AC3E}">
        <p14:creationId xmlns:p14="http://schemas.microsoft.com/office/powerpoint/2010/main" val="18658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huisstijl2015c</Template>
  <TotalTime>4411</TotalTime>
  <Words>1166</Words>
  <Application>Microsoft Macintosh PowerPoint</Application>
  <PresentationFormat>Widescreen</PresentationFormat>
  <Paragraphs>321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Calibri</vt:lpstr>
      <vt:lpstr>Consolas</vt:lpstr>
      <vt:lpstr>Palatino Linotype</vt:lpstr>
      <vt:lpstr>Times New Roman</vt:lpstr>
      <vt:lpstr>Wingdings</vt:lpstr>
      <vt:lpstr>Office-thema</vt:lpstr>
      <vt:lpstr>advanced programming seminar 1</vt:lpstr>
      <vt:lpstr>preliminary planning</vt:lpstr>
      <vt:lpstr>assignments</vt:lpstr>
      <vt:lpstr>seminars</vt:lpstr>
      <vt:lpstr>Programming language used in this course</vt:lpstr>
      <vt:lpstr>Clean initial expression</vt:lpstr>
      <vt:lpstr>modules</vt:lpstr>
      <vt:lpstr>clean files</vt:lpstr>
      <vt:lpstr>infix operators</vt:lpstr>
      <vt:lpstr>macro</vt:lpstr>
      <vt:lpstr>uniqueness</vt:lpstr>
      <vt:lpstr>let definitions</vt:lpstr>
      <vt:lpstr>Overloading</vt:lpstr>
      <vt:lpstr>class</vt:lpstr>
      <vt:lpstr>type constructor class</vt:lpstr>
      <vt:lpstr>using classes</vt:lpstr>
      <vt:lpstr>continuations</vt:lpstr>
      <vt:lpstr>continuations</vt:lpstr>
      <vt:lpstr>continuations</vt:lpstr>
      <vt:lpstr>continuations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seminar 2</dc:title>
  <dc:creator>Pieter</dc:creator>
  <cp:lastModifiedBy>Pieter</cp:lastModifiedBy>
  <cp:revision>92</cp:revision>
  <cp:lastPrinted>2016-09-08T11:20:34Z</cp:lastPrinted>
  <dcterms:created xsi:type="dcterms:W3CDTF">2016-09-07T09:59:43Z</dcterms:created>
  <dcterms:modified xsi:type="dcterms:W3CDTF">2018-09-14T13:39:10Z</dcterms:modified>
</cp:coreProperties>
</file>