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1"/>
  </p:sldMasterIdLst>
  <p:notesMasterIdLst>
    <p:notesMasterId r:id="rId25"/>
  </p:notesMasterIdLst>
  <p:sldIdLst>
    <p:sldId id="256" r:id="rId2"/>
    <p:sldId id="267" r:id="rId3"/>
    <p:sldId id="265" r:id="rId4"/>
    <p:sldId id="270" r:id="rId5"/>
    <p:sldId id="282" r:id="rId6"/>
    <p:sldId id="263" r:id="rId7"/>
    <p:sldId id="284" r:id="rId8"/>
    <p:sldId id="266" r:id="rId9"/>
    <p:sldId id="271" r:id="rId10"/>
    <p:sldId id="283" r:id="rId11"/>
    <p:sldId id="285" r:id="rId12"/>
    <p:sldId id="272" r:id="rId13"/>
    <p:sldId id="273" r:id="rId14"/>
    <p:sldId id="274" r:id="rId15"/>
    <p:sldId id="269" r:id="rId16"/>
    <p:sldId id="268" r:id="rId17"/>
    <p:sldId id="281" r:id="rId18"/>
    <p:sldId id="280" r:id="rId19"/>
    <p:sldId id="275" r:id="rId20"/>
    <p:sldId id="276" r:id="rId21"/>
    <p:sldId id="277" r:id="rId22"/>
    <p:sldId id="279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18"/>
    <p:restoredTop sz="94586"/>
  </p:normalViewPr>
  <p:slideViewPr>
    <p:cSldViewPr snapToGrid="0" snapToObjects="1">
      <p:cViewPr varScale="1">
        <p:scale>
          <a:sx n="97" d="100"/>
          <a:sy n="97" d="100"/>
        </p:scale>
        <p:origin x="200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A8BF7-6146-E444-9B44-9A8D6FDFE9D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DB03C-80E2-BC44-8B36-22644ECE3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7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DB03C-80E2-BC44-8B36-22644ECE36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5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186779"/>
            <a:ext cx="7772400" cy="1470025"/>
          </a:xfrm>
        </p:spPr>
        <p:txBody>
          <a:bodyPr/>
          <a:lstStyle>
            <a:lvl1pPr>
              <a:defRPr sz="4000">
                <a:latin typeface="Palatino Linotype"/>
                <a:cs typeface="Palatino Linotype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294255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Palatino Linotype"/>
                <a:cs typeface="Palatino Linotyp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57" y="5099353"/>
            <a:ext cx="5715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1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A58A-F280-3840-B78C-7C5741CA3B1D}" type="datetime1">
              <a:rPr lang="x-none" smtClean="0"/>
              <a:t>9/21/17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0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7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A34A-4FB6-8C4D-9364-1662503A8973}" type="datetime1">
              <a:rPr lang="x-none" smtClean="0"/>
              <a:t>9/21/17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8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61E6-1CE5-6944-872A-E0A83E632E6C}" type="datetime1">
              <a:rPr lang="x-none" smtClean="0"/>
              <a:t>9/21/17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5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222E-81CD-0142-A388-0CC521C5B87A}" type="datetime1">
              <a:rPr lang="x-none" smtClean="0"/>
              <a:t>9/21/17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1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alatino Linotype"/>
                <a:cs typeface="Palatino Linotype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Palatino Linotype"/>
                <a:cs typeface="Palatino Linotype"/>
              </a:defRPr>
            </a:lvl2pPr>
            <a:lvl3pPr>
              <a:defRPr>
                <a:latin typeface="Palatino Linotype"/>
                <a:cs typeface="Palatino Linotype"/>
              </a:defRPr>
            </a:lvl3pPr>
            <a:lvl4pPr>
              <a:defRPr>
                <a:latin typeface="Palatino Linotype"/>
                <a:cs typeface="Palatino Linotype"/>
              </a:defRPr>
            </a:lvl4pPr>
            <a:lvl5pPr>
              <a:defRPr>
                <a:latin typeface="Palatino Linotype"/>
                <a:cs typeface="Palatino Linotyp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481E-04F2-E549-86F1-2650956BD6CC}" type="datetime1">
              <a:rPr lang="x-none" smtClean="0"/>
              <a:t>9/21/17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9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Palatino Linotype"/>
                <a:cs typeface="Palatino Linotype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B54D-9DA8-F545-81C9-DAEF172D8BB0}" type="datetime1">
              <a:rPr lang="x-none" smtClean="0"/>
              <a:t>9/21/17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33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B35B-2797-1241-AE9F-182844FAD468}" type="datetime1">
              <a:rPr lang="x-none" smtClean="0"/>
              <a:t>9/21/17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2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900D-8A63-7649-83F1-BAAA9CDE7694}" type="datetime1">
              <a:rPr lang="x-none" smtClean="0"/>
              <a:t>9/21/17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6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F19-30BD-5246-8DDD-CF656A220298}" type="datetime1">
              <a:rPr lang="x-none" smtClean="0"/>
              <a:t>9/21/17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8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69DF-8BC7-8E40-BFB3-5F514C1D950A}" type="datetime1">
              <a:rPr lang="x-none" smtClean="0"/>
              <a:t>9/21/17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9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0998-388C-C543-AF60-CC9F8E2FCF05}" type="datetime1">
              <a:rPr lang="x-none" smtClean="0"/>
              <a:t>9/21/17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2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0664-DC5C-0244-9394-7575C3FE19DC}" type="datetime1">
              <a:rPr lang="x-none" smtClean="0"/>
              <a:t>9/21/17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4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165780"/>
            <a:ext cx="8229600" cy="1058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88755"/>
            <a:ext cx="8229600" cy="506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tekststijl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  <a:p>
            <a:pPr lvl="1"/>
            <a:r>
              <a:rPr lang="en-US" dirty="0" smtClean="0"/>
              <a:t>Twee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Derde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Vierde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Vijfde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448414"/>
            <a:ext cx="722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Palatino Linotype"/>
                <a:cs typeface="Palatino Linotype"/>
              </a:defRPr>
            </a:lvl1pPr>
          </a:lstStyle>
          <a:p>
            <a:fld id="{3CEE559B-3EF0-0A4B-ACD8-544854A16CB0}" type="datetime1">
              <a:rPr lang="x-none" smtClean="0"/>
              <a:t>9/21/17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264558" y="6448414"/>
            <a:ext cx="54353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Palatino Linotype"/>
                <a:cs typeface="Palatino Linotype"/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9414" y="6467927"/>
            <a:ext cx="4045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Palatino Linotype"/>
                <a:cs typeface="Palatino Linotype"/>
              </a:defRPr>
            </a:lvl1pPr>
          </a:lstStyle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rgbClr val="A0311A"/>
          </a:solidFill>
          <a:latin typeface="Palatino Linotype"/>
          <a:ea typeface="+mj-ea"/>
          <a:cs typeface="Palatino Linotyp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800000"/>
          </a:solidFill>
          <a:latin typeface="Palatino Linotype"/>
          <a:ea typeface="+mn-ea"/>
          <a:cs typeface="Palatino Linotype"/>
        </a:defRPr>
      </a:lvl1pPr>
      <a:lvl2pPr marL="180975" indent="-180975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alatino Linotype"/>
          <a:ea typeface="+mn-ea"/>
          <a:cs typeface="Palatino Linotype"/>
        </a:defRPr>
      </a:lvl2pPr>
      <a:lvl3pPr marL="444500" indent="-255588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Palatino Linotype"/>
          <a:ea typeface="+mn-ea"/>
          <a:cs typeface="Palatino Linotype"/>
        </a:defRPr>
      </a:lvl3pPr>
      <a:lvl4pPr marL="628650" indent="-228600" algn="l" defTabSz="457200" rtl="0" eaLnBrk="1" latinLnBrk="0" hangingPunct="1">
        <a:spcBef>
          <a:spcPct val="20000"/>
        </a:spcBef>
        <a:buFont typeface="Wingdings" charset="2"/>
        <a:buChar char="Ø"/>
        <a:defRPr sz="1800" kern="1200">
          <a:solidFill>
            <a:schemeClr val="tx1"/>
          </a:solidFill>
          <a:latin typeface="Palatino Linotype"/>
          <a:ea typeface="+mn-ea"/>
          <a:cs typeface="Palatino Linotype"/>
        </a:defRPr>
      </a:lvl4pPr>
      <a:lvl5pPr marL="806450" indent="-228600" algn="l" defTabSz="457200" rtl="0" eaLnBrk="1" latinLnBrk="0" hangingPunct="1">
        <a:spcBef>
          <a:spcPct val="20000"/>
        </a:spcBef>
        <a:buFont typeface="Wingdings" charset="2"/>
        <a:buChar char="ü"/>
        <a:defRPr sz="1800" kern="1200">
          <a:solidFill>
            <a:schemeClr val="tx1"/>
          </a:solidFill>
          <a:latin typeface="Palatino Linotype"/>
          <a:ea typeface="+mn-ea"/>
          <a:cs typeface="Palatino Linotyp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tutorial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September </a:t>
            </a:r>
            <a:r>
              <a:rPr lang="en-US" dirty="0" smtClean="0"/>
              <a:t>22 2017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Pieter </a:t>
            </a:r>
            <a:r>
              <a:rPr lang="en-US" dirty="0" err="1" smtClean="0"/>
              <a:t>Koopman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4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polykinds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57" y="1288754"/>
            <a:ext cx="8799443" cy="5403593"/>
          </a:xfrm>
        </p:spPr>
        <p:txBody>
          <a:bodyPr/>
          <a:lstStyle/>
          <a:p>
            <a:r>
              <a:rPr lang="en-US" dirty="0"/>
              <a:t>:: T3 a b c = C3 (a b </a:t>
            </a:r>
            <a:r>
              <a:rPr lang="en-US" dirty="0" smtClean="0"/>
              <a:t>c) 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kind: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(*➝*➝*)➝*➝*➝*</a:t>
            </a:r>
          </a:p>
          <a:p>
            <a:r>
              <a:rPr lang="mr-IN" dirty="0"/>
              <a:t>﻿:: </a:t>
            </a:r>
            <a:r>
              <a:rPr lang="mr-IN" dirty="0" err="1"/>
              <a:t>Box</a:t>
            </a:r>
            <a:r>
              <a:rPr lang="mr-IN" dirty="0"/>
              <a:t> </a:t>
            </a:r>
            <a:r>
              <a:rPr lang="mr-IN" dirty="0" err="1"/>
              <a:t>t</a:t>
            </a:r>
            <a:r>
              <a:rPr lang="mr-IN" dirty="0"/>
              <a:t> </a:t>
            </a:r>
            <a:r>
              <a:rPr lang="mr-IN" dirty="0" err="1"/>
              <a:t>u</a:t>
            </a:r>
            <a:r>
              <a:rPr lang="mr-IN" dirty="0"/>
              <a:t> = </a:t>
            </a:r>
            <a:r>
              <a:rPr lang="mr-IN" dirty="0" err="1"/>
              <a:t>Box</a:t>
            </a:r>
            <a:r>
              <a:rPr lang="mr-IN" dirty="0"/>
              <a:t> (</a:t>
            </a:r>
            <a:r>
              <a:rPr lang="mr-IN" dirty="0" err="1"/>
              <a:t>t</a:t>
            </a:r>
            <a:r>
              <a:rPr lang="mr-IN" dirty="0"/>
              <a:t> </a:t>
            </a:r>
            <a:r>
              <a:rPr lang="mr-IN" dirty="0" err="1" smtClean="0"/>
              <a:t>u</a:t>
            </a:r>
            <a:r>
              <a:rPr lang="mr-IN" dirty="0" smtClean="0"/>
              <a:t>)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kind: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(*➝</a:t>
            </a:r>
            <a:r>
              <a:rPr lang="en-US" dirty="0">
                <a:solidFill>
                  <a:srgbClr val="0070C0"/>
                </a:solidFill>
              </a:rPr>
              <a:t>*)➝*➝</a:t>
            </a:r>
            <a:r>
              <a:rPr lang="en-US" dirty="0" smtClean="0">
                <a:solidFill>
                  <a:srgbClr val="0070C0"/>
                </a:solidFill>
              </a:rPr>
              <a:t>*</a:t>
            </a:r>
            <a:endParaRPr lang="en-GB" dirty="0" smtClean="0"/>
          </a:p>
          <a:p>
            <a:pPr lvl="1"/>
            <a:r>
              <a:rPr lang="en-GB" dirty="0" smtClean="0"/>
              <a:t>application</a:t>
            </a:r>
          </a:p>
          <a:p>
            <a:r>
              <a:rPr lang="mr-IN" dirty="0"/>
              <a:t>﻿c3a :: T3 (,) </a:t>
            </a:r>
            <a:r>
              <a:rPr lang="mr-IN" dirty="0" err="1"/>
              <a:t>Int</a:t>
            </a:r>
            <a:r>
              <a:rPr lang="mr-IN" dirty="0"/>
              <a:t> </a:t>
            </a:r>
            <a:r>
              <a:rPr lang="mr-IN" dirty="0" err="1" smtClean="0"/>
              <a:t>Int</a:t>
            </a:r>
            <a:endParaRPr lang="en-US" dirty="0" smtClean="0"/>
          </a:p>
          <a:p>
            <a:r>
              <a:rPr lang="mr-IN" dirty="0" smtClean="0"/>
              <a:t>c3a </a:t>
            </a:r>
            <a:r>
              <a:rPr lang="mr-IN" dirty="0"/>
              <a:t>= C3 (1,2)</a:t>
            </a:r>
            <a:endParaRPr lang="en-GB" dirty="0" smtClean="0"/>
          </a:p>
          <a:p>
            <a:pPr lvl="1"/>
            <a:r>
              <a:rPr lang="en-GB" dirty="0" err="1" smtClean="0"/>
              <a:t>polykinds</a:t>
            </a:r>
            <a:r>
              <a:rPr lang="en-GB" dirty="0" smtClean="0"/>
              <a:t>: use </a:t>
            </a:r>
            <a:r>
              <a:rPr lang="en-US" dirty="0">
                <a:solidFill>
                  <a:srgbClr val="0070C0"/>
                </a:solidFill>
              </a:rPr>
              <a:t>*</a:t>
            </a:r>
            <a:r>
              <a:rPr lang="en-GB" dirty="0" smtClean="0"/>
              <a:t> as a kind variable</a:t>
            </a:r>
          </a:p>
          <a:p>
            <a:r>
              <a:rPr lang="mr-IN" dirty="0"/>
              <a:t>﻿c3b = C3 (</a:t>
            </a:r>
            <a:r>
              <a:rPr lang="mr-IN" dirty="0" err="1"/>
              <a:t>Box</a:t>
            </a:r>
            <a:r>
              <a:rPr lang="mr-IN" dirty="0"/>
              <a:t> [1,2,3</a:t>
            </a:r>
            <a:r>
              <a:rPr lang="mr-IN" dirty="0" smtClean="0"/>
              <a:t>])</a:t>
            </a:r>
            <a:r>
              <a:rPr lang="en-US" dirty="0" smtClean="0"/>
              <a:t> </a:t>
            </a:r>
          </a:p>
          <a:p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	the actual kind is: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(*➝</a:t>
            </a:r>
            <a:r>
              <a:rPr lang="en-US" dirty="0" smtClean="0">
                <a:solidFill>
                  <a:srgbClr val="FF0000"/>
                </a:solidFill>
              </a:rPr>
              <a:t>*)</a:t>
            </a:r>
            <a:r>
              <a:rPr lang="en-US" dirty="0" smtClean="0">
                <a:solidFill>
                  <a:srgbClr val="0070C0"/>
                </a:solidFill>
              </a:rPr>
              <a:t>➝</a:t>
            </a:r>
            <a:r>
              <a:rPr lang="en-US" dirty="0">
                <a:solidFill>
                  <a:srgbClr val="0070C0"/>
                </a:solidFill>
              </a:rPr>
              <a:t>*➝*)</a:t>
            </a:r>
            <a:r>
              <a:rPr lang="en-US" dirty="0" smtClean="0">
                <a:solidFill>
                  <a:srgbClr val="0070C0"/>
                </a:solidFill>
              </a:rPr>
              <a:t>➝</a:t>
            </a:r>
            <a:r>
              <a:rPr lang="en-US" dirty="0">
                <a:solidFill>
                  <a:srgbClr val="FF0000"/>
                </a:solidFill>
              </a:rPr>
              <a:t>(*➝*)</a:t>
            </a:r>
            <a:r>
              <a:rPr lang="en-US" dirty="0" smtClean="0">
                <a:solidFill>
                  <a:srgbClr val="0070C0"/>
                </a:solidFill>
              </a:rPr>
              <a:t>➝</a:t>
            </a:r>
            <a:r>
              <a:rPr lang="en-US" dirty="0">
                <a:solidFill>
                  <a:srgbClr val="0070C0"/>
                </a:solidFill>
              </a:rPr>
              <a:t>*➝*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>
                <a:latin typeface="Palatino Linotype" charset="0"/>
                <a:ea typeface="Palatino Linotype" charset="0"/>
                <a:cs typeface="Palatino Linotype" charset="0"/>
              </a:rPr>
              <a:t>read the kinds as: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a➝b</a:t>
            </a:r>
            <a:r>
              <a:rPr lang="en-US" dirty="0" smtClean="0">
                <a:solidFill>
                  <a:srgbClr val="0070C0"/>
                </a:solidFill>
              </a:rPr>
              <a:t>➝</a:t>
            </a:r>
            <a:r>
              <a:rPr lang="en-US" dirty="0">
                <a:solidFill>
                  <a:srgbClr val="0070C0"/>
                </a:solidFill>
              </a:rPr>
              <a:t>*)</a:t>
            </a:r>
            <a:r>
              <a:rPr lang="en-US" dirty="0" smtClean="0">
                <a:solidFill>
                  <a:srgbClr val="0070C0"/>
                </a:solidFill>
              </a:rPr>
              <a:t>➝</a:t>
            </a:r>
            <a:r>
              <a:rPr lang="en-US" dirty="0" err="1" smtClean="0">
                <a:solidFill>
                  <a:srgbClr val="0070C0"/>
                </a:solidFill>
              </a:rPr>
              <a:t>a➝b</a:t>
            </a:r>
            <a:r>
              <a:rPr lang="en-US" dirty="0" smtClean="0">
                <a:solidFill>
                  <a:srgbClr val="0070C0"/>
                </a:solidFill>
              </a:rPr>
              <a:t>➝</a:t>
            </a:r>
            <a:r>
              <a:rPr lang="en-US" dirty="0">
                <a:solidFill>
                  <a:srgbClr val="0070C0"/>
                </a:solidFill>
              </a:rPr>
              <a:t>*</a:t>
            </a:r>
            <a:endParaRPr lang="en-US" dirty="0"/>
          </a:p>
          <a:p>
            <a:pPr lvl="1"/>
            <a:r>
              <a:rPr lang="en-US" dirty="0" smtClean="0"/>
              <a:t>in Clean: accepted; </a:t>
            </a:r>
            <a:r>
              <a:rPr lang="en-US" dirty="0"/>
              <a:t>derived type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c3b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:: T3 Box []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specifying the </a:t>
            </a:r>
            <a:r>
              <a:rPr lang="en-US" dirty="0"/>
              <a:t>type yields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error: conflicting kinds *-&gt;*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and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*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 smtClean="0"/>
              <a:t>definition without type is accepted by change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polykinds</a:t>
            </a:r>
            <a:r>
              <a:rPr lang="en-GB" dirty="0" smtClean="0"/>
              <a:t>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35" y="1288754"/>
            <a:ext cx="8931965" cy="5403593"/>
          </a:xfrm>
        </p:spPr>
        <p:txBody>
          <a:bodyPr>
            <a:normAutofit/>
          </a:bodyPr>
          <a:lstStyle/>
          <a:p>
            <a:r>
              <a:rPr lang="mr-IN" dirty="0"/>
              <a:t>﻿:: T4 </a:t>
            </a:r>
            <a:r>
              <a:rPr lang="mr-IN" dirty="0" err="1"/>
              <a:t>a</a:t>
            </a:r>
            <a:r>
              <a:rPr lang="mr-IN" dirty="0"/>
              <a:t> </a:t>
            </a:r>
            <a:r>
              <a:rPr lang="mr-IN" dirty="0" err="1"/>
              <a:t>b</a:t>
            </a:r>
            <a:r>
              <a:rPr lang="mr-IN" dirty="0"/>
              <a:t> </a:t>
            </a:r>
            <a:r>
              <a:rPr lang="mr-IN" dirty="0" err="1"/>
              <a:t>c</a:t>
            </a:r>
            <a:r>
              <a:rPr lang="mr-IN" dirty="0"/>
              <a:t> = C4 (</a:t>
            </a:r>
            <a:r>
              <a:rPr lang="mr-IN" dirty="0" err="1"/>
              <a:t>a</a:t>
            </a:r>
            <a:r>
              <a:rPr lang="mr-IN" dirty="0"/>
              <a:t> (</a:t>
            </a:r>
            <a:r>
              <a:rPr lang="mr-IN" dirty="0" err="1"/>
              <a:t>b</a:t>
            </a:r>
            <a:r>
              <a:rPr lang="mr-IN" dirty="0"/>
              <a:t> </a:t>
            </a:r>
            <a:r>
              <a:rPr lang="mr-IN" dirty="0" err="1"/>
              <a:t>c</a:t>
            </a:r>
            <a:r>
              <a:rPr lang="mr-IN" dirty="0"/>
              <a:t>))</a:t>
            </a:r>
            <a:r>
              <a:rPr lang="en-US" dirty="0" smtClean="0"/>
              <a:t> 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kind: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(*➝*)➝(*➝*)➝*➝*</a:t>
            </a:r>
          </a:p>
          <a:p>
            <a:r>
              <a:rPr lang="mr-IN" dirty="0"/>
              <a:t>﻿</a:t>
            </a:r>
            <a:r>
              <a:rPr lang="en-US" dirty="0" smtClean="0"/>
              <a:t>:: </a:t>
            </a:r>
            <a:r>
              <a:rPr lang="en-US" dirty="0" err="1"/>
              <a:t>IntBox</a:t>
            </a:r>
            <a:r>
              <a:rPr lang="en-US" dirty="0"/>
              <a:t> t = </a:t>
            </a:r>
            <a:r>
              <a:rPr lang="en-US" dirty="0" err="1"/>
              <a:t>IntBox</a:t>
            </a:r>
            <a:r>
              <a:rPr lang="en-US" dirty="0"/>
              <a:t> (t 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kind: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(*➝</a:t>
            </a:r>
            <a:r>
              <a:rPr lang="en-US" dirty="0">
                <a:solidFill>
                  <a:srgbClr val="0070C0"/>
                </a:solidFill>
              </a:rPr>
              <a:t>*)➝</a:t>
            </a:r>
            <a:r>
              <a:rPr lang="en-US" dirty="0" smtClean="0">
                <a:solidFill>
                  <a:srgbClr val="0070C0"/>
                </a:solidFill>
              </a:rPr>
              <a:t>*</a:t>
            </a:r>
            <a:endParaRPr lang="en-GB" dirty="0" smtClean="0"/>
          </a:p>
          <a:p>
            <a:pPr lvl="1"/>
            <a:r>
              <a:rPr lang="en-GB" dirty="0" smtClean="0"/>
              <a:t>application</a:t>
            </a:r>
          </a:p>
          <a:p>
            <a:r>
              <a:rPr lang="mr-IN" dirty="0"/>
              <a:t>﻿﻿c4a :: T4 [] [] </a:t>
            </a:r>
            <a:r>
              <a:rPr lang="mr-IN" dirty="0" err="1" smtClean="0"/>
              <a:t>Int</a:t>
            </a:r>
            <a:endParaRPr lang="en-US" dirty="0" smtClean="0"/>
          </a:p>
          <a:p>
            <a:r>
              <a:rPr lang="mr-IN" dirty="0" smtClean="0"/>
              <a:t>c4a </a:t>
            </a:r>
            <a:r>
              <a:rPr lang="mr-IN" dirty="0"/>
              <a:t>= C4 [[1]]</a:t>
            </a:r>
            <a:endParaRPr lang="en-GB" dirty="0" smtClean="0"/>
          </a:p>
          <a:p>
            <a:pPr lvl="1"/>
            <a:r>
              <a:rPr lang="en-GB" dirty="0" err="1" smtClean="0"/>
              <a:t>polykinds</a:t>
            </a:r>
            <a:r>
              <a:rPr lang="en-GB" dirty="0" smtClean="0"/>
              <a:t>: </a:t>
            </a:r>
            <a:r>
              <a:rPr lang="en-GB" dirty="0"/>
              <a:t>use </a:t>
            </a:r>
            <a:r>
              <a:rPr lang="en-US" dirty="0">
                <a:solidFill>
                  <a:srgbClr val="0070C0"/>
                </a:solidFill>
              </a:rPr>
              <a:t>*</a:t>
            </a:r>
            <a:r>
              <a:rPr lang="en-GB" dirty="0"/>
              <a:t> as a kind variable</a:t>
            </a:r>
            <a:r>
              <a:rPr lang="en-GB" dirty="0" smtClean="0"/>
              <a:t> </a:t>
            </a:r>
          </a:p>
          <a:p>
            <a:r>
              <a:rPr lang="mr-IN" dirty="0"/>
              <a:t>﻿﻿c4b = C4 (</a:t>
            </a:r>
            <a:r>
              <a:rPr lang="mr-IN" dirty="0" err="1"/>
              <a:t>IntBox</a:t>
            </a:r>
            <a:r>
              <a:rPr lang="mr-IN" dirty="0"/>
              <a:t> (</a:t>
            </a:r>
            <a:r>
              <a:rPr lang="mr-IN" dirty="0" err="1"/>
              <a:t>Box</a:t>
            </a:r>
            <a:r>
              <a:rPr lang="mr-IN" dirty="0"/>
              <a:t> [5]))</a:t>
            </a:r>
            <a:r>
              <a:rPr lang="en-US" dirty="0" smtClean="0"/>
              <a:t> </a:t>
            </a:r>
          </a:p>
          <a:p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	the actual kind is: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(*➝</a:t>
            </a:r>
            <a:r>
              <a:rPr lang="en-US" dirty="0" smtClean="0">
                <a:solidFill>
                  <a:srgbClr val="FF0000"/>
                </a:solidFill>
              </a:rPr>
              <a:t>*)</a:t>
            </a:r>
            <a:r>
              <a:rPr lang="en-US" dirty="0" smtClean="0">
                <a:solidFill>
                  <a:srgbClr val="0070C0"/>
                </a:solidFill>
              </a:rPr>
              <a:t>➝*)➝(</a:t>
            </a:r>
            <a:r>
              <a:rPr lang="en-US" dirty="0" smtClean="0">
                <a:solidFill>
                  <a:srgbClr val="FF0000"/>
                </a:solidFill>
              </a:rPr>
              <a:t>(*</a:t>
            </a:r>
            <a:r>
              <a:rPr lang="en-US" dirty="0">
                <a:solidFill>
                  <a:srgbClr val="FF0000"/>
                </a:solidFill>
              </a:rPr>
              <a:t>➝</a:t>
            </a:r>
            <a:r>
              <a:rPr lang="en-US" dirty="0" smtClean="0">
                <a:solidFill>
                  <a:srgbClr val="FF0000"/>
                </a:solidFill>
              </a:rPr>
              <a:t>*)</a:t>
            </a:r>
            <a:r>
              <a:rPr lang="en-US" dirty="0">
                <a:solidFill>
                  <a:srgbClr val="0070C0"/>
                </a:solidFill>
              </a:rPr>
              <a:t>➝*)</a:t>
            </a:r>
            <a:r>
              <a:rPr lang="en-US" dirty="0" smtClean="0">
                <a:solidFill>
                  <a:srgbClr val="0070C0"/>
                </a:solidFill>
              </a:rPr>
              <a:t>➝</a:t>
            </a:r>
            <a:r>
              <a:rPr lang="en-US" dirty="0">
                <a:solidFill>
                  <a:srgbClr val="FF0000"/>
                </a:solidFill>
              </a:rPr>
              <a:t>(*➝*)</a:t>
            </a:r>
            <a:r>
              <a:rPr lang="en-US" dirty="0" smtClean="0">
                <a:solidFill>
                  <a:srgbClr val="0070C0"/>
                </a:solidFill>
              </a:rPr>
              <a:t>➝</a:t>
            </a:r>
            <a:r>
              <a:rPr lang="en-US" dirty="0">
                <a:solidFill>
                  <a:srgbClr val="0070C0"/>
                </a:solidFill>
              </a:rPr>
              <a:t>*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read the kinds as: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(a➝</a:t>
            </a:r>
            <a:r>
              <a:rPr lang="en-US" dirty="0">
                <a:solidFill>
                  <a:srgbClr val="0070C0"/>
                </a:solidFill>
              </a:rPr>
              <a:t>*)➝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b➝a</a:t>
            </a:r>
            <a:r>
              <a:rPr lang="en-US" dirty="0" smtClean="0">
                <a:solidFill>
                  <a:srgbClr val="0070C0"/>
                </a:solidFill>
              </a:rPr>
              <a:t>)➝b➝</a:t>
            </a:r>
            <a:r>
              <a:rPr lang="en-US" dirty="0">
                <a:solidFill>
                  <a:srgbClr val="0070C0"/>
                </a:solidFill>
              </a:rPr>
              <a:t>*</a:t>
            </a:r>
            <a:endParaRPr lang="en-US" dirty="0" smtClean="0"/>
          </a:p>
          <a:p>
            <a:pPr lvl="1"/>
            <a:r>
              <a:rPr lang="en-US" dirty="0" smtClean="0"/>
              <a:t>in Clean: accepted; </a:t>
            </a:r>
            <a:r>
              <a:rPr lang="en-US" dirty="0"/>
              <a:t>derived type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﻿c4b :: T4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IntBox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Box []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specifying the </a:t>
            </a:r>
            <a:r>
              <a:rPr lang="en-US" dirty="0"/>
              <a:t>type yields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error: conflicting kinds *-&gt;*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and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*</a:t>
            </a:r>
          </a:p>
          <a:p>
            <a:pPr lvl="2"/>
            <a:r>
              <a:rPr lang="en-US" dirty="0" smtClean="0"/>
              <a:t>different algorithms for checking and deriving kinds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0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constructor class: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</a:t>
            </a:r>
            <a:r>
              <a:rPr lang="en-US" dirty="0"/>
              <a:t> Container t </a:t>
            </a:r>
            <a:r>
              <a:rPr lang="en-US" b="1" dirty="0" smtClean="0"/>
              <a:t>where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Cinsert</a:t>
            </a:r>
            <a:r>
              <a:rPr lang="en-US" dirty="0" smtClean="0"/>
              <a:t>   </a:t>
            </a:r>
            <a:r>
              <a:rPr lang="en-US" dirty="0"/>
              <a:t>:: a (t a) -&gt; t a      | &lt;        </a:t>
            </a:r>
            <a:r>
              <a:rPr lang="en-US" dirty="0" smtClean="0"/>
              <a:t>a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Ccontains</a:t>
            </a:r>
            <a:r>
              <a:rPr lang="en-US" dirty="0" smtClean="0"/>
              <a:t> </a:t>
            </a:r>
            <a:r>
              <a:rPr lang="en-US" dirty="0"/>
              <a:t>:: a (t a) -&gt; Bool     | &lt;, </a:t>
            </a:r>
            <a:r>
              <a:rPr lang="en-US" dirty="0" err="1"/>
              <a:t>Eq</a:t>
            </a:r>
            <a:r>
              <a:rPr lang="en-US" dirty="0"/>
              <a:t>    </a:t>
            </a:r>
            <a:r>
              <a:rPr lang="en-US" dirty="0" smtClean="0"/>
              <a:t>a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Cshow</a:t>
            </a:r>
            <a:r>
              <a:rPr lang="en-US" dirty="0" smtClean="0"/>
              <a:t>     </a:t>
            </a:r>
            <a:r>
              <a:rPr lang="en-US" dirty="0"/>
              <a:t>::   (t a) -&gt; [String] | </a:t>
            </a:r>
            <a:r>
              <a:rPr lang="en-US" dirty="0" err="1"/>
              <a:t>toString</a:t>
            </a:r>
            <a:r>
              <a:rPr lang="en-US" dirty="0"/>
              <a:t> </a:t>
            </a:r>
            <a:r>
              <a:rPr lang="en-US" dirty="0" smtClean="0"/>
              <a:t>a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Cnew</a:t>
            </a:r>
            <a:r>
              <a:rPr lang="en-US" dirty="0" smtClean="0"/>
              <a:t>      </a:t>
            </a:r>
            <a:r>
              <a:rPr lang="en-US" dirty="0"/>
              <a:t>:: t </a:t>
            </a:r>
            <a:r>
              <a:rPr lang="en-US" dirty="0" smtClean="0"/>
              <a:t>a</a:t>
            </a:r>
          </a:p>
          <a:p>
            <a:endParaRPr lang="en-US" dirty="0"/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dirty="0" smtClean="0"/>
              <a:t> is of kind </a:t>
            </a:r>
            <a:r>
              <a:rPr lang="en-US" dirty="0">
                <a:solidFill>
                  <a:srgbClr val="0070C0"/>
                </a:solidFill>
              </a:rPr>
              <a:t>*➝*</a:t>
            </a:r>
            <a:endParaRPr lang="en-US" dirty="0" smtClean="0"/>
          </a:p>
          <a:p>
            <a:pPr lvl="1"/>
            <a:r>
              <a:rPr lang="en-US" dirty="0" smtClean="0"/>
              <a:t>hence we need instances like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[]</a:t>
            </a:r>
            <a:r>
              <a:rPr lang="en-US" dirty="0" smtClean="0"/>
              <a:t> and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Bin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as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88755"/>
            <a:ext cx="8439665" cy="50614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>
                <a:ea typeface="ＭＳ Ｐゴシック" charset="-128"/>
              </a:rPr>
              <a:t>instance</a:t>
            </a:r>
            <a:r>
              <a:rPr lang="en-US" altLang="en-US" dirty="0">
                <a:ea typeface="ＭＳ Ｐゴシック" charset="-128"/>
              </a:rPr>
              <a:t> Container </a:t>
            </a:r>
            <a:r>
              <a:rPr lang="en-US" altLang="en-US" dirty="0" smtClean="0">
                <a:ea typeface="ＭＳ Ｐゴシック" charset="-128"/>
              </a:rPr>
              <a:t>[] </a:t>
            </a:r>
            <a:r>
              <a:rPr lang="en-US" altLang="en-US" b="1" dirty="0" smtClean="0">
                <a:ea typeface="ＭＳ Ｐゴシック" charset="-128"/>
              </a:rPr>
              <a:t>where</a:t>
            </a:r>
            <a:endParaRPr lang="en-US" altLang="en-US" b="1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	</a:t>
            </a:r>
            <a:r>
              <a:rPr lang="en-US" altLang="en-US" dirty="0" err="1">
                <a:ea typeface="ＭＳ Ｐゴシック" charset="-128"/>
              </a:rPr>
              <a:t>Cinsert</a:t>
            </a:r>
            <a:r>
              <a:rPr lang="en-US" altLang="en-US" dirty="0">
                <a:ea typeface="ＭＳ Ｐゴシック" charset="-128"/>
              </a:rPr>
              <a:t>   </a:t>
            </a:r>
            <a:r>
              <a:rPr lang="en-US" altLang="en-US" dirty="0" smtClean="0">
                <a:ea typeface="ＭＳ Ｐゴシック" charset="-128"/>
              </a:rPr>
              <a:t>a c = </a:t>
            </a:r>
            <a:r>
              <a:rPr lang="en-US" altLang="en-US" dirty="0">
                <a:ea typeface="ＭＳ Ｐゴシック" charset="-128"/>
              </a:rPr>
              <a:t>[a: c]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	</a:t>
            </a:r>
            <a:r>
              <a:rPr lang="en-US" altLang="en-US" dirty="0" err="1" smtClean="0">
                <a:ea typeface="ＭＳ Ｐゴシック" charset="-128"/>
              </a:rPr>
              <a:t>Ccontains</a:t>
            </a:r>
            <a:r>
              <a:rPr lang="en-US" altLang="en-US" dirty="0" smtClean="0">
                <a:ea typeface="ＭＳ Ｐゴシック" charset="-128"/>
              </a:rPr>
              <a:t> a c = </a:t>
            </a:r>
            <a:r>
              <a:rPr lang="en-US" altLang="en-US" dirty="0" err="1">
                <a:ea typeface="ＭＳ Ｐゴシック" charset="-128"/>
              </a:rPr>
              <a:t>isMember</a:t>
            </a:r>
            <a:r>
              <a:rPr lang="en-US" altLang="en-US" dirty="0">
                <a:ea typeface="ＭＳ Ｐゴシック" charset="-128"/>
              </a:rPr>
              <a:t> a c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	</a:t>
            </a:r>
            <a:r>
              <a:rPr lang="en-US" altLang="en-US" dirty="0" err="1" smtClean="0">
                <a:ea typeface="ＭＳ Ｐゴシック" charset="-128"/>
              </a:rPr>
              <a:t>Cnew</a:t>
            </a:r>
            <a:r>
              <a:rPr lang="en-US" altLang="en-US" dirty="0" smtClean="0">
                <a:ea typeface="ＭＳ Ｐゴシック" charset="-128"/>
              </a:rPr>
              <a:t>          = </a:t>
            </a:r>
            <a:r>
              <a:rPr lang="en-US" altLang="en-US" dirty="0">
                <a:ea typeface="ＭＳ Ｐゴシック" charset="-128"/>
              </a:rPr>
              <a:t>[]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	</a:t>
            </a:r>
            <a:r>
              <a:rPr lang="en-US" altLang="en-US" dirty="0" err="1" smtClean="0">
                <a:ea typeface="ＭＳ Ｐゴシック" charset="-128"/>
              </a:rPr>
              <a:t>Cshow</a:t>
            </a:r>
            <a:r>
              <a:rPr lang="en-US" altLang="en-US" dirty="0" smtClean="0">
                <a:ea typeface="ＭＳ Ｐゴシック" charset="-128"/>
              </a:rPr>
              <a:t>       c = </a:t>
            </a:r>
            <a:r>
              <a:rPr lang="en-US" altLang="en-US" dirty="0">
                <a:ea typeface="ＭＳ Ｐゴシック" charset="-128"/>
              </a:rPr>
              <a:t>["{": </a:t>
            </a:r>
            <a:r>
              <a:rPr lang="en-US" altLang="en-US" dirty="0" err="1">
                <a:ea typeface="ＭＳ Ｐゴシック" charset="-128"/>
              </a:rPr>
              <a:t>showElems</a:t>
            </a:r>
            <a:r>
              <a:rPr lang="en-US" altLang="en-US" dirty="0">
                <a:ea typeface="ＭＳ Ｐゴシック" charset="-128"/>
              </a:rPr>
              <a:t> c ["}"]]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 err="1" smtClean="0">
                <a:ea typeface="ＭＳ Ｐゴシック" charset="-128"/>
              </a:rPr>
              <a:t>showElems</a:t>
            </a:r>
            <a:r>
              <a:rPr lang="en-US" altLang="en-US" dirty="0" smtClean="0">
                <a:ea typeface="ＭＳ Ｐゴシック" charset="-128"/>
              </a:rPr>
              <a:t> :: [a] [String]-&gt;[String] | </a:t>
            </a:r>
            <a:r>
              <a:rPr lang="en-US" altLang="en-US" dirty="0" err="1" smtClean="0">
                <a:ea typeface="ＭＳ Ｐゴシック" charset="-128"/>
              </a:rPr>
              <a:t>toString</a:t>
            </a:r>
            <a:r>
              <a:rPr lang="en-US" altLang="en-US" dirty="0" smtClean="0">
                <a:ea typeface="ＭＳ Ｐゴシック" charset="-128"/>
              </a:rPr>
              <a:t> a</a:t>
            </a:r>
          </a:p>
          <a:p>
            <a:pPr>
              <a:lnSpc>
                <a:spcPct val="90000"/>
              </a:lnSpc>
            </a:pPr>
            <a:r>
              <a:rPr lang="en-US" altLang="en-US" dirty="0" err="1" smtClean="0">
                <a:ea typeface="ＭＳ Ｐゴシック" charset="-128"/>
              </a:rPr>
              <a:t>showElems</a:t>
            </a:r>
            <a:r>
              <a:rPr lang="en-US" altLang="en-US" dirty="0" smtClean="0">
                <a:ea typeface="ＭＳ Ｐゴシック" charset="-128"/>
              </a:rPr>
              <a:t> []      c </a:t>
            </a:r>
            <a:r>
              <a:rPr lang="en-US" altLang="en-US" dirty="0">
                <a:ea typeface="ＭＳ Ｐゴシック" charset="-128"/>
              </a:rPr>
              <a:t>= c</a:t>
            </a:r>
          </a:p>
          <a:p>
            <a:pPr>
              <a:lnSpc>
                <a:spcPct val="90000"/>
              </a:lnSpc>
            </a:pPr>
            <a:r>
              <a:rPr lang="en-US" altLang="en-US" dirty="0" err="1">
                <a:ea typeface="ＭＳ Ｐゴシック" charset="-128"/>
              </a:rPr>
              <a:t>showElems</a:t>
            </a:r>
            <a:r>
              <a:rPr lang="en-US" altLang="en-US" dirty="0">
                <a:ea typeface="ＭＳ Ｐゴシック" charset="-128"/>
              </a:rPr>
              <a:t> [</a:t>
            </a:r>
            <a:r>
              <a:rPr lang="en-US" altLang="en-US" dirty="0" smtClean="0">
                <a:ea typeface="ＭＳ Ｐゴシック" charset="-128"/>
              </a:rPr>
              <a:t>x]     c </a:t>
            </a:r>
            <a:r>
              <a:rPr lang="en-US" altLang="en-US" dirty="0">
                <a:ea typeface="ＭＳ Ｐゴシック" charset="-128"/>
              </a:rPr>
              <a:t>= [</a:t>
            </a:r>
            <a:r>
              <a:rPr lang="en-US" altLang="en-US" dirty="0" err="1">
                <a:ea typeface="ＭＳ Ｐゴシック" charset="-128"/>
              </a:rPr>
              <a:t>toString</a:t>
            </a:r>
            <a:r>
              <a:rPr lang="en-US" altLang="en-US" dirty="0">
                <a:ea typeface="ＭＳ Ｐゴシック" charset="-128"/>
              </a:rPr>
              <a:t> x: c]</a:t>
            </a:r>
          </a:p>
          <a:p>
            <a:pPr>
              <a:lnSpc>
                <a:spcPct val="90000"/>
              </a:lnSpc>
            </a:pPr>
            <a:r>
              <a:rPr lang="en-US" altLang="en-US" dirty="0" err="1">
                <a:ea typeface="ＭＳ Ｐゴシック" charset="-128"/>
              </a:rPr>
              <a:t>showElems</a:t>
            </a:r>
            <a:r>
              <a:rPr lang="en-US" altLang="en-US" dirty="0">
                <a:ea typeface="ＭＳ Ｐゴシック" charset="-128"/>
              </a:rPr>
              <a:t> [x: </a:t>
            </a:r>
            <a:r>
              <a:rPr lang="en-US" altLang="en-US" dirty="0" err="1">
                <a:ea typeface="ＭＳ Ｐゴシック" charset="-128"/>
              </a:rPr>
              <a:t>xs</a:t>
            </a:r>
            <a:r>
              <a:rPr lang="en-US" altLang="en-US" dirty="0" smtClean="0">
                <a:ea typeface="ＭＳ Ｐゴシック" charset="-128"/>
              </a:rPr>
              <a:t>] c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= [</a:t>
            </a:r>
            <a:r>
              <a:rPr lang="en-US" altLang="en-US" dirty="0" err="1">
                <a:ea typeface="ＭＳ Ｐゴシック" charset="-128"/>
              </a:rPr>
              <a:t>toString</a:t>
            </a:r>
            <a:r>
              <a:rPr lang="en-US" altLang="en-US" dirty="0">
                <a:ea typeface="ＭＳ Ｐゴシック" charset="-128"/>
              </a:rPr>
              <a:t> x,",":</a:t>
            </a:r>
            <a:r>
              <a:rPr lang="en-US" altLang="en-US" dirty="0" err="1">
                <a:ea typeface="ＭＳ Ｐゴシック" charset="-128"/>
              </a:rPr>
              <a:t>showElems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dirty="0" err="1">
                <a:ea typeface="ＭＳ Ｐゴシック" charset="-128"/>
              </a:rPr>
              <a:t>xs</a:t>
            </a:r>
            <a:r>
              <a:rPr lang="en-US" altLang="en-US" dirty="0">
                <a:ea typeface="ＭＳ Ｐゴシック" charset="-128"/>
              </a:rPr>
              <a:t> c]</a:t>
            </a:r>
          </a:p>
          <a:p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6110413" y="2286000"/>
            <a:ext cx="2897661" cy="444844"/>
          </a:xfrm>
          <a:prstGeom prst="wedgeRectCallout">
            <a:avLst>
              <a:gd name="adj1" fmla="val -19651"/>
              <a:gd name="adj2" fmla="val 79595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Palatino Linotype" charset="0"/>
                <a:ea typeface="Palatino Linotype" charset="0"/>
                <a:cs typeface="Palatino Linotype" charset="0"/>
              </a:rPr>
              <a:t>using </a:t>
            </a:r>
            <a:r>
              <a:rPr lang="en-US" sz="2000" smtClean="0">
                <a:latin typeface="Palatino Linotype" charset="0"/>
                <a:ea typeface="Palatino Linotype" charset="0"/>
                <a:cs typeface="Palatino Linotype" charset="0"/>
              </a:rPr>
              <a:t>a continuation</a:t>
            </a:r>
            <a:endParaRPr lang="en-US" sz="20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197709" y="3505667"/>
            <a:ext cx="8810366" cy="444844"/>
          </a:xfrm>
          <a:prstGeom prst="wedgeRectCallout">
            <a:avLst>
              <a:gd name="adj1" fmla="val 38975"/>
              <a:gd name="adj2" fmla="val 90706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Palatino Linotype" charset="0"/>
                <a:ea typeface="Palatino Linotype" charset="0"/>
                <a:cs typeface="Palatino Linotype" charset="0"/>
              </a:rPr>
              <a:t>a is no type argument of this instance, we cannot impose </a:t>
            </a:r>
            <a:r>
              <a:rPr lang="en-US" sz="2000" smtClean="0">
                <a:latin typeface="Palatino Linotype" charset="0"/>
                <a:ea typeface="Palatino Linotype" charset="0"/>
                <a:cs typeface="Palatino Linotype" charset="0"/>
              </a:rPr>
              <a:t>the restriction here</a:t>
            </a:r>
            <a:endParaRPr lang="en-US" sz="20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4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trees as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88754"/>
            <a:ext cx="8600303" cy="542096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:: Bin a = Tip | Bin (Tree a) a (Tree a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instance</a:t>
            </a:r>
            <a:r>
              <a:rPr lang="en-US" dirty="0" smtClean="0"/>
              <a:t> </a:t>
            </a:r>
            <a:r>
              <a:rPr lang="en-US" dirty="0"/>
              <a:t>Container Bin </a:t>
            </a:r>
            <a:r>
              <a:rPr lang="en-US" b="1" dirty="0" smtClean="0"/>
              <a:t>where</a:t>
            </a:r>
          </a:p>
          <a:p>
            <a:r>
              <a:rPr lang="en-US" dirty="0" smtClean="0"/>
              <a:t>  </a:t>
            </a:r>
            <a:r>
              <a:rPr lang="en-US" dirty="0" err="1"/>
              <a:t>Cinsert</a:t>
            </a:r>
            <a:r>
              <a:rPr lang="en-US" dirty="0"/>
              <a:t> a Tip = Bin Tip a </a:t>
            </a:r>
            <a:r>
              <a:rPr lang="en-US" dirty="0" smtClean="0"/>
              <a:t>Tip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Cinsert</a:t>
            </a:r>
            <a:r>
              <a:rPr lang="en-US" dirty="0" smtClean="0"/>
              <a:t> </a:t>
            </a:r>
            <a:r>
              <a:rPr lang="en-US" dirty="0"/>
              <a:t>a (Bin l b r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</a:t>
            </a:r>
            <a:r>
              <a:rPr lang="en-US" dirty="0"/>
              <a:t>| a&lt;b = Bin (</a:t>
            </a:r>
            <a:r>
              <a:rPr lang="en-US" dirty="0" err="1"/>
              <a:t>Cinsert</a:t>
            </a:r>
            <a:r>
              <a:rPr lang="en-US" dirty="0"/>
              <a:t> a l) b </a:t>
            </a:r>
            <a:r>
              <a:rPr lang="en-US" dirty="0" smtClean="0"/>
              <a:t>r</a:t>
            </a:r>
          </a:p>
          <a:p>
            <a:r>
              <a:rPr lang="en-US" dirty="0" smtClean="0"/>
              <a:t>         </a:t>
            </a:r>
            <a:r>
              <a:rPr lang="en-US" dirty="0"/>
              <a:t>= Bin l b (</a:t>
            </a:r>
            <a:r>
              <a:rPr lang="en-US" dirty="0" err="1"/>
              <a:t>Cinsert</a:t>
            </a:r>
            <a:r>
              <a:rPr lang="en-US" dirty="0"/>
              <a:t> a r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</a:t>
            </a:r>
            <a:r>
              <a:rPr lang="en-US" dirty="0" err="1"/>
              <a:t>Ccontains</a:t>
            </a:r>
            <a:r>
              <a:rPr lang="en-US" dirty="0"/>
              <a:t> a Tip = </a:t>
            </a:r>
            <a:r>
              <a:rPr lang="en-US" dirty="0" smtClean="0"/>
              <a:t>False</a:t>
            </a:r>
          </a:p>
          <a:p>
            <a:r>
              <a:rPr lang="en-US" dirty="0" smtClean="0"/>
              <a:t>  </a:t>
            </a:r>
            <a:r>
              <a:rPr lang="en-US" dirty="0" err="1"/>
              <a:t>Ccontains</a:t>
            </a:r>
            <a:r>
              <a:rPr lang="en-US" dirty="0"/>
              <a:t> a (Bin l b r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</a:t>
            </a:r>
            <a:r>
              <a:rPr lang="en-US" dirty="0"/>
              <a:t>| a&lt;b = </a:t>
            </a:r>
            <a:r>
              <a:rPr lang="en-US" dirty="0" err="1"/>
              <a:t>Ccontains</a:t>
            </a:r>
            <a:r>
              <a:rPr lang="en-US" dirty="0"/>
              <a:t> a </a:t>
            </a:r>
            <a:r>
              <a:rPr lang="en-US" dirty="0" smtClean="0"/>
              <a:t>l</a:t>
            </a:r>
          </a:p>
          <a:p>
            <a:r>
              <a:rPr lang="en-US" dirty="0" smtClean="0"/>
              <a:t>   </a:t>
            </a:r>
            <a:r>
              <a:rPr lang="en-US" dirty="0"/>
              <a:t>| b&gt;a = </a:t>
            </a:r>
            <a:r>
              <a:rPr lang="en-US" dirty="0" err="1"/>
              <a:t>Ccontains</a:t>
            </a:r>
            <a:r>
              <a:rPr lang="en-US" dirty="0"/>
              <a:t> b </a:t>
            </a:r>
            <a:r>
              <a:rPr lang="en-US" dirty="0" smtClean="0"/>
              <a:t>r</a:t>
            </a:r>
          </a:p>
          <a:p>
            <a:r>
              <a:rPr lang="en-US" dirty="0" smtClean="0"/>
              <a:t>         </a:t>
            </a:r>
            <a:r>
              <a:rPr lang="en-US" dirty="0"/>
              <a:t>= </a:t>
            </a:r>
            <a:r>
              <a:rPr lang="en-US" dirty="0" smtClean="0"/>
              <a:t>True</a:t>
            </a:r>
          </a:p>
          <a:p>
            <a:r>
              <a:rPr lang="en-US" dirty="0" smtClean="0"/>
              <a:t>  </a:t>
            </a:r>
            <a:r>
              <a:rPr lang="en-US" dirty="0" err="1"/>
              <a:t>Cnew</a:t>
            </a:r>
            <a:r>
              <a:rPr lang="en-US" dirty="0"/>
              <a:t>   = </a:t>
            </a:r>
            <a:r>
              <a:rPr lang="en-US" dirty="0" smtClean="0"/>
              <a:t>Tip</a:t>
            </a:r>
          </a:p>
          <a:p>
            <a:r>
              <a:rPr lang="en-US" dirty="0" smtClean="0"/>
              <a:t>  </a:t>
            </a:r>
            <a:r>
              <a:rPr lang="en-US" dirty="0" err="1"/>
              <a:t>Cshow</a:t>
            </a:r>
            <a:r>
              <a:rPr lang="en-US" dirty="0"/>
              <a:t> t = ["{":</a:t>
            </a:r>
            <a:r>
              <a:rPr lang="en-US" dirty="0" err="1"/>
              <a:t>showElems</a:t>
            </a:r>
            <a:r>
              <a:rPr lang="en-US" dirty="0"/>
              <a:t> (</a:t>
            </a:r>
            <a:r>
              <a:rPr lang="en-US" dirty="0" err="1"/>
              <a:t>TreetoList</a:t>
            </a:r>
            <a:r>
              <a:rPr lang="en-US" dirty="0"/>
              <a:t> t []) </a:t>
            </a:r>
            <a:r>
              <a:rPr lang="en-US" dirty="0" smtClean="0"/>
              <a:t>["}"]]</a:t>
            </a:r>
          </a:p>
          <a:p>
            <a:endParaRPr lang="en-US" sz="1400" dirty="0"/>
          </a:p>
          <a:p>
            <a:r>
              <a:rPr lang="en-US" dirty="0" err="1" smtClean="0"/>
              <a:t>TreetoList</a:t>
            </a:r>
            <a:r>
              <a:rPr lang="en-US" dirty="0" smtClean="0"/>
              <a:t> </a:t>
            </a:r>
            <a:r>
              <a:rPr lang="en-US" dirty="0"/>
              <a:t>Tip </a:t>
            </a:r>
            <a:r>
              <a:rPr lang="en-US" dirty="0" smtClean="0"/>
              <a:t>        c </a:t>
            </a:r>
            <a:r>
              <a:rPr lang="en-US" dirty="0"/>
              <a:t>= </a:t>
            </a:r>
            <a:r>
              <a:rPr lang="en-US" dirty="0" smtClean="0"/>
              <a:t>c</a:t>
            </a:r>
          </a:p>
          <a:p>
            <a:r>
              <a:rPr lang="en-US" dirty="0" err="1" smtClean="0"/>
              <a:t>TreetoList</a:t>
            </a:r>
            <a:r>
              <a:rPr lang="en-US" dirty="0" smtClean="0"/>
              <a:t> </a:t>
            </a:r>
            <a:r>
              <a:rPr lang="en-US" dirty="0"/>
              <a:t>(Bin l a r) c = </a:t>
            </a:r>
            <a:r>
              <a:rPr lang="en-US" dirty="0" err="1"/>
              <a:t>TreetoList</a:t>
            </a:r>
            <a:r>
              <a:rPr lang="en-US" dirty="0"/>
              <a:t> l [a: </a:t>
            </a:r>
            <a:r>
              <a:rPr lang="en-US" dirty="0" err="1"/>
              <a:t>TreetoList</a:t>
            </a:r>
            <a:r>
              <a:rPr lang="en-US" dirty="0"/>
              <a:t> r c]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752068" y="2187146"/>
            <a:ext cx="1649630" cy="444844"/>
          </a:xfrm>
          <a:prstGeom prst="wedgeRectCallout">
            <a:avLst>
              <a:gd name="adj1" fmla="val -83321"/>
              <a:gd name="adj2" fmla="val 68484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Palatino Linotype" charset="0"/>
                <a:ea typeface="Palatino Linotype" charset="0"/>
                <a:cs typeface="Palatino Linotype" charset="0"/>
              </a:rPr>
              <a:t>O(log N)</a:t>
            </a:r>
            <a:endParaRPr lang="en-US" sz="20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752068" y="3122609"/>
            <a:ext cx="1649630" cy="444844"/>
          </a:xfrm>
          <a:prstGeom prst="wedgeRectCallout">
            <a:avLst>
              <a:gd name="adj1" fmla="val -83321"/>
              <a:gd name="adj2" fmla="val 68484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Palatino Linotype" charset="0"/>
                <a:ea typeface="Palatino Linotype" charset="0"/>
                <a:cs typeface="Palatino Linotype" charset="0"/>
              </a:rPr>
              <a:t>O(log N)</a:t>
            </a:r>
            <a:endParaRPr lang="en-US" sz="20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2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serialize using 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serialization using classes is boring and error prone</a:t>
            </a:r>
          </a:p>
          <a:p>
            <a:pPr lvl="1"/>
            <a:r>
              <a:rPr lang="en-US" dirty="0" smtClean="0"/>
              <a:t>plan:</a:t>
            </a:r>
          </a:p>
          <a:p>
            <a:pPr lvl="2"/>
            <a:r>
              <a:rPr lang="en-US" dirty="0" smtClean="0"/>
              <a:t>transform </a:t>
            </a:r>
            <a:r>
              <a:rPr lang="en-US" dirty="0" smtClean="0"/>
              <a:t>any </a:t>
            </a:r>
            <a:r>
              <a:rPr lang="en-US" dirty="0" smtClean="0"/>
              <a:t>data type to generics</a:t>
            </a:r>
          </a:p>
          <a:p>
            <a:pPr lvl="2"/>
            <a:r>
              <a:rPr lang="en-US" dirty="0" smtClean="0"/>
              <a:t>serialize the generic representation</a:t>
            </a:r>
          </a:p>
          <a:p>
            <a:pPr lvl="2"/>
            <a:r>
              <a:rPr lang="en-US" dirty="0" smtClean="0"/>
              <a:t>read the generic representation</a:t>
            </a:r>
          </a:p>
          <a:p>
            <a:pPr lvl="2"/>
            <a:r>
              <a:rPr lang="en-US" dirty="0" smtClean="0"/>
              <a:t>transform generic representation to data type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generic types used</a:t>
            </a:r>
          </a:p>
          <a:p>
            <a:r>
              <a:rPr lang="en-US" dirty="0"/>
              <a:t>:: UNIT       = </a:t>
            </a:r>
            <a:r>
              <a:rPr lang="en-US" dirty="0" smtClean="0"/>
              <a:t>UNIT</a:t>
            </a:r>
          </a:p>
          <a:p>
            <a:r>
              <a:rPr lang="en-US" dirty="0" smtClean="0"/>
              <a:t>:: </a:t>
            </a:r>
            <a:r>
              <a:rPr lang="en-US" dirty="0"/>
              <a:t>EITHER a b = LEFT a | RIGHT </a:t>
            </a:r>
            <a:r>
              <a:rPr lang="en-US" dirty="0" smtClean="0"/>
              <a:t>b</a:t>
            </a:r>
          </a:p>
          <a:p>
            <a:r>
              <a:rPr lang="en-US" dirty="0" smtClean="0"/>
              <a:t>:: </a:t>
            </a:r>
            <a:r>
              <a:rPr lang="en-US" dirty="0"/>
              <a:t>PAIR   a b = PAIR a </a:t>
            </a:r>
            <a:r>
              <a:rPr lang="en-US" dirty="0" smtClean="0"/>
              <a:t>b</a:t>
            </a:r>
          </a:p>
          <a:p>
            <a:r>
              <a:rPr lang="en-US" dirty="0" smtClean="0"/>
              <a:t>:: </a:t>
            </a:r>
            <a:r>
              <a:rPr lang="en-US" dirty="0"/>
              <a:t>CONS   a   = CONS String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1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generic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754"/>
            <a:ext cx="8686800" cy="5272683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 smtClean="0"/>
              <a:t>we do nothing smart for basic types</a:t>
            </a:r>
            <a:br>
              <a:rPr lang="en-US" dirty="0" smtClean="0"/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Real</a:t>
            </a:r>
            <a:r>
              <a:rPr lang="en-US" dirty="0" smtClean="0"/>
              <a:t> ..</a:t>
            </a:r>
          </a:p>
          <a:p>
            <a:pPr lvl="2"/>
            <a:r>
              <a:rPr lang="en-US" dirty="0" smtClean="0"/>
              <a:t>we ignore records, arrays, special lists etc. for the moment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for an algebraic data type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introduce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EITHER</a:t>
            </a:r>
            <a:r>
              <a:rPr lang="en-US" dirty="0" smtClean="0"/>
              <a:t>s to separate the constructors</a:t>
            </a:r>
          </a:p>
          <a:p>
            <a:pPr marL="720725" lvl="2" indent="-457200"/>
            <a:r>
              <a:rPr lang="en-US" dirty="0" smtClean="0"/>
              <a:t>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EITHER</a:t>
            </a:r>
            <a:r>
              <a:rPr lang="en-US" dirty="0" smtClean="0"/>
              <a:t>s for n+1 constructors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/>
              <a:t>very alternative starts with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CONS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en-US" dirty="0" smtClean="0"/>
              <a:t>s to glue arguments together</a:t>
            </a:r>
          </a:p>
          <a:p>
            <a:pPr marL="720725" lvl="2" indent="-457200"/>
            <a:r>
              <a:rPr lang="en-US" dirty="0" smtClean="0"/>
              <a:t>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en-US" dirty="0" smtClean="0"/>
              <a:t>s for n+1 arguments</a:t>
            </a:r>
          </a:p>
          <a:p>
            <a:pPr marL="720725" lvl="2" indent="-457200"/>
            <a:r>
              <a:rPr lang="en-US" dirty="0" smtClean="0"/>
              <a:t>do not transform the arguments!</a:t>
            </a:r>
          </a:p>
          <a:p>
            <a:pPr marL="720725" lvl="2" indent="-457200"/>
            <a:r>
              <a:rPr lang="en-US" dirty="0" smtClean="0"/>
              <a:t>no arguments: use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UNIT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:: Li  = Ni | Ci </a:t>
            </a:r>
            <a:r>
              <a:rPr lang="en-US" dirty="0" err="1" smtClean="0"/>
              <a:t>Int</a:t>
            </a:r>
            <a:r>
              <a:rPr lang="en-US" dirty="0" smtClean="0"/>
              <a:t> Li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:: </a:t>
            </a:r>
            <a:r>
              <a:rPr lang="en-US" dirty="0" err="1" smtClean="0">
                <a:solidFill>
                  <a:srgbClr val="0070C0"/>
                </a:solidFill>
              </a:rPr>
              <a:t>LiG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:== </a:t>
            </a:r>
            <a:r>
              <a:rPr lang="en-US" dirty="0" smtClean="0">
                <a:solidFill>
                  <a:srgbClr val="0070C0"/>
                </a:solidFill>
              </a:rPr>
              <a:t>EITHER (CONS UNIT) (</a:t>
            </a:r>
            <a:r>
              <a:rPr lang="en-US" dirty="0">
                <a:solidFill>
                  <a:srgbClr val="0070C0"/>
                </a:solidFill>
              </a:rPr>
              <a:t>CONS (PAIR 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Li</a:t>
            </a:r>
            <a:r>
              <a:rPr lang="en-US" dirty="0" smtClean="0">
                <a:solidFill>
                  <a:srgbClr val="0070C0"/>
                </a:solidFill>
              </a:rPr>
              <a:t>)))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5745892" y="4485503"/>
            <a:ext cx="2681416" cy="1050325"/>
          </a:xfrm>
          <a:prstGeom prst="wedgeRectCallout">
            <a:avLst>
              <a:gd name="adj1" fmla="val -83782"/>
              <a:gd name="adj2" fmla="val -3034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Palatino Linotype" charset="0"/>
                <a:ea typeface="Palatino Linotype" charset="0"/>
                <a:cs typeface="Palatino Linotype" charset="0"/>
              </a:rPr>
              <a:t>we can replace a single argument by</a:t>
            </a:r>
          </a:p>
          <a:p>
            <a:pPr algn="ctr"/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(PAIR a UNIT)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95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755"/>
            <a:ext cx="8229600" cy="517917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there is choice in generic representations</a:t>
            </a:r>
          </a:p>
          <a:p>
            <a:r>
              <a:rPr lang="en-US" dirty="0" smtClean="0"/>
              <a:t>:: D3 = D3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:: D3G1 </a:t>
            </a:r>
            <a:r>
              <a:rPr lang="en-US" dirty="0" smtClean="0">
                <a:solidFill>
                  <a:srgbClr val="0070C0"/>
                </a:solidFill>
              </a:rPr>
              <a:t>:== </a:t>
            </a:r>
            <a:r>
              <a:rPr lang="en-US" dirty="0" smtClean="0">
                <a:solidFill>
                  <a:srgbClr val="0070C0"/>
                </a:solidFill>
              </a:rPr>
              <a:t>CONS (PAIR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(PAIR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))</a:t>
            </a:r>
          </a:p>
          <a:p>
            <a:r>
              <a:rPr lang="en-US" dirty="0">
                <a:solidFill>
                  <a:srgbClr val="0070C0"/>
                </a:solidFill>
              </a:rPr>
              <a:t>:: </a:t>
            </a:r>
            <a:r>
              <a:rPr lang="en-US" dirty="0" smtClean="0">
                <a:solidFill>
                  <a:srgbClr val="0070C0"/>
                </a:solidFill>
              </a:rPr>
              <a:t>D3G2 </a:t>
            </a:r>
            <a:r>
              <a:rPr lang="en-US" dirty="0" smtClean="0">
                <a:solidFill>
                  <a:srgbClr val="0070C0"/>
                </a:solidFill>
              </a:rPr>
              <a:t>:== </a:t>
            </a:r>
            <a:r>
              <a:rPr lang="en-US" dirty="0">
                <a:solidFill>
                  <a:srgbClr val="0070C0"/>
                </a:solidFill>
              </a:rPr>
              <a:t>CONS (</a:t>
            </a:r>
            <a:r>
              <a:rPr lang="en-US" dirty="0" smtClean="0">
                <a:solidFill>
                  <a:srgbClr val="0070C0"/>
                </a:solidFill>
              </a:rPr>
              <a:t>PAIR</a:t>
            </a:r>
            <a:r>
              <a:rPr lang="en-US" dirty="0">
                <a:solidFill>
                  <a:srgbClr val="0070C0"/>
                </a:solidFill>
              </a:rPr>
              <a:t> (PAIR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  <a:p>
            <a:endParaRPr lang="en-US" sz="1200" dirty="0"/>
          </a:p>
          <a:p>
            <a:r>
              <a:rPr lang="en-US" dirty="0" smtClean="0"/>
              <a:t>:: Val =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| Bool Bool | Char Char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:: ValG1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:== </a:t>
            </a:r>
            <a:r>
              <a:rPr lang="en-US" dirty="0" smtClean="0">
                <a:solidFill>
                  <a:srgbClr val="0070C0"/>
                </a:solidFill>
              </a:rPr>
              <a:t>EITHER (EITHER (CONS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) (Cons Bool))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     </a:t>
            </a:r>
            <a:r>
              <a:rPr lang="en-US" dirty="0" smtClean="0">
                <a:solidFill>
                  <a:srgbClr val="0070C0"/>
                </a:solidFill>
              </a:rPr>
              <a:t>       </a:t>
            </a:r>
            <a:r>
              <a:rPr lang="en-US" dirty="0" smtClean="0">
                <a:solidFill>
                  <a:srgbClr val="0070C0"/>
                </a:solidFill>
              </a:rPr>
              <a:t>(Cons Char)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:: ValG2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smtClean="0">
                <a:solidFill>
                  <a:srgbClr val="0070C0"/>
                </a:solidFill>
              </a:rPr>
              <a:t>:== </a:t>
            </a:r>
            <a:r>
              <a:rPr lang="en-US" dirty="0">
                <a:solidFill>
                  <a:srgbClr val="0070C0"/>
                </a:solidFill>
              </a:rPr>
              <a:t>EITHER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CONS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 </a:t>
            </a:r>
            <a:r>
              <a:rPr lang="en-US" dirty="0" smtClean="0">
                <a:solidFill>
                  <a:srgbClr val="0070C0"/>
                </a:solidFill>
              </a:rPr>
              <a:t>  (</a:t>
            </a:r>
            <a:r>
              <a:rPr lang="en-US" dirty="0">
                <a:solidFill>
                  <a:srgbClr val="0070C0"/>
                </a:solidFill>
              </a:rPr>
              <a:t>EITHER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Cons Bool</a:t>
            </a:r>
            <a:r>
              <a:rPr lang="en-US" dirty="0" smtClean="0">
                <a:solidFill>
                  <a:srgbClr val="0070C0"/>
                </a:solidFill>
              </a:rPr>
              <a:t>) (</a:t>
            </a:r>
            <a:r>
              <a:rPr lang="en-US" dirty="0">
                <a:solidFill>
                  <a:srgbClr val="0070C0"/>
                </a:solidFill>
              </a:rPr>
              <a:t>Cons Char</a:t>
            </a:r>
            <a:r>
              <a:rPr lang="en-US" dirty="0" smtClean="0">
                <a:solidFill>
                  <a:srgbClr val="0070C0"/>
                </a:solidFill>
              </a:rPr>
              <a:t>))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5645426" y="4737294"/>
            <a:ext cx="3041374" cy="881627"/>
          </a:xfrm>
          <a:prstGeom prst="wedgeRectCallout">
            <a:avLst>
              <a:gd name="adj1" fmla="val -44244"/>
              <a:gd name="adj2" fmla="val -15199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Palatino Linotype" charset="0"/>
                <a:ea typeface="Palatino Linotype" charset="0"/>
                <a:cs typeface="Palatino Linotype" charset="0"/>
              </a:rPr>
              <a:t>both work equally well,</a:t>
            </a:r>
          </a:p>
          <a:p>
            <a:pPr algn="ctr"/>
            <a:r>
              <a:rPr lang="en-US" sz="2000" dirty="0" smtClean="0">
                <a:latin typeface="Palatino Linotype" charset="0"/>
                <a:ea typeface="Palatino Linotype" charset="0"/>
                <a:cs typeface="Palatino Linotype" charset="0"/>
              </a:rPr>
              <a:t>but be consistent</a:t>
            </a:r>
            <a:endParaRPr lang="en-US" sz="2000" dirty="0" smtClean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for generic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instance</a:t>
            </a:r>
            <a:r>
              <a:rPr lang="en-US" dirty="0"/>
              <a:t> serialize UNIT </a:t>
            </a:r>
            <a:r>
              <a:rPr lang="en-US" b="1" dirty="0" smtClean="0"/>
              <a:t>where</a:t>
            </a:r>
          </a:p>
          <a:p>
            <a:r>
              <a:rPr lang="en-US" dirty="0" smtClean="0"/>
              <a:t>  </a:t>
            </a:r>
            <a:r>
              <a:rPr lang="en-US" dirty="0"/>
              <a:t>write </a:t>
            </a:r>
            <a:r>
              <a:rPr lang="en-US" dirty="0" smtClean="0"/>
              <a:t>_ c        = [</a:t>
            </a:r>
            <a:r>
              <a:rPr lang="en-US" dirty="0"/>
              <a:t>”</a:t>
            </a:r>
            <a:r>
              <a:rPr lang="en-US" dirty="0" smtClean="0"/>
              <a:t>UNIT”: c]</a:t>
            </a:r>
          </a:p>
          <a:p>
            <a:r>
              <a:rPr lang="en-US" dirty="0" smtClean="0"/>
              <a:t>  </a:t>
            </a:r>
            <a:r>
              <a:rPr lang="en-US" dirty="0"/>
              <a:t>read [”UNIT”: c]</a:t>
            </a:r>
            <a:r>
              <a:rPr lang="en-US" dirty="0" smtClean="0"/>
              <a:t> </a:t>
            </a:r>
            <a:r>
              <a:rPr lang="en-US" dirty="0"/>
              <a:t>= Just (UNIT</a:t>
            </a:r>
            <a:r>
              <a:rPr lang="en-US" dirty="0" smtClean="0"/>
              <a:t>, c)</a:t>
            </a:r>
          </a:p>
          <a:p>
            <a:r>
              <a:rPr lang="en-US" dirty="0" smtClean="0"/>
              <a:t>  read _           = Nothing</a:t>
            </a:r>
          </a:p>
          <a:p>
            <a:endParaRPr lang="en-US" sz="800" dirty="0"/>
          </a:p>
          <a:p>
            <a:pPr lvl="1"/>
            <a:r>
              <a:rPr lang="en-US" dirty="0"/>
              <a:t>do we need to write:</a:t>
            </a:r>
          </a:p>
          <a:p>
            <a:r>
              <a:rPr lang="en-US" dirty="0"/>
              <a:t> write UNIT c      = [”UNIT”: c</a:t>
            </a:r>
            <a:r>
              <a:rPr lang="en-US" dirty="0" smtClean="0"/>
              <a:t>]</a:t>
            </a:r>
            <a:endParaRPr lang="en-US" dirty="0"/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similar for the other generic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0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754"/>
            <a:ext cx="8229600" cy="5371537"/>
          </a:xfrm>
        </p:spPr>
        <p:txBody>
          <a:bodyPr/>
          <a:lstStyle/>
          <a:p>
            <a:pPr lvl="1"/>
            <a:r>
              <a:rPr lang="en-US" dirty="0"/>
              <a:t>idea: transform [7] to</a:t>
            </a:r>
          </a:p>
          <a:p>
            <a:r>
              <a:rPr lang="en-US" sz="2000" dirty="0"/>
              <a:t>RIGHT (CONS </a:t>
            </a:r>
            <a:r>
              <a:rPr lang="en-US" sz="2000" dirty="0"/>
              <a:t>”</a:t>
            </a:r>
            <a:r>
              <a:rPr lang="en-US" sz="2000" dirty="0" smtClean="0"/>
              <a:t>Cons</a:t>
            </a:r>
            <a:r>
              <a:rPr lang="en-US" sz="2000" dirty="0"/>
              <a:t>” </a:t>
            </a:r>
            <a:r>
              <a:rPr lang="en-US" sz="2000" dirty="0"/>
              <a:t>(PAIR 7 (LEFT (</a:t>
            </a:r>
            <a:r>
              <a:rPr lang="en-US" sz="2000" dirty="0">
                <a:solidFill>
                  <a:srgbClr val="0070C0"/>
                </a:solidFill>
              </a:rPr>
              <a:t>CONS </a:t>
            </a:r>
            <a:r>
              <a:rPr lang="en-US" sz="2000" dirty="0">
                <a:solidFill>
                  <a:srgbClr val="0070C0"/>
                </a:solidFill>
              </a:rPr>
              <a:t>”</a:t>
            </a:r>
            <a:r>
              <a:rPr lang="en-US" sz="2000" dirty="0" smtClean="0">
                <a:solidFill>
                  <a:srgbClr val="0070C0"/>
                </a:solidFill>
              </a:rPr>
              <a:t>Nil</a:t>
            </a:r>
            <a:r>
              <a:rPr lang="en-US" sz="2000" dirty="0">
                <a:solidFill>
                  <a:srgbClr val="0070C0"/>
                </a:solidFill>
              </a:rPr>
              <a:t>”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UNIT</a:t>
            </a:r>
            <a:r>
              <a:rPr lang="en-US" sz="2000" dirty="0"/>
              <a:t>)))</a:t>
            </a:r>
          </a:p>
          <a:p>
            <a:pPr lvl="1"/>
            <a:r>
              <a:rPr lang="en-US" dirty="0" smtClean="0"/>
              <a:t>using</a:t>
            </a:r>
          </a:p>
          <a:p>
            <a:r>
              <a:rPr lang="en-US" sz="2000" dirty="0"/>
              <a:t>﻿:: </a:t>
            </a:r>
            <a:r>
              <a:rPr lang="en-US" sz="2000" dirty="0" err="1"/>
              <a:t>ListG</a:t>
            </a:r>
            <a:r>
              <a:rPr lang="en-US" sz="2000" dirty="0"/>
              <a:t> a :== EITHER (CONS UNIT) (CONS (PAIR a [a]))</a:t>
            </a:r>
            <a:endParaRPr lang="en-US" dirty="0"/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printed </a:t>
            </a:r>
            <a:r>
              <a:rPr lang="en-US" dirty="0" smtClean="0"/>
              <a:t>like</a:t>
            </a:r>
            <a:endParaRPr lang="en-US" dirty="0"/>
          </a:p>
          <a:p>
            <a:r>
              <a:rPr lang="en-US" sz="2000" dirty="0"/>
              <a:t>[“RIGHT”,”(”,”</a:t>
            </a:r>
            <a:r>
              <a:rPr lang="en-US" sz="2000" dirty="0" err="1"/>
              <a:t>CONS”,“Cons</a:t>
            </a:r>
            <a:r>
              <a:rPr lang="en-US" sz="2000" dirty="0"/>
              <a:t>”,”(”,”PAIR”,”7”,”(”,”LEFT”,”(”,”</a:t>
            </a:r>
            <a:r>
              <a:rPr lang="en-US" sz="2000" dirty="0" err="1"/>
              <a:t>CONS”,”Nil</a:t>
            </a:r>
            <a:r>
              <a:rPr lang="en-US" sz="2000" dirty="0" smtClean="0"/>
              <a:t>”,”(”,”</a:t>
            </a:r>
            <a:r>
              <a:rPr lang="en-US" sz="2000" dirty="0"/>
              <a:t>UNIT</a:t>
            </a:r>
            <a:r>
              <a:rPr lang="en-US" sz="2000" dirty="0" smtClean="0"/>
              <a:t>”,”)”,”)”,”)”,”)”,”)”]</a:t>
            </a:r>
            <a:endParaRPr lang="en-US" sz="2000" dirty="0"/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reading such a list is quite easy for the function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read</a:t>
            </a:r>
          </a:p>
          <a:p>
            <a:pPr lvl="2"/>
            <a:r>
              <a:rPr lang="en-US" dirty="0" smtClean="0"/>
              <a:t>the strings </a:t>
            </a:r>
            <a:r>
              <a:rPr lang="en-US" dirty="0"/>
              <a:t>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LEFT</a:t>
            </a:r>
            <a:r>
              <a:rPr lang="en-US" dirty="0"/>
              <a:t>” </a:t>
            </a:r>
            <a:r>
              <a:rPr lang="en-US" dirty="0" smtClean="0"/>
              <a:t>and </a:t>
            </a:r>
            <a:r>
              <a:rPr lang="en-US" dirty="0"/>
              <a:t>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RIGHT</a:t>
            </a:r>
            <a:r>
              <a:rPr lang="en-US" dirty="0"/>
              <a:t>” </a:t>
            </a:r>
            <a:r>
              <a:rPr lang="en-US" dirty="0" smtClean="0"/>
              <a:t>tell exactly what to do if there is any choice (in the case for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EITHER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 class mechanism will select the appropriate instance!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prettier 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 smtClean="0"/>
              <a:t>instead of</a:t>
            </a:r>
          </a:p>
          <a:p>
            <a:r>
              <a:rPr lang="en-US" dirty="0"/>
              <a:t>[“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”,”(”,”</a:t>
            </a:r>
            <a:r>
              <a:rPr lang="en-US" dirty="0" err="1">
                <a:solidFill>
                  <a:srgbClr val="0070C0"/>
                </a:solidFill>
              </a:rPr>
              <a:t>CONS</a:t>
            </a:r>
            <a:r>
              <a:rPr lang="en-US" dirty="0" err="1"/>
              <a:t>”,“Cons</a:t>
            </a:r>
            <a:r>
              <a:rPr lang="en-US" dirty="0"/>
              <a:t>”,”(”,”</a:t>
            </a:r>
            <a:r>
              <a:rPr lang="en-US" dirty="0">
                <a:solidFill>
                  <a:srgbClr val="0070C0"/>
                </a:solidFill>
              </a:rPr>
              <a:t>PAIR</a:t>
            </a:r>
            <a:r>
              <a:rPr lang="en-US" dirty="0"/>
              <a:t>”,”7”,”(”,”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”,”(”,”</a:t>
            </a:r>
            <a:r>
              <a:rPr lang="en-US" dirty="0" err="1">
                <a:solidFill>
                  <a:srgbClr val="0070C0"/>
                </a:solidFill>
              </a:rPr>
              <a:t>CONS</a:t>
            </a:r>
            <a:r>
              <a:rPr lang="en-US" dirty="0" err="1"/>
              <a:t>”,”Nil</a:t>
            </a:r>
            <a:r>
              <a:rPr lang="en-US" dirty="0" smtClean="0"/>
              <a:t>”,”(”,”</a:t>
            </a:r>
            <a:r>
              <a:rPr lang="en-US" dirty="0">
                <a:solidFill>
                  <a:srgbClr val="0070C0"/>
                </a:solidFill>
              </a:rPr>
              <a:t>UNIT</a:t>
            </a:r>
            <a:r>
              <a:rPr lang="en-US" dirty="0" smtClean="0"/>
              <a:t>”,”)”,”)”,”)”,”)”,”)”]</a:t>
            </a:r>
            <a:endParaRPr lang="en-US" dirty="0"/>
          </a:p>
          <a:p>
            <a:pPr marL="0" lvl="1" indent="0">
              <a:buNone/>
            </a:pPr>
            <a:r>
              <a:rPr lang="en-US" dirty="0" smtClean="0"/>
              <a:t>we might prefer the representation</a:t>
            </a:r>
          </a:p>
          <a:p>
            <a:r>
              <a:rPr lang="en-US" dirty="0" smtClean="0"/>
              <a:t>[”(”,“</a:t>
            </a:r>
            <a:r>
              <a:rPr lang="en-US" dirty="0"/>
              <a:t>Cons</a:t>
            </a:r>
            <a:r>
              <a:rPr lang="en-US" dirty="0" smtClean="0"/>
              <a:t>”,”(”,”</a:t>
            </a:r>
            <a:r>
              <a:rPr lang="en-US" dirty="0"/>
              <a:t>7</a:t>
            </a:r>
            <a:r>
              <a:rPr lang="en-US" dirty="0" smtClean="0"/>
              <a:t>”,”(”,”(”,”</a:t>
            </a:r>
            <a:r>
              <a:rPr lang="en-US" dirty="0"/>
              <a:t>Nil</a:t>
            </a:r>
            <a:r>
              <a:rPr lang="en-US" dirty="0" smtClean="0"/>
              <a:t>”,”)”,”)”,”)”]</a:t>
            </a:r>
            <a:endParaRPr lang="en-US" dirty="0"/>
          </a:p>
          <a:p>
            <a:endParaRPr lang="en-US" sz="1000" dirty="0" smtClean="0"/>
          </a:p>
          <a:p>
            <a:pPr lvl="1"/>
            <a:r>
              <a:rPr lang="en-US" dirty="0" smtClean="0"/>
              <a:t>in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lang="en-US" dirty="0" smtClean="0"/>
              <a:t> this is quite easy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for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read</a:t>
            </a:r>
            <a:r>
              <a:rPr lang="en-US" dirty="0" smtClean="0"/>
              <a:t> we need to backtrack</a:t>
            </a:r>
          </a:p>
          <a:p>
            <a:pPr lvl="2"/>
            <a:r>
              <a:rPr lang="en-US" dirty="0" smtClean="0"/>
              <a:t>we cannot decide based on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”LEFT”</a:t>
            </a:r>
            <a:r>
              <a:rPr lang="en-US" dirty="0" smtClean="0"/>
              <a:t> and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”RIGHT”</a:t>
            </a:r>
          </a:p>
          <a:p>
            <a:pPr lvl="2"/>
            <a:r>
              <a:rPr lang="en-US" dirty="0" smtClean="0"/>
              <a:t>just try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LEFT</a:t>
            </a:r>
            <a:r>
              <a:rPr lang="en-US" dirty="0" smtClean="0"/>
              <a:t> and if the arguments of the constructor are not there try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RIGHT</a:t>
            </a:r>
            <a:r>
              <a:rPr lang="en-US" dirty="0" smtClean="0"/>
              <a:t> branch</a:t>
            </a:r>
          </a:p>
          <a:p>
            <a:pPr lvl="1"/>
            <a:endParaRPr lang="en-US" sz="1100" dirty="0" smtClean="0"/>
          </a:p>
          <a:p>
            <a:pPr lvl="1"/>
            <a:r>
              <a:rPr lang="en-US" dirty="0" smtClean="0"/>
              <a:t>for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CONS</a:t>
            </a:r>
            <a:r>
              <a:rPr lang="en-US" dirty="0" smtClean="0"/>
              <a:t> we just assume that the string in the input is the constructor name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with 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755"/>
            <a:ext cx="8550876" cy="5061498"/>
          </a:xfrm>
        </p:spPr>
        <p:txBody>
          <a:bodyPr/>
          <a:lstStyle/>
          <a:p>
            <a:pPr lvl="1"/>
            <a:r>
              <a:rPr lang="en-US" dirty="0" smtClean="0"/>
              <a:t>something </a:t>
            </a:r>
            <a:r>
              <a:rPr lang="en-US" dirty="0" smtClean="0"/>
              <a:t>like (as part of a class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serialize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read :: [String] -&gt; Either a b | read a &amp; read b</a:t>
            </a:r>
          </a:p>
          <a:p>
            <a:r>
              <a:rPr lang="en-US" dirty="0"/>
              <a:t>﻿</a:t>
            </a:r>
            <a:r>
              <a:rPr lang="en-US" dirty="0" smtClean="0"/>
              <a:t>read list </a:t>
            </a:r>
            <a:r>
              <a:rPr lang="en-US" dirty="0"/>
              <a:t>=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read </a:t>
            </a:r>
            <a:r>
              <a:rPr lang="en-US" dirty="0" smtClean="0">
                <a:solidFill>
                  <a:srgbClr val="0070C0"/>
                </a:solidFill>
              </a:rPr>
              <a:t>list</a:t>
            </a:r>
            <a:r>
              <a:rPr lang="en-US" dirty="0" smtClean="0"/>
              <a:t> </a:t>
            </a:r>
            <a:r>
              <a:rPr lang="en-US" b="1" dirty="0" smtClean="0"/>
              <a:t>of</a:t>
            </a:r>
          </a:p>
          <a:p>
            <a:r>
              <a:rPr lang="en-US" dirty="0" smtClean="0"/>
              <a:t>    </a:t>
            </a:r>
            <a:r>
              <a:rPr lang="en-US" dirty="0"/>
              <a:t>Just </a:t>
            </a:r>
            <a:r>
              <a:rPr lang="en-US" dirty="0" smtClean="0"/>
              <a:t>(</a:t>
            </a:r>
            <a:r>
              <a:rPr lang="en-US" dirty="0" err="1" smtClean="0"/>
              <a:t>a,m</a:t>
            </a:r>
            <a:r>
              <a:rPr lang="en-US" dirty="0"/>
              <a:t>) = Just (LEFT a</a:t>
            </a:r>
            <a:r>
              <a:rPr lang="en-US" dirty="0" smtClean="0"/>
              <a:t>, m)</a:t>
            </a:r>
          </a:p>
          <a:p>
            <a:r>
              <a:rPr lang="en-US" dirty="0" smtClean="0"/>
              <a:t>    Nothing    =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read </a:t>
            </a:r>
            <a:r>
              <a:rPr lang="en-US" dirty="0" smtClean="0">
                <a:solidFill>
                  <a:srgbClr val="0070C0"/>
                </a:solidFill>
              </a:rPr>
              <a:t>list</a:t>
            </a:r>
            <a:r>
              <a:rPr lang="en-US" dirty="0" smtClean="0"/>
              <a:t> </a:t>
            </a:r>
            <a:r>
              <a:rPr lang="en-US" b="1" dirty="0" smtClean="0"/>
              <a:t>of</a:t>
            </a:r>
          </a:p>
          <a:p>
            <a:r>
              <a:rPr lang="en-US" dirty="0" smtClean="0"/>
              <a:t>      </a:t>
            </a:r>
            <a:r>
              <a:rPr lang="en-US" dirty="0"/>
              <a:t>Just (</a:t>
            </a:r>
            <a:r>
              <a:rPr lang="en-US" dirty="0" err="1"/>
              <a:t>b,m</a:t>
            </a:r>
            <a:r>
              <a:rPr lang="en-US" dirty="0"/>
              <a:t>) = Just (RIGHT b</a:t>
            </a:r>
            <a:r>
              <a:rPr lang="en-US" dirty="0" smtClean="0"/>
              <a:t>, m)</a:t>
            </a:r>
          </a:p>
          <a:p>
            <a:r>
              <a:rPr lang="en-US" dirty="0" smtClean="0"/>
              <a:t>      Nothing    = ..</a:t>
            </a:r>
          </a:p>
          <a:p>
            <a:endParaRPr lang="en-US" dirty="0"/>
          </a:p>
          <a:p>
            <a:pPr lvl="1"/>
            <a:r>
              <a:rPr lang="en-US" dirty="0" smtClean="0"/>
              <a:t>yes, this looks like magic</a:t>
            </a:r>
            <a:br>
              <a:rPr lang="en-US" dirty="0" smtClean="0"/>
            </a:br>
            <a:r>
              <a:rPr lang="en-US" dirty="0" smtClean="0"/>
              <a:t>based on the types the compiler selects the right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169" y="2743179"/>
            <a:ext cx="2124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8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prettier 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after these changes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[]</a:t>
            </a:r>
            <a:r>
              <a:rPr lang="en-US" dirty="0" smtClean="0"/>
              <a:t> will be printed as</a:t>
            </a:r>
          </a:p>
          <a:p>
            <a:r>
              <a:rPr lang="en-US" dirty="0" smtClean="0"/>
              <a:t>[”(”,”</a:t>
            </a:r>
            <a:r>
              <a:rPr lang="en-US" dirty="0"/>
              <a:t>Nil</a:t>
            </a:r>
            <a:r>
              <a:rPr lang="en-US" dirty="0" smtClean="0"/>
              <a:t>”,”)”]</a:t>
            </a:r>
            <a:endParaRPr lang="en-US" dirty="0"/>
          </a:p>
          <a:p>
            <a:pPr marL="0" lvl="1" indent="0">
              <a:buNone/>
            </a:pPr>
            <a:r>
              <a:rPr lang="en-US" dirty="0" smtClean="0"/>
              <a:t>the result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[”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”]</a:t>
            </a:r>
            <a:r>
              <a:rPr lang="en-US" dirty="0" smtClean="0"/>
              <a:t> is nicer</a:t>
            </a:r>
          </a:p>
          <a:p>
            <a:pPr lvl="1"/>
            <a:r>
              <a:rPr lang="en-US" dirty="0" smtClean="0"/>
              <a:t>but, for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[7]</a:t>
            </a:r>
            <a:r>
              <a:rPr lang="en-US" dirty="0" smtClean="0"/>
              <a:t> we want </a:t>
            </a:r>
          </a:p>
          <a:p>
            <a:r>
              <a:rPr lang="en-US" dirty="0"/>
              <a:t>[”(”,“Cons</a:t>
            </a:r>
            <a:r>
              <a:rPr lang="en-US" dirty="0" smtClean="0"/>
              <a:t>”,”</a:t>
            </a:r>
            <a:r>
              <a:rPr lang="en-US" dirty="0"/>
              <a:t>7</a:t>
            </a:r>
            <a:r>
              <a:rPr lang="en-US" dirty="0" smtClean="0"/>
              <a:t>”,”</a:t>
            </a:r>
            <a:r>
              <a:rPr lang="en-US" dirty="0"/>
              <a:t>Nil</a:t>
            </a:r>
            <a:r>
              <a:rPr lang="en-US" dirty="0" smtClean="0"/>
              <a:t>”,”)”]</a:t>
            </a:r>
            <a:endParaRPr lang="en-US" dirty="0"/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how do we detect this in the generic representation?</a:t>
            </a:r>
          </a:p>
          <a:p>
            <a:pPr lvl="1"/>
            <a:endParaRPr lang="en-US" sz="1200" dirty="0"/>
          </a:p>
          <a:p>
            <a:pPr lvl="1"/>
            <a:r>
              <a:rPr lang="en-US" dirty="0" smtClean="0"/>
              <a:t>can we do a pattern </a:t>
            </a:r>
            <a:r>
              <a:rPr lang="en-US" dirty="0" smtClean="0"/>
              <a:t>match? </a:t>
            </a:r>
            <a:r>
              <a:rPr lang="en-US" dirty="0" smtClean="0"/>
              <a:t>like</a:t>
            </a:r>
          </a:p>
          <a:p>
            <a:r>
              <a:rPr lang="en-US" dirty="0" smtClean="0"/>
              <a:t>  write (CONS n UNIT) c = [</a:t>
            </a:r>
            <a:r>
              <a:rPr lang="en-US" dirty="0" err="1" smtClean="0"/>
              <a:t>n:c</a:t>
            </a:r>
            <a:r>
              <a:rPr lang="en-US" dirty="0" smtClean="0"/>
              <a:t>]</a:t>
            </a:r>
          </a:p>
          <a:p>
            <a:r>
              <a:rPr lang="en-US" dirty="0"/>
              <a:t> </a:t>
            </a:r>
            <a:r>
              <a:rPr lang="en-US" dirty="0" smtClean="0"/>
              <a:t> write (CONS n </a:t>
            </a:r>
            <a:r>
              <a:rPr lang="en-US" dirty="0" smtClean="0"/>
              <a:t>a) c </a:t>
            </a:r>
            <a:r>
              <a:rPr lang="en-US" dirty="0" smtClean="0"/>
              <a:t>= </a:t>
            </a:r>
            <a:r>
              <a:rPr lang="en-US" dirty="0" smtClean="0"/>
              <a:t>[”(</a:t>
            </a:r>
            <a:r>
              <a:rPr lang="en-US" dirty="0"/>
              <a:t>”</a:t>
            </a:r>
            <a:r>
              <a:rPr lang="en-US" dirty="0" smtClean="0"/>
              <a:t>,</a:t>
            </a:r>
            <a:r>
              <a:rPr lang="en-US" dirty="0" smtClean="0"/>
              <a:t>n: write a </a:t>
            </a:r>
            <a:r>
              <a:rPr lang="en-US" dirty="0" smtClean="0"/>
              <a:t>[”)</a:t>
            </a:r>
            <a:r>
              <a:rPr lang="en-US" dirty="0"/>
              <a:t>”</a:t>
            </a:r>
            <a:r>
              <a:rPr lang="en-US" dirty="0" smtClean="0"/>
              <a:t>:</a:t>
            </a:r>
            <a:r>
              <a:rPr lang="en-US" dirty="0" smtClean="0"/>
              <a:t>c]]</a:t>
            </a:r>
          </a:p>
          <a:p>
            <a:pPr marL="0" lvl="1" indent="0">
              <a:buNone/>
            </a:pPr>
            <a:r>
              <a:rPr lang="en-US" dirty="0" smtClean="0"/>
              <a:t>  if not, how can this be done?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1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(de)serialize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/>
              <a:t>serialize a </a:t>
            </a:r>
            <a:r>
              <a:rPr lang="en-US" b="1" dirty="0" smtClean="0"/>
              <a:t>where</a:t>
            </a:r>
          </a:p>
          <a:p>
            <a:r>
              <a:rPr lang="en-US" dirty="0"/>
              <a:t>	write :: a [String] -&gt; [String</a:t>
            </a:r>
            <a:r>
              <a:rPr lang="en-US" dirty="0" smtClean="0"/>
              <a:t>]</a:t>
            </a:r>
          </a:p>
          <a:p>
            <a:r>
              <a:rPr lang="en-US" dirty="0"/>
              <a:t>	read  :: [</a:t>
            </a:r>
            <a:r>
              <a:rPr lang="en-US" dirty="0" smtClean="0"/>
              <a:t>String</a:t>
            </a:r>
            <a:r>
              <a:rPr lang="en-US" dirty="0"/>
              <a:t>] -&gt; Maybe (a</a:t>
            </a:r>
            <a:r>
              <a:rPr lang="en-US" dirty="0" smtClean="0"/>
              <a:t>, [</a:t>
            </a:r>
            <a:r>
              <a:rPr lang="en-US" dirty="0"/>
              <a:t>String</a:t>
            </a:r>
            <a:r>
              <a:rPr lang="en-US" dirty="0" smtClean="0"/>
              <a:t>])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:: Maybe a = Just a | Nothing</a:t>
            </a:r>
          </a:p>
          <a:p>
            <a:endParaRPr lang="en-US" dirty="0"/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Maybe</a:t>
            </a:r>
            <a:r>
              <a:rPr lang="en-US" dirty="0" smtClean="0"/>
              <a:t> result of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read</a:t>
            </a:r>
            <a:r>
              <a:rPr lang="en-US" dirty="0" smtClean="0"/>
              <a:t>, it can </a:t>
            </a:r>
            <a:r>
              <a:rPr lang="en-US" dirty="0" smtClean="0"/>
              <a:t>fail</a:t>
            </a:r>
          </a:p>
          <a:p>
            <a:pPr lvl="1"/>
            <a:r>
              <a:rPr lang="en-US" dirty="0" smtClean="0"/>
              <a:t>do we need </a:t>
            </a:r>
          </a:p>
          <a:p>
            <a:r>
              <a:rPr lang="en-US" b="1" dirty="0"/>
              <a:t>class</a:t>
            </a:r>
            <a:r>
              <a:rPr lang="en-US" dirty="0"/>
              <a:t> serialize a </a:t>
            </a:r>
            <a:r>
              <a:rPr lang="en-US" b="1" dirty="0"/>
              <a:t>where</a:t>
            </a:r>
          </a:p>
          <a:p>
            <a:r>
              <a:rPr lang="en-US" dirty="0"/>
              <a:t>	write :: a [String] -&gt; [String]</a:t>
            </a:r>
          </a:p>
          <a:p>
            <a:r>
              <a:rPr lang="en-US" dirty="0"/>
              <a:t>	read  :: [String] -&gt;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Maybe a</a:t>
            </a:r>
            <a:r>
              <a:rPr lang="en-US" dirty="0"/>
              <a:t>, [String</a:t>
            </a:r>
            <a:r>
              <a:rPr lang="en-US" dirty="0" smtClean="0"/>
              <a:t>])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4773807" y="2754073"/>
            <a:ext cx="1158868" cy="412638"/>
          </a:xfrm>
          <a:prstGeom prst="wedgeRectCallout">
            <a:avLst>
              <a:gd name="adj1" fmla="val 40295"/>
              <a:gd name="adj2" fmla="val -95806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Palatino Linotype" charset="0"/>
                <a:ea typeface="Palatino Linotype" charset="0"/>
                <a:cs typeface="Palatino Linotype" charset="0"/>
              </a:rPr>
              <a:t>result</a:t>
            </a:r>
            <a:endParaRPr lang="en-US" sz="20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468967" y="2754073"/>
            <a:ext cx="2270447" cy="412638"/>
          </a:xfrm>
          <a:prstGeom prst="wedgeRectCallout">
            <a:avLst>
              <a:gd name="adj1" fmla="val -29783"/>
              <a:gd name="adj2" fmla="val -95114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Palatino Linotype" charset="0"/>
                <a:ea typeface="Palatino Linotype" charset="0"/>
                <a:cs typeface="Palatino Linotype" charset="0"/>
              </a:rPr>
              <a:t>remaining input</a:t>
            </a:r>
            <a:endParaRPr lang="en-US" sz="20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468967" y="4817206"/>
            <a:ext cx="798732" cy="576428"/>
          </a:xfrm>
          <a:prstGeom prst="wedgeRectCallout">
            <a:avLst>
              <a:gd name="adj1" fmla="val -100831"/>
              <a:gd name="adj2" fmla="val 120141"/>
            </a:avLst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Palatino Linotype" charset="0"/>
                <a:ea typeface="Palatino Linotype" charset="0"/>
                <a:cs typeface="Palatino Linotype" charset="0"/>
              </a:rPr>
              <a:t>NO</a:t>
            </a:r>
            <a:endParaRPr lang="en-US" sz="20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for [a]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instance</a:t>
            </a:r>
            <a:r>
              <a:rPr lang="en-US" dirty="0"/>
              <a:t> serialize [a] | serialize a </a:t>
            </a:r>
            <a:r>
              <a:rPr lang="en-US" b="1" dirty="0" smtClean="0"/>
              <a:t>where</a:t>
            </a:r>
          </a:p>
          <a:p>
            <a:r>
              <a:rPr lang="en-US" dirty="0"/>
              <a:t>	write [] c = [</a:t>
            </a:r>
            <a:r>
              <a:rPr lang="en-US" dirty="0" err="1"/>
              <a:t>NilString</a:t>
            </a:r>
            <a:r>
              <a:rPr lang="en-US" dirty="0"/>
              <a:t>: c</a:t>
            </a:r>
            <a:r>
              <a:rPr lang="en-US" dirty="0" smtClean="0"/>
              <a:t>]</a:t>
            </a:r>
          </a:p>
          <a:p>
            <a:r>
              <a:rPr lang="en-US" dirty="0"/>
              <a:t>	write [</a:t>
            </a:r>
            <a:r>
              <a:rPr lang="en-US" dirty="0" err="1"/>
              <a:t>a:x</a:t>
            </a:r>
            <a:r>
              <a:rPr lang="en-US" dirty="0"/>
              <a:t>] </a:t>
            </a:r>
            <a:r>
              <a:rPr lang="en-US" dirty="0" smtClean="0"/>
              <a:t>c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= ["(",</a:t>
            </a:r>
            <a:r>
              <a:rPr lang="en-US" dirty="0" err="1"/>
              <a:t>ConsString</a:t>
            </a:r>
            <a:r>
              <a:rPr lang="en-US" dirty="0"/>
              <a:t>: write a (write x [")":c</a:t>
            </a:r>
            <a:r>
              <a:rPr lang="en-US" dirty="0" smtClean="0"/>
              <a:t>])]</a:t>
            </a:r>
          </a:p>
          <a:p>
            <a:r>
              <a:rPr lang="en-US" dirty="0"/>
              <a:t>	read	[</a:t>
            </a:r>
            <a:r>
              <a:rPr lang="en-US" dirty="0" err="1"/>
              <a:t>NilString:r</a:t>
            </a:r>
            <a:r>
              <a:rPr lang="en-US" dirty="0"/>
              <a:t>] </a:t>
            </a:r>
            <a:r>
              <a:rPr lang="en-US" dirty="0" smtClean="0"/>
              <a:t>     = </a:t>
            </a:r>
            <a:r>
              <a:rPr lang="en-US" dirty="0"/>
              <a:t>Just ([],r</a:t>
            </a:r>
            <a:r>
              <a:rPr lang="en-US" dirty="0" smtClean="0"/>
              <a:t>)</a:t>
            </a:r>
          </a:p>
          <a:p>
            <a:r>
              <a:rPr lang="en-US" dirty="0"/>
              <a:t>	read	["(",</a:t>
            </a:r>
            <a:r>
              <a:rPr lang="en-US" dirty="0" err="1"/>
              <a:t>ConsString:r</a:t>
            </a:r>
            <a:r>
              <a:rPr lang="en-US" dirty="0"/>
              <a:t>] </a:t>
            </a:r>
            <a:r>
              <a:rPr lang="en-US" dirty="0" smtClean="0"/>
              <a:t>=</a:t>
            </a:r>
          </a:p>
          <a:p>
            <a:r>
              <a:rPr lang="en-US" dirty="0"/>
              <a:t>		</a:t>
            </a:r>
            <a:r>
              <a:rPr lang="en-US" b="1" dirty="0"/>
              <a:t>case</a:t>
            </a:r>
            <a:r>
              <a:rPr lang="en-US" dirty="0"/>
              <a:t> read r </a:t>
            </a:r>
            <a:r>
              <a:rPr lang="en-US" b="1" dirty="0" smtClean="0"/>
              <a:t>of</a:t>
            </a:r>
          </a:p>
          <a:p>
            <a:r>
              <a:rPr lang="en-US" dirty="0"/>
              <a:t>			Just (</a:t>
            </a:r>
            <a:r>
              <a:rPr lang="en-US" dirty="0" err="1"/>
              <a:t>a,s</a:t>
            </a:r>
            <a:r>
              <a:rPr lang="en-US" dirty="0"/>
              <a:t>) = </a:t>
            </a:r>
            <a:r>
              <a:rPr lang="en-US" b="1" dirty="0"/>
              <a:t>case</a:t>
            </a:r>
            <a:r>
              <a:rPr lang="en-US" dirty="0"/>
              <a:t> read s </a:t>
            </a:r>
            <a:r>
              <a:rPr lang="en-US" b="1" dirty="0"/>
              <a:t>of</a:t>
            </a:r>
            <a:r>
              <a:rPr lang="en-US" dirty="0"/>
              <a:t>										Just (x,[")":t]) = Just ([</a:t>
            </a:r>
            <a:r>
              <a:rPr lang="en-US" dirty="0" err="1"/>
              <a:t>a:x</a:t>
            </a:r>
            <a:r>
              <a:rPr lang="en-US" dirty="0"/>
              <a:t>],t)						</a:t>
            </a:r>
            <a:r>
              <a:rPr lang="en-US" dirty="0" smtClean="0"/>
              <a:t>_ </a:t>
            </a:r>
            <a:r>
              <a:rPr lang="en-US" dirty="0"/>
              <a:t>= </a:t>
            </a:r>
            <a:r>
              <a:rPr lang="en-US" dirty="0" smtClean="0"/>
              <a:t>Nothing</a:t>
            </a:r>
          </a:p>
          <a:p>
            <a:r>
              <a:rPr lang="en-US" dirty="0"/>
              <a:t>			_ = </a:t>
            </a:r>
            <a:r>
              <a:rPr lang="en-US" dirty="0" smtClean="0"/>
              <a:t>Nothing</a:t>
            </a:r>
          </a:p>
          <a:p>
            <a:r>
              <a:rPr lang="en-US" dirty="0"/>
              <a:t>	read	_ = </a:t>
            </a:r>
            <a:r>
              <a:rPr lang="en-US" dirty="0" smtClean="0"/>
              <a:t>Nothing</a:t>
            </a:r>
          </a:p>
          <a:p>
            <a:r>
              <a:rPr lang="en-US" dirty="0" err="1" smtClean="0"/>
              <a:t>NilString</a:t>
            </a:r>
            <a:r>
              <a:rPr lang="en-US" dirty="0" smtClean="0"/>
              <a:t>  :== </a:t>
            </a:r>
            <a:r>
              <a:rPr lang="en-US" dirty="0"/>
              <a:t>"</a:t>
            </a:r>
            <a:r>
              <a:rPr lang="en-US" dirty="0" smtClean="0"/>
              <a:t>Nil”</a:t>
            </a:r>
          </a:p>
          <a:p>
            <a:r>
              <a:rPr lang="en-US" dirty="0" err="1" smtClean="0"/>
              <a:t>ConsString</a:t>
            </a:r>
            <a:r>
              <a:rPr lang="en-US" dirty="0" smtClean="0"/>
              <a:t> </a:t>
            </a:r>
            <a:r>
              <a:rPr lang="en-US" dirty="0"/>
              <a:t>:== "Cons"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for [a</a:t>
            </a:r>
            <a:r>
              <a:rPr lang="en-US" dirty="0" smtClean="0"/>
              <a:t>] alternative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09" y="1288755"/>
            <a:ext cx="8786191" cy="5061498"/>
          </a:xfrm>
        </p:spPr>
        <p:txBody>
          <a:bodyPr>
            <a:normAutofit/>
          </a:bodyPr>
          <a:lstStyle/>
          <a:p>
            <a:r>
              <a:rPr lang="en-US" b="1" dirty="0"/>
              <a:t>instance</a:t>
            </a:r>
            <a:r>
              <a:rPr lang="en-US" dirty="0"/>
              <a:t> serialize [a] |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toString</a:t>
            </a:r>
            <a:r>
              <a:rPr lang="en-US" dirty="0" smtClean="0"/>
              <a:t> a </a:t>
            </a:r>
            <a:r>
              <a:rPr lang="en-US" b="1" dirty="0" smtClean="0"/>
              <a:t>where</a:t>
            </a:r>
          </a:p>
          <a:p>
            <a:r>
              <a:rPr lang="en-US" dirty="0"/>
              <a:t> </a:t>
            </a:r>
            <a:r>
              <a:rPr lang="en-US" dirty="0" smtClean="0"/>
              <a:t>write </a:t>
            </a:r>
            <a:r>
              <a:rPr lang="en-US" dirty="0"/>
              <a:t>[] c = [</a:t>
            </a:r>
            <a:r>
              <a:rPr lang="en-US" dirty="0" err="1"/>
              <a:t>NilString</a:t>
            </a:r>
            <a:r>
              <a:rPr lang="en-US" dirty="0"/>
              <a:t>: c</a:t>
            </a:r>
            <a:r>
              <a:rPr lang="en-US" dirty="0" smtClean="0"/>
              <a:t>]</a:t>
            </a:r>
          </a:p>
          <a:p>
            <a:r>
              <a:rPr lang="en-US" dirty="0"/>
              <a:t> </a:t>
            </a:r>
            <a:r>
              <a:rPr lang="en-US" dirty="0" smtClean="0"/>
              <a:t>write </a:t>
            </a:r>
            <a:r>
              <a:rPr lang="en-US" dirty="0"/>
              <a:t>[</a:t>
            </a:r>
            <a:r>
              <a:rPr lang="en-US" dirty="0" err="1"/>
              <a:t>a:x</a:t>
            </a:r>
            <a:r>
              <a:rPr lang="en-US" dirty="0"/>
              <a:t>] </a:t>
            </a:r>
            <a:r>
              <a:rPr lang="en-US" dirty="0" smtClean="0"/>
              <a:t>c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["(",</a:t>
            </a:r>
            <a:r>
              <a:rPr lang="en-US" dirty="0" err="1" smtClean="0"/>
              <a:t>ConsString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toString</a:t>
            </a:r>
            <a:r>
              <a:rPr lang="en-US" dirty="0" smtClean="0"/>
              <a:t>: a </a:t>
            </a:r>
            <a:r>
              <a:rPr lang="en-US" dirty="0"/>
              <a:t>(write x [")":c</a:t>
            </a:r>
            <a:r>
              <a:rPr lang="en-US" dirty="0" smtClean="0"/>
              <a:t>])]</a:t>
            </a:r>
          </a:p>
          <a:p>
            <a:r>
              <a:rPr lang="en-US" dirty="0"/>
              <a:t> </a:t>
            </a:r>
            <a:r>
              <a:rPr lang="en-US" dirty="0" smtClean="0"/>
              <a:t>read ...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is this equally good?</a:t>
            </a:r>
          </a:p>
          <a:p>
            <a:pPr lvl="1"/>
            <a:r>
              <a:rPr lang="en-US" dirty="0" smtClean="0"/>
              <a:t>compiler accepts it</a:t>
            </a:r>
          </a:p>
          <a:p>
            <a:pPr lvl="1"/>
            <a:r>
              <a:rPr lang="en-US" dirty="0" smtClean="0"/>
              <a:t>consider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write [[1],[2,3]]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 smtClean="0"/>
              <a:t>the list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[1]</a:t>
            </a:r>
            <a:r>
              <a:rPr lang="en-US" dirty="0" smtClean="0"/>
              <a:t> is transformed by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toString</a:t>
            </a:r>
            <a:r>
              <a:rPr lang="en-US" dirty="0" smtClean="0"/>
              <a:t> instead of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lang="en-US" dirty="0" smtClean="0"/>
              <a:t>!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this is undesirable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5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046922"/>
            <a:ext cx="8103704" cy="20010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046922"/>
            <a:ext cx="8103704" cy="23191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27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second argument of write is a continuation</a:t>
            </a:r>
            <a:br>
              <a:rPr lang="en-US" dirty="0" smtClean="0"/>
            </a:br>
            <a:r>
              <a:rPr lang="en-US" dirty="0" smtClean="0"/>
              <a:t>it tell what must be written after this element</a:t>
            </a:r>
          </a:p>
          <a:p>
            <a:r>
              <a:rPr lang="en-US" sz="2000" dirty="0"/>
              <a:t>	write [] c = [</a:t>
            </a:r>
            <a:r>
              <a:rPr lang="en-US" sz="2000" dirty="0" err="1"/>
              <a:t>NilString</a:t>
            </a:r>
            <a:r>
              <a:rPr lang="en-US" sz="2000" dirty="0"/>
              <a:t>: c]</a:t>
            </a:r>
          </a:p>
          <a:p>
            <a:r>
              <a:rPr lang="en-US" sz="2000" dirty="0"/>
              <a:t>	write [</a:t>
            </a:r>
            <a:r>
              <a:rPr lang="en-US" sz="2000" dirty="0" err="1"/>
              <a:t>a:x</a:t>
            </a:r>
            <a:r>
              <a:rPr lang="en-US" sz="2000" dirty="0"/>
              <a:t>] c</a:t>
            </a:r>
          </a:p>
          <a:p>
            <a:r>
              <a:rPr lang="en-US" sz="2000" dirty="0"/>
              <a:t>    = ["(",</a:t>
            </a:r>
            <a:r>
              <a:rPr lang="en-US" sz="2000" dirty="0" err="1"/>
              <a:t>ConsString</a:t>
            </a:r>
            <a:r>
              <a:rPr lang="en-US" sz="2000" dirty="0"/>
              <a:t>: write a (write x [")":c</a:t>
            </a:r>
            <a:r>
              <a:rPr lang="en-US" sz="2000" dirty="0" smtClean="0"/>
              <a:t>])]</a:t>
            </a:r>
          </a:p>
          <a:p>
            <a:endParaRPr lang="en-US" sz="1000" dirty="0"/>
          </a:p>
          <a:p>
            <a:pPr lvl="1"/>
            <a:r>
              <a:rPr lang="en-US" dirty="0" smtClean="0"/>
              <a:t>without continuation we would have</a:t>
            </a:r>
          </a:p>
          <a:p>
            <a:r>
              <a:rPr lang="en-US" sz="2000" dirty="0" smtClean="0"/>
              <a:t>	write :: [a] -&gt; </a:t>
            </a:r>
            <a:r>
              <a:rPr lang="en-US" sz="2000" dirty="0"/>
              <a:t>[</a:t>
            </a:r>
            <a:r>
              <a:rPr lang="en-US" sz="2000" dirty="0" smtClean="0"/>
              <a:t>string] | write a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write </a:t>
            </a:r>
            <a:r>
              <a:rPr lang="en-US" sz="2000" dirty="0" smtClean="0"/>
              <a:t>[] = </a:t>
            </a:r>
            <a:r>
              <a:rPr lang="en-US" sz="2000" dirty="0"/>
              <a:t>[</a:t>
            </a:r>
            <a:r>
              <a:rPr lang="en-US" sz="2000" dirty="0" err="1" smtClean="0"/>
              <a:t>NilString</a:t>
            </a:r>
            <a:r>
              <a:rPr lang="en-US" sz="2000" dirty="0" smtClean="0"/>
              <a:t>]</a:t>
            </a:r>
            <a:endParaRPr lang="en-US" sz="2000" dirty="0"/>
          </a:p>
          <a:p>
            <a:r>
              <a:rPr lang="en-US" sz="2000" dirty="0"/>
              <a:t>	write [</a:t>
            </a:r>
            <a:r>
              <a:rPr lang="en-US" sz="2000" dirty="0" err="1"/>
              <a:t>a:x</a:t>
            </a:r>
            <a:r>
              <a:rPr lang="en-US" sz="2000" dirty="0" smtClean="0"/>
              <a:t>]</a:t>
            </a:r>
            <a:endParaRPr lang="en-US" sz="2000" dirty="0"/>
          </a:p>
          <a:p>
            <a:r>
              <a:rPr lang="en-US" sz="2000" dirty="0"/>
              <a:t>    = ["(",</a:t>
            </a:r>
            <a:r>
              <a:rPr lang="en-US" sz="2000" dirty="0" err="1"/>
              <a:t>ConsString</a:t>
            </a:r>
            <a:r>
              <a:rPr lang="en-US" sz="2000" dirty="0"/>
              <a:t>: write </a:t>
            </a:r>
            <a:r>
              <a:rPr lang="en-US" sz="2000" dirty="0" smtClean="0"/>
              <a:t>a] ++ write </a:t>
            </a:r>
            <a:r>
              <a:rPr lang="en-US" sz="2000" dirty="0"/>
              <a:t>x </a:t>
            </a:r>
            <a:r>
              <a:rPr lang="en-US" sz="2000" dirty="0" smtClean="0"/>
              <a:t>++ [")"]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ular Callout 3"/>
          <p:cNvSpPr/>
          <p:nvPr/>
        </p:nvSpPr>
        <p:spPr>
          <a:xfrm>
            <a:off x="3113912" y="5555025"/>
            <a:ext cx="2594919" cy="752934"/>
          </a:xfrm>
          <a:prstGeom prst="wedgeRectCallout">
            <a:avLst>
              <a:gd name="adj1" fmla="val 27836"/>
              <a:gd name="adj2" fmla="val -93473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Palatino Linotype" charset="0"/>
                <a:ea typeface="Palatino Linotype" charset="0"/>
                <a:cs typeface="Palatino Linotype" charset="0"/>
              </a:rPr>
              <a:t>linear in the size of the first argument</a:t>
            </a:r>
            <a:endParaRPr lang="en-US" sz="20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122782" y="5555025"/>
            <a:ext cx="2594919" cy="752934"/>
          </a:xfrm>
          <a:prstGeom prst="wedgeRectCallout">
            <a:avLst>
              <a:gd name="adj1" fmla="val -29783"/>
              <a:gd name="adj2" fmla="val -95114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Palatino Linotype" charset="0"/>
                <a:ea typeface="Palatino Linotype" charset="0"/>
                <a:cs typeface="Palatino Linotype" charset="0"/>
              </a:rPr>
              <a:t>linear in the size of the first argument</a:t>
            </a:r>
            <a:endParaRPr lang="en-US" sz="20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5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continuations alternative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755"/>
            <a:ext cx="8686800" cy="5061498"/>
          </a:xfrm>
        </p:spPr>
        <p:txBody>
          <a:bodyPr/>
          <a:lstStyle/>
          <a:p>
            <a:r>
              <a:rPr lang="en-US" b="1" dirty="0"/>
              <a:t>instance</a:t>
            </a:r>
            <a:r>
              <a:rPr lang="en-US" dirty="0"/>
              <a:t> serialize [a] | serialize a </a:t>
            </a:r>
            <a:r>
              <a:rPr lang="en-US" b="1" dirty="0"/>
              <a:t>where</a:t>
            </a:r>
          </a:p>
          <a:p>
            <a:r>
              <a:rPr lang="en-US" dirty="0" smtClean="0"/>
              <a:t> write </a:t>
            </a:r>
            <a:r>
              <a:rPr lang="en-US" dirty="0"/>
              <a:t>[] c = [</a:t>
            </a:r>
            <a:r>
              <a:rPr lang="en-US" dirty="0" err="1"/>
              <a:t>NilString</a:t>
            </a:r>
            <a:r>
              <a:rPr lang="en-US" dirty="0"/>
              <a:t>: c]</a:t>
            </a:r>
          </a:p>
          <a:p>
            <a:r>
              <a:rPr lang="en-US" dirty="0" smtClean="0"/>
              <a:t> write </a:t>
            </a:r>
            <a:r>
              <a:rPr lang="en-US" dirty="0"/>
              <a:t>[</a:t>
            </a:r>
            <a:r>
              <a:rPr lang="en-US" dirty="0" err="1"/>
              <a:t>a:x</a:t>
            </a:r>
            <a:r>
              <a:rPr lang="en-US" dirty="0"/>
              <a:t>] c</a:t>
            </a:r>
          </a:p>
          <a:p>
            <a:r>
              <a:rPr lang="en-US" dirty="0" smtClean="0"/>
              <a:t>  = </a:t>
            </a:r>
            <a:r>
              <a:rPr lang="en-US" dirty="0"/>
              <a:t>["(",</a:t>
            </a:r>
            <a:r>
              <a:rPr lang="en-US" dirty="0" err="1"/>
              <a:t>ConsString</a:t>
            </a:r>
            <a:r>
              <a:rPr lang="en-US" dirty="0"/>
              <a:t>: write </a:t>
            </a:r>
            <a:r>
              <a:rPr lang="en-US" dirty="0" smtClean="0"/>
              <a:t>a []] ++</a:t>
            </a:r>
          </a:p>
          <a:p>
            <a:r>
              <a:rPr lang="en-US" dirty="0"/>
              <a:t> </a:t>
            </a:r>
            <a:r>
              <a:rPr lang="en-US" dirty="0" smtClean="0"/>
              <a:t>   write </a:t>
            </a:r>
            <a:r>
              <a:rPr lang="en-US" dirty="0"/>
              <a:t>x </a:t>
            </a:r>
            <a:r>
              <a:rPr lang="en-US" dirty="0" smtClean="0"/>
              <a:t>[")”] ++ c</a:t>
            </a:r>
            <a:endParaRPr lang="en-US" dirty="0"/>
          </a:p>
          <a:p>
            <a:r>
              <a:rPr lang="en-US" dirty="0" smtClean="0"/>
              <a:t> read</a:t>
            </a:r>
            <a:r>
              <a:rPr lang="en-US" dirty="0"/>
              <a:t>	</a:t>
            </a:r>
            <a:r>
              <a:rPr lang="en-US" dirty="0" smtClean="0"/>
              <a:t>...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in general there is nothing wrong 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recursive calls on long list can be much work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5314570" y="3787594"/>
            <a:ext cx="2594919" cy="752934"/>
          </a:xfrm>
          <a:prstGeom prst="wedgeRectCallout">
            <a:avLst>
              <a:gd name="adj1" fmla="val -16084"/>
              <a:gd name="adj2" fmla="val -142755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Palatino Linotype" charset="0"/>
                <a:ea typeface="Palatino Linotype" charset="0"/>
                <a:cs typeface="Palatino Linotype" charset="0"/>
              </a:rPr>
              <a:t>linear in the size of the first argument</a:t>
            </a:r>
            <a:endParaRPr lang="en-US" sz="20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04800" y="1046922"/>
            <a:ext cx="8256104" cy="23961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046922"/>
            <a:ext cx="8103704" cy="27697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5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serialize Bin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88754"/>
            <a:ext cx="8538519" cy="55692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:: Bin a = Leaf | Bin (Bin a) a (Bin a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instance </a:t>
            </a:r>
            <a:r>
              <a:rPr lang="en-US" dirty="0"/>
              <a:t>serialize (Bin a) | serialize a </a:t>
            </a:r>
            <a:r>
              <a:rPr lang="en-US" dirty="0" smtClean="0"/>
              <a:t>where</a:t>
            </a:r>
          </a:p>
          <a:p>
            <a:r>
              <a:rPr lang="en-US" dirty="0" smtClean="0"/>
              <a:t>  write </a:t>
            </a:r>
            <a:r>
              <a:rPr lang="en-US" dirty="0"/>
              <a:t>Leaf c = </a:t>
            </a:r>
            <a:r>
              <a:rPr lang="en-US" dirty="0" smtClean="0"/>
              <a:t>[</a:t>
            </a:r>
            <a:r>
              <a:rPr lang="en-US" dirty="0"/>
              <a:t>”</a:t>
            </a:r>
            <a:r>
              <a:rPr lang="en-US" dirty="0" smtClean="0"/>
              <a:t>Leaf”: </a:t>
            </a:r>
            <a:r>
              <a:rPr lang="en-US" dirty="0"/>
              <a:t>c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write </a:t>
            </a:r>
            <a:r>
              <a:rPr lang="en-US" dirty="0"/>
              <a:t>(Bin l a r) </a:t>
            </a:r>
            <a:r>
              <a:rPr lang="en-US" dirty="0" smtClean="0"/>
              <a:t>c</a:t>
            </a:r>
          </a:p>
          <a:p>
            <a:r>
              <a:rPr lang="en-US" dirty="0" smtClean="0"/>
              <a:t>  = ["(",”Bin”: write </a:t>
            </a:r>
            <a:r>
              <a:rPr lang="en-US" dirty="0"/>
              <a:t>l (write a (write r [")":c</a:t>
            </a:r>
            <a:r>
              <a:rPr lang="en-US" dirty="0" smtClean="0"/>
              <a:t>]))]</a:t>
            </a:r>
          </a:p>
          <a:p>
            <a:r>
              <a:rPr lang="en-US" dirty="0" smtClean="0"/>
              <a:t>  read [</a:t>
            </a:r>
            <a:r>
              <a:rPr lang="en-US" dirty="0" err="1"/>
              <a:t>LeafString:r</a:t>
            </a:r>
            <a:r>
              <a:rPr lang="en-US" dirty="0"/>
              <a:t>] = Just (</a:t>
            </a:r>
            <a:r>
              <a:rPr lang="en-US" dirty="0" err="1"/>
              <a:t>Leaf,r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read ["(",</a:t>
            </a:r>
            <a:r>
              <a:rPr lang="en-US" dirty="0" err="1"/>
              <a:t>BinString:r</a:t>
            </a:r>
            <a:r>
              <a:rPr lang="en-US" dirty="0"/>
              <a:t>] </a:t>
            </a:r>
            <a:r>
              <a:rPr lang="en-US" dirty="0" smtClean="0"/>
              <a:t>=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case</a:t>
            </a:r>
            <a:r>
              <a:rPr lang="en-US" dirty="0" smtClean="0"/>
              <a:t> </a:t>
            </a:r>
            <a:r>
              <a:rPr lang="en-US" dirty="0"/>
              <a:t>read r </a:t>
            </a:r>
            <a:r>
              <a:rPr lang="en-US" b="1" dirty="0" smtClean="0"/>
              <a:t>of</a:t>
            </a:r>
          </a:p>
          <a:p>
            <a:r>
              <a:rPr lang="en-US" dirty="0" smtClean="0"/>
              <a:t>      Just </a:t>
            </a:r>
            <a:r>
              <a:rPr lang="en-US" dirty="0"/>
              <a:t>(</a:t>
            </a:r>
            <a:r>
              <a:rPr lang="en-US" dirty="0" err="1"/>
              <a:t>l,s</a:t>
            </a:r>
            <a:r>
              <a:rPr lang="en-US" dirty="0"/>
              <a:t>) </a:t>
            </a:r>
            <a:r>
              <a:rPr lang="en-US" dirty="0" smtClean="0"/>
              <a:t>= </a:t>
            </a:r>
            <a:r>
              <a:rPr lang="en-US" b="1" dirty="0" smtClean="0"/>
              <a:t>case</a:t>
            </a:r>
            <a:r>
              <a:rPr lang="en-US" dirty="0" smtClean="0"/>
              <a:t> </a:t>
            </a:r>
            <a:r>
              <a:rPr lang="en-US" dirty="0"/>
              <a:t>read s </a:t>
            </a:r>
            <a:r>
              <a:rPr lang="en-US" b="1" dirty="0" smtClean="0"/>
              <a:t>of</a:t>
            </a:r>
          </a:p>
          <a:p>
            <a:r>
              <a:rPr lang="en-US" dirty="0"/>
              <a:t> </a:t>
            </a:r>
            <a:r>
              <a:rPr lang="en-US" dirty="0" smtClean="0"/>
              <a:t>       Just </a:t>
            </a:r>
            <a:r>
              <a:rPr lang="en-US" dirty="0"/>
              <a:t>(</a:t>
            </a:r>
            <a:r>
              <a:rPr lang="en-US" dirty="0" err="1"/>
              <a:t>a,t</a:t>
            </a:r>
            <a:r>
              <a:rPr lang="en-US" dirty="0"/>
              <a:t>) </a:t>
            </a:r>
            <a:r>
              <a:rPr lang="en-US" dirty="0" smtClean="0"/>
              <a:t>= </a:t>
            </a:r>
            <a:r>
              <a:rPr lang="en-US" b="1" dirty="0" smtClean="0"/>
              <a:t>case</a:t>
            </a:r>
            <a:r>
              <a:rPr lang="en-US" dirty="0" smtClean="0"/>
              <a:t> </a:t>
            </a:r>
            <a:r>
              <a:rPr lang="en-US" dirty="0"/>
              <a:t>read t </a:t>
            </a:r>
            <a:r>
              <a:rPr lang="en-US" b="1" dirty="0" smtClean="0"/>
              <a:t>of</a:t>
            </a:r>
          </a:p>
          <a:p>
            <a:r>
              <a:rPr lang="en-US" dirty="0"/>
              <a:t> </a:t>
            </a:r>
            <a:r>
              <a:rPr lang="en-US" dirty="0" smtClean="0"/>
              <a:t>         Just </a:t>
            </a:r>
            <a:r>
              <a:rPr lang="en-US" dirty="0"/>
              <a:t>(r,[")":u]) = Just (Bin l a </a:t>
            </a:r>
            <a:r>
              <a:rPr lang="en-US" dirty="0" err="1"/>
              <a:t>r,u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 _ </a:t>
            </a:r>
            <a:r>
              <a:rPr lang="en-US" dirty="0"/>
              <a:t>= </a:t>
            </a:r>
            <a:r>
              <a:rPr lang="en-US" dirty="0" smtClean="0"/>
              <a:t>Nothing</a:t>
            </a:r>
          </a:p>
          <a:p>
            <a:r>
              <a:rPr lang="en-US" dirty="0"/>
              <a:t> </a:t>
            </a:r>
            <a:r>
              <a:rPr lang="en-US" dirty="0" smtClean="0"/>
              <a:t>       _ </a:t>
            </a:r>
            <a:r>
              <a:rPr lang="en-US" dirty="0"/>
              <a:t>= </a:t>
            </a:r>
            <a:r>
              <a:rPr lang="en-US" dirty="0" smtClean="0"/>
              <a:t>Nothing</a:t>
            </a:r>
          </a:p>
          <a:p>
            <a:r>
              <a:rPr lang="en-US" dirty="0"/>
              <a:t> </a:t>
            </a:r>
            <a:r>
              <a:rPr lang="en-US" dirty="0" smtClean="0"/>
              <a:t>     _ </a:t>
            </a:r>
            <a:r>
              <a:rPr lang="en-US" dirty="0"/>
              <a:t>= </a:t>
            </a:r>
            <a:r>
              <a:rPr lang="en-US" dirty="0" smtClean="0"/>
              <a:t>Nothing</a:t>
            </a:r>
          </a:p>
          <a:p>
            <a:r>
              <a:rPr lang="en-US" dirty="0"/>
              <a:t> </a:t>
            </a:r>
            <a:r>
              <a:rPr lang="en-US" dirty="0" smtClean="0"/>
              <a:t> read _ = Nothing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4726458" y="5653875"/>
            <a:ext cx="2897661" cy="709855"/>
          </a:xfrm>
          <a:prstGeom prst="wedgeRectCallout">
            <a:avLst>
              <a:gd name="adj1" fmla="val -56325"/>
              <a:gd name="adj2" fmla="val -75421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Palatino Linotype" charset="0"/>
                <a:ea typeface="Palatino Linotype" charset="0"/>
                <a:cs typeface="Palatino Linotype" charset="0"/>
              </a:rPr>
              <a:t>boring </a:t>
            </a:r>
            <a:r>
              <a:rPr lang="en-US" sz="2000" smtClean="0">
                <a:latin typeface="Palatino Linotype" charset="0"/>
                <a:ea typeface="Palatino Linotype" charset="0"/>
                <a:cs typeface="Palatino Linotype" charset="0"/>
              </a:rPr>
              <a:t>and error prone</a:t>
            </a:r>
            <a:endParaRPr lang="en-US" sz="20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643"/>
            <a:ext cx="8686800" cy="563335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::	Bin  a	 </a:t>
            </a:r>
            <a:r>
              <a:rPr lang="en-US" sz="2000" dirty="0" smtClean="0"/>
              <a:t> = </a:t>
            </a:r>
            <a:r>
              <a:rPr lang="en-US" sz="2000" dirty="0"/>
              <a:t>Leaf | Bin (Bin a) a (Bin a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:: Tree </a:t>
            </a:r>
            <a:r>
              <a:rPr lang="en-US" sz="2000" dirty="0"/>
              <a:t>a b = Tip a | Node (Tree a b) b (Tree a b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::</a:t>
            </a:r>
            <a:r>
              <a:rPr lang="en-US" sz="2000" dirty="0"/>
              <a:t>	Rose a	 </a:t>
            </a:r>
            <a:r>
              <a:rPr lang="en-US" sz="2000" dirty="0" smtClean="0"/>
              <a:t> = </a:t>
            </a:r>
            <a:r>
              <a:rPr lang="en-US" sz="2000" dirty="0"/>
              <a:t>Rose a [Rose a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:: T1 </a:t>
            </a:r>
            <a:r>
              <a:rPr lang="en-US" sz="2000" dirty="0"/>
              <a:t>a b   = C11 (a b) | C12 </a:t>
            </a:r>
            <a:r>
              <a:rPr lang="en-US" sz="2000" dirty="0" smtClean="0"/>
              <a:t>b</a:t>
            </a:r>
          </a:p>
          <a:p>
            <a:r>
              <a:rPr lang="en-US" sz="2000" dirty="0" smtClean="0"/>
              <a:t>:: T2 </a:t>
            </a:r>
            <a:r>
              <a:rPr lang="en-US" sz="2000" dirty="0"/>
              <a:t>a b c = C2 (a (T1 b c</a:t>
            </a:r>
            <a:r>
              <a:rPr lang="en-US" sz="2000" dirty="0" smtClean="0"/>
              <a:t>))</a:t>
            </a:r>
          </a:p>
          <a:p>
            <a:r>
              <a:rPr lang="en-US" sz="2000" dirty="0" smtClean="0"/>
              <a:t>:: T3 </a:t>
            </a:r>
            <a:r>
              <a:rPr lang="en-US" sz="2000" dirty="0"/>
              <a:t>a b c = C3 (a b c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:: T4 </a:t>
            </a:r>
            <a:r>
              <a:rPr lang="en-US" sz="2000" dirty="0"/>
              <a:t>a b c = </a:t>
            </a:r>
            <a:r>
              <a:rPr lang="en-US" sz="2000" dirty="0" smtClean="0"/>
              <a:t>C4 </a:t>
            </a:r>
            <a:r>
              <a:rPr lang="en-US" sz="2000" dirty="0"/>
              <a:t>(a (b c</a:t>
            </a:r>
            <a:r>
              <a:rPr lang="en-US" sz="2000" dirty="0" smtClean="0"/>
              <a:t>))</a:t>
            </a:r>
          </a:p>
          <a:p>
            <a:endParaRPr lang="en-US" sz="800" dirty="0" smtClean="0"/>
          </a:p>
          <a:p>
            <a:r>
              <a:rPr lang="en-US" sz="2000" dirty="0" smtClean="0"/>
              <a:t>Bool</a:t>
            </a:r>
          </a:p>
          <a:p>
            <a:r>
              <a:rPr lang="en-US" sz="2000" dirty="0" smtClean="0"/>
              <a:t>Bin</a:t>
            </a:r>
          </a:p>
          <a:p>
            <a:r>
              <a:rPr lang="en-US" sz="2000" dirty="0" smtClean="0"/>
              <a:t>Rose</a:t>
            </a:r>
          </a:p>
          <a:p>
            <a:r>
              <a:rPr lang="en-US" sz="2000" dirty="0" smtClean="0"/>
              <a:t>Bin </a:t>
            </a:r>
            <a:r>
              <a:rPr lang="en-US" sz="2000" dirty="0" err="1" smtClean="0"/>
              <a:t>Int</a:t>
            </a:r>
            <a:endParaRPr lang="en-US" sz="2000" dirty="0" smtClean="0"/>
          </a:p>
          <a:p>
            <a:r>
              <a:rPr lang="en-US" sz="2000" dirty="0" smtClean="0"/>
              <a:t>Tree</a:t>
            </a:r>
          </a:p>
          <a:p>
            <a:r>
              <a:rPr lang="en-US" sz="2000" dirty="0" smtClean="0"/>
              <a:t>T1</a:t>
            </a:r>
          </a:p>
          <a:p>
            <a:r>
              <a:rPr lang="en-US" sz="2000" dirty="0" smtClean="0"/>
              <a:t>T2</a:t>
            </a:r>
          </a:p>
          <a:p>
            <a:r>
              <a:rPr lang="en-US" sz="2000" dirty="0" smtClean="0"/>
              <a:t>T3</a:t>
            </a:r>
          </a:p>
          <a:p>
            <a:r>
              <a:rPr lang="en-US" sz="2000" dirty="0" smtClean="0"/>
              <a:t>T4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32918" y="3682312"/>
            <a:ext cx="4234250" cy="31756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800000"/>
                </a:solidFill>
                <a:latin typeface="Consolas"/>
                <a:ea typeface="+mn-ea"/>
                <a:cs typeface="Consolas"/>
              </a:defRPr>
            </a:lvl1pPr>
            <a:lvl2pPr marL="180975" indent="-1809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2pPr>
            <a:lvl3pPr marL="444500" indent="-255588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3pPr>
            <a:lvl4pPr marL="62865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Ø"/>
              <a:defRPr sz="18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4pPr>
            <a:lvl5pPr marL="80645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ü"/>
              <a:defRPr sz="18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*➝*</a:t>
            </a:r>
          </a:p>
          <a:p>
            <a:r>
              <a:rPr lang="en-US" sz="2000" dirty="0">
                <a:solidFill>
                  <a:srgbClr val="0070C0"/>
                </a:solidFill>
              </a:rPr>
              <a:t>*➝*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*➝*➝*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*➝*</a:t>
            </a:r>
            <a:r>
              <a:rPr lang="en-US" sz="2000" dirty="0" smtClean="0">
                <a:solidFill>
                  <a:srgbClr val="0070C0"/>
                </a:solidFill>
              </a:rPr>
              <a:t>)➝</a:t>
            </a:r>
            <a:r>
              <a:rPr lang="en-US" sz="2000" dirty="0">
                <a:solidFill>
                  <a:srgbClr val="0070C0"/>
                </a:solidFill>
              </a:rPr>
              <a:t>*➝*</a:t>
            </a:r>
          </a:p>
          <a:p>
            <a:r>
              <a:rPr lang="en-US" sz="2000" dirty="0">
                <a:solidFill>
                  <a:srgbClr val="0070C0"/>
                </a:solidFill>
              </a:rPr>
              <a:t>(*➝*)</a:t>
            </a:r>
            <a:r>
              <a:rPr lang="en-US" sz="2000" dirty="0" smtClean="0">
                <a:solidFill>
                  <a:srgbClr val="0070C0"/>
                </a:solidFill>
              </a:rPr>
              <a:t>➝(*</a:t>
            </a:r>
            <a:r>
              <a:rPr lang="en-US" sz="2000" dirty="0">
                <a:solidFill>
                  <a:srgbClr val="0070C0"/>
                </a:solidFill>
              </a:rPr>
              <a:t>➝</a:t>
            </a:r>
            <a:r>
              <a:rPr lang="en-US" sz="2000" dirty="0" smtClean="0">
                <a:solidFill>
                  <a:srgbClr val="0070C0"/>
                </a:solidFill>
              </a:rPr>
              <a:t>*)➝*➝</a:t>
            </a:r>
            <a:r>
              <a:rPr lang="en-US" sz="2000" dirty="0">
                <a:solidFill>
                  <a:srgbClr val="0070C0"/>
                </a:solidFill>
              </a:rPr>
              <a:t>*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(*</a:t>
            </a:r>
            <a:r>
              <a:rPr lang="en-US" sz="2000" dirty="0">
                <a:solidFill>
                  <a:srgbClr val="0070C0"/>
                </a:solidFill>
              </a:rPr>
              <a:t>➝</a:t>
            </a:r>
            <a:r>
              <a:rPr lang="en-US" sz="2000" dirty="0" smtClean="0">
                <a:solidFill>
                  <a:srgbClr val="0070C0"/>
                </a:solidFill>
              </a:rPr>
              <a:t>*</a:t>
            </a:r>
            <a:r>
              <a:rPr lang="en-US" sz="2000" dirty="0">
                <a:solidFill>
                  <a:srgbClr val="0070C0"/>
                </a:solidFill>
              </a:rPr>
              <a:t>➝*</a:t>
            </a:r>
            <a:r>
              <a:rPr lang="en-US" sz="2000" dirty="0" smtClean="0">
                <a:solidFill>
                  <a:srgbClr val="0070C0"/>
                </a:solidFill>
              </a:rPr>
              <a:t>)</a:t>
            </a:r>
            <a:r>
              <a:rPr lang="en-US" sz="2000" dirty="0">
                <a:solidFill>
                  <a:srgbClr val="0070C0"/>
                </a:solidFill>
              </a:rPr>
              <a:t>➝</a:t>
            </a:r>
            <a:r>
              <a:rPr lang="en-US" sz="2000" dirty="0" smtClean="0">
                <a:solidFill>
                  <a:srgbClr val="0070C0"/>
                </a:solidFill>
              </a:rPr>
              <a:t>*➝*➝</a:t>
            </a:r>
            <a:r>
              <a:rPr lang="en-US" sz="2000" dirty="0">
                <a:solidFill>
                  <a:srgbClr val="0070C0"/>
                </a:solidFill>
              </a:rPr>
              <a:t>*</a:t>
            </a:r>
          </a:p>
          <a:p>
            <a:r>
              <a:rPr lang="en-US" sz="2000" dirty="0">
                <a:solidFill>
                  <a:srgbClr val="0070C0"/>
                </a:solidFill>
              </a:rPr>
              <a:t>(*➝*)➝(*➝</a:t>
            </a:r>
            <a:r>
              <a:rPr lang="en-US" sz="2000" dirty="0" smtClean="0">
                <a:solidFill>
                  <a:srgbClr val="0070C0"/>
                </a:solidFill>
              </a:rPr>
              <a:t>*)➝*➝*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huisstijl2015c</Template>
  <TotalTime>4139</TotalTime>
  <Words>1150</Words>
  <Application>Microsoft Macintosh PowerPoint</Application>
  <PresentationFormat>On-screen Show (4:3)</PresentationFormat>
  <Paragraphs>310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Consolas</vt:lpstr>
      <vt:lpstr>ＭＳ Ｐゴシック</vt:lpstr>
      <vt:lpstr>Palatino Linotype</vt:lpstr>
      <vt:lpstr>Wingdings</vt:lpstr>
      <vt:lpstr>Arial</vt:lpstr>
      <vt:lpstr>Office-thema</vt:lpstr>
      <vt:lpstr>advanced programming tutorial 2</vt:lpstr>
      <vt:lpstr>Overloading</vt:lpstr>
      <vt:lpstr>(de)serialize</vt:lpstr>
      <vt:lpstr>instance for [a]</vt:lpstr>
      <vt:lpstr>instance for [a] alternative ?</vt:lpstr>
      <vt:lpstr>continuations</vt:lpstr>
      <vt:lpstr>continuations alternative ?</vt:lpstr>
      <vt:lpstr>serialize Bin</vt:lpstr>
      <vt:lpstr>kinds</vt:lpstr>
      <vt:lpstr>polykinds</vt:lpstr>
      <vt:lpstr>polykinds 2</vt:lpstr>
      <vt:lpstr>type constructor class: container</vt:lpstr>
      <vt:lpstr>list as container</vt:lpstr>
      <vt:lpstr>search trees as container</vt:lpstr>
      <vt:lpstr>Generics 1</vt:lpstr>
      <vt:lpstr>serialize using generics</vt:lpstr>
      <vt:lpstr>making generic representations</vt:lpstr>
      <vt:lpstr>generic representation</vt:lpstr>
      <vt:lpstr>serialization for generic types</vt:lpstr>
      <vt:lpstr>generic generalization</vt:lpstr>
      <vt:lpstr>prettier printing</vt:lpstr>
      <vt:lpstr>reading with backtracking</vt:lpstr>
      <vt:lpstr>even prettier printing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seminar 2</dc:title>
  <dc:creator>Pieter</dc:creator>
  <cp:lastModifiedBy>Pieter</cp:lastModifiedBy>
  <cp:revision>72</cp:revision>
  <cp:lastPrinted>2016-09-08T11:20:34Z</cp:lastPrinted>
  <dcterms:created xsi:type="dcterms:W3CDTF">2016-09-07T09:59:43Z</dcterms:created>
  <dcterms:modified xsi:type="dcterms:W3CDTF">2017-09-22T13:52:31Z</dcterms:modified>
</cp:coreProperties>
</file>