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1"/>
  </p:sldMasterIdLst>
  <p:notesMasterIdLst>
    <p:notesMasterId r:id="rId31"/>
  </p:notesMasterIdLst>
  <p:sldIdLst>
    <p:sldId id="256" r:id="rId2"/>
    <p:sldId id="269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92" r:id="rId12"/>
    <p:sldId id="293" r:id="rId13"/>
    <p:sldId id="295" r:id="rId14"/>
    <p:sldId id="296" r:id="rId15"/>
    <p:sldId id="297" r:id="rId16"/>
    <p:sldId id="308" r:id="rId17"/>
    <p:sldId id="298" r:id="rId18"/>
    <p:sldId id="299" r:id="rId19"/>
    <p:sldId id="282" r:id="rId20"/>
    <p:sldId id="294" r:id="rId21"/>
    <p:sldId id="300" r:id="rId22"/>
    <p:sldId id="301" r:id="rId23"/>
    <p:sldId id="303" r:id="rId24"/>
    <p:sldId id="304" r:id="rId25"/>
    <p:sldId id="305" r:id="rId26"/>
    <p:sldId id="302" r:id="rId27"/>
    <p:sldId id="309" r:id="rId28"/>
    <p:sldId id="306" r:id="rId29"/>
    <p:sldId id="30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80"/>
    <p:restoredTop sz="94586"/>
  </p:normalViewPr>
  <p:slideViewPr>
    <p:cSldViewPr snapToGrid="0" snapToObjects="1">
      <p:cViewPr varScale="1">
        <p:scale>
          <a:sx n="104" d="100"/>
          <a:sy n="104" d="100"/>
        </p:scale>
        <p:origin x="9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A8BF7-6146-E444-9B44-9A8D6FDFE9D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DB03C-80E2-BC44-8B36-22644ECE3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7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186779"/>
            <a:ext cx="7772400" cy="1470025"/>
          </a:xfrm>
        </p:spPr>
        <p:txBody>
          <a:bodyPr/>
          <a:lstStyle>
            <a:lvl1pPr>
              <a:defRPr sz="4000">
                <a:latin typeface="Palatino Linotype"/>
                <a:cs typeface="Palatino Linotype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294255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Palatino Linotype"/>
                <a:cs typeface="Palatino Linotyp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57" y="5099353"/>
            <a:ext cx="5715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1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A58A-F280-3840-B78C-7C5741CA3B1D}" type="datetime1">
              <a:rPr lang="x-none" smtClean="0"/>
              <a:t>9/27/17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0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7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A34A-4FB6-8C4D-9364-1662503A8973}" type="datetime1">
              <a:rPr lang="x-none" smtClean="0"/>
              <a:t>9/27/17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8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61E6-1CE5-6944-872A-E0A83E632E6C}" type="datetime1">
              <a:rPr lang="x-none" smtClean="0"/>
              <a:t>9/27/17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5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222E-81CD-0142-A388-0CC521C5B87A}" type="datetime1">
              <a:rPr lang="x-none" smtClean="0"/>
              <a:t>9/27/17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1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alatino Linotype"/>
                <a:cs typeface="Palatino Linotype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Palatino Linotype"/>
                <a:cs typeface="Palatino Linotype"/>
              </a:defRPr>
            </a:lvl2pPr>
            <a:lvl3pPr>
              <a:defRPr>
                <a:latin typeface="Palatino Linotype"/>
                <a:cs typeface="Palatino Linotype"/>
              </a:defRPr>
            </a:lvl3pPr>
            <a:lvl4pPr>
              <a:defRPr>
                <a:latin typeface="Palatino Linotype"/>
                <a:cs typeface="Palatino Linotype"/>
              </a:defRPr>
            </a:lvl4pPr>
            <a:lvl5pPr>
              <a:defRPr>
                <a:latin typeface="Palatino Linotype"/>
                <a:cs typeface="Palatino Linotyp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481E-04F2-E549-86F1-2650956BD6CC}" type="datetime1">
              <a:rPr lang="x-none" smtClean="0"/>
              <a:t>9/27/17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9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Palatino Linotype"/>
                <a:cs typeface="Palatino Linotype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B54D-9DA8-F545-81C9-DAEF172D8BB0}" type="datetime1">
              <a:rPr lang="x-none" smtClean="0"/>
              <a:t>9/27/17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33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B35B-2797-1241-AE9F-182844FAD468}" type="datetime1">
              <a:rPr lang="x-none" smtClean="0"/>
              <a:t>9/27/17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2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900D-8A63-7649-83F1-BAAA9CDE7694}" type="datetime1">
              <a:rPr lang="x-none" smtClean="0"/>
              <a:t>9/27/17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6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F19-30BD-5246-8DDD-CF656A220298}" type="datetime1">
              <a:rPr lang="x-none" smtClean="0"/>
              <a:t>9/27/17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8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69DF-8BC7-8E40-BFB3-5F514C1D950A}" type="datetime1">
              <a:rPr lang="x-none" smtClean="0"/>
              <a:t>9/27/17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9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0998-388C-C543-AF60-CC9F8E2FCF05}" type="datetime1">
              <a:rPr lang="x-none" smtClean="0"/>
              <a:t>9/27/17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2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0664-DC5C-0244-9394-7575C3FE19DC}" type="datetime1">
              <a:rPr lang="x-none" smtClean="0"/>
              <a:t>9/27/17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4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165780"/>
            <a:ext cx="8229600" cy="1058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88755"/>
            <a:ext cx="8229600" cy="506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tekststijl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  <a:p>
            <a:pPr lvl="1"/>
            <a:r>
              <a:rPr lang="en-US" dirty="0" smtClean="0"/>
              <a:t>Twee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Derde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Vierde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Vijfde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448414"/>
            <a:ext cx="722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Palatino Linotype"/>
                <a:cs typeface="Palatino Linotype"/>
              </a:defRPr>
            </a:lvl1pPr>
          </a:lstStyle>
          <a:p>
            <a:fld id="{3CEE559B-3EF0-0A4B-ACD8-544854A16CB0}" type="datetime1">
              <a:rPr lang="x-none" smtClean="0"/>
              <a:t>9/27/17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264558" y="6448414"/>
            <a:ext cx="54353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Palatino Linotype"/>
                <a:cs typeface="Palatino Linotype"/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9414" y="6467927"/>
            <a:ext cx="4045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Palatino Linotype"/>
                <a:cs typeface="Palatino Linotype"/>
              </a:defRPr>
            </a:lvl1pPr>
          </a:lstStyle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rgbClr val="A0311A"/>
          </a:solidFill>
          <a:latin typeface="Palatino Linotype"/>
          <a:ea typeface="+mj-ea"/>
          <a:cs typeface="Palatino Linotyp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800000"/>
          </a:solidFill>
          <a:latin typeface="Palatino Linotype"/>
          <a:ea typeface="+mn-ea"/>
          <a:cs typeface="Palatino Linotype"/>
        </a:defRPr>
      </a:lvl1pPr>
      <a:lvl2pPr marL="180975" indent="-180975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alatino Linotype"/>
          <a:ea typeface="+mn-ea"/>
          <a:cs typeface="Palatino Linotype"/>
        </a:defRPr>
      </a:lvl2pPr>
      <a:lvl3pPr marL="444500" indent="-255588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Palatino Linotype"/>
          <a:ea typeface="+mn-ea"/>
          <a:cs typeface="Palatino Linotype"/>
        </a:defRPr>
      </a:lvl3pPr>
      <a:lvl4pPr marL="628650" indent="-228600" algn="l" defTabSz="457200" rtl="0" eaLnBrk="1" latinLnBrk="0" hangingPunct="1">
        <a:spcBef>
          <a:spcPct val="20000"/>
        </a:spcBef>
        <a:buFont typeface="Wingdings" charset="2"/>
        <a:buChar char="Ø"/>
        <a:defRPr sz="1800" kern="1200">
          <a:solidFill>
            <a:schemeClr val="tx1"/>
          </a:solidFill>
          <a:latin typeface="Palatino Linotype"/>
          <a:ea typeface="+mn-ea"/>
          <a:cs typeface="Palatino Linotype"/>
        </a:defRPr>
      </a:lvl4pPr>
      <a:lvl5pPr marL="806450" indent="-228600" algn="l" defTabSz="457200" rtl="0" eaLnBrk="1" latinLnBrk="0" hangingPunct="1">
        <a:spcBef>
          <a:spcPct val="20000"/>
        </a:spcBef>
        <a:buFont typeface="Wingdings" charset="2"/>
        <a:buChar char="ü"/>
        <a:defRPr sz="1800" kern="1200">
          <a:solidFill>
            <a:schemeClr val="tx1"/>
          </a:solidFill>
          <a:latin typeface="Palatino Linotype"/>
          <a:ea typeface="+mn-ea"/>
          <a:cs typeface="Palatino Linotyp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tutorial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September </a:t>
            </a:r>
            <a:r>
              <a:rPr lang="en-US" dirty="0" smtClean="0"/>
              <a:t>29 2017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Pieter </a:t>
            </a:r>
            <a:r>
              <a:rPr lang="en-US" dirty="0" err="1" smtClean="0"/>
              <a:t>Koopman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4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prettier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["</a:t>
            </a:r>
            <a:r>
              <a:rPr lang="pt-BR" dirty="0" err="1"/>
              <a:t>Leaf</a:t>
            </a:r>
            <a:r>
              <a:rPr lang="pt-BR" dirty="0" smtClean="0"/>
              <a:t>"] </a:t>
            </a:r>
            <a:r>
              <a:rPr lang="en-GB" dirty="0" smtClean="0">
                <a:latin typeface="Palatino Linotype" charset="0"/>
                <a:ea typeface="Palatino Linotype" charset="0"/>
                <a:cs typeface="Palatino Linotype" charset="0"/>
              </a:rPr>
              <a:t>instead of</a:t>
            </a:r>
            <a:r>
              <a:rPr lang="pt-BR" dirty="0" smtClean="0"/>
              <a:t> </a:t>
            </a:r>
            <a:r>
              <a:rPr lang="en-US" dirty="0"/>
              <a:t>["(","Leaf</a:t>
            </a:r>
            <a:r>
              <a:rPr lang="en-US" dirty="0" smtClean="0"/>
              <a:t>",")"]</a:t>
            </a:r>
          </a:p>
          <a:p>
            <a:endParaRPr lang="en-US" sz="800" dirty="0" smtClean="0"/>
          </a:p>
          <a:p>
            <a:r>
              <a:rPr lang="en-US" b="1" dirty="0" smtClean="0"/>
              <a:t>instance </a:t>
            </a:r>
            <a:r>
              <a:rPr lang="en-US" dirty="0" smtClean="0"/>
              <a:t>serialize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CONS a</a:t>
            </a:r>
            <a:r>
              <a:rPr lang="en-US" dirty="0"/>
              <a:t>) | </a:t>
            </a:r>
            <a:r>
              <a:rPr lang="en-US" dirty="0" smtClean="0"/>
              <a:t>serialize </a:t>
            </a:r>
            <a:r>
              <a:rPr lang="en-US" dirty="0"/>
              <a:t>a </a:t>
            </a:r>
            <a:r>
              <a:rPr lang="en-US" b="1" dirty="0" smtClean="0"/>
              <a:t>where</a:t>
            </a:r>
          </a:p>
          <a:p>
            <a:r>
              <a:rPr lang="en-US" dirty="0" smtClean="0"/>
              <a:t>  </a:t>
            </a:r>
            <a:r>
              <a:rPr lang="en-US" dirty="0"/>
              <a:t>write (CONS s a) c = [</a:t>
            </a:r>
            <a:r>
              <a:rPr lang="en-US" dirty="0">
                <a:solidFill>
                  <a:srgbClr val="0070C0"/>
                </a:solidFill>
              </a:rPr>
              <a:t>"("</a:t>
            </a:r>
            <a:r>
              <a:rPr lang="en-US" dirty="0"/>
              <a:t>,</a:t>
            </a:r>
            <a:r>
              <a:rPr lang="en-US" dirty="0" err="1"/>
              <a:t>s:write</a:t>
            </a:r>
            <a:r>
              <a:rPr lang="en-US" dirty="0"/>
              <a:t> a [</a:t>
            </a:r>
            <a:r>
              <a:rPr lang="en-US" dirty="0">
                <a:solidFill>
                  <a:srgbClr val="0070C0"/>
                </a:solidFill>
              </a:rPr>
              <a:t>")"</a:t>
            </a:r>
            <a:r>
              <a:rPr lang="en-US" dirty="0"/>
              <a:t>:c</a:t>
            </a:r>
            <a:r>
              <a:rPr lang="en-US" dirty="0" smtClean="0"/>
              <a:t>]]</a:t>
            </a:r>
          </a:p>
          <a:p>
            <a:r>
              <a:rPr lang="en-US" dirty="0" smtClean="0"/>
              <a:t>  </a:t>
            </a:r>
            <a:r>
              <a:rPr lang="en-US" dirty="0"/>
              <a:t>read [</a:t>
            </a:r>
            <a:r>
              <a:rPr lang="en-US" dirty="0">
                <a:solidFill>
                  <a:srgbClr val="0070C0"/>
                </a:solidFill>
              </a:rPr>
              <a:t>"("</a:t>
            </a:r>
            <a:r>
              <a:rPr lang="en-US" dirty="0"/>
              <a:t>,</a:t>
            </a:r>
            <a:r>
              <a:rPr lang="en-US" dirty="0" err="1"/>
              <a:t>s:l</a:t>
            </a:r>
            <a:r>
              <a:rPr lang="en-US" dirty="0"/>
              <a:t>] = </a:t>
            </a:r>
            <a:r>
              <a:rPr lang="en-US" b="1" dirty="0"/>
              <a:t>case</a:t>
            </a:r>
            <a:r>
              <a:rPr lang="en-US" dirty="0"/>
              <a:t> read l </a:t>
            </a:r>
            <a:r>
              <a:rPr lang="en-US" b="1" dirty="0" smtClean="0"/>
              <a:t>of</a:t>
            </a:r>
          </a:p>
          <a:p>
            <a:r>
              <a:rPr lang="en-US" dirty="0" smtClean="0"/>
              <a:t>    </a:t>
            </a:r>
            <a:r>
              <a:rPr lang="en-US" dirty="0"/>
              <a:t>Just (a,[</a:t>
            </a:r>
            <a:r>
              <a:rPr lang="en-US" dirty="0">
                <a:solidFill>
                  <a:srgbClr val="0070C0"/>
                </a:solidFill>
              </a:rPr>
              <a:t>")"</a:t>
            </a:r>
            <a:r>
              <a:rPr lang="en-US" dirty="0"/>
              <a:t>:m]) = Just (CONS s a, m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/>
              <a:t>_ = </a:t>
            </a:r>
            <a:r>
              <a:rPr lang="en-US" dirty="0" smtClean="0"/>
              <a:t>Nothing</a:t>
            </a:r>
          </a:p>
          <a:p>
            <a:r>
              <a:rPr lang="en-US" dirty="0" smtClean="0"/>
              <a:t>  read _ </a:t>
            </a:r>
            <a:r>
              <a:rPr lang="en-US" dirty="0"/>
              <a:t>= </a:t>
            </a:r>
            <a:r>
              <a:rPr lang="en-US" dirty="0" smtClean="0"/>
              <a:t>Nothing</a:t>
            </a:r>
          </a:p>
          <a:p>
            <a:pPr lvl="1"/>
            <a:r>
              <a:rPr lang="en-US" dirty="0" smtClean="0"/>
              <a:t>brackets only if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 smtClean="0"/>
              <a:t> is not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UNIT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Clean does not allow separate instances of serialize for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CONS UNIT</a:t>
            </a:r>
            <a:r>
              <a:rPr lang="en-US" dirty="0" smtClean="0"/>
              <a:t> and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CONS a</a:t>
            </a:r>
          </a:p>
          <a:p>
            <a:pPr lvl="1"/>
            <a:r>
              <a:rPr lang="en-US" dirty="0" smtClean="0"/>
              <a:t>solution: make a new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1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if type is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isUNIT</a:t>
            </a:r>
            <a:r>
              <a:rPr lang="en-US" dirty="0"/>
              <a:t> a :: a </a:t>
            </a:r>
            <a:r>
              <a:rPr lang="en-US" dirty="0" smtClean="0"/>
              <a:t>➝ Bool</a:t>
            </a:r>
          </a:p>
          <a:p>
            <a:r>
              <a:rPr lang="en-US" b="1" dirty="0" smtClean="0"/>
              <a:t>instance</a:t>
            </a:r>
            <a:r>
              <a:rPr lang="en-US" dirty="0" smtClean="0"/>
              <a:t> </a:t>
            </a:r>
            <a:r>
              <a:rPr lang="en-US" dirty="0" err="1"/>
              <a:t>isUNIT</a:t>
            </a:r>
            <a:r>
              <a:rPr lang="en-US" dirty="0"/>
              <a:t> UNIT </a:t>
            </a: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/>
              <a:t>isUNIT</a:t>
            </a:r>
            <a:r>
              <a:rPr lang="en-US" dirty="0"/>
              <a:t> _ = </a:t>
            </a:r>
            <a:r>
              <a:rPr lang="en-US" dirty="0" smtClean="0"/>
              <a:t>True</a:t>
            </a:r>
          </a:p>
          <a:p>
            <a:r>
              <a:rPr lang="en-US" b="1" dirty="0" smtClean="0"/>
              <a:t>instance</a:t>
            </a:r>
            <a:r>
              <a:rPr lang="en-US" dirty="0" smtClean="0"/>
              <a:t> </a:t>
            </a:r>
            <a:r>
              <a:rPr lang="en-US" dirty="0" err="1"/>
              <a:t>isUNIT</a:t>
            </a:r>
            <a:r>
              <a:rPr lang="en-US" dirty="0"/>
              <a:t> a   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isUNIT</a:t>
            </a:r>
            <a:r>
              <a:rPr lang="en-US" dirty="0"/>
              <a:t> _ = </a:t>
            </a:r>
            <a:r>
              <a:rPr lang="en-US" dirty="0" smtClean="0"/>
              <a:t>False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/>
              <a:t>instance</a:t>
            </a:r>
            <a:r>
              <a:rPr lang="en-US" dirty="0"/>
              <a:t> serialize (CONS a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</a:t>
            </a:r>
            <a:r>
              <a:rPr lang="en-US" dirty="0"/>
              <a:t>| serialize, </a:t>
            </a:r>
            <a:r>
              <a:rPr lang="en-US" dirty="0" err="1" smtClean="0">
                <a:solidFill>
                  <a:srgbClr val="0070C0"/>
                </a:solidFill>
              </a:rPr>
              <a:t>isUNIT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 </a:t>
            </a:r>
            <a:r>
              <a:rPr lang="en-US" b="1" dirty="0" smtClean="0"/>
              <a:t>where</a:t>
            </a:r>
          </a:p>
          <a:p>
            <a:r>
              <a:rPr lang="en-US" dirty="0" smtClean="0"/>
              <a:t>  </a:t>
            </a:r>
            <a:r>
              <a:rPr lang="en-US" dirty="0"/>
              <a:t>write (CONS s a) c | </a:t>
            </a:r>
            <a:r>
              <a:rPr lang="en-US" dirty="0" err="1">
                <a:solidFill>
                  <a:srgbClr val="0070C0"/>
                </a:solidFill>
              </a:rPr>
              <a:t>isUNIT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a</a:t>
            </a:r>
          </a:p>
          <a:p>
            <a:r>
              <a:rPr lang="en-US" dirty="0" smtClean="0"/>
              <a:t>  </a:t>
            </a:r>
            <a:r>
              <a:rPr lang="en-US" dirty="0"/>
              <a:t>	= [</a:t>
            </a:r>
            <a:r>
              <a:rPr lang="en-US" dirty="0" err="1"/>
              <a:t>s:c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</a:t>
            </a:r>
            <a:r>
              <a:rPr lang="en-US" dirty="0"/>
              <a:t>	= ["(",</a:t>
            </a:r>
            <a:r>
              <a:rPr lang="en-US" dirty="0" err="1"/>
              <a:t>s:write</a:t>
            </a:r>
            <a:r>
              <a:rPr lang="en-US" dirty="0"/>
              <a:t> a [")":c</a:t>
            </a:r>
            <a:r>
              <a:rPr lang="en-US" dirty="0" smtClean="0"/>
              <a:t>]]</a:t>
            </a:r>
          </a:p>
          <a:p>
            <a:r>
              <a:rPr lang="en-US" dirty="0"/>
              <a:t> </a:t>
            </a:r>
            <a:r>
              <a:rPr lang="en-US" dirty="0" smtClean="0"/>
              <a:t> read ....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3871356" y="2656703"/>
            <a:ext cx="3273417" cy="478383"/>
          </a:xfrm>
          <a:prstGeom prst="wedgeRectCallout">
            <a:avLst>
              <a:gd name="adj1" fmla="val -66731"/>
              <a:gd name="adj2" fmla="val -65093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Palatino Linotype" charset="0"/>
                <a:ea typeface="Palatino Linotype" charset="0"/>
                <a:cs typeface="Palatino Linotype" charset="0"/>
              </a:rPr>
              <a:t>default</a:t>
            </a:r>
            <a:r>
              <a:rPr lang="en-US" sz="2000" smtClean="0">
                <a:latin typeface="Palatino Linotype" charset="0"/>
                <a:ea typeface="Palatino Linotype" charset="0"/>
                <a:cs typeface="Palatino Linotype" charset="0"/>
              </a:rPr>
              <a:t>, matches any type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3871355" y="4812146"/>
            <a:ext cx="3273417" cy="442685"/>
          </a:xfrm>
          <a:prstGeom prst="wedgeRectCallout">
            <a:avLst>
              <a:gd name="adj1" fmla="val -100591"/>
              <a:gd name="adj2" fmla="val 12137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Palatino Linotype" charset="0"/>
                <a:ea typeface="Palatino Linotype" charset="0"/>
                <a:cs typeface="Palatino Linotype" charset="0"/>
              </a:rPr>
              <a:t>did we forgot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write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2000" dirty="0" smtClean="0">
                <a:latin typeface="Palatino Linotype" charset="0"/>
                <a:ea typeface="Palatino Linotype" charset="0"/>
                <a:cs typeface="Palatino Linotype" charset="0"/>
              </a:rPr>
              <a:t> ?</a:t>
            </a:r>
            <a:endParaRPr lang="en-US" sz="20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45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reflection: is this foolproof?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:: </a:t>
            </a:r>
            <a:r>
              <a:rPr lang="en-US" dirty="0"/>
              <a:t>Coin = Head | </a:t>
            </a:r>
            <a:r>
              <a:rPr lang="en-US" dirty="0" smtClean="0"/>
              <a:t>Tail</a:t>
            </a:r>
          </a:p>
          <a:p>
            <a:r>
              <a:rPr lang="en-US" dirty="0" smtClean="0"/>
              <a:t>:: </a:t>
            </a:r>
            <a:r>
              <a:rPr lang="en-US" dirty="0" err="1"/>
              <a:t>CoinG</a:t>
            </a:r>
            <a:r>
              <a:rPr lang="en-US" dirty="0"/>
              <a:t> :== EITHER (CONS UNIT) (CONS UNIT</a:t>
            </a:r>
            <a:r>
              <a:rPr lang="en-US" dirty="0" smtClean="0"/>
              <a:t>)</a:t>
            </a:r>
          </a:p>
          <a:p>
            <a:endParaRPr lang="en-US" sz="800" dirty="0"/>
          </a:p>
          <a:p>
            <a:r>
              <a:rPr lang="en-US" b="1" dirty="0"/>
              <a:t>instance</a:t>
            </a:r>
            <a:r>
              <a:rPr lang="en-US" dirty="0"/>
              <a:t> serialize Coin </a:t>
            </a:r>
            <a:r>
              <a:rPr lang="en-US" b="1" dirty="0" smtClean="0"/>
              <a:t>where</a:t>
            </a:r>
          </a:p>
          <a:p>
            <a:r>
              <a:rPr lang="en-US" dirty="0" smtClean="0"/>
              <a:t>  </a:t>
            </a:r>
            <a:r>
              <a:rPr lang="en-US" dirty="0"/>
              <a:t>write coin </a:t>
            </a:r>
            <a:r>
              <a:rPr lang="en-US" dirty="0" smtClean="0"/>
              <a:t>c = </a:t>
            </a:r>
            <a:r>
              <a:rPr lang="en-US" dirty="0"/>
              <a:t>write (</a:t>
            </a:r>
            <a:r>
              <a:rPr lang="en-US" dirty="0" err="1"/>
              <a:t>fromCoin</a:t>
            </a:r>
            <a:r>
              <a:rPr lang="en-US" dirty="0"/>
              <a:t> coin) </a:t>
            </a:r>
            <a:r>
              <a:rPr lang="en-US" dirty="0" smtClean="0"/>
              <a:t>c</a:t>
            </a:r>
          </a:p>
          <a:p>
            <a:r>
              <a:rPr lang="en-US" dirty="0" smtClean="0"/>
              <a:t>  </a:t>
            </a:r>
            <a:r>
              <a:rPr lang="en-US" dirty="0"/>
              <a:t>read list = </a:t>
            </a:r>
            <a:r>
              <a:rPr lang="en-US" b="1" dirty="0"/>
              <a:t>case</a:t>
            </a:r>
            <a:r>
              <a:rPr lang="en-US" dirty="0"/>
              <a:t> read list </a:t>
            </a:r>
            <a:r>
              <a:rPr lang="en-US" b="1" dirty="0" smtClean="0"/>
              <a:t>of</a:t>
            </a:r>
          </a:p>
          <a:p>
            <a:r>
              <a:rPr lang="en-US" dirty="0" smtClean="0"/>
              <a:t>    </a:t>
            </a:r>
            <a:r>
              <a:rPr lang="en-US" dirty="0"/>
              <a:t>Just (</a:t>
            </a:r>
            <a:r>
              <a:rPr lang="en-US" dirty="0" err="1"/>
              <a:t>g,l</a:t>
            </a:r>
            <a:r>
              <a:rPr lang="en-US" dirty="0"/>
              <a:t>) = Just (</a:t>
            </a:r>
            <a:r>
              <a:rPr lang="en-US" dirty="0" err="1"/>
              <a:t>toCoin</a:t>
            </a:r>
            <a:r>
              <a:rPr lang="en-US" dirty="0"/>
              <a:t> </a:t>
            </a:r>
            <a:r>
              <a:rPr lang="en-US" dirty="0" err="1"/>
              <a:t>g,l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_          = Nothing</a:t>
            </a:r>
          </a:p>
          <a:p>
            <a:pPr lvl="1"/>
            <a:r>
              <a:rPr lang="en-US" dirty="0" smtClean="0"/>
              <a:t>why does this fail?</a:t>
            </a:r>
          </a:p>
          <a:p>
            <a:pPr lvl="1"/>
            <a:r>
              <a:rPr lang="en-US" dirty="0" smtClean="0"/>
              <a:t>solutions:</a:t>
            </a:r>
          </a:p>
          <a:p>
            <a:pPr marL="581025" lvl="1" indent="-344488">
              <a:buFont typeface="+mj-lt"/>
              <a:buAutoNum type="arabicPeriod"/>
            </a:pPr>
            <a:r>
              <a:rPr lang="en-US" dirty="0" smtClean="0"/>
              <a:t>check names in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toCoin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581025" lvl="1" indent="-344488">
              <a:buFont typeface="+mj-lt"/>
              <a:buAutoNum type="arabicPeriod"/>
            </a:pPr>
            <a:r>
              <a:rPr lang="en-US" dirty="0" smtClean="0"/>
              <a:t>check names in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read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12</a:t>
            </a:fld>
            <a:endParaRPr lang="en-US"/>
          </a:p>
        </p:txBody>
      </p:sp>
      <p:pic>
        <p:nvPicPr>
          <p:cNvPr id="5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678" y="5213150"/>
            <a:ext cx="561975" cy="6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679" y="5852390"/>
            <a:ext cx="56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745018" y="5222081"/>
            <a:ext cx="3196689" cy="478383"/>
          </a:xfrm>
          <a:prstGeom prst="wedgeRectCallout">
            <a:avLst>
              <a:gd name="adj1" fmla="val -63970"/>
              <a:gd name="adj2" fmla="val 12137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Palatino Linotype" charset="0"/>
                <a:ea typeface="Palatino Linotype" charset="0"/>
                <a:cs typeface="Palatino Linotype" charset="0"/>
              </a:rPr>
              <a:t>too late </a:t>
            </a:r>
            <a:r>
              <a:rPr lang="en-US" sz="2000" smtClean="0">
                <a:latin typeface="Palatino Linotype" charset="0"/>
                <a:ea typeface="Palatino Linotype" charset="0"/>
                <a:cs typeface="Palatino Linotype" charset="0"/>
              </a:rPr>
              <a:t>for backtracking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76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with checking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equip the read with a tree of constructor names</a:t>
            </a:r>
          </a:p>
          <a:p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/>
              <a:t>serialize a </a:t>
            </a:r>
            <a:r>
              <a:rPr lang="en-US" b="1" dirty="0" smtClean="0"/>
              <a:t>where</a:t>
            </a:r>
          </a:p>
          <a:p>
            <a:r>
              <a:rPr lang="en-US" dirty="0" smtClean="0"/>
              <a:t>  </a:t>
            </a:r>
            <a:r>
              <a:rPr lang="en-US" dirty="0"/>
              <a:t>write :: a [String] </a:t>
            </a:r>
            <a:r>
              <a:rPr lang="en-US" dirty="0" smtClean="0"/>
              <a:t>➝ </a:t>
            </a:r>
            <a:r>
              <a:rPr lang="en-US" dirty="0"/>
              <a:t>[String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</a:t>
            </a:r>
            <a:r>
              <a:rPr lang="en-US" dirty="0" err="1"/>
              <a:t>readB</a:t>
            </a:r>
            <a:r>
              <a:rPr lang="en-US" dirty="0"/>
              <a:t> :: 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/>
              <a:t> [String] </a:t>
            </a:r>
            <a:r>
              <a:rPr lang="en-US" dirty="0" smtClean="0"/>
              <a:t>➝ </a:t>
            </a:r>
            <a:r>
              <a:rPr lang="en-US" dirty="0"/>
              <a:t>Maybe (a,[String</a:t>
            </a:r>
            <a:r>
              <a:rPr lang="en-US" dirty="0" smtClean="0"/>
              <a:t>])</a:t>
            </a:r>
          </a:p>
          <a:p>
            <a:r>
              <a:rPr lang="en-US" dirty="0">
                <a:solidFill>
                  <a:srgbClr val="0070C0"/>
                </a:solidFill>
              </a:rPr>
              <a:t>:: B = C String | B B B | N</a:t>
            </a:r>
          </a:p>
          <a:p>
            <a:r>
              <a:rPr lang="en-US" dirty="0" smtClean="0"/>
              <a:t>read </a:t>
            </a:r>
            <a:r>
              <a:rPr lang="en-US" dirty="0"/>
              <a:t>= </a:t>
            </a:r>
            <a:r>
              <a:rPr lang="en-US" dirty="0" err="1"/>
              <a:t>readB</a:t>
            </a:r>
            <a:r>
              <a:rPr lang="en-US" dirty="0"/>
              <a:t> </a:t>
            </a:r>
            <a:r>
              <a:rPr lang="en-US" dirty="0" smtClean="0"/>
              <a:t>N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lang="en-US" dirty="0" smtClean="0"/>
              <a:t> is unchanged</a:t>
            </a:r>
          </a:p>
          <a:p>
            <a:pPr lvl="1"/>
            <a:r>
              <a:rPr lang="en-US" dirty="0" smtClean="0"/>
              <a:t>many read’s ignore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 smtClean="0"/>
              <a:t> completely</a:t>
            </a:r>
          </a:p>
          <a:p>
            <a:pPr lvl="2"/>
            <a:r>
              <a:rPr lang="en-US" dirty="0" smtClean="0"/>
              <a:t>only when it is necessary to check names, </a:t>
            </a:r>
            <a:br>
              <a:rPr lang="en-US" dirty="0" smtClean="0"/>
            </a:br>
            <a:r>
              <a:rPr lang="en-US" dirty="0" smtClean="0"/>
              <a:t>or to manipulate the tree of names</a:t>
            </a:r>
            <a:br>
              <a:rPr lang="en-US" dirty="0" smtClean="0"/>
            </a:br>
            <a:r>
              <a:rPr lang="en-US" dirty="0" smtClean="0"/>
              <a:t>the tree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 smtClean="0"/>
              <a:t> is actually used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9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tree of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755"/>
            <a:ext cx="8577943" cy="5373302"/>
          </a:xfrm>
        </p:spPr>
        <p:txBody>
          <a:bodyPr>
            <a:normAutofit/>
          </a:bodyPr>
          <a:lstStyle/>
          <a:p>
            <a:r>
              <a:rPr lang="en-US" b="1" dirty="0"/>
              <a:t>instance</a:t>
            </a:r>
            <a:r>
              <a:rPr lang="en-US" dirty="0"/>
              <a:t> serialize Coin </a:t>
            </a:r>
            <a:r>
              <a:rPr lang="en-US" b="1" dirty="0" smtClean="0"/>
              <a:t>where</a:t>
            </a:r>
          </a:p>
          <a:p>
            <a:r>
              <a:rPr lang="en-US" dirty="0" smtClean="0"/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write coin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write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fromCoin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coin)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  </a:t>
            </a:r>
            <a:r>
              <a:rPr lang="en-US" dirty="0" err="1"/>
              <a:t>readB</a:t>
            </a:r>
            <a:r>
              <a:rPr lang="en-US" dirty="0"/>
              <a:t> _ </a:t>
            </a:r>
            <a:r>
              <a:rPr lang="en-US" dirty="0" smtClean="0"/>
              <a:t>l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=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 err="1"/>
              <a:t>readB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(B (C "Head") (C "Tail"))</a:t>
            </a:r>
            <a:r>
              <a:rPr lang="en-US" dirty="0"/>
              <a:t> l </a:t>
            </a:r>
            <a:r>
              <a:rPr lang="en-US" b="1" dirty="0" smtClean="0"/>
              <a:t>of</a:t>
            </a:r>
          </a:p>
          <a:p>
            <a:r>
              <a:rPr lang="en-US" dirty="0" smtClean="0"/>
              <a:t>    </a:t>
            </a:r>
            <a:r>
              <a:rPr lang="en-US" dirty="0"/>
              <a:t>Just (</a:t>
            </a:r>
            <a:r>
              <a:rPr lang="en-US" dirty="0" err="1"/>
              <a:t>g,l</a:t>
            </a:r>
            <a:r>
              <a:rPr lang="en-US" dirty="0"/>
              <a:t>) = Just (</a:t>
            </a:r>
            <a:r>
              <a:rPr lang="en-US" dirty="0" err="1"/>
              <a:t>toCoin</a:t>
            </a:r>
            <a:r>
              <a:rPr lang="en-US" dirty="0"/>
              <a:t> </a:t>
            </a:r>
            <a:r>
              <a:rPr lang="en-US" dirty="0" err="1"/>
              <a:t>g,l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_ = </a:t>
            </a:r>
            <a:r>
              <a:rPr lang="en-US" dirty="0"/>
              <a:t>Nothing</a:t>
            </a:r>
          </a:p>
          <a:p>
            <a:r>
              <a:rPr lang="en-US" b="1" dirty="0" smtClean="0"/>
              <a:t>instance</a:t>
            </a:r>
            <a:r>
              <a:rPr lang="en-US" dirty="0" smtClean="0"/>
              <a:t> </a:t>
            </a:r>
            <a:r>
              <a:rPr lang="en-US" dirty="0"/>
              <a:t>serialize [a] | serialize a </a:t>
            </a:r>
            <a:r>
              <a:rPr lang="en-US" b="1" dirty="0" smtClean="0"/>
              <a:t>where</a:t>
            </a:r>
          </a:p>
          <a:p>
            <a:r>
              <a:rPr lang="en-US" dirty="0" smtClean="0"/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write l c = write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fromList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l)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  <a:p>
            <a:r>
              <a:rPr lang="en-US" dirty="0" smtClean="0"/>
              <a:t>  </a:t>
            </a:r>
            <a:r>
              <a:rPr lang="en-US" dirty="0" err="1"/>
              <a:t>readB</a:t>
            </a:r>
            <a:r>
              <a:rPr lang="en-US" dirty="0"/>
              <a:t> _ </a:t>
            </a:r>
            <a:r>
              <a:rPr lang="en-US" dirty="0" smtClean="0"/>
              <a:t>l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=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 err="1"/>
              <a:t>readB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(B (C </a:t>
            </a:r>
            <a:r>
              <a:rPr lang="en-US" dirty="0" smtClean="0">
                <a:solidFill>
                  <a:srgbClr val="0070C0"/>
                </a:solidFill>
              </a:rPr>
              <a:t>”Nil”) </a:t>
            </a:r>
            <a:r>
              <a:rPr lang="en-US" dirty="0">
                <a:solidFill>
                  <a:srgbClr val="0070C0"/>
                </a:solidFill>
              </a:rPr>
              <a:t>(C </a:t>
            </a:r>
            <a:r>
              <a:rPr lang="en-US" dirty="0" smtClean="0">
                <a:solidFill>
                  <a:srgbClr val="0070C0"/>
                </a:solidFill>
              </a:rPr>
              <a:t>”Cons”))</a:t>
            </a:r>
            <a:r>
              <a:rPr lang="en-US" dirty="0" smtClean="0"/>
              <a:t> </a:t>
            </a:r>
            <a:r>
              <a:rPr lang="en-US" dirty="0"/>
              <a:t>l </a:t>
            </a:r>
            <a:r>
              <a:rPr lang="en-US" b="1" dirty="0" smtClean="0"/>
              <a:t>of</a:t>
            </a:r>
          </a:p>
          <a:p>
            <a:r>
              <a:rPr lang="en-US" dirty="0" smtClean="0"/>
              <a:t>    </a:t>
            </a:r>
            <a:r>
              <a:rPr lang="en-US" dirty="0"/>
              <a:t>Just (</a:t>
            </a:r>
            <a:r>
              <a:rPr lang="en-US" dirty="0" err="1"/>
              <a:t>g,m</a:t>
            </a:r>
            <a:r>
              <a:rPr lang="en-US" dirty="0"/>
              <a:t>) = Just (</a:t>
            </a:r>
            <a:r>
              <a:rPr lang="en-US" dirty="0" err="1"/>
              <a:t>toList</a:t>
            </a:r>
            <a:r>
              <a:rPr lang="en-US" dirty="0"/>
              <a:t> </a:t>
            </a:r>
            <a:r>
              <a:rPr lang="en-US" dirty="0" err="1"/>
              <a:t>g,m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/>
              <a:t>_ = </a:t>
            </a:r>
            <a:r>
              <a:rPr lang="en-US" dirty="0" smtClean="0"/>
              <a:t>Nothing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4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755"/>
            <a:ext cx="8545286" cy="5297102"/>
          </a:xfrm>
        </p:spPr>
        <p:txBody>
          <a:bodyPr/>
          <a:lstStyle/>
          <a:p>
            <a:r>
              <a:rPr lang="en-US" b="1" dirty="0"/>
              <a:t>instance</a:t>
            </a:r>
            <a:r>
              <a:rPr lang="en-US" dirty="0"/>
              <a:t> serialize (CONS a</a:t>
            </a:r>
            <a:r>
              <a:rPr lang="en-US" dirty="0" smtClean="0"/>
              <a:t>) | serialize </a:t>
            </a:r>
            <a:r>
              <a:rPr lang="en-US" dirty="0"/>
              <a:t>a </a:t>
            </a:r>
            <a:r>
              <a:rPr lang="en-US" b="1" dirty="0" smtClean="0"/>
              <a:t>where</a:t>
            </a:r>
          </a:p>
          <a:p>
            <a:r>
              <a:rPr lang="en-US" dirty="0" smtClean="0"/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... 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readB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(C </a:t>
            </a:r>
            <a:r>
              <a:rPr lang="en-US" dirty="0" smtClean="0">
                <a:solidFill>
                  <a:srgbClr val="0070C0"/>
                </a:solidFill>
              </a:rPr>
              <a:t>n)</a:t>
            </a:r>
            <a:r>
              <a:rPr lang="en-US" dirty="0" smtClean="0"/>
              <a:t> [”(</a:t>
            </a:r>
            <a:r>
              <a:rPr lang="en-US" dirty="0"/>
              <a:t>”</a:t>
            </a:r>
            <a:r>
              <a:rPr lang="en-US" dirty="0" smtClean="0"/>
              <a:t>,</a:t>
            </a:r>
            <a:r>
              <a:rPr lang="en-US" dirty="0" err="1" smtClean="0"/>
              <a:t>s:l</a:t>
            </a:r>
            <a:r>
              <a:rPr lang="en-US" dirty="0" smtClean="0"/>
              <a:t>] | </a:t>
            </a:r>
            <a:r>
              <a:rPr lang="en-US" dirty="0" smtClean="0">
                <a:solidFill>
                  <a:srgbClr val="0070C0"/>
                </a:solidFill>
              </a:rPr>
              <a:t>n == s</a:t>
            </a:r>
          </a:p>
          <a:p>
            <a:r>
              <a:rPr lang="en-US" dirty="0" smtClean="0"/>
              <a:t>    = </a:t>
            </a:r>
            <a:r>
              <a:rPr lang="en-US" b="1" dirty="0" smtClean="0"/>
              <a:t>case</a:t>
            </a:r>
            <a:r>
              <a:rPr lang="en-US" dirty="0" smtClean="0"/>
              <a:t> read l </a:t>
            </a:r>
            <a:r>
              <a:rPr lang="en-US" b="1" dirty="0" smtClean="0"/>
              <a:t>of</a:t>
            </a:r>
          </a:p>
          <a:p>
            <a:r>
              <a:rPr lang="en-US" dirty="0" smtClean="0"/>
              <a:t>      Just (a, [”)”:m]) = Just (CONS s </a:t>
            </a:r>
            <a:r>
              <a:rPr lang="en-US" dirty="0" err="1" smtClean="0"/>
              <a:t>a,m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_ = Nothing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readB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_</a:t>
            </a:r>
            <a:r>
              <a:rPr lang="en-US" dirty="0"/>
              <a:t> </a:t>
            </a:r>
            <a:r>
              <a:rPr lang="en-US" dirty="0" smtClean="0"/>
              <a:t>    l </a:t>
            </a:r>
            <a:r>
              <a:rPr lang="en-US" dirty="0"/>
              <a:t>= </a:t>
            </a:r>
            <a:r>
              <a:rPr lang="en-US" dirty="0" smtClean="0"/>
              <a:t>Nothing</a:t>
            </a:r>
          </a:p>
          <a:p>
            <a:endParaRPr lang="en-US" sz="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4645890" y="2632364"/>
            <a:ext cx="3611419" cy="408027"/>
          </a:xfrm>
          <a:prstGeom prst="wedgeRectCallout">
            <a:avLst>
              <a:gd name="adj1" fmla="val -63970"/>
              <a:gd name="adj2" fmla="val 12137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Palatino Linotype" charset="0"/>
                <a:ea typeface="Palatino Linotype" charset="0"/>
                <a:cs typeface="Palatino Linotype" charset="0"/>
              </a:rPr>
              <a:t>why don’t we need a B here?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69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names and handle UNIT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755"/>
            <a:ext cx="8545286" cy="5297102"/>
          </a:xfrm>
        </p:spPr>
        <p:txBody>
          <a:bodyPr/>
          <a:lstStyle/>
          <a:p>
            <a:r>
              <a:rPr lang="en-US" b="1" dirty="0"/>
              <a:t>instance</a:t>
            </a:r>
            <a:r>
              <a:rPr lang="en-US" dirty="0"/>
              <a:t> serialize (CONS a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| serialize, </a:t>
            </a:r>
            <a:r>
              <a:rPr lang="en-US" dirty="0" err="1"/>
              <a:t>isUNIT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readC</a:t>
            </a:r>
            <a:r>
              <a:rPr lang="en-US" dirty="0"/>
              <a:t> a </a:t>
            </a:r>
            <a:r>
              <a:rPr lang="en-US" b="1" dirty="0" smtClean="0"/>
              <a:t>where</a:t>
            </a:r>
          </a:p>
          <a:p>
            <a:r>
              <a:rPr lang="en-US" dirty="0" smtClean="0"/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... 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readB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(C b)</a:t>
            </a:r>
            <a:r>
              <a:rPr lang="en-US" dirty="0"/>
              <a:t> l = </a:t>
            </a:r>
            <a:r>
              <a:rPr lang="en-US" dirty="0" err="1"/>
              <a:t>readC</a:t>
            </a:r>
            <a:r>
              <a:rPr lang="en-US" dirty="0"/>
              <a:t> read 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/>
              <a:t> </a:t>
            </a:r>
            <a:r>
              <a:rPr lang="en-US" dirty="0" smtClean="0"/>
              <a:t>l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readB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_</a:t>
            </a:r>
            <a:r>
              <a:rPr lang="en-US" dirty="0"/>
              <a:t> </a:t>
            </a:r>
            <a:r>
              <a:rPr lang="en-US" dirty="0" smtClean="0"/>
              <a:t>    l </a:t>
            </a:r>
            <a:r>
              <a:rPr lang="en-US" dirty="0"/>
              <a:t>= </a:t>
            </a:r>
            <a:r>
              <a:rPr lang="en-US" dirty="0" smtClean="0"/>
              <a:t>Nothing</a:t>
            </a:r>
          </a:p>
          <a:p>
            <a:endParaRPr lang="en-US" sz="800" dirty="0"/>
          </a:p>
          <a:p>
            <a:r>
              <a:rPr lang="en-US" dirty="0"/>
              <a:t>﻿:: READ a :== [String] </a:t>
            </a:r>
            <a:r>
              <a:rPr lang="en-US" dirty="0" smtClean="0"/>
              <a:t>➝ </a:t>
            </a:r>
            <a:r>
              <a:rPr lang="en-US" dirty="0"/>
              <a:t>Maybe (a,[String</a:t>
            </a:r>
            <a:r>
              <a:rPr lang="en-US" dirty="0" smtClean="0"/>
              <a:t>])</a:t>
            </a:r>
          </a:p>
          <a:p>
            <a:endParaRPr lang="en-US" sz="800" dirty="0" smtClean="0"/>
          </a:p>
          <a:p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/>
              <a:t>readC</a:t>
            </a:r>
            <a:r>
              <a:rPr lang="en-US" dirty="0"/>
              <a:t> a | serialize a </a:t>
            </a:r>
            <a:r>
              <a:rPr lang="en-US" b="1" dirty="0" smtClean="0"/>
              <a:t>where</a:t>
            </a:r>
          </a:p>
          <a:p>
            <a:r>
              <a:rPr lang="en-US" dirty="0"/>
              <a:t>	</a:t>
            </a:r>
            <a:r>
              <a:rPr lang="en-US" dirty="0" err="1"/>
              <a:t>readC</a:t>
            </a:r>
            <a:r>
              <a:rPr lang="en-US" dirty="0"/>
              <a:t> :: (READ a) String [String]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➝ </a:t>
            </a:r>
            <a:r>
              <a:rPr lang="en-US" dirty="0"/>
              <a:t>Maybe (CONS a,[String])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6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88754"/>
            <a:ext cx="8548255" cy="5544297"/>
          </a:xfrm>
        </p:spPr>
        <p:txBody>
          <a:bodyPr>
            <a:normAutofit/>
          </a:bodyPr>
          <a:lstStyle/>
          <a:p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dirty="0" err="1"/>
              <a:t>readC</a:t>
            </a:r>
            <a:r>
              <a:rPr lang="en-US" dirty="0"/>
              <a:t> UNIT </a:t>
            </a:r>
            <a:r>
              <a:rPr lang="en-US" b="1" dirty="0" smtClean="0"/>
              <a:t>where</a:t>
            </a:r>
          </a:p>
          <a:p>
            <a:r>
              <a:rPr lang="en-US" dirty="0"/>
              <a:t>	</a:t>
            </a:r>
            <a:r>
              <a:rPr lang="en-US" dirty="0" err="1"/>
              <a:t>readC</a:t>
            </a:r>
            <a:r>
              <a:rPr lang="en-US" dirty="0"/>
              <a:t> _ </a:t>
            </a: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[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 smtClean="0"/>
              <a:t>: x</a:t>
            </a:r>
            <a:r>
              <a:rPr lang="en-US" dirty="0"/>
              <a:t>] | </a:t>
            </a:r>
            <a:r>
              <a:rPr lang="en-US" dirty="0">
                <a:solidFill>
                  <a:srgbClr val="0070C0"/>
                </a:solidFill>
              </a:rPr>
              <a:t>n == </a:t>
            </a:r>
            <a:r>
              <a:rPr lang="en-US" dirty="0" smtClean="0">
                <a:solidFill>
                  <a:srgbClr val="0070C0"/>
                </a:solidFill>
              </a:rPr>
              <a:t>a</a:t>
            </a:r>
          </a:p>
          <a:p>
            <a:r>
              <a:rPr lang="en-US" dirty="0"/>
              <a:t>		= Just (CONS n UNIT</a:t>
            </a:r>
            <a:r>
              <a:rPr lang="en-US" dirty="0" smtClean="0"/>
              <a:t>, x)</a:t>
            </a:r>
          </a:p>
          <a:p>
            <a:r>
              <a:rPr lang="en-US" dirty="0"/>
              <a:t>		= </a:t>
            </a:r>
            <a:r>
              <a:rPr lang="en-US" dirty="0" smtClean="0"/>
              <a:t>Nothing</a:t>
            </a:r>
          </a:p>
          <a:p>
            <a:r>
              <a:rPr lang="en-US" dirty="0"/>
              <a:t>	</a:t>
            </a:r>
            <a:r>
              <a:rPr lang="en-US" dirty="0" err="1"/>
              <a:t>readC</a:t>
            </a:r>
            <a:r>
              <a:rPr lang="en-US" dirty="0"/>
              <a:t> _ _ _ = </a:t>
            </a:r>
            <a:r>
              <a:rPr lang="en-US" dirty="0" smtClean="0"/>
              <a:t>Nothing</a:t>
            </a:r>
          </a:p>
          <a:p>
            <a:endParaRPr lang="en-US" sz="800" dirty="0" smtClean="0"/>
          </a:p>
          <a:p>
            <a:r>
              <a:rPr lang="en-US" b="1" dirty="0" smtClean="0"/>
              <a:t>instance</a:t>
            </a:r>
            <a:r>
              <a:rPr lang="en-US" dirty="0" smtClean="0"/>
              <a:t> </a:t>
            </a:r>
            <a:r>
              <a:rPr lang="en-US" dirty="0" err="1"/>
              <a:t>readC</a:t>
            </a:r>
            <a:r>
              <a:rPr lang="en-US" dirty="0"/>
              <a:t> default </a:t>
            </a:r>
            <a:r>
              <a:rPr lang="en-US" b="1" dirty="0" smtClean="0"/>
              <a:t>where</a:t>
            </a:r>
          </a:p>
          <a:p>
            <a:r>
              <a:rPr lang="en-US" dirty="0"/>
              <a:t>	</a:t>
            </a:r>
            <a:r>
              <a:rPr lang="en-US" dirty="0" err="1"/>
              <a:t>readC</a:t>
            </a:r>
            <a:r>
              <a:rPr lang="en-US" dirty="0"/>
              <a:t> f </a:t>
            </a: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</a:t>
            </a:r>
            <a:r>
              <a:rPr lang="en-US" dirty="0" smtClean="0"/>
              <a:t>["(", </a:t>
            </a:r>
            <a:r>
              <a:rPr lang="en-US" dirty="0" smtClean="0">
                <a:solidFill>
                  <a:srgbClr val="0070C0"/>
                </a:solidFill>
              </a:rPr>
              <a:t>a</a:t>
            </a:r>
            <a:r>
              <a:rPr lang="en-US" dirty="0" smtClean="0"/>
              <a:t>: x</a:t>
            </a:r>
            <a:r>
              <a:rPr lang="en-US" dirty="0"/>
              <a:t>] | </a:t>
            </a:r>
            <a:r>
              <a:rPr lang="en-US" dirty="0">
                <a:solidFill>
                  <a:srgbClr val="0070C0"/>
                </a:solidFill>
              </a:rPr>
              <a:t>n == </a:t>
            </a:r>
            <a:r>
              <a:rPr lang="en-US" dirty="0" smtClean="0">
                <a:solidFill>
                  <a:srgbClr val="0070C0"/>
                </a:solidFill>
              </a:rPr>
              <a:t>a</a:t>
            </a:r>
          </a:p>
          <a:p>
            <a:r>
              <a:rPr lang="en-US" dirty="0"/>
              <a:t>		= </a:t>
            </a:r>
            <a:r>
              <a:rPr lang="en-US" b="1" dirty="0"/>
              <a:t>case</a:t>
            </a:r>
            <a:r>
              <a:rPr lang="en-US" dirty="0"/>
              <a:t> f x </a:t>
            </a:r>
            <a:r>
              <a:rPr lang="en-US" b="1" dirty="0" smtClean="0"/>
              <a:t>of</a:t>
            </a:r>
          </a:p>
          <a:p>
            <a:r>
              <a:rPr lang="en-US" dirty="0"/>
              <a:t>			Just (b,[")":y]) = Just (CONS n </a:t>
            </a:r>
            <a:r>
              <a:rPr lang="en-US" dirty="0" err="1"/>
              <a:t>b,y</a:t>
            </a:r>
            <a:r>
              <a:rPr lang="en-US" dirty="0" smtClean="0"/>
              <a:t>)</a:t>
            </a:r>
          </a:p>
          <a:p>
            <a:r>
              <a:rPr lang="en-US" dirty="0"/>
              <a:t>			_ = </a:t>
            </a:r>
            <a:r>
              <a:rPr lang="en-US" dirty="0" smtClean="0"/>
              <a:t>Nothing</a:t>
            </a:r>
          </a:p>
          <a:p>
            <a:r>
              <a:rPr lang="en-US" dirty="0"/>
              <a:t>		= </a:t>
            </a:r>
            <a:r>
              <a:rPr lang="en-US" dirty="0" smtClean="0"/>
              <a:t>Nothing</a:t>
            </a:r>
          </a:p>
          <a:p>
            <a:r>
              <a:rPr lang="en-US" dirty="0"/>
              <a:t>	</a:t>
            </a:r>
            <a:r>
              <a:rPr lang="en-US" dirty="0" err="1"/>
              <a:t>readC</a:t>
            </a:r>
            <a:r>
              <a:rPr lang="en-US" dirty="0"/>
              <a:t> _ _ _ = 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2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distributing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88754"/>
            <a:ext cx="8686801" cy="554429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instance</a:t>
            </a:r>
            <a:r>
              <a:rPr lang="en-US" dirty="0"/>
              <a:t> serialize (EITHER a b) </a:t>
            </a:r>
            <a:endParaRPr lang="en-US" dirty="0" smtClean="0"/>
          </a:p>
          <a:p>
            <a:r>
              <a:rPr lang="en-US" dirty="0" smtClean="0"/>
              <a:t>  | </a:t>
            </a:r>
            <a:r>
              <a:rPr lang="en-US" dirty="0"/>
              <a:t>serialize, </a:t>
            </a:r>
            <a:r>
              <a:rPr lang="en-US" dirty="0" err="1"/>
              <a:t>readC</a:t>
            </a:r>
            <a:r>
              <a:rPr lang="en-US" dirty="0"/>
              <a:t> a &amp; serialize, </a:t>
            </a:r>
            <a:r>
              <a:rPr lang="en-US" dirty="0" err="1"/>
              <a:t>readC</a:t>
            </a:r>
            <a:r>
              <a:rPr lang="en-US" dirty="0"/>
              <a:t> b </a:t>
            </a:r>
            <a:r>
              <a:rPr lang="en-US" b="1" dirty="0" smtClean="0"/>
              <a:t>where</a:t>
            </a:r>
          </a:p>
          <a:p>
            <a:r>
              <a:rPr lang="en-US" dirty="0" smtClean="0"/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...</a:t>
            </a:r>
          </a:p>
          <a:p>
            <a:r>
              <a:rPr lang="en-US" dirty="0" smtClean="0"/>
              <a:t>  </a:t>
            </a:r>
            <a:r>
              <a:rPr lang="en-US" dirty="0" err="1"/>
              <a:t>readB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(B x y)</a:t>
            </a:r>
            <a:r>
              <a:rPr lang="en-US" dirty="0"/>
              <a:t> l =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 err="1"/>
              <a:t>readB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en-US" dirty="0"/>
              <a:t> l </a:t>
            </a:r>
            <a:r>
              <a:rPr lang="en-US" b="1" dirty="0" smtClean="0"/>
              <a:t>of</a:t>
            </a:r>
          </a:p>
          <a:p>
            <a:r>
              <a:rPr lang="en-US" dirty="0" smtClean="0"/>
              <a:t>    </a:t>
            </a:r>
            <a:r>
              <a:rPr lang="en-US" dirty="0"/>
              <a:t>Just (</a:t>
            </a:r>
            <a:r>
              <a:rPr lang="en-US" dirty="0" err="1"/>
              <a:t>a,m</a:t>
            </a:r>
            <a:r>
              <a:rPr lang="en-US" dirty="0"/>
              <a:t>) = Just (LEFT </a:t>
            </a:r>
            <a:r>
              <a:rPr lang="en-US" dirty="0" err="1"/>
              <a:t>a,m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/>
              <a:t>_ =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 err="1"/>
              <a:t>readB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y</a:t>
            </a:r>
            <a:r>
              <a:rPr lang="en-US" dirty="0"/>
              <a:t> l </a:t>
            </a:r>
            <a:r>
              <a:rPr lang="en-US" b="1" dirty="0" smtClean="0"/>
              <a:t>of</a:t>
            </a:r>
          </a:p>
          <a:p>
            <a:r>
              <a:rPr lang="en-US" dirty="0" smtClean="0"/>
              <a:t>      </a:t>
            </a:r>
            <a:r>
              <a:rPr lang="en-US" dirty="0"/>
              <a:t>Just (</a:t>
            </a:r>
            <a:r>
              <a:rPr lang="en-US" dirty="0" err="1"/>
              <a:t>b,m</a:t>
            </a:r>
            <a:r>
              <a:rPr lang="en-US" dirty="0"/>
              <a:t>) = Just (RIGHT </a:t>
            </a:r>
            <a:r>
              <a:rPr lang="en-US" dirty="0" err="1"/>
              <a:t>b,m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</a:t>
            </a:r>
            <a:r>
              <a:rPr lang="en-US" dirty="0"/>
              <a:t>_ = </a:t>
            </a:r>
            <a:r>
              <a:rPr lang="en-US" dirty="0" smtClean="0"/>
              <a:t>Nothing</a:t>
            </a:r>
          </a:p>
          <a:p>
            <a:r>
              <a:rPr lang="en-US" dirty="0" smtClean="0"/>
              <a:t>  </a:t>
            </a:r>
            <a:r>
              <a:rPr lang="en-US" dirty="0" err="1"/>
              <a:t>readB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_</a:t>
            </a:r>
            <a:r>
              <a:rPr lang="en-US" dirty="0"/>
              <a:t> _ = </a:t>
            </a:r>
            <a:r>
              <a:rPr lang="en-US" dirty="0" smtClean="0"/>
              <a:t>Nothing</a:t>
            </a:r>
          </a:p>
          <a:p>
            <a:endParaRPr lang="en-US" sz="900" dirty="0" smtClean="0"/>
          </a:p>
          <a:p>
            <a:r>
              <a:rPr lang="en-US" b="1" dirty="0"/>
              <a:t>instance</a:t>
            </a:r>
            <a:r>
              <a:rPr lang="en-US" dirty="0"/>
              <a:t> serialize (PAIR a b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| serialize a &amp; serialize b </a:t>
            </a:r>
            <a:r>
              <a:rPr lang="en-US" b="1" dirty="0" smtClean="0"/>
              <a:t>where</a:t>
            </a:r>
          </a:p>
          <a:p>
            <a:r>
              <a:rPr lang="en-US" dirty="0" smtClean="0"/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write (PAIR a b) c = write a (write b 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/>
              <a:t>  </a:t>
            </a:r>
            <a:r>
              <a:rPr lang="en-US" dirty="0" err="1"/>
              <a:t>readB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l = </a:t>
            </a:r>
            <a:r>
              <a:rPr lang="en-US" b="1" dirty="0"/>
              <a:t>case</a:t>
            </a:r>
            <a:r>
              <a:rPr lang="en-US" dirty="0"/>
              <a:t> read l </a:t>
            </a:r>
            <a:r>
              <a:rPr lang="en-US" b="1" dirty="0" smtClean="0"/>
              <a:t>of</a:t>
            </a:r>
          </a:p>
          <a:p>
            <a:r>
              <a:rPr lang="en-US" dirty="0" smtClean="0"/>
              <a:t>    </a:t>
            </a:r>
            <a:r>
              <a:rPr lang="en-US" dirty="0"/>
              <a:t>Just (</a:t>
            </a:r>
            <a:r>
              <a:rPr lang="en-US" dirty="0" err="1"/>
              <a:t>a,m</a:t>
            </a:r>
            <a:r>
              <a:rPr lang="en-US" dirty="0"/>
              <a:t>) = </a:t>
            </a:r>
            <a:r>
              <a:rPr lang="en-US" b="1" dirty="0"/>
              <a:t>case</a:t>
            </a:r>
            <a:r>
              <a:rPr lang="en-US" dirty="0"/>
              <a:t> read m </a:t>
            </a:r>
            <a:r>
              <a:rPr lang="en-US" b="1" dirty="0" smtClean="0"/>
              <a:t>of</a:t>
            </a:r>
          </a:p>
          <a:p>
            <a:r>
              <a:rPr lang="en-US" dirty="0" smtClean="0"/>
              <a:t>      </a:t>
            </a:r>
            <a:r>
              <a:rPr lang="en-US" dirty="0"/>
              <a:t>Just (</a:t>
            </a:r>
            <a:r>
              <a:rPr lang="en-US" dirty="0" err="1"/>
              <a:t>b,n</a:t>
            </a:r>
            <a:r>
              <a:rPr lang="en-US" dirty="0"/>
              <a:t>) = Just (PAIR a </a:t>
            </a:r>
            <a:r>
              <a:rPr lang="en-US" dirty="0" err="1"/>
              <a:t>b,n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</a:t>
            </a:r>
            <a:r>
              <a:rPr lang="en-US" dirty="0"/>
              <a:t>_ = </a:t>
            </a:r>
            <a:r>
              <a:rPr lang="en-US" dirty="0" smtClean="0"/>
              <a:t>Nothing</a:t>
            </a:r>
          </a:p>
          <a:p>
            <a:r>
              <a:rPr lang="en-US" dirty="0" smtClean="0"/>
              <a:t>    </a:t>
            </a:r>
            <a:r>
              <a:rPr lang="en-US" dirty="0"/>
              <a:t>_ = 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Curved Connector 5"/>
          <p:cNvCxnSpPr>
            <a:stCxn id="14" idx="0"/>
            <a:endCxn id="15" idx="0"/>
          </p:cNvCxnSpPr>
          <p:nvPr/>
        </p:nvCxnSpPr>
        <p:spPr>
          <a:xfrm rot="5400000" flipH="1" flipV="1">
            <a:off x="3548742" y="827315"/>
            <a:ext cx="1" cy="2764971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35628" y="2209800"/>
            <a:ext cx="261258" cy="3156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00599" y="2209799"/>
            <a:ext cx="261258" cy="3156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35085" y="2815161"/>
            <a:ext cx="261258" cy="3156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85287" y="2209799"/>
            <a:ext cx="261258" cy="3156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/>
          <p:cNvCxnSpPr>
            <a:stCxn id="19" idx="2"/>
            <a:endCxn id="16" idx="0"/>
          </p:cNvCxnSpPr>
          <p:nvPr/>
        </p:nvCxnSpPr>
        <p:spPr>
          <a:xfrm rot="16200000" flipH="1">
            <a:off x="2695977" y="2245424"/>
            <a:ext cx="289676" cy="849798"/>
          </a:xfrm>
          <a:prstGeom prst="curvedConnector3">
            <a:avLst>
              <a:gd name="adj1" fmla="val 9398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ular Callout 27"/>
          <p:cNvSpPr/>
          <p:nvPr/>
        </p:nvSpPr>
        <p:spPr>
          <a:xfrm>
            <a:off x="5330288" y="5107709"/>
            <a:ext cx="3611419" cy="408027"/>
          </a:xfrm>
          <a:prstGeom prst="wedgeRectCallout">
            <a:avLst>
              <a:gd name="adj1" fmla="val -62691"/>
              <a:gd name="adj2" fmla="val -12763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Palatino Linotype" charset="0"/>
                <a:ea typeface="Palatino Linotype" charset="0"/>
                <a:cs typeface="Palatino Linotype" charset="0"/>
              </a:rPr>
              <a:t>why don’t we need a B here?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73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assignment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347" y="716970"/>
            <a:ext cx="4998720" cy="485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2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 indexed generic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approach used here fails for type constructor classes</a:t>
            </a:r>
          </a:p>
          <a:p>
            <a:pPr lvl="2"/>
            <a:r>
              <a:rPr lang="en-US" dirty="0" smtClean="0"/>
              <a:t>like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Container</a:t>
            </a:r>
            <a:r>
              <a:rPr lang="en-US" dirty="0" smtClean="0"/>
              <a:t>, ..</a:t>
            </a:r>
            <a:endParaRPr lang="en-US" dirty="0"/>
          </a:p>
          <a:p>
            <a:pPr lvl="2"/>
            <a:r>
              <a:rPr lang="en-US" dirty="0" smtClean="0"/>
              <a:t>due to the different kinds the class based approach does not work</a:t>
            </a:r>
          </a:p>
          <a:p>
            <a:pPr lvl="1"/>
            <a:r>
              <a:rPr lang="en-US" dirty="0" smtClean="0"/>
              <a:t>using a class for each kind solves this problem</a:t>
            </a:r>
          </a:p>
          <a:p>
            <a:pPr lvl="2"/>
            <a:r>
              <a:rPr lang="en-US" dirty="0" smtClean="0"/>
              <a:t>pass the manipulation for arguments as argument</a:t>
            </a:r>
          </a:p>
          <a:p>
            <a:pPr lvl="2"/>
            <a:r>
              <a:rPr lang="en-US" dirty="0" smtClean="0"/>
              <a:t>the class system can no longer find the right instance</a:t>
            </a:r>
          </a:p>
          <a:p>
            <a:pPr lvl="1"/>
            <a:r>
              <a:rPr lang="en-US" dirty="0" smtClean="0"/>
              <a:t>the kind indexed approach works also for ordinary classes</a:t>
            </a:r>
          </a:p>
          <a:p>
            <a:pPr lvl="2"/>
            <a:r>
              <a:rPr lang="en-US" dirty="0" smtClean="0"/>
              <a:t>hence we always use this kind indexed approach</a:t>
            </a:r>
          </a:p>
          <a:p>
            <a:pPr lvl="1"/>
            <a:r>
              <a:rPr lang="en-US" dirty="0" smtClean="0"/>
              <a:t>the generic representation does not change</a:t>
            </a:r>
          </a:p>
          <a:p>
            <a:pPr lvl="2"/>
            <a:r>
              <a:rPr lang="en-US" dirty="0" smtClean="0"/>
              <a:t>only its manipulations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0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 indexed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754"/>
            <a:ext cx="8686800" cy="5361427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for kind * we still use</a:t>
            </a:r>
          </a:p>
          <a:p>
            <a:r>
              <a:rPr lang="en-US" b="1" dirty="0"/>
              <a:t>class</a:t>
            </a:r>
            <a:r>
              <a:rPr lang="en-US" dirty="0"/>
              <a:t> serialize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 | </a:t>
            </a:r>
            <a:r>
              <a:rPr lang="en-US" dirty="0" err="1"/>
              <a:t>isUNIT</a:t>
            </a:r>
            <a:r>
              <a:rPr lang="en-US" dirty="0"/>
              <a:t> a </a:t>
            </a:r>
            <a:r>
              <a:rPr lang="en-US" b="1" dirty="0" smtClean="0"/>
              <a:t>where</a:t>
            </a:r>
          </a:p>
          <a:p>
            <a:r>
              <a:rPr lang="en-US" dirty="0" smtClean="0"/>
              <a:t>  </a:t>
            </a:r>
            <a:r>
              <a:rPr lang="en-US" dirty="0"/>
              <a:t>write ::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 [String] </a:t>
            </a:r>
            <a:r>
              <a:rPr lang="en-US" dirty="0" smtClean="0"/>
              <a:t>➝ </a:t>
            </a:r>
            <a:r>
              <a:rPr lang="en-US" dirty="0"/>
              <a:t>[String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</a:t>
            </a:r>
            <a:r>
              <a:rPr lang="en-US" dirty="0"/>
              <a:t>read  :: [String] </a:t>
            </a:r>
            <a:r>
              <a:rPr lang="en-US" dirty="0" smtClean="0"/>
              <a:t>➝ </a:t>
            </a:r>
            <a:r>
              <a:rPr lang="en-US" dirty="0"/>
              <a:t>Maybe (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,[String</a:t>
            </a:r>
            <a:r>
              <a:rPr lang="en-US" dirty="0" smtClean="0"/>
              <a:t>])</a:t>
            </a:r>
          </a:p>
          <a:p>
            <a:endParaRPr lang="en-US" sz="800" dirty="0" smtClean="0"/>
          </a:p>
          <a:p>
            <a:pPr lvl="1"/>
            <a:r>
              <a:rPr lang="en-US" dirty="0" smtClean="0"/>
              <a:t>for kind *➝* we define</a:t>
            </a:r>
          </a:p>
          <a:p>
            <a:r>
              <a:rPr lang="en-US" dirty="0"/>
              <a:t>:: Write a :== a [String] </a:t>
            </a:r>
            <a:r>
              <a:rPr lang="en-US" dirty="0" smtClean="0"/>
              <a:t>➝ </a:t>
            </a:r>
            <a:r>
              <a:rPr lang="en-US" dirty="0"/>
              <a:t>[String</a:t>
            </a:r>
            <a:r>
              <a:rPr lang="en-US" dirty="0" smtClean="0"/>
              <a:t>]</a:t>
            </a:r>
          </a:p>
          <a:p>
            <a:r>
              <a:rPr lang="en-US" dirty="0" smtClean="0"/>
              <a:t>:: </a:t>
            </a:r>
            <a:r>
              <a:rPr lang="en-US" dirty="0"/>
              <a:t>Read a  :== [String] </a:t>
            </a:r>
            <a:r>
              <a:rPr lang="en-US" dirty="0" smtClean="0"/>
              <a:t>➝ </a:t>
            </a:r>
            <a:r>
              <a:rPr lang="en-US" dirty="0"/>
              <a:t>Maybe (a,[String</a:t>
            </a:r>
            <a:r>
              <a:rPr lang="en-US" dirty="0" smtClean="0"/>
              <a:t>])</a:t>
            </a:r>
          </a:p>
          <a:p>
            <a:endParaRPr lang="en-US" sz="800" dirty="0" smtClean="0"/>
          </a:p>
          <a:p>
            <a:r>
              <a:rPr lang="en-US" b="1" dirty="0"/>
              <a:t>class</a:t>
            </a:r>
            <a:r>
              <a:rPr lang="en-US" dirty="0"/>
              <a:t> serialize1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/>
              <a:t> </a:t>
            </a:r>
            <a:r>
              <a:rPr lang="en-US" b="1" dirty="0" smtClean="0"/>
              <a:t>where</a:t>
            </a:r>
          </a:p>
          <a:p>
            <a:r>
              <a:rPr lang="en-US" dirty="0" smtClean="0"/>
              <a:t> write1 </a:t>
            </a:r>
            <a:r>
              <a:rPr lang="en-US" dirty="0"/>
              <a:t>:: (Write a) (</a:t>
            </a:r>
            <a:r>
              <a:rPr lang="en-US" dirty="0">
                <a:solidFill>
                  <a:srgbClr val="0070C0"/>
                </a:solidFill>
              </a:rPr>
              <a:t>t a</a:t>
            </a:r>
            <a:r>
              <a:rPr lang="en-US" dirty="0"/>
              <a:t>) </a:t>
            </a:r>
            <a:r>
              <a:rPr lang="en-US" dirty="0" smtClean="0"/>
              <a:t>[</a:t>
            </a:r>
            <a:r>
              <a:rPr lang="en-US" dirty="0"/>
              <a:t>String] </a:t>
            </a:r>
            <a:r>
              <a:rPr lang="en-US" dirty="0" smtClean="0"/>
              <a:t>➝ </a:t>
            </a:r>
            <a:r>
              <a:rPr lang="en-US" dirty="0"/>
              <a:t>[String</a:t>
            </a:r>
            <a:r>
              <a:rPr lang="en-US" dirty="0" smtClean="0"/>
              <a:t>]</a:t>
            </a:r>
          </a:p>
          <a:p>
            <a:r>
              <a:rPr lang="en-US" dirty="0" smtClean="0"/>
              <a:t> read1  :: </a:t>
            </a:r>
            <a:r>
              <a:rPr lang="en-US" dirty="0"/>
              <a:t>(</a:t>
            </a:r>
            <a:r>
              <a:rPr lang="en-US" dirty="0" smtClean="0"/>
              <a:t>Read a</a:t>
            </a:r>
            <a:r>
              <a:rPr lang="en-US" dirty="0"/>
              <a:t>) [String</a:t>
            </a:r>
            <a:r>
              <a:rPr lang="en-US" dirty="0" smtClean="0"/>
              <a:t>]➝Maybe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t a</a:t>
            </a:r>
            <a:r>
              <a:rPr lang="en-US" dirty="0"/>
              <a:t>,[String</a:t>
            </a:r>
            <a:r>
              <a:rPr lang="en-US" dirty="0" smtClean="0"/>
              <a:t>])</a:t>
            </a:r>
          </a:p>
          <a:p>
            <a:endParaRPr lang="en-US" sz="800" dirty="0"/>
          </a:p>
          <a:p>
            <a:pPr lvl="1"/>
            <a:r>
              <a:rPr lang="en-US" dirty="0" smtClean="0"/>
              <a:t>similar for other kinds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4572000" y="997527"/>
            <a:ext cx="3131127" cy="705500"/>
          </a:xfrm>
          <a:prstGeom prst="wedgeRectCallout">
            <a:avLst>
              <a:gd name="adj1" fmla="val -86790"/>
              <a:gd name="adj2" fmla="val 68445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Palatino Linotype" charset="0"/>
                <a:ea typeface="Palatino Linotype" charset="0"/>
                <a:cs typeface="Palatino Linotype" charset="0"/>
              </a:rPr>
              <a:t>often called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serialize0</a:t>
            </a:r>
            <a:r>
              <a:rPr lang="en-US" sz="2000" dirty="0" smtClean="0">
                <a:latin typeface="Palatino Linotype" charset="0"/>
                <a:ea typeface="Palatino Linotype" charset="0"/>
                <a:cs typeface="Palatino Linotype" charset="0"/>
              </a:rPr>
              <a:t>,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write0</a:t>
            </a:r>
            <a:r>
              <a:rPr lang="en-US" sz="2000" dirty="0" smtClean="0">
                <a:latin typeface="Palatino Linotype" charset="0"/>
                <a:ea typeface="Palatino Linotype" charset="0"/>
                <a:cs typeface="Palatino Linotype" charset="0"/>
              </a:rPr>
              <a:t> and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read0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3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argument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e.g. for kind </a:t>
            </a:r>
            <a:r>
              <a:rPr lang="en-US" dirty="0"/>
              <a:t>*➝</a:t>
            </a:r>
            <a:r>
              <a:rPr lang="en-US" dirty="0" smtClean="0"/>
              <a:t>*➝*</a:t>
            </a:r>
          </a:p>
          <a:p>
            <a:pPr lvl="2"/>
            <a:r>
              <a:rPr lang="en-US" dirty="0" smtClean="0"/>
              <a:t>the kind dictates that there are two function arguments</a:t>
            </a:r>
          </a:p>
          <a:p>
            <a:pPr lvl="2"/>
            <a:r>
              <a:rPr lang="en-US" dirty="0" smtClean="0"/>
              <a:t>instance for</a:t>
            </a:r>
          </a:p>
          <a:p>
            <a:r>
              <a:rPr lang="en-US" dirty="0" smtClean="0"/>
              <a:t>:: EITHER a b = LEFT a | RIGHT b</a:t>
            </a:r>
            <a:endParaRPr lang="en-US" dirty="0"/>
          </a:p>
          <a:p>
            <a:pPr lvl="2"/>
            <a:r>
              <a:rPr lang="en-US" dirty="0" smtClean="0"/>
              <a:t>use arguments instead of ‘recursive’ calls to the class</a:t>
            </a:r>
          </a:p>
          <a:p>
            <a:r>
              <a:rPr lang="en-US" b="1" dirty="0"/>
              <a:t>instance</a:t>
            </a:r>
            <a:r>
              <a:rPr lang="en-US" dirty="0"/>
              <a:t> serialize2 </a:t>
            </a:r>
            <a:r>
              <a:rPr lang="en-US" b="1" dirty="0"/>
              <a:t>EITHER</a:t>
            </a:r>
            <a:r>
              <a:rPr lang="en-US" dirty="0"/>
              <a:t> </a:t>
            </a:r>
            <a:r>
              <a:rPr lang="en-US" dirty="0" smtClean="0"/>
              <a:t>where</a:t>
            </a:r>
          </a:p>
          <a:p>
            <a:r>
              <a:rPr lang="en-US" dirty="0" smtClean="0"/>
              <a:t>  </a:t>
            </a:r>
            <a:r>
              <a:rPr lang="en-US" dirty="0"/>
              <a:t>write2 </a:t>
            </a:r>
            <a:r>
              <a:rPr lang="en-US" dirty="0" err="1">
                <a:solidFill>
                  <a:srgbClr val="0070C0"/>
                </a:solidFill>
              </a:rPr>
              <a:t>wa</a:t>
            </a:r>
            <a:r>
              <a:rPr lang="en-US" dirty="0"/>
              <a:t> </a:t>
            </a:r>
            <a:r>
              <a:rPr lang="en-US" dirty="0" err="1"/>
              <a:t>wb</a:t>
            </a:r>
            <a:r>
              <a:rPr lang="en-US" dirty="0"/>
              <a:t> (LEFT  a) c = </a:t>
            </a:r>
            <a:r>
              <a:rPr lang="en-US" dirty="0" err="1">
                <a:solidFill>
                  <a:srgbClr val="0070C0"/>
                </a:solidFill>
              </a:rPr>
              <a:t>wa</a:t>
            </a:r>
            <a:r>
              <a:rPr lang="en-US" dirty="0"/>
              <a:t> a </a:t>
            </a:r>
            <a:r>
              <a:rPr lang="en-US" dirty="0" smtClean="0"/>
              <a:t>c</a:t>
            </a:r>
          </a:p>
          <a:p>
            <a:r>
              <a:rPr lang="en-US" dirty="0" smtClean="0"/>
              <a:t>  </a:t>
            </a:r>
            <a:r>
              <a:rPr lang="en-US" dirty="0"/>
              <a:t>write2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wb</a:t>
            </a:r>
            <a:r>
              <a:rPr lang="en-US" dirty="0"/>
              <a:t> (RIGHT b) c = </a:t>
            </a:r>
            <a:r>
              <a:rPr lang="en-US" dirty="0" err="1">
                <a:solidFill>
                  <a:srgbClr val="0070C0"/>
                </a:solidFill>
              </a:rPr>
              <a:t>wb</a:t>
            </a:r>
            <a:r>
              <a:rPr lang="en-US" dirty="0"/>
              <a:t> b </a:t>
            </a:r>
            <a:r>
              <a:rPr lang="en-US" dirty="0" smtClean="0"/>
              <a:t>c</a:t>
            </a:r>
          </a:p>
          <a:p>
            <a:r>
              <a:rPr lang="en-US" dirty="0" smtClean="0"/>
              <a:t>  </a:t>
            </a:r>
            <a:r>
              <a:rPr lang="en-US" dirty="0"/>
              <a:t>read2 </a:t>
            </a:r>
            <a:r>
              <a:rPr lang="en-US" dirty="0" err="1">
                <a:solidFill>
                  <a:srgbClr val="0070C0"/>
                </a:solidFill>
              </a:rPr>
              <a:t>ra</a:t>
            </a:r>
            <a:r>
              <a:rPr lang="en-US" dirty="0"/>
              <a:t> </a:t>
            </a:r>
            <a:r>
              <a:rPr lang="en-US" dirty="0" err="1"/>
              <a:t>rb</a:t>
            </a:r>
            <a:r>
              <a:rPr lang="en-US" dirty="0"/>
              <a:t> l =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ra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l </a:t>
            </a:r>
            <a:r>
              <a:rPr lang="en-US" b="1" dirty="0" smtClean="0"/>
              <a:t>of</a:t>
            </a:r>
            <a:r>
              <a:rPr lang="en-US" dirty="0" smtClean="0"/>
              <a:t>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constructor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argument functions can do this!</a:t>
            </a:r>
          </a:p>
          <a:p>
            <a:r>
              <a:rPr lang="en-US" sz="2000" b="1" dirty="0"/>
              <a:t>class</a:t>
            </a:r>
            <a:r>
              <a:rPr lang="en-US" sz="2000" dirty="0"/>
              <a:t> </a:t>
            </a:r>
            <a:r>
              <a:rPr lang="en-US" sz="2000" dirty="0" err="1"/>
              <a:t>serializeCONS</a:t>
            </a:r>
            <a:r>
              <a:rPr lang="en-US" sz="2000" dirty="0"/>
              <a:t> a </a:t>
            </a:r>
            <a:r>
              <a:rPr lang="en-US" sz="2000" b="1" dirty="0" smtClean="0"/>
              <a:t>where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writeCons</a:t>
            </a:r>
            <a:r>
              <a:rPr lang="en-US" sz="2000" dirty="0"/>
              <a:t> :: (Write a) (CONS a) [String] </a:t>
            </a:r>
            <a:r>
              <a:rPr lang="en-US" sz="2000" dirty="0" smtClean="0"/>
              <a:t>➝ </a:t>
            </a:r>
            <a:r>
              <a:rPr lang="en-US" sz="2000" dirty="0"/>
              <a:t>[</a:t>
            </a:r>
            <a:r>
              <a:rPr lang="en-US" sz="2000" dirty="0" smtClean="0"/>
              <a:t>String]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readCons</a:t>
            </a:r>
            <a:r>
              <a:rPr lang="en-US" sz="2000" dirty="0"/>
              <a:t>  :: </a:t>
            </a:r>
            <a:r>
              <a:rPr lang="en-US" sz="2000" dirty="0">
                <a:solidFill>
                  <a:srgbClr val="0070C0"/>
                </a:solidFill>
              </a:rPr>
              <a:t>String</a:t>
            </a:r>
            <a:r>
              <a:rPr lang="en-US" sz="2000" dirty="0"/>
              <a:t> (Read  a) [String]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➝ </a:t>
            </a:r>
            <a:r>
              <a:rPr lang="en-US" sz="2000" dirty="0"/>
              <a:t>Maybe (CONS a,[String</a:t>
            </a:r>
            <a:r>
              <a:rPr lang="en-US" sz="2000" dirty="0" smtClean="0"/>
              <a:t>])</a:t>
            </a:r>
          </a:p>
          <a:p>
            <a:pPr lvl="1"/>
            <a:endParaRPr lang="en-US" sz="800" dirty="0" smtClean="0"/>
          </a:p>
          <a:p>
            <a:pPr lvl="1"/>
            <a:r>
              <a:rPr lang="en-US" sz="2000" dirty="0" smtClean="0"/>
              <a:t>when we give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readCons</a:t>
            </a:r>
            <a:r>
              <a:rPr lang="en-US" sz="2000" dirty="0" smtClean="0"/>
              <a:t> a constructor name it has the type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READ a</a:t>
            </a:r>
          </a:p>
          <a:p>
            <a:endParaRPr lang="en-US" sz="8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b="1" dirty="0" smtClean="0"/>
              <a:t>instance</a:t>
            </a:r>
            <a:r>
              <a:rPr lang="en-US" sz="2000" dirty="0" smtClean="0"/>
              <a:t> </a:t>
            </a:r>
            <a:r>
              <a:rPr lang="en-US" sz="2000" dirty="0" err="1"/>
              <a:t>serializeCONS</a:t>
            </a:r>
            <a:r>
              <a:rPr lang="en-US" sz="2000" dirty="0"/>
              <a:t> UNIT </a:t>
            </a:r>
            <a:r>
              <a:rPr lang="en-US" sz="2000" b="1" dirty="0" smtClean="0"/>
              <a:t>where</a:t>
            </a:r>
          </a:p>
          <a:p>
            <a:r>
              <a:rPr lang="en-US" sz="2000" dirty="0"/>
              <a:t>	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writeCons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wa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(CONS s a)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 =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[s: c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readCons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[</a:t>
            </a:r>
            <a:r>
              <a:rPr lang="en-US" sz="2000" dirty="0">
                <a:solidFill>
                  <a:srgbClr val="0070C0"/>
                </a:solidFill>
              </a:rPr>
              <a:t>s</a:t>
            </a:r>
            <a:r>
              <a:rPr lang="en-US" sz="2000" dirty="0" smtClean="0"/>
              <a:t>: l</a:t>
            </a:r>
            <a:r>
              <a:rPr lang="en-US" sz="2000" dirty="0"/>
              <a:t>] | </a:t>
            </a:r>
            <a:r>
              <a:rPr lang="en-US" sz="2000" dirty="0">
                <a:solidFill>
                  <a:srgbClr val="0070C0"/>
                </a:solidFill>
              </a:rPr>
              <a:t>n == </a:t>
            </a:r>
            <a:r>
              <a:rPr lang="en-US" sz="2000" dirty="0" smtClean="0">
                <a:solidFill>
                  <a:srgbClr val="0070C0"/>
                </a:solidFill>
              </a:rPr>
              <a:t>s</a:t>
            </a:r>
          </a:p>
          <a:p>
            <a:r>
              <a:rPr lang="en-US" sz="2000" dirty="0"/>
              <a:t>		= Just (CONS s UNIT, l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readCons</a:t>
            </a:r>
            <a:r>
              <a:rPr lang="en-US" sz="2000" dirty="0"/>
              <a:t> _ _ _ = 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5514110" y="4747490"/>
            <a:ext cx="2752436" cy="603900"/>
          </a:xfrm>
          <a:prstGeom prst="wedgeRectCallout">
            <a:avLst>
              <a:gd name="adj1" fmla="val -47193"/>
              <a:gd name="adj2" fmla="val -75324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Palatino Linotype" charset="0"/>
                <a:ea typeface="Palatino Linotype" charset="0"/>
                <a:cs typeface="Palatino Linotype" charset="0"/>
              </a:rPr>
              <a:t>why don’t we use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wa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9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serializeCons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755"/>
            <a:ext cx="8686800" cy="525059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in the instance of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serialize</a:t>
            </a:r>
            <a:r>
              <a:rPr lang="en-US" dirty="0" smtClean="0"/>
              <a:t> for actual datatypes we know the constructor names, specify them!</a:t>
            </a:r>
          </a:p>
          <a:p>
            <a:endParaRPr lang="en-US" sz="900" dirty="0" smtClean="0"/>
          </a:p>
          <a:p>
            <a:r>
              <a:rPr lang="en-US" b="1" dirty="0" smtClean="0"/>
              <a:t>instance</a:t>
            </a:r>
            <a:r>
              <a:rPr lang="en-US" dirty="0" smtClean="0"/>
              <a:t> </a:t>
            </a:r>
            <a:r>
              <a:rPr lang="en-US" dirty="0"/>
              <a:t>serialize Coin where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write c s = ...</a:t>
            </a:r>
          </a:p>
          <a:p>
            <a:r>
              <a:rPr lang="en-US" dirty="0"/>
              <a:t> read  l</a:t>
            </a:r>
          </a:p>
          <a:p>
            <a:r>
              <a:rPr lang="en-US" dirty="0"/>
              <a:t>  = </a:t>
            </a:r>
            <a:r>
              <a:rPr lang="en-US" b="1" dirty="0"/>
              <a:t>case</a:t>
            </a:r>
            <a:r>
              <a:rPr lang="en-US" dirty="0"/>
              <a:t> read2 (</a:t>
            </a:r>
            <a:r>
              <a:rPr lang="en-US" dirty="0" err="1">
                <a:solidFill>
                  <a:srgbClr val="0070C0"/>
                </a:solidFill>
              </a:rPr>
              <a:t>readCons</a:t>
            </a:r>
            <a:r>
              <a:rPr lang="en-US" dirty="0">
                <a:solidFill>
                  <a:srgbClr val="0070C0"/>
                </a:solidFill>
              </a:rPr>
              <a:t> "Head"</a:t>
            </a:r>
            <a:r>
              <a:rPr lang="en-US" dirty="0"/>
              <a:t> read)</a:t>
            </a:r>
          </a:p>
          <a:p>
            <a:r>
              <a:rPr lang="en-US" dirty="0"/>
              <a:t>               (</a:t>
            </a:r>
            <a:r>
              <a:rPr lang="en-US" dirty="0" err="1">
                <a:solidFill>
                  <a:srgbClr val="0070C0"/>
                </a:solidFill>
              </a:rPr>
              <a:t>readCons</a:t>
            </a:r>
            <a:r>
              <a:rPr lang="en-US" dirty="0">
                <a:solidFill>
                  <a:srgbClr val="0070C0"/>
                </a:solidFill>
              </a:rPr>
              <a:t> "Tail"</a:t>
            </a:r>
            <a:r>
              <a:rPr lang="en-US" dirty="0"/>
              <a:t> read) l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dirty="0" smtClean="0"/>
              <a:t>...</a:t>
            </a:r>
          </a:p>
          <a:p>
            <a:endParaRPr lang="en-US" sz="900" b="1" dirty="0"/>
          </a:p>
          <a:p>
            <a:r>
              <a:rPr lang="en-US" b="1" dirty="0" smtClean="0"/>
              <a:t>instance</a:t>
            </a:r>
            <a:r>
              <a:rPr lang="en-US" dirty="0" smtClean="0"/>
              <a:t> </a:t>
            </a:r>
            <a:r>
              <a:rPr lang="en-US" dirty="0"/>
              <a:t>serialize1 [] </a:t>
            </a:r>
            <a:r>
              <a:rPr lang="en-US" b="1" dirty="0" smtClean="0"/>
              <a:t>where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write1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writea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 s =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...</a:t>
            </a:r>
          </a:p>
          <a:p>
            <a:r>
              <a:rPr lang="en-US" dirty="0" smtClean="0"/>
              <a:t> read1  </a:t>
            </a:r>
            <a:r>
              <a:rPr lang="en-US" dirty="0" err="1"/>
              <a:t>reada</a:t>
            </a:r>
            <a:r>
              <a:rPr lang="en-US" dirty="0"/>
              <a:t> </a:t>
            </a:r>
            <a:r>
              <a:rPr lang="en-US" dirty="0" smtClean="0"/>
              <a:t>l</a:t>
            </a:r>
          </a:p>
          <a:p>
            <a:r>
              <a:rPr lang="en-US" dirty="0" smtClean="0"/>
              <a:t>  = </a:t>
            </a:r>
            <a:r>
              <a:rPr lang="en-US" b="1" dirty="0"/>
              <a:t>case</a:t>
            </a:r>
            <a:r>
              <a:rPr lang="en-US" dirty="0"/>
              <a:t> read2 (</a:t>
            </a:r>
            <a:r>
              <a:rPr lang="en-US" dirty="0" err="1">
                <a:solidFill>
                  <a:srgbClr val="0070C0"/>
                </a:solidFill>
              </a:rPr>
              <a:t>readCons</a:t>
            </a:r>
            <a:r>
              <a:rPr lang="en-US" dirty="0">
                <a:solidFill>
                  <a:srgbClr val="0070C0"/>
                </a:solidFill>
              </a:rPr>
              <a:t> ”</a:t>
            </a:r>
            <a:r>
              <a:rPr lang="en-US" dirty="0" smtClean="0">
                <a:solidFill>
                  <a:srgbClr val="0070C0"/>
                </a:solidFill>
              </a:rPr>
              <a:t>Nil” </a:t>
            </a:r>
            <a:r>
              <a:rPr lang="en-US" dirty="0" smtClean="0"/>
              <a:t>read)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readCons</a:t>
            </a:r>
            <a:r>
              <a:rPr lang="en-US" dirty="0">
                <a:solidFill>
                  <a:srgbClr val="0070C0"/>
                </a:solidFill>
              </a:rPr>
              <a:t> ”</a:t>
            </a:r>
            <a:r>
              <a:rPr lang="en-US" dirty="0" smtClean="0">
                <a:solidFill>
                  <a:srgbClr val="0070C0"/>
                </a:solidFill>
              </a:rPr>
              <a:t>Cons”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(read2 </a:t>
            </a:r>
            <a:r>
              <a:rPr lang="en-US" dirty="0" err="1"/>
              <a:t>reada</a:t>
            </a:r>
            <a:r>
              <a:rPr lang="en-US" dirty="0"/>
              <a:t> (read1 </a:t>
            </a:r>
            <a:r>
              <a:rPr lang="en-US" dirty="0" err="1"/>
              <a:t>reada</a:t>
            </a:r>
            <a:r>
              <a:rPr lang="en-US" dirty="0"/>
              <a:t>))) l </a:t>
            </a:r>
            <a:r>
              <a:rPr lang="en-US" b="1" dirty="0" smtClean="0"/>
              <a:t>of</a:t>
            </a:r>
          </a:p>
          <a:p>
            <a:r>
              <a:rPr lang="en-US" dirty="0"/>
              <a:t>		</a:t>
            </a:r>
            <a:r>
              <a:rPr lang="en-US" dirty="0" smtClean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3761014" y="2429161"/>
            <a:ext cx="4978400" cy="465353"/>
          </a:xfrm>
          <a:prstGeom prst="wedgeRectCallout">
            <a:avLst>
              <a:gd name="adj1" fmla="val -65036"/>
              <a:gd name="adj2" fmla="val 54328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:: </a:t>
            </a:r>
            <a:r>
              <a:rPr lang="en-US" sz="2000" dirty="0" err="1"/>
              <a:t>CoinG</a:t>
            </a:r>
            <a:r>
              <a:rPr lang="en-US" sz="2000" dirty="0"/>
              <a:t> :== EITHER (CONS UNIT) (CONS UNIT)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052945" y="6191907"/>
            <a:ext cx="5612905" cy="552039"/>
          </a:xfrm>
          <a:prstGeom prst="wedgeRectCallout">
            <a:avLst>
              <a:gd name="adj1" fmla="val -26201"/>
              <a:gd name="adj2" fmla="val -23847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:: </a:t>
            </a:r>
            <a:r>
              <a:rPr lang="en-US" sz="2000" dirty="0" err="1"/>
              <a:t>ListG</a:t>
            </a:r>
            <a:r>
              <a:rPr lang="en-US" sz="2000" dirty="0"/>
              <a:t> a :== EITHER </a:t>
            </a:r>
            <a:r>
              <a:rPr lang="en-US" sz="2000" dirty="0" smtClean="0"/>
              <a:t>(CONS UNIT) (CONS </a:t>
            </a:r>
            <a:r>
              <a:rPr lang="en-US" sz="2000" dirty="0"/>
              <a:t>(PAIR a [a]))</a:t>
            </a:r>
          </a:p>
        </p:txBody>
      </p:sp>
    </p:spTree>
    <p:extLst>
      <p:ext uri="{BB962C8B-B14F-4D97-AF65-F5344CB8AC3E}">
        <p14:creationId xmlns:p14="http://schemas.microsoft.com/office/powerpoint/2010/main" val="186848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avoid generic information in the serialized form</a:t>
            </a:r>
          </a:p>
          <a:p>
            <a:pPr marL="720725" lvl="2" indent="-457200"/>
            <a:r>
              <a:rPr lang="en-US" dirty="0" smtClean="0"/>
              <a:t>no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LEFT, RIGHT, PAIR, UNIT, CONS, ..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use only brackets around a constructor with all its arguments</a:t>
            </a:r>
          </a:p>
          <a:p>
            <a:pPr marL="720725" lvl="2" indent="-457200"/>
            <a:r>
              <a:rPr lang="en-US" dirty="0" smtClean="0"/>
              <a:t>no brackets if there are </a:t>
            </a:r>
            <a:r>
              <a:rPr lang="en-US" smtClean="0"/>
              <a:t>no arguments</a:t>
            </a:r>
          </a:p>
          <a:p>
            <a:pPr marL="720725" lvl="2" indent="-457200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["(","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"," ","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Leaf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",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 ",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",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 ",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Leaf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",")”]</a:t>
            </a:r>
          </a:p>
          <a:p>
            <a:pPr marL="720725" lvl="2" indent="-457200"/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with Basic types only: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(Bin Leaf True Leaf)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make sure that you implementation passes all tests</a:t>
            </a:r>
          </a:p>
          <a:p>
            <a:pPr marL="720725" lvl="2" indent="-457200"/>
            <a:r>
              <a:rPr lang="en-US" dirty="0" smtClean="0"/>
              <a:t>feel free to add tests</a:t>
            </a:r>
          </a:p>
          <a:p>
            <a:pPr marL="720725" lvl="2" indent="-457200"/>
            <a:r>
              <a:rPr lang="en-US" dirty="0" smtClean="0"/>
              <a:t>include output as a comment in your program</a:t>
            </a:r>
          </a:p>
          <a:p>
            <a:pPr marL="4572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generics in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754"/>
            <a:ext cx="8686800" cy="5544297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StdGeneric</a:t>
            </a:r>
            <a:r>
              <a:rPr lang="en-US" dirty="0">
                <a:latin typeface="Palatino Linotype" charset="0"/>
                <a:ea typeface="Palatino Linotype" charset="0"/>
                <a:cs typeface="Palatino Linotype" charset="0"/>
              </a:rPr>
              <a:t> 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imports generic types, set compiler flag</a:t>
            </a:r>
            <a:endParaRPr lang="en-US" dirty="0" smtClean="0">
              <a:solidFill>
                <a:srgbClr val="0070C0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pPr lvl="1"/>
            <a:r>
              <a:rPr lang="en-US" dirty="0" smtClean="0"/>
              <a:t>define generic functions one-by-one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generic</a:t>
            </a:r>
            <a:r>
              <a:rPr lang="en-US" dirty="0" smtClean="0">
                <a:solidFill>
                  <a:srgbClr val="0070C0"/>
                </a:solidFill>
              </a:rPr>
              <a:t> write a :: a [String] ➝ [String]</a:t>
            </a:r>
          </a:p>
          <a:p>
            <a:endParaRPr lang="en-US" sz="1000" dirty="0"/>
          </a:p>
          <a:p>
            <a:r>
              <a:rPr lang="en-US" b="1" dirty="0"/>
              <a:t>class</a:t>
            </a:r>
            <a:r>
              <a:rPr lang="en-US" dirty="0"/>
              <a:t> serialize a | </a:t>
            </a:r>
            <a:r>
              <a:rPr lang="en-US" dirty="0">
                <a:solidFill>
                  <a:schemeClr val="tx1"/>
                </a:solidFill>
              </a:rPr>
              <a:t>read{|*|},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write{|*|}</a:t>
            </a:r>
            <a:r>
              <a:rPr lang="en-US" dirty="0"/>
              <a:t> </a:t>
            </a:r>
            <a:r>
              <a:rPr lang="en-US" dirty="0" smtClean="0"/>
              <a:t>a</a:t>
            </a:r>
          </a:p>
          <a:p>
            <a:endParaRPr lang="en-US" sz="800" dirty="0" smtClean="0"/>
          </a:p>
          <a:p>
            <a:pPr lvl="1"/>
            <a:r>
              <a:rPr lang="en-US" dirty="0" smtClean="0"/>
              <a:t>make instances for basic types and generic types</a:t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UNIT, EITHER, PAIR, CONS, OBJECT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there is an additional argument for each </a:t>
            </a:r>
            <a:r>
              <a:rPr lang="en-US" dirty="0"/>
              <a:t>➝</a:t>
            </a:r>
            <a:r>
              <a:rPr lang="en-US" dirty="0" smtClean="0"/>
              <a:t> in the kind</a:t>
            </a:r>
          </a:p>
          <a:p>
            <a:r>
              <a:rPr lang="en-US" dirty="0"/>
              <a:t>﻿write{|UNIT|} </a:t>
            </a:r>
            <a:r>
              <a:rPr lang="en-US" dirty="0" smtClean="0"/>
              <a:t>        unit       </a:t>
            </a:r>
            <a:r>
              <a:rPr lang="en-US" dirty="0"/>
              <a:t>c = </a:t>
            </a:r>
            <a:r>
              <a:rPr lang="en-US" dirty="0" smtClean="0"/>
              <a:t>c</a:t>
            </a:r>
          </a:p>
          <a:p>
            <a:r>
              <a:rPr lang="en-US" dirty="0"/>
              <a:t>﻿write{|OBJECT|} </a:t>
            </a:r>
            <a:r>
              <a:rPr lang="en-US" dirty="0" err="1">
                <a:solidFill>
                  <a:srgbClr val="0070C0"/>
                </a:solidFill>
              </a:rPr>
              <a:t>wa</a:t>
            </a:r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OBJECT a) c = </a:t>
            </a:r>
            <a:r>
              <a:rPr lang="en-US" dirty="0" err="1">
                <a:solidFill>
                  <a:srgbClr val="0070C0"/>
                </a:solidFill>
              </a:rPr>
              <a:t>wa</a:t>
            </a:r>
            <a:r>
              <a:rPr lang="en-US" dirty="0"/>
              <a:t> a </a:t>
            </a:r>
            <a:r>
              <a:rPr lang="en-US" dirty="0" smtClean="0"/>
              <a:t>c</a:t>
            </a:r>
          </a:p>
          <a:p>
            <a:r>
              <a:rPr lang="en-US" dirty="0"/>
              <a:t>﻿write{|PAIR|} 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rgbClr val="0070C0"/>
                </a:solidFill>
              </a:rPr>
              <a:t>wa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wb</a:t>
            </a:r>
            <a:r>
              <a:rPr lang="en-US" dirty="0" smtClean="0"/>
              <a:t> </a:t>
            </a:r>
            <a:r>
              <a:rPr lang="en-US" dirty="0"/>
              <a:t>(PAIR </a:t>
            </a:r>
            <a:r>
              <a:rPr lang="en-US" dirty="0" smtClean="0"/>
              <a:t>a b) </a:t>
            </a:r>
            <a:r>
              <a:rPr lang="en-US" dirty="0"/>
              <a:t>c = </a:t>
            </a:r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derive it for the types needed</a:t>
            </a:r>
            <a:endParaRPr lang="en-US" dirty="0"/>
          </a:p>
          <a:p>
            <a:r>
              <a:rPr lang="en-US" b="1" dirty="0" smtClean="0"/>
              <a:t>derive</a:t>
            </a:r>
            <a:r>
              <a:rPr lang="en-US" dirty="0" smtClean="0"/>
              <a:t> write [], Bin, Coin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7850908" y="5523344"/>
            <a:ext cx="1173019" cy="295563"/>
          </a:xfrm>
          <a:prstGeom prst="wedgeRectCallout">
            <a:avLst>
              <a:gd name="adj1" fmla="val -77902"/>
              <a:gd name="adj2" fmla="val -21478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Consolas" charset="0"/>
                <a:ea typeface="Consolas" charset="0"/>
                <a:cs typeface="Consolas" charset="0"/>
              </a:rPr>
              <a:t>*➝*➝*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8257309" y="5145197"/>
            <a:ext cx="766618" cy="295563"/>
          </a:xfrm>
          <a:prstGeom prst="wedgeRectCallout">
            <a:avLst>
              <a:gd name="adj1" fmla="val -77902"/>
              <a:gd name="adj2" fmla="val -21478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➝*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8599055" y="4767050"/>
            <a:ext cx="424872" cy="295563"/>
          </a:xfrm>
          <a:prstGeom prst="wedgeRectCallout">
            <a:avLst>
              <a:gd name="adj1" fmla="val -77902"/>
              <a:gd name="adj2" fmla="val -21478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*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7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indicate kind in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indicate the kind in applications of generic functions</a:t>
            </a:r>
          </a:p>
          <a:p>
            <a:endParaRPr lang="pt-BR" sz="800" dirty="0" smtClean="0"/>
          </a:p>
          <a:p>
            <a:r>
              <a:rPr lang="pt-BR" b="1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GenEq</a:t>
            </a:r>
            <a:endParaRPr lang="pt-BR" dirty="0" smtClean="0"/>
          </a:p>
          <a:p>
            <a:endParaRPr lang="pt-BR" sz="800" dirty="0" smtClean="0"/>
          </a:p>
          <a:p>
            <a:r>
              <a:rPr lang="pt-BR" dirty="0" smtClean="0"/>
              <a:t>Start =</a:t>
            </a:r>
          </a:p>
          <a:p>
            <a:r>
              <a:rPr lang="pt-BR" dirty="0"/>
              <a:t> </a:t>
            </a:r>
            <a:r>
              <a:rPr lang="pt-BR" dirty="0" smtClean="0"/>
              <a:t> (</a:t>
            </a:r>
            <a:r>
              <a:rPr lang="pt-BR" dirty="0" err="1"/>
              <a:t>gEq</a:t>
            </a:r>
            <a:r>
              <a:rPr lang="pt-BR" dirty="0">
                <a:solidFill>
                  <a:srgbClr val="0070C0"/>
                </a:solidFill>
              </a:rPr>
              <a:t>{|*|}</a:t>
            </a:r>
            <a:r>
              <a:rPr lang="pt-BR" dirty="0"/>
              <a:t> [1,2] [3,4</a:t>
            </a:r>
            <a:r>
              <a:rPr lang="pt-BR" dirty="0" smtClean="0"/>
              <a:t>]</a:t>
            </a:r>
          </a:p>
          <a:p>
            <a:r>
              <a:rPr lang="pt-BR" dirty="0"/>
              <a:t> </a:t>
            </a:r>
            <a:r>
              <a:rPr lang="pt-BR" dirty="0" smtClean="0"/>
              <a:t> ,[1,2] === [3,4]</a:t>
            </a:r>
          </a:p>
          <a:p>
            <a:r>
              <a:rPr lang="pt-BR" dirty="0" smtClean="0"/>
              <a:t>  ,</a:t>
            </a:r>
            <a:r>
              <a:rPr lang="pt-BR" dirty="0" err="1"/>
              <a:t>gEq</a:t>
            </a:r>
            <a:r>
              <a:rPr lang="pt-BR" dirty="0">
                <a:solidFill>
                  <a:srgbClr val="0070C0"/>
                </a:solidFill>
              </a:rPr>
              <a:t>{|*-&gt;*|}</a:t>
            </a:r>
            <a:r>
              <a:rPr lang="pt-BR" dirty="0"/>
              <a:t> </a:t>
            </a:r>
            <a:r>
              <a:rPr lang="pt-BR" dirty="0" smtClean="0"/>
              <a:t>(==) </a:t>
            </a:r>
            <a:r>
              <a:rPr lang="pt-BR" dirty="0"/>
              <a:t>[1,2] [3,4</a:t>
            </a:r>
            <a:r>
              <a:rPr lang="pt-BR" dirty="0" smtClean="0"/>
              <a:t>]</a:t>
            </a:r>
          </a:p>
          <a:p>
            <a:r>
              <a:rPr lang="pt-BR" dirty="0"/>
              <a:t> </a:t>
            </a:r>
            <a:r>
              <a:rPr lang="pt-BR" dirty="0" smtClean="0"/>
              <a:t> )</a:t>
            </a:r>
          </a:p>
          <a:p>
            <a:endParaRPr lang="pt-BR" sz="800" dirty="0" smtClean="0"/>
          </a:p>
          <a:p>
            <a:pPr lvl="1"/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produces</a:t>
            </a:r>
            <a:r>
              <a:rPr lang="pt-BR" dirty="0"/>
              <a:t> </a:t>
            </a:r>
            <a:r>
              <a:rPr lang="pt-BR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t-BR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False,False,False</a:t>
            </a:r>
            <a:r>
              <a:rPr lang="pt-BR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3574471" y="1966281"/>
            <a:ext cx="3020291" cy="416700"/>
          </a:xfrm>
          <a:prstGeom prst="wedgeRectCallout">
            <a:avLst>
              <a:gd name="adj1" fmla="val -81993"/>
              <a:gd name="adj2" fmla="val -21793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Palatino Linotype" charset="0"/>
                <a:ea typeface="Palatino Linotype" charset="0"/>
                <a:cs typeface="Palatino Linotype" charset="0"/>
              </a:rPr>
              <a:t>as </a:t>
            </a:r>
            <a:r>
              <a:rPr lang="en-US" sz="2000" smtClean="0">
                <a:latin typeface="Palatino Linotype" charset="0"/>
                <a:ea typeface="Palatino Linotype" charset="0"/>
                <a:cs typeface="Palatino Linotype" charset="0"/>
              </a:rPr>
              <a:t>defined in the lecture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0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 from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145" y="1126836"/>
            <a:ext cx="8903855" cy="5706216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OBJECT indicates the type of generic objects</a:t>
            </a:r>
          </a:p>
          <a:p>
            <a:pPr lvl="1"/>
            <a:r>
              <a:rPr lang="en-US" dirty="0" smtClean="0"/>
              <a:t>Clean provides information about objects and constructors</a:t>
            </a:r>
          </a:p>
          <a:p>
            <a:pPr>
              <a:lnSpc>
                <a:spcPct val="90000"/>
              </a:lnSpc>
            </a:pPr>
            <a:r>
              <a:rPr lang="en-US" altLang="nl-NL" sz="1600" dirty="0">
                <a:solidFill>
                  <a:schemeClr val="tx1"/>
                </a:solidFill>
              </a:rPr>
              <a:t>:: </a:t>
            </a:r>
            <a:r>
              <a:rPr lang="en-US" altLang="nl-NL" sz="1600" dirty="0" err="1">
                <a:solidFill>
                  <a:schemeClr val="tx1"/>
                </a:solidFill>
              </a:rPr>
              <a:t>GenericConsDescriptor</a:t>
            </a:r>
            <a:r>
              <a:rPr lang="en-US" altLang="nl-NL" sz="1600" dirty="0">
                <a:solidFill>
                  <a:schemeClr val="tx1"/>
                </a:solidFill>
              </a:rPr>
              <a:t> = </a:t>
            </a:r>
          </a:p>
          <a:p>
            <a:pPr>
              <a:lnSpc>
                <a:spcPct val="90000"/>
              </a:lnSpc>
            </a:pPr>
            <a:r>
              <a:rPr lang="en-US" altLang="nl-NL" sz="1600" dirty="0" smtClean="0">
                <a:solidFill>
                  <a:schemeClr val="tx1"/>
                </a:solidFill>
              </a:rPr>
              <a:t>  { </a:t>
            </a:r>
            <a:r>
              <a:rPr lang="en-US" altLang="nl-NL" sz="1600" b="1" dirty="0" err="1" smtClean="0">
                <a:solidFill>
                  <a:srgbClr val="0070C0"/>
                </a:solidFill>
              </a:rPr>
              <a:t>gcd_name</a:t>
            </a:r>
            <a:r>
              <a:rPr lang="en-US" altLang="nl-NL" sz="1600" b="1" dirty="0" smtClean="0">
                <a:solidFill>
                  <a:srgbClr val="0070C0"/>
                </a:solidFill>
              </a:rPr>
              <a:t>     :: </a:t>
            </a:r>
            <a:r>
              <a:rPr lang="en-US" altLang="nl-NL" sz="1600" b="1" dirty="0">
                <a:solidFill>
                  <a:srgbClr val="0070C0"/>
                </a:solidFill>
              </a:rPr>
              <a:t>String			       	// name of constructor</a:t>
            </a:r>
          </a:p>
          <a:p>
            <a:pPr>
              <a:lnSpc>
                <a:spcPct val="90000"/>
              </a:lnSpc>
            </a:pPr>
            <a:r>
              <a:rPr lang="en-US" altLang="nl-NL" sz="1600" dirty="0" smtClean="0">
                <a:solidFill>
                  <a:schemeClr val="tx1"/>
                </a:solidFill>
              </a:rPr>
              <a:t>  , </a:t>
            </a:r>
            <a:r>
              <a:rPr lang="en-US" altLang="nl-NL" sz="1600" dirty="0" err="1" smtClean="0">
                <a:solidFill>
                  <a:schemeClr val="tx1"/>
                </a:solidFill>
              </a:rPr>
              <a:t>gcd_arity</a:t>
            </a:r>
            <a:r>
              <a:rPr lang="en-US" altLang="nl-NL" sz="1600" dirty="0" smtClean="0">
                <a:solidFill>
                  <a:schemeClr val="tx1"/>
                </a:solidFill>
              </a:rPr>
              <a:t>    :: </a:t>
            </a:r>
            <a:r>
              <a:rPr lang="en-US" altLang="nl-NL" sz="1600" dirty="0" err="1">
                <a:solidFill>
                  <a:schemeClr val="tx1"/>
                </a:solidFill>
              </a:rPr>
              <a:t>Int</a:t>
            </a:r>
            <a:r>
              <a:rPr lang="en-US" altLang="nl-NL" sz="1600" dirty="0">
                <a:solidFill>
                  <a:schemeClr val="tx1"/>
                </a:solidFill>
              </a:rPr>
              <a:t>			       	</a:t>
            </a:r>
            <a:r>
              <a:rPr lang="en-US" altLang="nl-NL" sz="1600" dirty="0" smtClean="0">
                <a:solidFill>
                  <a:schemeClr val="tx1"/>
                </a:solidFill>
              </a:rPr>
              <a:t>	// </a:t>
            </a:r>
            <a:r>
              <a:rPr lang="en-US" altLang="nl-NL" sz="1600" dirty="0">
                <a:solidFill>
                  <a:schemeClr val="tx1"/>
                </a:solidFill>
              </a:rPr>
              <a:t>arity of constructor</a:t>
            </a:r>
          </a:p>
          <a:p>
            <a:pPr>
              <a:lnSpc>
                <a:spcPct val="90000"/>
              </a:lnSpc>
            </a:pPr>
            <a:r>
              <a:rPr lang="en-US" altLang="nl-NL" sz="1600" dirty="0" smtClean="0">
                <a:solidFill>
                  <a:schemeClr val="tx1"/>
                </a:solidFill>
              </a:rPr>
              <a:t>  , </a:t>
            </a:r>
            <a:r>
              <a:rPr lang="en-US" altLang="nl-NL" sz="1600" dirty="0" err="1" smtClean="0">
                <a:solidFill>
                  <a:schemeClr val="tx1"/>
                </a:solidFill>
              </a:rPr>
              <a:t>gcd_prio</a:t>
            </a:r>
            <a:r>
              <a:rPr lang="en-US" altLang="nl-NL" sz="1600" dirty="0" smtClean="0">
                <a:solidFill>
                  <a:schemeClr val="tx1"/>
                </a:solidFill>
              </a:rPr>
              <a:t>     :: </a:t>
            </a:r>
            <a:r>
              <a:rPr lang="en-US" altLang="nl-NL" sz="1600" dirty="0" err="1">
                <a:solidFill>
                  <a:schemeClr val="tx1"/>
                </a:solidFill>
              </a:rPr>
              <a:t>GenConsPrio</a:t>
            </a:r>
            <a:r>
              <a:rPr lang="en-US" altLang="nl-NL" sz="1600" dirty="0">
                <a:solidFill>
                  <a:schemeClr val="tx1"/>
                </a:solidFill>
              </a:rPr>
              <a:t>		       	// priority and associativity</a:t>
            </a:r>
          </a:p>
          <a:p>
            <a:pPr>
              <a:lnSpc>
                <a:spcPct val="90000"/>
              </a:lnSpc>
            </a:pPr>
            <a:r>
              <a:rPr lang="en-US" altLang="nl-NL" sz="1600" dirty="0" smtClean="0">
                <a:solidFill>
                  <a:schemeClr val="tx1"/>
                </a:solidFill>
              </a:rPr>
              <a:t>  , </a:t>
            </a:r>
            <a:r>
              <a:rPr lang="en-US" altLang="nl-NL" sz="1600" dirty="0" err="1" smtClean="0">
                <a:solidFill>
                  <a:schemeClr val="tx1"/>
                </a:solidFill>
              </a:rPr>
              <a:t>gcd_type_def</a:t>
            </a:r>
            <a:r>
              <a:rPr lang="en-US" altLang="nl-NL" sz="1600" dirty="0" smtClean="0">
                <a:solidFill>
                  <a:schemeClr val="tx1"/>
                </a:solidFill>
              </a:rPr>
              <a:t> :: </a:t>
            </a:r>
            <a:r>
              <a:rPr lang="en-US" altLang="nl-NL" sz="1600" dirty="0" err="1" smtClean="0">
                <a:solidFill>
                  <a:schemeClr val="tx1"/>
                </a:solidFill>
              </a:rPr>
              <a:t>GenericTypeDefDescriptor</a:t>
            </a:r>
            <a:r>
              <a:rPr lang="en-US" altLang="nl-NL" sz="1600" dirty="0" smtClean="0">
                <a:solidFill>
                  <a:schemeClr val="tx1"/>
                </a:solidFill>
              </a:rPr>
              <a:t> // </a:t>
            </a:r>
            <a:r>
              <a:rPr lang="en-US" altLang="nl-NL" sz="1600" dirty="0">
                <a:solidFill>
                  <a:schemeClr val="tx1"/>
                </a:solidFill>
              </a:rPr>
              <a:t>type </a:t>
            </a:r>
            <a:r>
              <a:rPr lang="en-US" altLang="nl-NL" sz="1600" dirty="0" err="1">
                <a:solidFill>
                  <a:schemeClr val="tx1"/>
                </a:solidFill>
              </a:rPr>
              <a:t>def</a:t>
            </a:r>
            <a:r>
              <a:rPr lang="en-US" altLang="nl-NL" sz="1600" dirty="0">
                <a:solidFill>
                  <a:schemeClr val="tx1"/>
                </a:solidFill>
              </a:rPr>
              <a:t> of constructor</a:t>
            </a:r>
          </a:p>
          <a:p>
            <a:pPr>
              <a:lnSpc>
                <a:spcPct val="90000"/>
              </a:lnSpc>
            </a:pPr>
            <a:r>
              <a:rPr lang="en-US" altLang="nl-NL" sz="1600" dirty="0" smtClean="0">
                <a:solidFill>
                  <a:schemeClr val="tx1"/>
                </a:solidFill>
              </a:rPr>
              <a:t>  , </a:t>
            </a:r>
            <a:r>
              <a:rPr lang="en-US" altLang="nl-NL" sz="1600" dirty="0" err="1" smtClean="0">
                <a:solidFill>
                  <a:schemeClr val="tx1"/>
                </a:solidFill>
              </a:rPr>
              <a:t>gcd_type</a:t>
            </a:r>
            <a:r>
              <a:rPr lang="en-US" altLang="nl-NL" sz="1600" dirty="0" smtClean="0">
                <a:solidFill>
                  <a:schemeClr val="tx1"/>
                </a:solidFill>
              </a:rPr>
              <a:t>     :: </a:t>
            </a:r>
            <a:r>
              <a:rPr lang="en-US" altLang="nl-NL" sz="1600" dirty="0" err="1" smtClean="0">
                <a:solidFill>
                  <a:schemeClr val="tx1"/>
                </a:solidFill>
              </a:rPr>
              <a:t>GenType</a:t>
            </a:r>
            <a:r>
              <a:rPr lang="en-US" altLang="nl-NL" sz="1600" dirty="0" smtClean="0">
                <a:solidFill>
                  <a:schemeClr val="tx1"/>
                </a:solidFill>
              </a:rPr>
              <a:t>                  // </a:t>
            </a:r>
            <a:r>
              <a:rPr lang="en-US" altLang="nl-NL" sz="1600" dirty="0">
                <a:solidFill>
                  <a:schemeClr val="tx1"/>
                </a:solidFill>
              </a:rPr>
              <a:t>type of the constructor</a:t>
            </a:r>
          </a:p>
          <a:p>
            <a:pPr>
              <a:lnSpc>
                <a:spcPct val="90000"/>
              </a:lnSpc>
            </a:pPr>
            <a:r>
              <a:rPr lang="en-US" altLang="nl-NL" sz="1600" dirty="0" smtClean="0">
                <a:solidFill>
                  <a:schemeClr val="tx1"/>
                </a:solidFill>
              </a:rPr>
              <a:t>  , </a:t>
            </a:r>
            <a:r>
              <a:rPr lang="en-US" altLang="nl-NL" sz="1600" dirty="0" err="1" smtClean="0">
                <a:solidFill>
                  <a:schemeClr val="tx1"/>
                </a:solidFill>
              </a:rPr>
              <a:t>gcd_fields</a:t>
            </a:r>
            <a:r>
              <a:rPr lang="en-US" altLang="nl-NL" sz="1600" dirty="0" smtClean="0">
                <a:solidFill>
                  <a:schemeClr val="tx1"/>
                </a:solidFill>
              </a:rPr>
              <a:t>   :: </a:t>
            </a:r>
            <a:r>
              <a:rPr lang="en-US" altLang="nl-NL" sz="1600" dirty="0">
                <a:solidFill>
                  <a:schemeClr val="tx1"/>
                </a:solidFill>
              </a:rPr>
              <a:t>[</a:t>
            </a:r>
            <a:r>
              <a:rPr lang="en-US" altLang="nl-NL" sz="1600" dirty="0" err="1">
                <a:solidFill>
                  <a:schemeClr val="tx1"/>
                </a:solidFill>
              </a:rPr>
              <a:t>GenericFieldDescriptor</a:t>
            </a:r>
            <a:r>
              <a:rPr lang="en-US" altLang="nl-NL" sz="1600" dirty="0" smtClean="0">
                <a:solidFill>
                  <a:schemeClr val="tx1"/>
                </a:solidFill>
              </a:rPr>
              <a:t>] // </a:t>
            </a:r>
            <a:r>
              <a:rPr lang="en-US" altLang="nl-NL" sz="1600" dirty="0">
                <a:solidFill>
                  <a:schemeClr val="tx1"/>
                </a:solidFill>
              </a:rPr>
              <a:t>non-empty for records</a:t>
            </a:r>
          </a:p>
          <a:p>
            <a:pPr>
              <a:lnSpc>
                <a:spcPct val="90000"/>
              </a:lnSpc>
            </a:pPr>
            <a:r>
              <a:rPr lang="en-US" altLang="nl-NL" sz="1600" dirty="0" smtClean="0">
                <a:solidFill>
                  <a:schemeClr val="tx1"/>
                </a:solidFill>
              </a:rPr>
              <a:t>  , </a:t>
            </a:r>
            <a:r>
              <a:rPr lang="en-US" altLang="nl-NL" sz="1600" dirty="0" err="1" smtClean="0">
                <a:solidFill>
                  <a:schemeClr val="tx1"/>
                </a:solidFill>
              </a:rPr>
              <a:t>gcd_index</a:t>
            </a:r>
            <a:r>
              <a:rPr lang="en-US" altLang="nl-NL" sz="1600" dirty="0" smtClean="0">
                <a:solidFill>
                  <a:schemeClr val="tx1"/>
                </a:solidFill>
              </a:rPr>
              <a:t>    :: </a:t>
            </a:r>
            <a:r>
              <a:rPr lang="en-US" altLang="nl-NL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nl-NL" sz="1600" dirty="0" smtClean="0">
                <a:solidFill>
                  <a:schemeClr val="tx1"/>
                </a:solidFill>
              </a:rPr>
              <a:t>                      // </a:t>
            </a:r>
            <a:r>
              <a:rPr lang="en-US" altLang="nl-NL" sz="1600" dirty="0">
                <a:solidFill>
                  <a:schemeClr val="tx1"/>
                </a:solidFill>
              </a:rPr>
              <a:t>index in the type </a:t>
            </a:r>
            <a:r>
              <a:rPr lang="en-US" altLang="nl-NL" sz="1600" dirty="0" err="1">
                <a:solidFill>
                  <a:schemeClr val="tx1"/>
                </a:solidFill>
              </a:rPr>
              <a:t>def</a:t>
            </a:r>
            <a:endParaRPr lang="en-US" altLang="nl-NL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nl-NL" sz="1600" dirty="0" smtClean="0">
                <a:solidFill>
                  <a:schemeClr val="tx1"/>
                </a:solidFill>
              </a:rPr>
              <a:t>  }</a:t>
            </a:r>
            <a:endParaRPr lang="en-US" altLang="nl-NL" sz="1600" dirty="0">
              <a:solidFill>
                <a:schemeClr val="tx1"/>
              </a:solidFill>
            </a:endParaRPr>
          </a:p>
          <a:p>
            <a:pPr lvl="1"/>
            <a:r>
              <a:rPr lang="en-US" dirty="0" smtClean="0"/>
              <a:t>we can use this name in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lang="en-US" dirty="0" smtClean="0">
                <a:latin typeface="Palatino Linotype" charset="0"/>
                <a:ea typeface="Palatino Linotype" charset="0"/>
                <a:cs typeface="Palatino Linotype" charset="0"/>
              </a:rPr>
              <a:t>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read</a:t>
            </a:r>
            <a:r>
              <a:rPr lang="en-US" dirty="0" smtClean="0"/>
              <a:t>:</a:t>
            </a:r>
          </a:p>
          <a:p>
            <a:r>
              <a:rPr lang="en-US" sz="2200" dirty="0"/>
              <a:t>﻿write{|CONS of {</a:t>
            </a:r>
            <a:r>
              <a:rPr lang="en-US" sz="2200" dirty="0" err="1">
                <a:solidFill>
                  <a:srgbClr val="0070C0"/>
                </a:solidFill>
              </a:rPr>
              <a:t>gcd_name</a:t>
            </a:r>
            <a:r>
              <a:rPr lang="en-US" sz="2200" dirty="0" err="1"/>
              <a:t>,gcd_arity</a:t>
            </a:r>
            <a:r>
              <a:rPr lang="en-US" sz="2200" dirty="0"/>
              <a:t>}|} </a:t>
            </a:r>
            <a:r>
              <a:rPr lang="en-US" sz="2200" dirty="0" err="1"/>
              <a:t>wa</a:t>
            </a:r>
            <a:r>
              <a:rPr lang="en-US" sz="2200" dirty="0"/>
              <a:t> (CONS a) </a:t>
            </a:r>
            <a:r>
              <a:rPr lang="en-US" sz="2200" dirty="0" smtClean="0"/>
              <a:t>c = ..</a:t>
            </a:r>
          </a:p>
          <a:p>
            <a:r>
              <a:rPr lang="en-US" sz="2200" dirty="0"/>
              <a:t>﻿read{|CONS of {</a:t>
            </a:r>
            <a:r>
              <a:rPr lang="en-US" sz="2200" dirty="0" err="1" smtClean="0">
                <a:solidFill>
                  <a:srgbClr val="0070C0"/>
                </a:solidFill>
              </a:rPr>
              <a:t>gcd_name</a:t>
            </a:r>
            <a:r>
              <a:rPr lang="en-US" sz="2200" dirty="0" smtClean="0"/>
              <a:t>}|} </a:t>
            </a:r>
            <a:r>
              <a:rPr lang="en-US" sz="2200" dirty="0" err="1"/>
              <a:t>ra</a:t>
            </a:r>
            <a:r>
              <a:rPr lang="en-US" sz="2200" dirty="0"/>
              <a:t> [</a:t>
            </a:r>
            <a:r>
              <a:rPr lang="en-US" sz="2200" dirty="0" err="1"/>
              <a:t>s:l</a:t>
            </a:r>
            <a:r>
              <a:rPr lang="en-US" sz="2200" dirty="0"/>
              <a:t>] | </a:t>
            </a:r>
            <a:r>
              <a:rPr lang="en-US" sz="2200" dirty="0" smtClean="0"/>
              <a:t>s </a:t>
            </a:r>
            <a:r>
              <a:rPr lang="en-US" sz="2200" dirty="0"/>
              <a:t>== </a:t>
            </a:r>
            <a:r>
              <a:rPr lang="en-US" sz="2200" dirty="0" err="1" smtClean="0">
                <a:solidFill>
                  <a:srgbClr val="0070C0"/>
                </a:solidFill>
              </a:rPr>
              <a:t>gcd_name</a:t>
            </a:r>
            <a:endParaRPr lang="en-US" sz="2200" dirty="0" smtClean="0">
              <a:solidFill>
                <a:srgbClr val="0070C0"/>
              </a:solidFill>
            </a:endParaRPr>
          </a:p>
          <a:p>
            <a:r>
              <a:rPr lang="en-US" sz="2200" dirty="0"/>
              <a:t> </a:t>
            </a:r>
            <a:r>
              <a:rPr lang="en-US" sz="2200" dirty="0" smtClean="0"/>
              <a:t> = ..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= ..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1634837" y="5864027"/>
            <a:ext cx="2309091" cy="603900"/>
          </a:xfrm>
          <a:prstGeom prst="wedgeRectCallout">
            <a:avLst>
              <a:gd name="adj1" fmla="val 6807"/>
              <a:gd name="adj2" fmla="val -90618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Palatino Linotype" charset="0"/>
                <a:ea typeface="Palatino Linotype" charset="0"/>
                <a:cs typeface="Palatino Linotype" charset="0"/>
              </a:rPr>
              <a:t>no need to pass </a:t>
            </a:r>
            <a:r>
              <a:rPr lang="en-US" sz="2000" smtClean="0">
                <a:latin typeface="Palatino Linotype" charset="0"/>
                <a:ea typeface="Palatino Linotype" charset="0"/>
                <a:cs typeface="Palatino Linotype" charset="0"/>
              </a:rPr>
              <a:t>the names around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294906" y="5864027"/>
            <a:ext cx="3999344" cy="603900"/>
          </a:xfrm>
          <a:prstGeom prst="wedgeRectCallout">
            <a:avLst>
              <a:gd name="adj1" fmla="val -58793"/>
              <a:gd name="adj2" fmla="val -15675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Palatino Linotype" charset="0"/>
                <a:ea typeface="Palatino Linotype" charset="0"/>
                <a:cs typeface="Palatino Linotype" charset="0"/>
              </a:rPr>
              <a:t>the system </a:t>
            </a:r>
            <a:r>
              <a:rPr lang="en-US" sz="2000" smtClean="0">
                <a:latin typeface="Palatino Linotype" charset="0"/>
                <a:ea typeface="Palatino Linotype" charset="0"/>
                <a:cs typeface="Palatino Linotype" charset="0"/>
              </a:rPr>
              <a:t>knows the constructor </a:t>
            </a:r>
            <a:r>
              <a:rPr lang="en-US" sz="2000" dirty="0" smtClean="0">
                <a:latin typeface="Palatino Linotype" charset="0"/>
                <a:ea typeface="Palatino Linotype" charset="0"/>
                <a:cs typeface="Palatino Linotype" charset="0"/>
              </a:rPr>
              <a:t>we are going to read!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74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these generics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40" y="1288755"/>
            <a:ext cx="8229600" cy="5061498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generics are a key supporting technique used in many places in the rest of this course</a:t>
            </a:r>
          </a:p>
          <a:p>
            <a:pPr lvl="2"/>
            <a:r>
              <a:rPr lang="en-US" dirty="0" smtClean="0"/>
              <a:t>the ideal tool for lazy programmers:</a:t>
            </a:r>
            <a:br>
              <a:rPr lang="en-US" dirty="0" smtClean="0"/>
            </a:br>
            <a:r>
              <a:rPr lang="en-US" dirty="0" smtClean="0"/>
              <a:t>define a new operation for basic types</a:t>
            </a:r>
            <a:br>
              <a:rPr lang="en-US" dirty="0" smtClean="0"/>
            </a:br>
            <a:r>
              <a:rPr lang="en-US" dirty="0" smtClean="0"/>
              <a:t>derive it for any new data type used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make sure you can implement </a:t>
            </a:r>
            <a:br>
              <a:rPr lang="en-US" dirty="0" smtClean="0"/>
            </a:br>
            <a:r>
              <a:rPr lang="en-US" dirty="0" smtClean="0"/>
              <a:t>and use generics!</a:t>
            </a:r>
          </a:p>
          <a:p>
            <a:pPr lvl="2"/>
            <a:r>
              <a:rPr lang="en-US" dirty="0" smtClean="0"/>
              <a:t>note that this has nothing to do with</a:t>
            </a:r>
            <a:br>
              <a:rPr lang="en-US" dirty="0" smtClean="0"/>
            </a:br>
            <a:r>
              <a:rPr lang="en-US" dirty="0" smtClean="0"/>
              <a:t>generics in OO, that is just overloading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839" y="2641903"/>
            <a:ext cx="3738880" cy="37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9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:: UNIT = UNIT</a:t>
            </a:r>
          </a:p>
          <a:p>
            <a:r>
              <a:rPr lang="en-US" b="1" dirty="0" smtClean="0"/>
              <a:t>instance</a:t>
            </a:r>
            <a:r>
              <a:rPr lang="en-US" dirty="0" smtClean="0"/>
              <a:t> == UNIT </a:t>
            </a:r>
            <a:r>
              <a:rPr lang="en-US" b="1" dirty="0" smtClean="0"/>
              <a:t>where</a:t>
            </a:r>
          </a:p>
          <a:p>
            <a:r>
              <a:rPr lang="en-US" dirty="0"/>
              <a:t>	</a:t>
            </a:r>
            <a:r>
              <a:rPr lang="en-US" dirty="0" smtClean="0"/>
              <a:t>(==) ? ? = ?</a:t>
            </a:r>
          </a:p>
          <a:p>
            <a:pPr lvl="1"/>
            <a:r>
              <a:rPr lang="en-US" dirty="0" smtClean="0"/>
              <a:t>do we need a pattern match, or alternatives?</a:t>
            </a:r>
          </a:p>
          <a:p>
            <a:pPr lvl="1"/>
            <a:endParaRPr lang="en-US" sz="1000" dirty="0"/>
          </a:p>
          <a:p>
            <a:pPr lvl="1"/>
            <a:r>
              <a:rPr lang="en-US" dirty="0" smtClean="0"/>
              <a:t>there is only one option for objects of type UNIT, hence</a:t>
            </a:r>
          </a:p>
          <a:p>
            <a:r>
              <a:rPr lang="en-US" b="1" dirty="0"/>
              <a:t>instance</a:t>
            </a:r>
            <a:r>
              <a:rPr lang="en-US" dirty="0"/>
              <a:t> == UNIT </a:t>
            </a:r>
            <a:r>
              <a:rPr lang="en-US" b="1" dirty="0"/>
              <a:t>where</a:t>
            </a:r>
          </a:p>
          <a:p>
            <a:r>
              <a:rPr lang="en-US" dirty="0"/>
              <a:t>	(==) </a:t>
            </a:r>
            <a:r>
              <a:rPr lang="en-US" dirty="0" smtClean="0"/>
              <a:t>_ _ </a:t>
            </a:r>
            <a:r>
              <a:rPr lang="en-US" dirty="0"/>
              <a:t>= </a:t>
            </a:r>
            <a:r>
              <a:rPr lang="en-US" dirty="0" smtClean="0"/>
              <a:t>True</a:t>
            </a:r>
          </a:p>
          <a:p>
            <a:pPr lvl="2"/>
            <a:r>
              <a:rPr lang="en-US" dirty="0" smtClean="0"/>
              <a:t>we use UNIT only to satisfy the type system for objects of kind </a:t>
            </a:r>
            <a:r>
              <a:rPr lang="en-US" dirty="0"/>
              <a:t>*➝*</a:t>
            </a:r>
            <a:r>
              <a:rPr lang="en-US" dirty="0" smtClean="0"/>
              <a:t> without actual arguments, it contains no information</a:t>
            </a:r>
            <a:endParaRPr lang="en-US" dirty="0"/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the only snag is lazy evaluation,</a:t>
            </a:r>
            <a:br>
              <a:rPr lang="en-US" dirty="0" smtClean="0"/>
            </a:br>
            <a:r>
              <a:rPr lang="en-US" dirty="0" smtClean="0"/>
              <a:t>using patterns forces evaluation while variables doesn’t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:: CONS a = CONS String a</a:t>
            </a:r>
          </a:p>
          <a:p>
            <a:endParaRPr lang="en-US" sz="1000" dirty="0"/>
          </a:p>
          <a:p>
            <a:r>
              <a:rPr lang="en-US" b="1" dirty="0"/>
              <a:t>instance</a:t>
            </a:r>
            <a:r>
              <a:rPr lang="en-US" dirty="0"/>
              <a:t> == (</a:t>
            </a:r>
            <a:r>
              <a:rPr lang="en-US" dirty="0" smtClean="0"/>
              <a:t>CONS </a:t>
            </a:r>
            <a:r>
              <a:rPr lang="en-US" dirty="0"/>
              <a:t>a) | == a </a:t>
            </a:r>
            <a:r>
              <a:rPr lang="en-US" b="1" dirty="0" smtClean="0"/>
              <a:t>where</a:t>
            </a:r>
          </a:p>
          <a:p>
            <a:r>
              <a:rPr lang="en-US" dirty="0"/>
              <a:t> </a:t>
            </a:r>
            <a:r>
              <a:rPr lang="en-US" dirty="0" smtClean="0"/>
              <a:t> (==) </a:t>
            </a:r>
            <a:r>
              <a:rPr lang="en-US" dirty="0"/>
              <a:t>(</a:t>
            </a:r>
            <a:r>
              <a:rPr lang="en-US" dirty="0" smtClean="0"/>
              <a:t>CONS </a:t>
            </a:r>
            <a:r>
              <a:rPr lang="en-US" dirty="0"/>
              <a:t>_ x) (</a:t>
            </a:r>
            <a:r>
              <a:rPr lang="en-US" dirty="0" smtClean="0"/>
              <a:t>CONS </a:t>
            </a:r>
            <a:r>
              <a:rPr lang="en-US" dirty="0"/>
              <a:t>_ y) = x == y  </a:t>
            </a:r>
          </a:p>
          <a:p>
            <a:pPr marL="0" lvl="1" indent="0">
              <a:buNone/>
            </a:pPr>
            <a:r>
              <a:rPr lang="en-US" dirty="0" smtClean="0"/>
              <a:t>or</a:t>
            </a:r>
          </a:p>
          <a:p>
            <a:r>
              <a:rPr lang="en-US" b="1" dirty="0"/>
              <a:t>instance</a:t>
            </a:r>
            <a:r>
              <a:rPr lang="en-US" dirty="0"/>
              <a:t> == (</a:t>
            </a:r>
            <a:r>
              <a:rPr lang="en-US" dirty="0" smtClean="0"/>
              <a:t>CONS </a:t>
            </a:r>
            <a:r>
              <a:rPr lang="en-US" dirty="0"/>
              <a:t>a) | == a </a:t>
            </a:r>
            <a:r>
              <a:rPr lang="en-US" b="1" dirty="0" smtClean="0"/>
              <a:t>where</a:t>
            </a:r>
          </a:p>
          <a:p>
            <a:r>
              <a:rPr lang="en-US" dirty="0"/>
              <a:t> </a:t>
            </a:r>
            <a:r>
              <a:rPr lang="en-US" dirty="0" smtClean="0"/>
              <a:t> (==) </a:t>
            </a:r>
            <a:r>
              <a:rPr lang="en-US" dirty="0"/>
              <a:t>(</a:t>
            </a:r>
            <a:r>
              <a:rPr lang="en-US" dirty="0" smtClean="0"/>
              <a:t>CONS </a:t>
            </a:r>
            <a:r>
              <a:rPr lang="en-US" dirty="0"/>
              <a:t>a x) (</a:t>
            </a:r>
            <a:r>
              <a:rPr lang="en-US" dirty="0" smtClean="0"/>
              <a:t>CONS </a:t>
            </a:r>
            <a:r>
              <a:rPr lang="en-US" dirty="0"/>
              <a:t>b y) = </a:t>
            </a:r>
            <a:r>
              <a:rPr lang="en-US" dirty="0">
                <a:solidFill>
                  <a:srgbClr val="0070C0"/>
                </a:solidFill>
              </a:rPr>
              <a:t>a == b &amp;&amp;</a:t>
            </a:r>
            <a:r>
              <a:rPr lang="en-US" dirty="0"/>
              <a:t> x == </a:t>
            </a:r>
            <a:r>
              <a:rPr lang="en-US" dirty="0" smtClean="0"/>
              <a:t>y</a:t>
            </a:r>
          </a:p>
          <a:p>
            <a:endParaRPr lang="en-US" sz="1000" dirty="0"/>
          </a:p>
          <a:p>
            <a:pPr lvl="1"/>
            <a:r>
              <a:rPr lang="en-US" dirty="0" smtClean="0"/>
              <a:t>the generic structure 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EITHER</a:t>
            </a:r>
            <a:r>
              <a:rPr lang="en-US" dirty="0" smtClean="0"/>
              <a:t>s guarantees that we have identical constructors, </a:t>
            </a:r>
            <a:br>
              <a:rPr lang="en-US" dirty="0" smtClean="0"/>
            </a:br>
            <a:r>
              <a:rPr lang="en-US" dirty="0" smtClean="0"/>
              <a:t>there is </a:t>
            </a:r>
            <a:r>
              <a:rPr lang="en-US" b="1" dirty="0" smtClean="0">
                <a:solidFill>
                  <a:srgbClr val="0070C0"/>
                </a:solidFill>
              </a:rPr>
              <a:t>no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reason to check the name of the constructor</a:t>
            </a:r>
            <a:r>
              <a:rPr lang="en-US" dirty="0" smtClean="0"/>
              <a:t>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080" y="445654"/>
            <a:ext cx="266192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0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:: Bin   a = Leaf | Bin (Bin a) a (Bin a</a:t>
            </a:r>
            <a:r>
              <a:rPr lang="en-US" dirty="0" smtClean="0"/>
              <a:t>)</a:t>
            </a:r>
          </a:p>
          <a:p>
            <a:r>
              <a:rPr lang="en-US" dirty="0" smtClean="0"/>
              <a:t>:: </a:t>
            </a:r>
            <a:r>
              <a:rPr lang="en-US" dirty="0" err="1"/>
              <a:t>BinG</a:t>
            </a:r>
            <a:r>
              <a:rPr lang="en-US" dirty="0"/>
              <a:t>  a :== EITHER </a:t>
            </a:r>
            <a:r>
              <a:rPr lang="en-US" dirty="0">
                <a:solidFill>
                  <a:srgbClr val="0070C0"/>
                </a:solidFill>
              </a:rPr>
              <a:t>(CONS UNIT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sz="2000" dirty="0" smtClean="0"/>
              <a:t>(</a:t>
            </a:r>
            <a:r>
              <a:rPr lang="en-US" sz="2000" dirty="0"/>
              <a:t>CONS (PAIR (Bin a) (PAIR a (Bin a</a:t>
            </a:r>
            <a:r>
              <a:rPr lang="en-US" sz="2000" dirty="0" smtClean="0"/>
              <a:t>))))</a:t>
            </a:r>
            <a:endParaRPr lang="en-US" dirty="0" smtClean="0"/>
          </a:p>
          <a:p>
            <a:r>
              <a:rPr lang="en-US" dirty="0" smtClean="0"/>
              <a:t>:: </a:t>
            </a:r>
            <a:r>
              <a:rPr lang="en-US" dirty="0" err="1"/>
              <a:t>ListG</a:t>
            </a:r>
            <a:r>
              <a:rPr lang="en-US" dirty="0"/>
              <a:t> a :== EITHER </a:t>
            </a:r>
            <a:r>
              <a:rPr lang="en-US" dirty="0">
                <a:solidFill>
                  <a:srgbClr val="0070C0"/>
                </a:solidFill>
              </a:rPr>
              <a:t>(CONS UNIT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dirty="0" smtClean="0"/>
              <a:t>               (CONS </a:t>
            </a:r>
            <a:r>
              <a:rPr lang="en-US" dirty="0"/>
              <a:t>(PAIR a [a</a:t>
            </a:r>
            <a:r>
              <a:rPr lang="en-US" dirty="0" smtClean="0"/>
              <a:t>]))</a:t>
            </a:r>
          </a:p>
          <a:p>
            <a:r>
              <a:rPr lang="en-US" dirty="0" err="1" smtClean="0"/>
              <a:t>fromList</a:t>
            </a:r>
            <a:r>
              <a:rPr lang="en-US" dirty="0" smtClean="0"/>
              <a:t> []  ➝</a:t>
            </a:r>
          </a:p>
          <a:p>
            <a:r>
              <a:rPr lang="en-US" dirty="0" err="1" smtClean="0"/>
              <a:t>fromBin</a:t>
            </a:r>
            <a:r>
              <a:rPr lang="en-US" dirty="0" smtClean="0"/>
              <a:t> Leaf ➝</a:t>
            </a:r>
          </a:p>
          <a:p>
            <a:endParaRPr lang="en-US" dirty="0"/>
          </a:p>
          <a:p>
            <a:r>
              <a:rPr lang="en-US" dirty="0" err="1" smtClean="0"/>
              <a:t>gEq</a:t>
            </a:r>
            <a:r>
              <a:rPr lang="en-US" dirty="0" smtClean="0"/>
              <a:t> [] </a:t>
            </a:r>
            <a:r>
              <a:rPr lang="en-US" dirty="0" smtClean="0"/>
              <a:t>Leaf </a:t>
            </a:r>
            <a:r>
              <a:rPr lang="en-US" dirty="0"/>
              <a:t>➝</a:t>
            </a:r>
            <a:r>
              <a:rPr lang="en-US" dirty="0" smtClean="0"/>
              <a:t> True ?</a:t>
            </a:r>
          </a:p>
          <a:p>
            <a:pPr lvl="1"/>
            <a:r>
              <a:rPr lang="en-US" dirty="0" smtClean="0"/>
              <a:t>no, this is a type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92580" y="3443844"/>
            <a:ext cx="4690755" cy="92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800000"/>
                </a:solidFill>
                <a:latin typeface="Consolas"/>
                <a:ea typeface="+mn-ea"/>
                <a:cs typeface="Consolas"/>
              </a:defRPr>
            </a:lvl1pPr>
            <a:lvl2pPr marL="180975" indent="-1809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2pPr>
            <a:lvl3pPr marL="444500" indent="-255588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3pPr>
            <a:lvl4pPr marL="62865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Ø"/>
              <a:defRPr sz="18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4pPr>
            <a:lvl5pPr marL="80645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ü"/>
              <a:defRPr sz="18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LEFT (CONS ”Nil” UNIT)</a:t>
            </a:r>
          </a:p>
          <a:p>
            <a:r>
              <a:rPr lang="en-US" dirty="0" smtClean="0"/>
              <a:t>LEFT (CONS ”Leaf” UNIT)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204246" y="4434231"/>
            <a:ext cx="2692846" cy="686861"/>
          </a:xfrm>
          <a:prstGeom prst="wedgeRectCallout">
            <a:avLst>
              <a:gd name="adj1" fmla="val -38605"/>
              <a:gd name="adj2" fmla="val -77195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Palatino Linotype" charset="0"/>
                <a:ea typeface="Palatino Linotype" charset="0"/>
                <a:cs typeface="Palatino Linotype" charset="0"/>
              </a:rPr>
              <a:t>we </a:t>
            </a:r>
            <a:r>
              <a:rPr lang="en-US" sz="2000" smtClean="0">
                <a:latin typeface="Palatino Linotype" charset="0"/>
                <a:ea typeface="Palatino Linotype" charset="0"/>
                <a:cs typeface="Palatino Linotype" charset="0"/>
              </a:rPr>
              <a:t>just decided not to look at these strings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3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serialization</a:t>
            </a:r>
            <a:br>
              <a:rPr lang="en-US" dirty="0" smtClean="0"/>
            </a:br>
            <a:r>
              <a:rPr lang="en-US" sz="2800" dirty="0" smtClean="0">
                <a:solidFill>
                  <a:srgbClr val="0070C0"/>
                </a:solidFill>
              </a:rPr>
              <a:t>version without generic information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754"/>
            <a:ext cx="8508670" cy="5385177"/>
          </a:xfrm>
        </p:spPr>
        <p:txBody>
          <a:bodyPr>
            <a:normAutofit/>
          </a:bodyPr>
          <a:lstStyle/>
          <a:p>
            <a:r>
              <a:rPr lang="en-US" b="1" dirty="0"/>
              <a:t>instance</a:t>
            </a:r>
            <a:r>
              <a:rPr lang="en-US" dirty="0"/>
              <a:t> serialize </a:t>
            </a:r>
            <a:r>
              <a:rPr lang="en-US" dirty="0">
                <a:solidFill>
                  <a:srgbClr val="0070C0"/>
                </a:solidFill>
              </a:rPr>
              <a:t>UNIT</a:t>
            </a:r>
            <a:r>
              <a:rPr lang="en-US" dirty="0"/>
              <a:t> </a:t>
            </a:r>
            <a:r>
              <a:rPr lang="en-US" b="1" dirty="0" smtClean="0"/>
              <a:t>where</a:t>
            </a:r>
          </a:p>
          <a:p>
            <a:r>
              <a:rPr lang="en-US" dirty="0" smtClean="0"/>
              <a:t>  </a:t>
            </a:r>
            <a:r>
              <a:rPr lang="en-US" dirty="0"/>
              <a:t>write UNIT c = c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read </a:t>
            </a:r>
            <a:r>
              <a:rPr lang="en-US" dirty="0"/>
              <a:t>_ l = Just (UNIT</a:t>
            </a:r>
            <a:r>
              <a:rPr lang="en-US" dirty="0" smtClean="0"/>
              <a:t>, l)</a:t>
            </a:r>
            <a:endParaRPr lang="en-US" sz="1000" dirty="0" smtClean="0"/>
          </a:p>
          <a:p>
            <a:endParaRPr lang="en-US" sz="1000" dirty="0"/>
          </a:p>
          <a:p>
            <a:r>
              <a:rPr lang="en-US" b="1" dirty="0"/>
              <a:t>instance</a:t>
            </a:r>
            <a:r>
              <a:rPr lang="en-US" dirty="0"/>
              <a:t> serialize (</a:t>
            </a:r>
            <a:r>
              <a:rPr lang="en-US" dirty="0">
                <a:solidFill>
                  <a:srgbClr val="0070C0"/>
                </a:solidFill>
              </a:rPr>
              <a:t>PAIR a b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| </a:t>
            </a:r>
            <a:r>
              <a:rPr lang="en-US" dirty="0"/>
              <a:t>serialize a &amp; serialize b </a:t>
            </a:r>
            <a:r>
              <a:rPr lang="en-US" b="1" dirty="0"/>
              <a:t>where  </a:t>
            </a:r>
            <a:endParaRPr lang="en-US" b="1" dirty="0" smtClean="0"/>
          </a:p>
          <a:p>
            <a:r>
              <a:rPr lang="en-US" dirty="0"/>
              <a:t> </a:t>
            </a:r>
            <a:r>
              <a:rPr lang="en-US" dirty="0" smtClean="0"/>
              <a:t> write </a:t>
            </a:r>
            <a:r>
              <a:rPr lang="en-US" dirty="0"/>
              <a:t>(PAIR a b) c = write a (write b c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</a:t>
            </a:r>
            <a:r>
              <a:rPr lang="en-US" dirty="0"/>
              <a:t>read l = </a:t>
            </a:r>
            <a:r>
              <a:rPr lang="en-US" b="1" dirty="0"/>
              <a:t>case</a:t>
            </a:r>
            <a:r>
              <a:rPr lang="en-US" dirty="0"/>
              <a:t> read l </a:t>
            </a:r>
            <a:r>
              <a:rPr lang="en-US" b="1" dirty="0" smtClean="0"/>
              <a:t>of</a:t>
            </a:r>
          </a:p>
          <a:p>
            <a:r>
              <a:rPr lang="en-US" dirty="0" smtClean="0"/>
              <a:t>    </a:t>
            </a:r>
            <a:r>
              <a:rPr lang="en-US" dirty="0"/>
              <a:t>Just (a</a:t>
            </a:r>
            <a:r>
              <a:rPr lang="en-US" dirty="0" smtClean="0"/>
              <a:t>, m</a:t>
            </a:r>
            <a:r>
              <a:rPr lang="en-US" dirty="0"/>
              <a:t>) = </a:t>
            </a:r>
            <a:r>
              <a:rPr lang="en-US" b="1" dirty="0"/>
              <a:t>case</a:t>
            </a:r>
            <a:r>
              <a:rPr lang="en-US" dirty="0"/>
              <a:t> read m </a:t>
            </a:r>
            <a:r>
              <a:rPr lang="en-US" b="1" dirty="0" smtClean="0"/>
              <a:t>of</a:t>
            </a:r>
          </a:p>
          <a:p>
            <a:r>
              <a:rPr lang="en-US" dirty="0" smtClean="0"/>
              <a:t>      </a:t>
            </a:r>
            <a:r>
              <a:rPr lang="en-US" dirty="0"/>
              <a:t>Just (b</a:t>
            </a:r>
            <a:r>
              <a:rPr lang="en-US" dirty="0" smtClean="0"/>
              <a:t>, n</a:t>
            </a:r>
            <a:r>
              <a:rPr lang="en-US" dirty="0"/>
              <a:t>) = Just (PAIR a b</a:t>
            </a:r>
            <a:r>
              <a:rPr lang="en-US" dirty="0" smtClean="0"/>
              <a:t>, n)</a:t>
            </a:r>
          </a:p>
          <a:p>
            <a:r>
              <a:rPr lang="en-US" dirty="0" smtClean="0"/>
              <a:t>      </a:t>
            </a:r>
            <a:r>
              <a:rPr lang="en-US" dirty="0"/>
              <a:t>_ = </a:t>
            </a:r>
            <a:r>
              <a:rPr lang="en-US" dirty="0" smtClean="0"/>
              <a:t>Nothing</a:t>
            </a:r>
          </a:p>
          <a:p>
            <a:r>
              <a:rPr lang="en-US" dirty="0" smtClean="0"/>
              <a:t>    </a:t>
            </a:r>
            <a:r>
              <a:rPr lang="en-US" dirty="0"/>
              <a:t>_ = Nothing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9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instance</a:t>
            </a:r>
            <a:r>
              <a:rPr lang="en-US" dirty="0"/>
              <a:t> serialize (</a:t>
            </a:r>
            <a:r>
              <a:rPr lang="en-US" dirty="0">
                <a:solidFill>
                  <a:srgbClr val="0070C0"/>
                </a:solidFill>
              </a:rPr>
              <a:t>EITHER a b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| serialize a &amp; serialize b </a:t>
            </a:r>
            <a:r>
              <a:rPr lang="en-US" b="1" dirty="0" smtClean="0"/>
              <a:t>where</a:t>
            </a:r>
          </a:p>
          <a:p>
            <a:r>
              <a:rPr lang="en-US" dirty="0" smtClean="0"/>
              <a:t>  </a:t>
            </a:r>
            <a:r>
              <a:rPr lang="en-US" dirty="0"/>
              <a:t>write (LEFT  a) c = write a </a:t>
            </a:r>
            <a:r>
              <a:rPr lang="en-US" dirty="0" smtClean="0"/>
              <a:t>c</a:t>
            </a:r>
          </a:p>
          <a:p>
            <a:r>
              <a:rPr lang="en-US" dirty="0" smtClean="0"/>
              <a:t>  </a:t>
            </a:r>
            <a:r>
              <a:rPr lang="en-US" dirty="0"/>
              <a:t>write (RIGHT b) c = write b </a:t>
            </a:r>
            <a:r>
              <a:rPr lang="en-US" dirty="0" smtClean="0"/>
              <a:t>c</a:t>
            </a:r>
          </a:p>
          <a:p>
            <a:r>
              <a:rPr lang="en-US" dirty="0" smtClean="0"/>
              <a:t>  </a:t>
            </a:r>
            <a:r>
              <a:rPr lang="en-US" dirty="0"/>
              <a:t>read l = </a:t>
            </a:r>
            <a:r>
              <a:rPr lang="en-US" b="1" dirty="0"/>
              <a:t>case</a:t>
            </a:r>
            <a:r>
              <a:rPr lang="en-US" dirty="0"/>
              <a:t> read l </a:t>
            </a:r>
            <a:r>
              <a:rPr lang="en-US" b="1" dirty="0" smtClean="0"/>
              <a:t>of</a:t>
            </a:r>
          </a:p>
          <a:p>
            <a:r>
              <a:rPr lang="en-US" dirty="0" smtClean="0"/>
              <a:t>    </a:t>
            </a:r>
            <a:r>
              <a:rPr lang="en-US" dirty="0"/>
              <a:t>Just (</a:t>
            </a:r>
            <a:r>
              <a:rPr lang="en-US" dirty="0" err="1"/>
              <a:t>a,m</a:t>
            </a:r>
            <a:r>
              <a:rPr lang="en-US" dirty="0"/>
              <a:t>) = Just (LEFT </a:t>
            </a:r>
            <a:r>
              <a:rPr lang="en-US" dirty="0" err="1"/>
              <a:t>a,m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/>
              <a:t>_ = </a:t>
            </a:r>
            <a:r>
              <a:rPr lang="en-US" b="1" dirty="0"/>
              <a:t>case</a:t>
            </a:r>
            <a:r>
              <a:rPr lang="en-US" dirty="0"/>
              <a:t> read l </a:t>
            </a:r>
            <a:r>
              <a:rPr lang="en-US" b="1" dirty="0" smtClean="0"/>
              <a:t>of</a:t>
            </a:r>
          </a:p>
          <a:p>
            <a:r>
              <a:rPr lang="en-US" dirty="0" smtClean="0"/>
              <a:t>      </a:t>
            </a:r>
            <a:r>
              <a:rPr lang="en-US" dirty="0"/>
              <a:t>Just (</a:t>
            </a:r>
            <a:r>
              <a:rPr lang="en-US" dirty="0" err="1"/>
              <a:t>b,m</a:t>
            </a:r>
            <a:r>
              <a:rPr lang="en-US" dirty="0"/>
              <a:t>) = Just (RIGHT </a:t>
            </a:r>
            <a:r>
              <a:rPr lang="en-US" dirty="0" err="1"/>
              <a:t>b,m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</a:t>
            </a:r>
            <a:r>
              <a:rPr lang="en-US" dirty="0"/>
              <a:t>_ = 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1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instance </a:t>
            </a:r>
            <a:r>
              <a:rPr lang="en-US" dirty="0" smtClean="0"/>
              <a:t>serialize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CONS a</a:t>
            </a:r>
            <a:r>
              <a:rPr lang="en-US" dirty="0"/>
              <a:t>) | </a:t>
            </a:r>
            <a:r>
              <a:rPr lang="en-US" dirty="0" smtClean="0"/>
              <a:t>serialize </a:t>
            </a:r>
            <a:r>
              <a:rPr lang="en-US" dirty="0"/>
              <a:t>a </a:t>
            </a:r>
            <a:r>
              <a:rPr lang="en-US" b="1" dirty="0" smtClean="0"/>
              <a:t>where</a:t>
            </a:r>
          </a:p>
          <a:p>
            <a:r>
              <a:rPr lang="en-US" dirty="0" smtClean="0"/>
              <a:t>  </a:t>
            </a:r>
            <a:r>
              <a:rPr lang="en-US" dirty="0"/>
              <a:t>write (CONS s a) c = ["(",</a:t>
            </a:r>
            <a:r>
              <a:rPr lang="en-US" dirty="0" err="1"/>
              <a:t>s:write</a:t>
            </a:r>
            <a:r>
              <a:rPr lang="en-US" dirty="0"/>
              <a:t> a [")":c</a:t>
            </a:r>
            <a:r>
              <a:rPr lang="en-US" dirty="0" smtClean="0"/>
              <a:t>]]</a:t>
            </a:r>
          </a:p>
          <a:p>
            <a:r>
              <a:rPr lang="en-US" dirty="0" smtClean="0"/>
              <a:t>  </a:t>
            </a:r>
            <a:r>
              <a:rPr lang="en-US" dirty="0"/>
              <a:t>read ["(",</a:t>
            </a:r>
            <a:r>
              <a:rPr lang="en-US" dirty="0" err="1"/>
              <a:t>s:l</a:t>
            </a:r>
            <a:r>
              <a:rPr lang="en-US" dirty="0"/>
              <a:t>] = </a:t>
            </a:r>
            <a:r>
              <a:rPr lang="en-US" b="1" dirty="0"/>
              <a:t>case</a:t>
            </a:r>
            <a:r>
              <a:rPr lang="en-US" dirty="0"/>
              <a:t> read l </a:t>
            </a:r>
            <a:r>
              <a:rPr lang="en-US" b="1" dirty="0" smtClean="0"/>
              <a:t>of</a:t>
            </a:r>
          </a:p>
          <a:p>
            <a:r>
              <a:rPr lang="en-US" dirty="0" smtClean="0"/>
              <a:t>    </a:t>
            </a:r>
            <a:r>
              <a:rPr lang="en-US" dirty="0"/>
              <a:t>Just (a,[")":m]) = Just (CONS s a, m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/>
              <a:t>_ = </a:t>
            </a:r>
            <a:r>
              <a:rPr lang="en-US" dirty="0" smtClean="0"/>
              <a:t>Nothing</a:t>
            </a:r>
          </a:p>
          <a:p>
            <a:r>
              <a:rPr lang="en-US" dirty="0" smtClean="0"/>
              <a:t>  read _ </a:t>
            </a:r>
            <a:r>
              <a:rPr lang="en-US" dirty="0"/>
              <a:t>= </a:t>
            </a:r>
            <a:r>
              <a:rPr lang="en-US" dirty="0" smtClean="0"/>
              <a:t>Nothing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4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instance</a:t>
            </a:r>
            <a:r>
              <a:rPr lang="en-US" dirty="0"/>
              <a:t> serialize </a:t>
            </a:r>
            <a:r>
              <a:rPr lang="en-US" dirty="0">
                <a:solidFill>
                  <a:srgbClr val="0070C0"/>
                </a:solidFill>
              </a:rPr>
              <a:t>[a]</a:t>
            </a:r>
            <a:r>
              <a:rPr lang="en-US" dirty="0"/>
              <a:t> | serialize a </a:t>
            </a:r>
            <a:r>
              <a:rPr lang="en-US" b="1" dirty="0" smtClean="0"/>
              <a:t>where</a:t>
            </a:r>
          </a:p>
          <a:p>
            <a:r>
              <a:rPr lang="en-US" dirty="0" smtClean="0"/>
              <a:t>  </a:t>
            </a:r>
            <a:r>
              <a:rPr lang="en-US" dirty="0"/>
              <a:t>write l c = write (</a:t>
            </a:r>
            <a:r>
              <a:rPr lang="en-US" dirty="0" err="1"/>
              <a:t>fromList</a:t>
            </a:r>
            <a:r>
              <a:rPr lang="en-US" dirty="0"/>
              <a:t> l) </a:t>
            </a:r>
            <a:r>
              <a:rPr lang="en-US" dirty="0" smtClean="0"/>
              <a:t>c</a:t>
            </a:r>
          </a:p>
          <a:p>
            <a:r>
              <a:rPr lang="en-US" dirty="0" smtClean="0"/>
              <a:t>  </a:t>
            </a:r>
            <a:r>
              <a:rPr lang="en-US" dirty="0"/>
              <a:t>read l = </a:t>
            </a:r>
            <a:r>
              <a:rPr lang="en-US" b="1" dirty="0"/>
              <a:t>case</a:t>
            </a:r>
            <a:r>
              <a:rPr lang="en-US" dirty="0"/>
              <a:t> read l </a:t>
            </a:r>
            <a:r>
              <a:rPr lang="en-US" b="1" dirty="0" smtClean="0"/>
              <a:t>of</a:t>
            </a:r>
          </a:p>
          <a:p>
            <a:r>
              <a:rPr lang="en-US" dirty="0" smtClean="0"/>
              <a:t>    </a:t>
            </a:r>
            <a:r>
              <a:rPr lang="en-US" dirty="0"/>
              <a:t>Just (g</a:t>
            </a:r>
            <a:r>
              <a:rPr lang="en-US" dirty="0" smtClean="0"/>
              <a:t>, m</a:t>
            </a:r>
            <a:r>
              <a:rPr lang="en-US" dirty="0"/>
              <a:t>) = Just (</a:t>
            </a:r>
            <a:r>
              <a:rPr lang="en-US" dirty="0" err="1"/>
              <a:t>toList</a:t>
            </a:r>
            <a:r>
              <a:rPr lang="en-US" dirty="0"/>
              <a:t> g</a:t>
            </a:r>
            <a:r>
              <a:rPr lang="en-US" dirty="0" smtClean="0"/>
              <a:t>, m)</a:t>
            </a:r>
          </a:p>
          <a:p>
            <a:r>
              <a:rPr lang="en-US" dirty="0" smtClean="0"/>
              <a:t>    </a:t>
            </a:r>
            <a:r>
              <a:rPr lang="en-US" dirty="0"/>
              <a:t>_ = </a:t>
            </a:r>
            <a:r>
              <a:rPr lang="en-US" dirty="0" smtClean="0"/>
              <a:t>Nothing</a:t>
            </a:r>
          </a:p>
          <a:p>
            <a:endParaRPr lang="en-US" dirty="0"/>
          </a:p>
          <a:p>
            <a:r>
              <a:rPr lang="en-US" b="1" dirty="0"/>
              <a:t>instance</a:t>
            </a:r>
            <a:r>
              <a:rPr lang="en-US" dirty="0"/>
              <a:t> serialize </a:t>
            </a:r>
            <a:r>
              <a:rPr lang="en-US" dirty="0">
                <a:solidFill>
                  <a:srgbClr val="0070C0"/>
                </a:solidFill>
              </a:rPr>
              <a:t>(Bin a)</a:t>
            </a:r>
            <a:r>
              <a:rPr lang="en-US" dirty="0"/>
              <a:t> | serialize a </a:t>
            </a:r>
            <a:r>
              <a:rPr lang="en-US" b="1" dirty="0" smtClean="0"/>
              <a:t>where</a:t>
            </a:r>
          </a:p>
          <a:p>
            <a:r>
              <a:rPr lang="en-US" dirty="0" smtClean="0"/>
              <a:t>  </a:t>
            </a:r>
            <a:r>
              <a:rPr lang="en-US" dirty="0"/>
              <a:t>write a c = write (</a:t>
            </a:r>
            <a:r>
              <a:rPr lang="en-US" dirty="0" err="1"/>
              <a:t>fromBin</a:t>
            </a:r>
            <a:r>
              <a:rPr lang="en-US" dirty="0"/>
              <a:t> a) </a:t>
            </a:r>
            <a:r>
              <a:rPr lang="en-US" dirty="0" smtClean="0"/>
              <a:t>c</a:t>
            </a:r>
          </a:p>
          <a:p>
            <a:r>
              <a:rPr lang="en-US" dirty="0" smtClean="0"/>
              <a:t>  </a:t>
            </a:r>
            <a:r>
              <a:rPr lang="en-US" dirty="0"/>
              <a:t>read l = </a:t>
            </a:r>
            <a:r>
              <a:rPr lang="en-US" b="1" dirty="0"/>
              <a:t>case</a:t>
            </a:r>
            <a:r>
              <a:rPr lang="en-US" dirty="0"/>
              <a:t> read l </a:t>
            </a:r>
            <a:r>
              <a:rPr lang="en-US" b="1" dirty="0" smtClean="0"/>
              <a:t>of</a:t>
            </a:r>
          </a:p>
          <a:p>
            <a:r>
              <a:rPr lang="en-US" dirty="0" smtClean="0"/>
              <a:t>    </a:t>
            </a:r>
            <a:r>
              <a:rPr lang="en-US" dirty="0"/>
              <a:t>Just (a</a:t>
            </a:r>
            <a:r>
              <a:rPr lang="en-US" dirty="0" smtClean="0"/>
              <a:t>, m</a:t>
            </a:r>
            <a:r>
              <a:rPr lang="en-US" dirty="0"/>
              <a:t>) = Just (</a:t>
            </a:r>
            <a:r>
              <a:rPr lang="en-US" dirty="0" err="1"/>
              <a:t>toBin</a:t>
            </a:r>
            <a:r>
              <a:rPr lang="en-US" dirty="0"/>
              <a:t> a</a:t>
            </a:r>
            <a:r>
              <a:rPr lang="en-US" dirty="0" smtClean="0"/>
              <a:t>, m)</a:t>
            </a:r>
          </a:p>
          <a:p>
            <a:r>
              <a:rPr lang="en-US" dirty="0" smtClean="0"/>
              <a:t>    </a:t>
            </a:r>
            <a:r>
              <a:rPr lang="en-US" dirty="0"/>
              <a:t>_ = 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3862120" y="5824776"/>
            <a:ext cx="2584862" cy="899297"/>
          </a:xfrm>
          <a:prstGeom prst="wedgeRectCallout">
            <a:avLst>
              <a:gd name="adj1" fmla="val -13847"/>
              <a:gd name="adj2" fmla="val -70228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Palatino Linotype" charset="0"/>
                <a:ea typeface="Palatino Linotype" charset="0"/>
                <a:cs typeface="Palatino Linotype" charset="0"/>
              </a:rPr>
              <a:t>same conversions as in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gEq</a:t>
            </a:r>
            <a:r>
              <a:rPr lang="en-US" sz="2000" dirty="0" smtClean="0">
                <a:latin typeface="Palatino Linotype" charset="0"/>
                <a:ea typeface="Palatino Linotype" charset="0"/>
                <a:cs typeface="Palatino Linotype" charset="0"/>
              </a:rPr>
              <a:t>,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gMap</a:t>
            </a:r>
            <a:r>
              <a:rPr lang="en-US" sz="2000" dirty="0" smtClean="0">
                <a:latin typeface="Palatino Linotype" charset="0"/>
                <a:ea typeface="Palatino Linotype" charset="0"/>
                <a:cs typeface="Palatino Linotype" charset="0"/>
              </a:rPr>
              <a:t>, .. 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12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huisstijl2015c</Template>
  <TotalTime>4450</TotalTime>
  <Words>1937</Words>
  <Application>Microsoft Macintosh PowerPoint</Application>
  <PresentationFormat>On-screen Show (4:3)</PresentationFormat>
  <Paragraphs>368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Consolas</vt:lpstr>
      <vt:lpstr>Palatino Linotype</vt:lpstr>
      <vt:lpstr>Wingdings</vt:lpstr>
      <vt:lpstr>Arial</vt:lpstr>
      <vt:lpstr>Office-thema</vt:lpstr>
      <vt:lpstr>advanced programming tutorial 3</vt:lpstr>
      <vt:lpstr>Generics 1</vt:lpstr>
      <vt:lpstr>review questions 1</vt:lpstr>
      <vt:lpstr>review question 2</vt:lpstr>
      <vt:lpstr>review question 3</vt:lpstr>
      <vt:lpstr>generic serialization version without generic information</vt:lpstr>
      <vt:lpstr>generic serialization</vt:lpstr>
      <vt:lpstr>generic serialization</vt:lpstr>
      <vt:lpstr>generic serialization</vt:lpstr>
      <vt:lpstr>prettier serialization</vt:lpstr>
      <vt:lpstr>checking if type is UNIT</vt:lpstr>
      <vt:lpstr>reflection: is this foolproof?</vt:lpstr>
      <vt:lpstr>read with checking names</vt:lpstr>
      <vt:lpstr>constructing tree of names</vt:lpstr>
      <vt:lpstr>checking names</vt:lpstr>
      <vt:lpstr>checking names and handle UNIT special</vt:lpstr>
      <vt:lpstr>reading constructors</vt:lpstr>
      <vt:lpstr>distributing names</vt:lpstr>
      <vt:lpstr>Generics 2</vt:lpstr>
      <vt:lpstr>kind indexed generic programming</vt:lpstr>
      <vt:lpstr>kind indexed serialization</vt:lpstr>
      <vt:lpstr>use of argument functions</vt:lpstr>
      <vt:lpstr>checking constructor names</vt:lpstr>
      <vt:lpstr>using serializeCons</vt:lpstr>
      <vt:lpstr>requirements</vt:lpstr>
      <vt:lpstr>native generics in Clean</vt:lpstr>
      <vt:lpstr>indicate kind in applications</vt:lpstr>
      <vt:lpstr>additional info from Clean</vt:lpstr>
      <vt:lpstr>master these generics 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seminar 2</dc:title>
  <dc:creator>Pieter</dc:creator>
  <cp:lastModifiedBy>Pieter</cp:lastModifiedBy>
  <cp:revision>108</cp:revision>
  <cp:lastPrinted>2016-09-08T11:20:34Z</cp:lastPrinted>
  <dcterms:created xsi:type="dcterms:W3CDTF">2016-09-07T09:59:43Z</dcterms:created>
  <dcterms:modified xsi:type="dcterms:W3CDTF">2017-09-27T15:29:31Z</dcterms:modified>
</cp:coreProperties>
</file>