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1"/>
  </p:sldMasterIdLst>
  <p:notesMasterIdLst>
    <p:notesMasterId r:id="rId28"/>
  </p:notesMasterIdLst>
  <p:sldIdLst>
    <p:sldId id="256" r:id="rId2"/>
    <p:sldId id="269" r:id="rId3"/>
    <p:sldId id="342" r:id="rId4"/>
    <p:sldId id="344" r:id="rId5"/>
    <p:sldId id="366" r:id="rId6"/>
    <p:sldId id="345" r:id="rId7"/>
    <p:sldId id="343" r:id="rId8"/>
    <p:sldId id="347" r:id="rId9"/>
    <p:sldId id="350" r:id="rId10"/>
    <p:sldId id="351" r:id="rId11"/>
    <p:sldId id="352" r:id="rId12"/>
    <p:sldId id="353" r:id="rId13"/>
    <p:sldId id="354" r:id="rId14"/>
    <p:sldId id="365" r:id="rId15"/>
    <p:sldId id="348" r:id="rId16"/>
    <p:sldId id="349" r:id="rId17"/>
    <p:sldId id="355" r:id="rId18"/>
    <p:sldId id="356" r:id="rId19"/>
    <p:sldId id="357" r:id="rId20"/>
    <p:sldId id="358" r:id="rId21"/>
    <p:sldId id="359" r:id="rId22"/>
    <p:sldId id="360" r:id="rId23"/>
    <p:sldId id="346" r:id="rId24"/>
    <p:sldId id="362" r:id="rId25"/>
    <p:sldId id="363" r:id="rId26"/>
    <p:sldId id="36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10"/>
    <p:restoredTop sz="94586"/>
  </p:normalViewPr>
  <p:slideViewPr>
    <p:cSldViewPr snapToGrid="0" snapToObjects="1">
      <p:cViewPr varScale="1">
        <p:scale>
          <a:sx n="103" d="100"/>
          <a:sy n="103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A8BF7-6146-E444-9B44-9A8D6FDFE9DC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DB03C-80E2-BC44-8B36-22644ECE3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7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186779"/>
            <a:ext cx="7772400" cy="1470025"/>
          </a:xfrm>
        </p:spPr>
        <p:txBody>
          <a:bodyPr/>
          <a:lstStyle>
            <a:lvl1pPr>
              <a:defRPr sz="4000">
                <a:latin typeface="Palatino Linotype"/>
                <a:cs typeface="Palatino Linotype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294255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Palatino Linotype"/>
                <a:cs typeface="Palatino Linotyp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57" y="5099353"/>
            <a:ext cx="5715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1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A58A-F280-3840-B78C-7C5741CA3B1D}" type="datetime1">
              <a:rPr lang="x-none" smtClean="0"/>
              <a:t>10/12/17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0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7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A34A-4FB6-8C4D-9364-1662503A8973}" type="datetime1">
              <a:rPr lang="x-none" smtClean="0"/>
              <a:t>10/12/17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8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61E6-1CE5-6944-872A-E0A83E632E6C}" type="datetime1">
              <a:rPr lang="x-none" smtClean="0"/>
              <a:t>10/12/17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5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222E-81CD-0142-A388-0CC521C5B87A}" type="datetime1">
              <a:rPr lang="x-none" smtClean="0"/>
              <a:t>10/12/17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1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alatino Linotype"/>
                <a:cs typeface="Palatino Linotype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Palatino Linotype"/>
                <a:cs typeface="Palatino Linotype"/>
              </a:defRPr>
            </a:lvl2pPr>
            <a:lvl3pPr>
              <a:defRPr>
                <a:latin typeface="Palatino Linotype"/>
                <a:cs typeface="Palatino Linotype"/>
              </a:defRPr>
            </a:lvl3pPr>
            <a:lvl4pPr>
              <a:defRPr>
                <a:latin typeface="Palatino Linotype"/>
                <a:cs typeface="Palatino Linotype"/>
              </a:defRPr>
            </a:lvl4pPr>
            <a:lvl5pPr>
              <a:defRPr>
                <a:latin typeface="Palatino Linotype"/>
                <a:cs typeface="Palatino Linotyp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481E-04F2-E549-86F1-2650956BD6CC}" type="datetime1">
              <a:rPr lang="x-none" smtClean="0"/>
              <a:t>10/12/17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9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Palatino Linotype"/>
                <a:cs typeface="Palatino Linotype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B54D-9DA8-F545-81C9-DAEF172D8BB0}" type="datetime1">
              <a:rPr lang="x-none" smtClean="0"/>
              <a:t>10/12/17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33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B35B-2797-1241-AE9F-182844FAD468}" type="datetime1">
              <a:rPr lang="x-none" smtClean="0"/>
              <a:t>10/12/17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2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900D-8A63-7649-83F1-BAAA9CDE7694}" type="datetime1">
              <a:rPr lang="x-none" smtClean="0"/>
              <a:t>10/12/17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6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F19-30BD-5246-8DDD-CF656A220298}" type="datetime1">
              <a:rPr lang="x-none" smtClean="0"/>
              <a:t>10/12/17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8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69DF-8BC7-8E40-BFB3-5F514C1D950A}" type="datetime1">
              <a:rPr lang="x-none" smtClean="0"/>
              <a:t>10/12/17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9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0998-388C-C543-AF60-CC9F8E2FCF05}" type="datetime1">
              <a:rPr lang="x-none" smtClean="0"/>
              <a:t>10/12/17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2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0664-DC5C-0244-9394-7575C3FE19DC}" type="datetime1">
              <a:rPr lang="x-none" smtClean="0"/>
              <a:t>10/12/17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419054"/>
            <a:ext cx="190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4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165780"/>
            <a:ext cx="8229600" cy="1058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88755"/>
            <a:ext cx="8229600" cy="506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tekststijl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  <a:p>
            <a:pPr lvl="1"/>
            <a:r>
              <a:rPr lang="en-US" dirty="0" smtClean="0"/>
              <a:t>Twee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Derde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Vierde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Vijfde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448414"/>
            <a:ext cx="722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Palatino Linotype"/>
                <a:cs typeface="Palatino Linotype"/>
              </a:defRPr>
            </a:lvl1pPr>
          </a:lstStyle>
          <a:p>
            <a:fld id="{3CEE559B-3EF0-0A4B-ACD8-544854A16CB0}" type="datetime1">
              <a:rPr lang="x-none" smtClean="0"/>
              <a:t>10/12/17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264558" y="6448414"/>
            <a:ext cx="54353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Palatino Linotype"/>
                <a:cs typeface="Palatino Linotype"/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9414" y="6467927"/>
            <a:ext cx="4045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Palatino Linotype"/>
                <a:cs typeface="Palatino Linotype"/>
              </a:defRPr>
            </a:lvl1pPr>
          </a:lstStyle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rgbClr val="A0311A"/>
          </a:solidFill>
          <a:latin typeface="Palatino Linotype"/>
          <a:ea typeface="+mj-ea"/>
          <a:cs typeface="Palatino Linotyp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800000"/>
          </a:solidFill>
          <a:latin typeface="Palatino Linotype"/>
          <a:ea typeface="+mn-ea"/>
          <a:cs typeface="Palatino Linotype"/>
        </a:defRPr>
      </a:lvl1pPr>
      <a:lvl2pPr marL="180975" indent="-180975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alatino Linotype"/>
          <a:ea typeface="+mn-ea"/>
          <a:cs typeface="Palatino Linotype"/>
        </a:defRPr>
      </a:lvl2pPr>
      <a:lvl3pPr marL="444500" indent="-255588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Palatino Linotype"/>
          <a:ea typeface="+mn-ea"/>
          <a:cs typeface="Palatino Linotype"/>
        </a:defRPr>
      </a:lvl3pPr>
      <a:lvl4pPr marL="628650" indent="-228600" algn="l" defTabSz="457200" rtl="0" eaLnBrk="1" latinLnBrk="0" hangingPunct="1">
        <a:spcBef>
          <a:spcPct val="20000"/>
        </a:spcBef>
        <a:buFont typeface="Wingdings" charset="2"/>
        <a:buChar char="Ø"/>
        <a:defRPr sz="1800" kern="1200">
          <a:solidFill>
            <a:schemeClr val="tx1"/>
          </a:solidFill>
          <a:latin typeface="Palatino Linotype"/>
          <a:ea typeface="+mn-ea"/>
          <a:cs typeface="Palatino Linotype"/>
        </a:defRPr>
      </a:lvl4pPr>
      <a:lvl5pPr marL="806450" indent="-228600" algn="l" defTabSz="457200" rtl="0" eaLnBrk="1" latinLnBrk="0" hangingPunct="1">
        <a:spcBef>
          <a:spcPct val="20000"/>
        </a:spcBef>
        <a:buFont typeface="Wingdings" charset="2"/>
        <a:buChar char="ü"/>
        <a:defRPr sz="1800" kern="1200">
          <a:solidFill>
            <a:schemeClr val="tx1"/>
          </a:solidFill>
          <a:latin typeface="Palatino Linotype"/>
          <a:ea typeface="+mn-ea"/>
          <a:cs typeface="Palatino Linotyp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ean.cs.ru.nl/Download_Clean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/" TargetMode="Externa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tutorial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13, 2017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Pieter </a:t>
            </a:r>
            <a:r>
              <a:rPr lang="en-US" dirty="0" err="1" smtClean="0"/>
              <a:t>Koopman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4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and </a:t>
            </a:r>
            <a:r>
              <a:rPr lang="en-GB" dirty="0" err="1" smtClean="0"/>
              <a:t>Functor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:: State s a = S (s </a:t>
            </a:r>
            <a:r>
              <a:rPr lang="en-US" dirty="0" smtClean="0"/>
              <a:t>➝ </a:t>
            </a:r>
            <a:r>
              <a:rPr lang="en-US" dirty="0"/>
              <a:t>(Maybe a</a:t>
            </a:r>
            <a:r>
              <a:rPr lang="en-US" dirty="0" smtClean="0"/>
              <a:t>, s))</a:t>
            </a:r>
          </a:p>
          <a:p>
            <a:endParaRPr lang="en-US" dirty="0" smtClean="0"/>
          </a:p>
          <a:p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/>
              <a:t>:: (State s a) </a:t>
            </a:r>
            <a:r>
              <a:rPr lang="en-US" dirty="0" smtClean="0"/>
              <a:t>➝ </a:t>
            </a:r>
            <a:r>
              <a:rPr lang="en-US" dirty="0"/>
              <a:t>s </a:t>
            </a:r>
            <a:r>
              <a:rPr lang="en-US" dirty="0" smtClean="0"/>
              <a:t>➝ </a:t>
            </a:r>
            <a:r>
              <a:rPr lang="en-US" dirty="0"/>
              <a:t>(Maybe a</a:t>
            </a:r>
            <a:r>
              <a:rPr lang="en-US" dirty="0" smtClean="0"/>
              <a:t>, s)</a:t>
            </a:r>
          </a:p>
          <a:p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/>
              <a:t>(S f) = </a:t>
            </a:r>
            <a:r>
              <a:rPr lang="en-US" dirty="0" smtClean="0"/>
              <a:t>f</a:t>
            </a:r>
          </a:p>
          <a:p>
            <a:endParaRPr lang="en-US" dirty="0" smtClean="0"/>
          </a:p>
          <a:p>
            <a:r>
              <a:rPr lang="en-US" b="1" dirty="0" smtClean="0"/>
              <a:t>instance</a:t>
            </a:r>
            <a:r>
              <a:rPr lang="en-US" dirty="0" smtClean="0"/>
              <a:t> </a:t>
            </a:r>
            <a:r>
              <a:rPr lang="en-US" dirty="0" err="1"/>
              <a:t>Functor</a:t>
            </a:r>
            <a:r>
              <a:rPr lang="en-US" dirty="0"/>
              <a:t> (State s) </a:t>
            </a:r>
            <a:r>
              <a:rPr lang="en-US" b="1" dirty="0" smtClean="0"/>
              <a:t>where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fmap</a:t>
            </a:r>
            <a:r>
              <a:rPr lang="en-US" dirty="0" smtClean="0"/>
              <a:t> :: (</a:t>
            </a:r>
            <a:r>
              <a:rPr lang="en-US" dirty="0" err="1" smtClean="0"/>
              <a:t>a➝b</a:t>
            </a:r>
            <a:r>
              <a:rPr lang="en-US" dirty="0" smtClean="0"/>
              <a:t>) (State s a) ➝ State s b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fmap</a:t>
            </a:r>
            <a:r>
              <a:rPr lang="en-US" dirty="0" smtClean="0"/>
              <a:t> </a:t>
            </a:r>
            <a:r>
              <a:rPr lang="en-US" dirty="0"/>
              <a:t>f (S g) = S \</a:t>
            </a:r>
            <a:r>
              <a:rPr lang="en-US" dirty="0" err="1"/>
              <a:t>s.</a:t>
            </a:r>
            <a:r>
              <a:rPr lang="en-US" b="1" dirty="0" err="1"/>
              <a:t>case</a:t>
            </a:r>
            <a:r>
              <a:rPr lang="en-US" dirty="0"/>
              <a:t> g s </a:t>
            </a:r>
            <a:r>
              <a:rPr lang="en-US" b="1" dirty="0" smtClean="0"/>
              <a:t>of</a:t>
            </a:r>
          </a:p>
          <a:p>
            <a:r>
              <a:rPr lang="en-US" dirty="0"/>
              <a:t>		(Just a, s) = (Just (f a), s</a:t>
            </a:r>
            <a:r>
              <a:rPr lang="en-US" dirty="0" smtClean="0"/>
              <a:t>)</a:t>
            </a:r>
          </a:p>
          <a:p>
            <a:r>
              <a:rPr lang="en-US" dirty="0"/>
              <a:t>		(_,      s) = (Nothing   , 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3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88755"/>
            <a:ext cx="8538519" cy="5061498"/>
          </a:xfrm>
        </p:spPr>
        <p:txBody>
          <a:bodyPr/>
          <a:lstStyle/>
          <a:p>
            <a:r>
              <a:rPr lang="en-US" dirty="0"/>
              <a:t>:: State s a = S (s ➝ (Maybe a, s))</a:t>
            </a:r>
          </a:p>
          <a:p>
            <a:endParaRPr lang="en-US" sz="800" dirty="0" smtClean="0"/>
          </a:p>
          <a:p>
            <a:r>
              <a:rPr lang="en-US" b="1" dirty="0" smtClean="0"/>
              <a:t>instance </a:t>
            </a:r>
            <a:r>
              <a:rPr lang="en-US" dirty="0" smtClean="0"/>
              <a:t>Applicative </a:t>
            </a:r>
            <a:r>
              <a:rPr lang="en-US" dirty="0"/>
              <a:t>(State s) </a:t>
            </a:r>
            <a:r>
              <a:rPr lang="en-US" b="1" dirty="0" smtClean="0"/>
              <a:t>where</a:t>
            </a:r>
          </a:p>
          <a:p>
            <a:r>
              <a:rPr lang="en-US" dirty="0" smtClean="0"/>
              <a:t>  pure :: a ➝ State s a</a:t>
            </a:r>
          </a:p>
          <a:p>
            <a:r>
              <a:rPr lang="en-US" dirty="0" smtClean="0"/>
              <a:t>  pure </a:t>
            </a:r>
            <a:r>
              <a:rPr lang="en-US" dirty="0"/>
              <a:t>a = S \s.(Just </a:t>
            </a:r>
            <a:r>
              <a:rPr lang="en-US" dirty="0" err="1"/>
              <a:t>a,s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(&lt;*&gt;).. :: (State s (</a:t>
            </a:r>
            <a:r>
              <a:rPr lang="en-US" dirty="0" err="1" smtClean="0"/>
              <a:t>a➝b</a:t>
            </a:r>
            <a:r>
              <a:rPr lang="en-US" dirty="0" smtClean="0"/>
              <a:t>)) (State a)➝State s b</a:t>
            </a:r>
          </a:p>
          <a:p>
            <a:r>
              <a:rPr lang="en-US" dirty="0" smtClean="0"/>
              <a:t>  (&lt;*&gt;) </a:t>
            </a:r>
            <a:r>
              <a:rPr lang="en-US" dirty="0"/>
              <a:t>(S f) (S x) = S \</a:t>
            </a:r>
            <a:r>
              <a:rPr lang="en-US" dirty="0" err="1"/>
              <a:t>s.</a:t>
            </a:r>
            <a:r>
              <a:rPr lang="en-US" b="1" dirty="0" err="1"/>
              <a:t>case</a:t>
            </a:r>
            <a:r>
              <a:rPr lang="en-US" dirty="0"/>
              <a:t> f s </a:t>
            </a:r>
            <a:r>
              <a:rPr lang="en-US" b="1" dirty="0" smtClean="0"/>
              <a:t>of</a:t>
            </a:r>
          </a:p>
          <a:p>
            <a:r>
              <a:rPr lang="en-US" dirty="0" smtClean="0"/>
              <a:t>    (</a:t>
            </a:r>
            <a:r>
              <a:rPr lang="en-US" dirty="0"/>
              <a:t>Just f, s) = </a:t>
            </a:r>
            <a:r>
              <a:rPr lang="en-US" b="1" dirty="0"/>
              <a:t>case</a:t>
            </a:r>
            <a:r>
              <a:rPr lang="en-US" dirty="0"/>
              <a:t> x s </a:t>
            </a:r>
            <a:r>
              <a:rPr lang="en-US" b="1" dirty="0" smtClean="0"/>
              <a:t>of</a:t>
            </a:r>
          </a:p>
          <a:p>
            <a:r>
              <a:rPr lang="en-US" dirty="0" smtClean="0"/>
              <a:t>      (</a:t>
            </a:r>
            <a:r>
              <a:rPr lang="en-US" dirty="0"/>
              <a:t>Just x, s) = (Just (f x), 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(_     </a:t>
            </a:r>
            <a:r>
              <a:rPr lang="en-US" dirty="0"/>
              <a:t>, s) = (Nothing, 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(_,      </a:t>
            </a:r>
            <a:r>
              <a:rPr lang="en-US" dirty="0"/>
              <a:t>s) = (Nothing, 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5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88755"/>
            <a:ext cx="8513805" cy="5061498"/>
          </a:xfrm>
        </p:spPr>
        <p:txBody>
          <a:bodyPr/>
          <a:lstStyle/>
          <a:p>
            <a:r>
              <a:rPr lang="en-US" dirty="0" smtClean="0"/>
              <a:t>:: </a:t>
            </a:r>
            <a:r>
              <a:rPr lang="en-US" dirty="0"/>
              <a:t>State s a = S (s ➝ (Maybe a, s))</a:t>
            </a:r>
          </a:p>
          <a:p>
            <a:endParaRPr lang="en-GB" dirty="0" smtClean="0"/>
          </a:p>
          <a:p>
            <a:r>
              <a:rPr lang="en-GB" b="1" dirty="0" smtClean="0"/>
              <a:t>instance </a:t>
            </a:r>
            <a:r>
              <a:rPr lang="en-GB" dirty="0" smtClean="0"/>
              <a:t>Monad (State s) </a:t>
            </a:r>
            <a:r>
              <a:rPr lang="en-GB" b="1" dirty="0" smtClean="0"/>
              <a:t>where</a:t>
            </a:r>
          </a:p>
          <a:p>
            <a:r>
              <a:rPr lang="en-GB" dirty="0"/>
              <a:t> </a:t>
            </a:r>
            <a:r>
              <a:rPr lang="en-GB" dirty="0" smtClean="0"/>
              <a:t> bind :: (State s a) (</a:t>
            </a:r>
            <a:r>
              <a:rPr lang="en-GB" dirty="0" err="1" smtClean="0"/>
              <a:t>a➝State</a:t>
            </a:r>
            <a:r>
              <a:rPr lang="en-GB" dirty="0" smtClean="0"/>
              <a:t> s b) ➝ State s b</a:t>
            </a:r>
          </a:p>
          <a:p>
            <a:r>
              <a:rPr lang="en-GB" dirty="0" smtClean="0"/>
              <a:t>  bind </a:t>
            </a:r>
            <a:r>
              <a:rPr lang="en-GB" dirty="0"/>
              <a:t>(S a) f = S \</a:t>
            </a:r>
            <a:r>
              <a:rPr lang="en-GB" dirty="0" err="1"/>
              <a:t>s.</a:t>
            </a:r>
            <a:r>
              <a:rPr lang="en-GB" b="1" dirty="0" err="1"/>
              <a:t>case</a:t>
            </a:r>
            <a:r>
              <a:rPr lang="en-GB" dirty="0"/>
              <a:t> a s </a:t>
            </a:r>
            <a:r>
              <a:rPr lang="en-GB" b="1" dirty="0" smtClean="0"/>
              <a:t>of</a:t>
            </a:r>
          </a:p>
          <a:p>
            <a:r>
              <a:rPr lang="en-GB" dirty="0"/>
              <a:t>		(Just a, s) = </a:t>
            </a:r>
            <a:r>
              <a:rPr lang="en-GB" dirty="0" err="1"/>
              <a:t>unS</a:t>
            </a:r>
            <a:r>
              <a:rPr lang="en-GB" dirty="0"/>
              <a:t> (f a) </a:t>
            </a:r>
            <a:r>
              <a:rPr lang="en-GB" dirty="0" smtClean="0"/>
              <a:t>s</a:t>
            </a:r>
          </a:p>
          <a:p>
            <a:r>
              <a:rPr lang="en-GB" dirty="0"/>
              <a:t>		(_,      s) = (Nothing, 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fail and </a:t>
            </a:r>
            <a:r>
              <a:rPr lang="en-GB" dirty="0" err="1" smtClean="0"/>
              <a:t>OrMonad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:: State s a = S (s ➝ (Maybe a, s))</a:t>
            </a:r>
          </a:p>
          <a:p>
            <a:endParaRPr lang="en-GB" dirty="0" smtClean="0"/>
          </a:p>
          <a:p>
            <a:r>
              <a:rPr lang="en-GB" b="1" dirty="0" smtClean="0"/>
              <a:t>instance</a:t>
            </a:r>
            <a:r>
              <a:rPr lang="en-GB" dirty="0" smtClean="0"/>
              <a:t> </a:t>
            </a:r>
            <a:r>
              <a:rPr lang="en-GB" dirty="0"/>
              <a:t>fail (State s) </a:t>
            </a:r>
            <a:r>
              <a:rPr lang="en-GB" b="1" dirty="0" smtClean="0"/>
              <a:t>where</a:t>
            </a:r>
          </a:p>
          <a:p>
            <a:r>
              <a:rPr lang="en-GB" dirty="0" smtClean="0"/>
              <a:t>  fail :: State s a</a:t>
            </a:r>
          </a:p>
          <a:p>
            <a:r>
              <a:rPr lang="en-GB" dirty="0" smtClean="0"/>
              <a:t>  fail </a:t>
            </a:r>
            <a:r>
              <a:rPr lang="en-GB" dirty="0"/>
              <a:t>= S \s.(Nothing, s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b="1" dirty="0"/>
              <a:t>instance</a:t>
            </a:r>
            <a:r>
              <a:rPr lang="en-GB" dirty="0"/>
              <a:t> </a:t>
            </a:r>
            <a:r>
              <a:rPr lang="en-GB" dirty="0" err="1"/>
              <a:t>OrMonad</a:t>
            </a:r>
            <a:r>
              <a:rPr lang="en-GB" dirty="0"/>
              <a:t> (State s) </a:t>
            </a:r>
            <a:r>
              <a:rPr lang="en-GB" b="1" dirty="0" smtClean="0"/>
              <a:t>where</a:t>
            </a:r>
          </a:p>
          <a:p>
            <a:r>
              <a:rPr lang="en-GB" dirty="0" smtClean="0"/>
              <a:t>  (&lt;|&gt;)..:: (State s a) (State s a) ➝ State s a</a:t>
            </a:r>
          </a:p>
          <a:p>
            <a:r>
              <a:rPr lang="en-GB" dirty="0" smtClean="0"/>
              <a:t>  (&lt;|&gt;) </a:t>
            </a:r>
            <a:r>
              <a:rPr lang="en-GB" dirty="0"/>
              <a:t>(S f) (S g) = S \</a:t>
            </a:r>
            <a:r>
              <a:rPr lang="en-GB" dirty="0" err="1"/>
              <a:t>s.</a:t>
            </a:r>
            <a:r>
              <a:rPr lang="en-GB" b="1" dirty="0" err="1"/>
              <a:t>case</a:t>
            </a:r>
            <a:r>
              <a:rPr lang="en-GB" dirty="0"/>
              <a:t> f s </a:t>
            </a:r>
            <a:r>
              <a:rPr lang="en-GB" b="1" dirty="0"/>
              <a:t>of	</a:t>
            </a:r>
            <a:endParaRPr lang="en-GB" b="1" dirty="0" smtClean="0"/>
          </a:p>
          <a:p>
            <a:r>
              <a:rPr lang="en-GB" dirty="0" smtClean="0"/>
              <a:t>    (</a:t>
            </a:r>
            <a:r>
              <a:rPr lang="en-GB" dirty="0"/>
              <a:t>Nothing, _) = g </a:t>
            </a:r>
            <a:r>
              <a:rPr lang="en-GB" dirty="0" smtClean="0">
                <a:solidFill>
                  <a:srgbClr val="0070C0"/>
                </a:solidFill>
              </a:rPr>
              <a:t>s</a:t>
            </a:r>
          </a:p>
          <a:p>
            <a:r>
              <a:rPr lang="en-GB" dirty="0"/>
              <a:t> </a:t>
            </a:r>
            <a:r>
              <a:rPr lang="en-GB" dirty="0" smtClean="0"/>
              <a:t>   other </a:t>
            </a:r>
            <a:r>
              <a:rPr lang="en-GB" dirty="0"/>
              <a:t>=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4625552" y="5676132"/>
            <a:ext cx="1799966" cy="974357"/>
          </a:xfrm>
          <a:prstGeom prst="wedgeRectCallout">
            <a:avLst>
              <a:gd name="adj1" fmla="val -65912"/>
              <a:gd name="adj2" fmla="val -70707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Palatino Linotype" charset="0"/>
                <a:ea typeface="Palatino Linotype" charset="0"/>
                <a:cs typeface="Palatino Linotype" charset="0"/>
              </a:rPr>
              <a:t>the original </a:t>
            </a:r>
            <a:r>
              <a:rPr lang="en-US" sz="2400" smtClean="0">
                <a:latin typeface="Palatino Linotype" charset="0"/>
                <a:ea typeface="Palatino Linotype" charset="0"/>
                <a:cs typeface="Palatino Linotype" charset="0"/>
              </a:rPr>
              <a:t>state !!</a:t>
            </a:r>
            <a:endParaRPr lang="en-US" sz="24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656176" y="5676131"/>
            <a:ext cx="2030624" cy="974357"/>
          </a:xfrm>
          <a:prstGeom prst="wedgeRectCallout">
            <a:avLst>
              <a:gd name="adj1" fmla="val -61793"/>
              <a:gd name="adj2" fmla="val -22516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State</a:t>
            </a:r>
            <a:r>
              <a:rPr lang="en-US" sz="2400" dirty="0" smtClean="0">
                <a:latin typeface="Palatino Linotype" charset="0"/>
                <a:ea typeface="Palatino Linotype" charset="0"/>
                <a:cs typeface="Palatino Linotype" charset="0"/>
              </a:rPr>
              <a:t> cannot be unique</a:t>
            </a:r>
            <a:endParaRPr lang="en-US" sz="24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31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monadic stuff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754"/>
            <a:ext cx="8549640" cy="5569245"/>
          </a:xfrm>
        </p:spPr>
        <p:txBody>
          <a:bodyPr>
            <a:normAutofit fontScale="92500"/>
          </a:bodyPr>
          <a:lstStyle/>
          <a:p>
            <a:pPr lvl="1"/>
            <a:r>
              <a:rPr lang="en-GB" dirty="0" smtClean="0"/>
              <a:t>there is a bunch of other operators and functions:</a:t>
            </a:r>
          </a:p>
          <a:p>
            <a:r>
              <a:rPr lang="en-GB" dirty="0" smtClean="0"/>
              <a:t>  </a:t>
            </a:r>
            <a:r>
              <a:rPr lang="en-US" dirty="0" smtClean="0"/>
              <a:t>&lt;$&gt;, &gt;&gt;=, &gt;&gt;|, </a:t>
            </a:r>
            <a:r>
              <a:rPr lang="en-US" dirty="0" err="1" smtClean="0"/>
              <a:t>rtrn</a:t>
            </a:r>
            <a:r>
              <a:rPr lang="en-US" dirty="0" smtClean="0"/>
              <a:t>, guard </a:t>
            </a:r>
            <a:endParaRPr lang="en-GB" sz="1000" dirty="0" smtClean="0"/>
          </a:p>
          <a:p>
            <a:pPr lvl="1"/>
            <a:r>
              <a:rPr lang="en-GB" dirty="0" smtClean="0"/>
              <a:t>in </a:t>
            </a:r>
            <a:r>
              <a:rPr lang="en-GB" smtClean="0"/>
              <a:t>the library </a:t>
            </a:r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monad.dcl</a:t>
            </a:r>
            <a:r>
              <a:rPr lang="en-GB" dirty="0" smtClean="0"/>
              <a:t> they are all defined by macro’s</a:t>
            </a:r>
            <a:br>
              <a:rPr lang="en-GB" dirty="0" smtClean="0"/>
            </a:br>
            <a:r>
              <a:rPr lang="en-GB" dirty="0" smtClean="0"/>
              <a:t> in terms of the things defined above, e.g.</a:t>
            </a:r>
          </a:p>
          <a:p>
            <a:r>
              <a:rPr lang="en-GB" b="1" dirty="0"/>
              <a:t>class</a:t>
            </a:r>
            <a:r>
              <a:rPr lang="en-GB" dirty="0"/>
              <a:t> fail m | Applicative m </a:t>
            </a:r>
            <a:r>
              <a:rPr lang="en-GB" b="1" dirty="0" smtClean="0"/>
              <a:t>where</a:t>
            </a:r>
          </a:p>
          <a:p>
            <a:r>
              <a:rPr lang="en-GB" dirty="0"/>
              <a:t>	fail :: m </a:t>
            </a:r>
            <a:r>
              <a:rPr lang="en-GB" dirty="0" smtClean="0"/>
              <a:t>a</a:t>
            </a:r>
          </a:p>
          <a:p>
            <a:r>
              <a:rPr lang="en-GB" dirty="0"/>
              <a:t>	</a:t>
            </a:r>
            <a:r>
              <a:rPr lang="en-GB" dirty="0" smtClean="0">
                <a:solidFill>
                  <a:srgbClr val="0070C0"/>
                </a:solidFill>
              </a:rPr>
              <a:t>guard </a:t>
            </a:r>
            <a:r>
              <a:rPr lang="en-GB" dirty="0">
                <a:solidFill>
                  <a:srgbClr val="0070C0"/>
                </a:solidFill>
              </a:rPr>
              <a:t>:: Bool </a:t>
            </a:r>
            <a:r>
              <a:rPr lang="en-GB" dirty="0" smtClean="0">
                <a:solidFill>
                  <a:srgbClr val="0070C0"/>
                </a:solidFill>
              </a:rPr>
              <a:t>➝ </a:t>
            </a:r>
            <a:r>
              <a:rPr lang="en-GB" dirty="0">
                <a:solidFill>
                  <a:srgbClr val="0070C0"/>
                </a:solidFill>
              </a:rPr>
              <a:t>m a | fail </a:t>
            </a:r>
            <a:r>
              <a:rPr lang="en-GB" dirty="0" smtClean="0">
                <a:solidFill>
                  <a:srgbClr val="0070C0"/>
                </a:solidFill>
              </a:rPr>
              <a:t>m</a:t>
            </a:r>
          </a:p>
          <a:p>
            <a:r>
              <a:rPr lang="en-GB" dirty="0">
                <a:solidFill>
                  <a:srgbClr val="0070C0"/>
                </a:solidFill>
              </a:rPr>
              <a:t>	guard b :== if b (pure </a:t>
            </a:r>
            <a:r>
              <a:rPr lang="en-GB" dirty="0" err="1">
                <a:solidFill>
                  <a:srgbClr val="0070C0"/>
                </a:solidFill>
              </a:rPr>
              <a:t>undef</a:t>
            </a:r>
            <a:r>
              <a:rPr lang="en-GB" dirty="0">
                <a:solidFill>
                  <a:srgbClr val="0070C0"/>
                </a:solidFill>
              </a:rPr>
              <a:t>) fail</a:t>
            </a:r>
            <a:endParaRPr lang="en-GB" dirty="0" smtClean="0">
              <a:solidFill>
                <a:srgbClr val="0070C0"/>
              </a:solidFill>
            </a:endParaRPr>
          </a:p>
          <a:p>
            <a:r>
              <a:rPr lang="en-US" b="1" dirty="0"/>
              <a:t>class</a:t>
            </a:r>
            <a:r>
              <a:rPr lang="en-US" dirty="0"/>
              <a:t> Monad m | Applicative m </a:t>
            </a:r>
            <a:r>
              <a:rPr lang="en-US" b="1" dirty="0" smtClean="0"/>
              <a:t>where</a:t>
            </a:r>
          </a:p>
          <a:p>
            <a:r>
              <a:rPr lang="en-US" dirty="0"/>
              <a:t>	bind :: (m a) (</a:t>
            </a:r>
            <a:r>
              <a:rPr lang="en-US" dirty="0" err="1" smtClean="0"/>
              <a:t>a➝m</a:t>
            </a:r>
            <a:r>
              <a:rPr lang="en-US" dirty="0" smtClean="0"/>
              <a:t> </a:t>
            </a:r>
            <a:r>
              <a:rPr lang="en-US" dirty="0"/>
              <a:t>b) </a:t>
            </a:r>
            <a:r>
              <a:rPr lang="en-US" dirty="0" smtClean="0"/>
              <a:t>➝ </a:t>
            </a:r>
            <a:r>
              <a:rPr lang="en-US" dirty="0"/>
              <a:t>m </a:t>
            </a:r>
            <a:r>
              <a:rPr lang="en-US" dirty="0" smtClean="0"/>
              <a:t>b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(&gt;&gt;=) </a:t>
            </a:r>
            <a:r>
              <a:rPr lang="en-US" dirty="0" err="1">
                <a:solidFill>
                  <a:srgbClr val="0070C0"/>
                </a:solidFill>
              </a:rPr>
              <a:t>infixl</a:t>
            </a:r>
            <a:r>
              <a:rPr lang="en-US" dirty="0">
                <a:solidFill>
                  <a:srgbClr val="0070C0"/>
                </a:solidFill>
              </a:rPr>
              <a:t> 1 :: (m a) (</a:t>
            </a:r>
            <a:r>
              <a:rPr lang="en-US" dirty="0" err="1" smtClean="0">
                <a:solidFill>
                  <a:srgbClr val="0070C0"/>
                </a:solidFill>
              </a:rPr>
              <a:t>a➝m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b) </a:t>
            </a:r>
            <a:r>
              <a:rPr lang="en-US" dirty="0" smtClean="0">
                <a:solidFill>
                  <a:srgbClr val="0070C0"/>
                </a:solidFill>
              </a:rPr>
              <a:t>➝ </a:t>
            </a:r>
            <a:r>
              <a:rPr lang="en-US" dirty="0">
                <a:solidFill>
                  <a:srgbClr val="0070C0"/>
                </a:solidFill>
              </a:rPr>
              <a:t>m b | Monad </a:t>
            </a:r>
            <a:r>
              <a:rPr lang="en-US" dirty="0" smtClean="0">
                <a:solidFill>
                  <a:srgbClr val="0070C0"/>
                </a:solidFill>
              </a:rPr>
              <a:t>m</a:t>
            </a:r>
          </a:p>
          <a:p>
            <a:r>
              <a:rPr lang="en-US" dirty="0">
                <a:solidFill>
                  <a:srgbClr val="0070C0"/>
                </a:solidFill>
              </a:rPr>
              <a:t>	(&gt;&gt;=) a f :== bind a f</a:t>
            </a:r>
            <a:endParaRPr lang="en-GB" dirty="0" smtClean="0">
              <a:solidFill>
                <a:srgbClr val="0070C0"/>
              </a:solidFill>
            </a:endParaRPr>
          </a:p>
          <a:p>
            <a:pPr lvl="1"/>
            <a:r>
              <a:rPr lang="en-GB" dirty="0" smtClean="0"/>
              <a:t>hence these operators and functions can be used for free, </a:t>
            </a:r>
            <a:br>
              <a:rPr lang="en-GB" dirty="0" smtClean="0"/>
            </a:br>
            <a:r>
              <a:rPr lang="en-GB" dirty="0" smtClean="0"/>
              <a:t>nothing has to be defined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9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serialize </a:t>
            </a:r>
            <a:r>
              <a:rPr lang="en-GB" dirty="0" smtClean="0"/>
              <a:t>with kind index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2256"/>
            <a:ext cx="8600303" cy="5458036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/>
              <a:t>class</a:t>
            </a:r>
            <a:r>
              <a:rPr lang="en-GB" dirty="0"/>
              <a:t> serialize </a:t>
            </a:r>
            <a:r>
              <a:rPr lang="en-GB" dirty="0">
                <a:solidFill>
                  <a:srgbClr val="0070C0"/>
                </a:solidFill>
              </a:rPr>
              <a:t>a</a:t>
            </a:r>
            <a:r>
              <a:rPr lang="en-GB" dirty="0"/>
              <a:t> | </a:t>
            </a:r>
            <a:r>
              <a:rPr lang="en-GB" dirty="0" err="1"/>
              <a:t>isUNIT</a:t>
            </a:r>
            <a:r>
              <a:rPr lang="en-GB" dirty="0"/>
              <a:t> a </a:t>
            </a:r>
            <a:r>
              <a:rPr lang="en-GB" b="1" dirty="0" smtClean="0"/>
              <a:t>where</a:t>
            </a:r>
          </a:p>
          <a:p>
            <a:r>
              <a:rPr lang="en-GB" dirty="0" smtClean="0"/>
              <a:t>  </a:t>
            </a:r>
            <a:r>
              <a:rPr lang="en-GB" dirty="0"/>
              <a:t>write :: </a:t>
            </a:r>
            <a:r>
              <a:rPr lang="en-GB" dirty="0">
                <a:solidFill>
                  <a:srgbClr val="0070C0"/>
                </a:solidFill>
              </a:rPr>
              <a:t>a</a:t>
            </a:r>
            <a:r>
              <a:rPr lang="en-GB" dirty="0"/>
              <a:t> </a:t>
            </a:r>
            <a:r>
              <a:rPr lang="en-GB" dirty="0" smtClean="0"/>
              <a:t>➝ </a:t>
            </a:r>
            <a:r>
              <a:rPr lang="en-GB" dirty="0"/>
              <a:t>Serialize </a:t>
            </a:r>
            <a:r>
              <a:rPr lang="en-GB" dirty="0" smtClean="0"/>
              <a:t>String</a:t>
            </a:r>
          </a:p>
          <a:p>
            <a:r>
              <a:rPr lang="en-GB" dirty="0" smtClean="0"/>
              <a:t>  </a:t>
            </a:r>
            <a:r>
              <a:rPr lang="en-GB" dirty="0"/>
              <a:t>read  :: </a:t>
            </a:r>
            <a:r>
              <a:rPr lang="en-GB" dirty="0" smtClean="0"/>
              <a:t>     Serialize </a:t>
            </a:r>
            <a:r>
              <a:rPr lang="en-GB" dirty="0" smtClean="0">
                <a:solidFill>
                  <a:srgbClr val="0070C0"/>
                </a:solidFill>
              </a:rPr>
              <a:t>a</a:t>
            </a:r>
          </a:p>
          <a:p>
            <a:endParaRPr lang="en-GB" sz="900" dirty="0" smtClean="0"/>
          </a:p>
          <a:p>
            <a:r>
              <a:rPr lang="en-GB" dirty="0"/>
              <a:t>:: Write a :== a </a:t>
            </a:r>
            <a:r>
              <a:rPr lang="en-GB" dirty="0" smtClean="0"/>
              <a:t>➝ </a:t>
            </a:r>
            <a:r>
              <a:rPr lang="en-GB" dirty="0"/>
              <a:t>Serialize </a:t>
            </a:r>
            <a:r>
              <a:rPr lang="en-GB" dirty="0" smtClean="0"/>
              <a:t>String</a:t>
            </a:r>
          </a:p>
          <a:p>
            <a:r>
              <a:rPr lang="en-GB" dirty="0" smtClean="0"/>
              <a:t>:: </a:t>
            </a:r>
            <a:r>
              <a:rPr lang="en-GB" dirty="0"/>
              <a:t>Read a  :== Serialize a</a:t>
            </a:r>
            <a:endParaRPr lang="en-GB" dirty="0" smtClean="0"/>
          </a:p>
          <a:p>
            <a:endParaRPr lang="en-GB" sz="900" dirty="0"/>
          </a:p>
          <a:p>
            <a:r>
              <a:rPr lang="en-GB" b="1" dirty="0" smtClean="0"/>
              <a:t>class</a:t>
            </a:r>
            <a:r>
              <a:rPr lang="en-GB" dirty="0" smtClean="0"/>
              <a:t> </a:t>
            </a:r>
            <a:r>
              <a:rPr lang="en-GB" dirty="0"/>
              <a:t>serialize1 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/>
              <a:t> </a:t>
            </a:r>
            <a:r>
              <a:rPr lang="en-GB" b="1" dirty="0" smtClean="0"/>
              <a:t>where</a:t>
            </a:r>
          </a:p>
          <a:p>
            <a:r>
              <a:rPr lang="en-GB" dirty="0" smtClean="0"/>
              <a:t>  </a:t>
            </a:r>
            <a:r>
              <a:rPr lang="en-GB" dirty="0"/>
              <a:t>write1 :: (Write a) (</a:t>
            </a:r>
            <a:r>
              <a:rPr lang="en-GB" dirty="0">
                <a:solidFill>
                  <a:srgbClr val="0070C0"/>
                </a:solidFill>
              </a:rPr>
              <a:t>t a</a:t>
            </a:r>
            <a:r>
              <a:rPr lang="en-GB" dirty="0"/>
              <a:t>) </a:t>
            </a:r>
            <a:r>
              <a:rPr lang="en-GB" dirty="0" smtClean="0"/>
              <a:t>➝ </a:t>
            </a:r>
            <a:r>
              <a:rPr lang="en-GB" dirty="0"/>
              <a:t>Serialize </a:t>
            </a:r>
            <a:r>
              <a:rPr lang="en-GB" dirty="0" smtClean="0"/>
              <a:t>String</a:t>
            </a:r>
          </a:p>
          <a:p>
            <a:r>
              <a:rPr lang="en-GB" dirty="0" smtClean="0"/>
              <a:t>  </a:t>
            </a:r>
            <a:r>
              <a:rPr lang="en-GB" dirty="0"/>
              <a:t>read1  :: (Read  a) </a:t>
            </a:r>
            <a:r>
              <a:rPr lang="en-GB" dirty="0" smtClean="0"/>
              <a:t>      ➝ </a:t>
            </a:r>
            <a:r>
              <a:rPr lang="en-GB" dirty="0"/>
              <a:t>Serialize (</a:t>
            </a:r>
            <a:r>
              <a:rPr lang="en-GB" dirty="0">
                <a:solidFill>
                  <a:srgbClr val="0070C0"/>
                </a:solidFill>
              </a:rPr>
              <a:t>t a</a:t>
            </a:r>
            <a:r>
              <a:rPr lang="en-GB" dirty="0" smtClean="0"/>
              <a:t>)</a:t>
            </a:r>
          </a:p>
          <a:p>
            <a:endParaRPr lang="en-GB" sz="900" dirty="0"/>
          </a:p>
          <a:p>
            <a:r>
              <a:rPr lang="en-GB" b="1" dirty="0" smtClean="0"/>
              <a:t>class</a:t>
            </a:r>
            <a:r>
              <a:rPr lang="en-GB" dirty="0" smtClean="0"/>
              <a:t> </a:t>
            </a:r>
            <a:r>
              <a:rPr lang="en-GB" dirty="0"/>
              <a:t>serialize2 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/>
              <a:t> </a:t>
            </a:r>
            <a:r>
              <a:rPr lang="en-GB" b="1" dirty="0"/>
              <a:t>where</a:t>
            </a:r>
          </a:p>
          <a:p>
            <a:r>
              <a:rPr lang="en-GB" dirty="0"/>
              <a:t>  write2 :: (Write a) (Write b) (</a:t>
            </a:r>
            <a:r>
              <a:rPr lang="en-GB" dirty="0">
                <a:solidFill>
                  <a:srgbClr val="0070C0"/>
                </a:solidFill>
              </a:rPr>
              <a:t>t a b</a:t>
            </a:r>
            <a:r>
              <a:rPr lang="en-GB" dirty="0"/>
              <a:t>) ➝ Serialize String</a:t>
            </a:r>
          </a:p>
          <a:p>
            <a:r>
              <a:rPr lang="en-GB" dirty="0"/>
              <a:t>  read2  :: (Read  a) (Read  b) </a:t>
            </a:r>
            <a:r>
              <a:rPr lang="en-GB" dirty="0" smtClean="0"/>
              <a:t>        ➝ </a:t>
            </a:r>
            <a:r>
              <a:rPr lang="en-GB" dirty="0"/>
              <a:t>Serialize (</a:t>
            </a:r>
            <a:r>
              <a:rPr lang="en-GB" dirty="0">
                <a:solidFill>
                  <a:srgbClr val="0070C0"/>
                </a:solidFill>
              </a:rPr>
              <a:t>t a b</a:t>
            </a:r>
            <a:r>
              <a:rPr lang="en-GB" dirty="0"/>
              <a:t>)</a:t>
            </a:r>
          </a:p>
          <a:p>
            <a:endParaRPr lang="en-GB" sz="900" dirty="0"/>
          </a:p>
          <a:p>
            <a:r>
              <a:rPr lang="en-GB" b="1" dirty="0" smtClean="0"/>
              <a:t>class</a:t>
            </a:r>
            <a:r>
              <a:rPr lang="en-GB" dirty="0" smtClean="0"/>
              <a:t> </a:t>
            </a:r>
            <a:r>
              <a:rPr lang="en-GB" dirty="0" err="1"/>
              <a:t>serializeCONS</a:t>
            </a:r>
            <a:r>
              <a:rPr lang="en-GB" dirty="0"/>
              <a:t> a </a:t>
            </a:r>
            <a:r>
              <a:rPr lang="en-GB" b="1" dirty="0" smtClean="0"/>
              <a:t>where</a:t>
            </a:r>
          </a:p>
          <a:p>
            <a:r>
              <a:rPr lang="en-GB" dirty="0"/>
              <a:t>	</a:t>
            </a:r>
            <a:r>
              <a:rPr lang="en-GB" dirty="0" err="1"/>
              <a:t>writeCons</a:t>
            </a:r>
            <a:r>
              <a:rPr lang="en-GB" dirty="0"/>
              <a:t> :: (Write a) (</a:t>
            </a:r>
            <a:r>
              <a:rPr lang="en-GB" dirty="0">
                <a:solidFill>
                  <a:srgbClr val="0070C0"/>
                </a:solidFill>
              </a:rPr>
              <a:t>CONS a</a:t>
            </a:r>
            <a:r>
              <a:rPr lang="en-GB" dirty="0"/>
              <a:t>) </a:t>
            </a:r>
            <a:r>
              <a:rPr lang="en-GB" dirty="0" smtClean="0"/>
              <a:t>➝ </a:t>
            </a:r>
            <a:r>
              <a:rPr lang="en-GB" dirty="0"/>
              <a:t>Serialize </a:t>
            </a:r>
            <a:r>
              <a:rPr lang="en-GB" dirty="0" smtClean="0"/>
              <a:t>String</a:t>
            </a:r>
          </a:p>
          <a:p>
            <a:r>
              <a:rPr lang="en-GB" dirty="0"/>
              <a:t>	</a:t>
            </a:r>
            <a:r>
              <a:rPr lang="en-GB" dirty="0" err="1"/>
              <a:t>readCons</a:t>
            </a:r>
            <a:r>
              <a:rPr lang="en-GB" dirty="0"/>
              <a:t>  :: String (Read a) </a:t>
            </a:r>
            <a:r>
              <a:rPr lang="en-GB" dirty="0" smtClean="0"/>
              <a:t>   ➝ </a:t>
            </a:r>
            <a:r>
              <a:rPr lang="en-GB" dirty="0"/>
              <a:t>Serialize (</a:t>
            </a:r>
            <a:r>
              <a:rPr lang="en-GB" dirty="0">
                <a:solidFill>
                  <a:srgbClr val="0070C0"/>
                </a:solidFill>
              </a:rPr>
              <a:t>CONS a</a:t>
            </a:r>
            <a:r>
              <a:rPr lang="en-GB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instances kind *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755"/>
            <a:ext cx="8229600" cy="5297396"/>
          </a:xfrm>
        </p:spPr>
        <p:txBody>
          <a:bodyPr>
            <a:normAutofit/>
          </a:bodyPr>
          <a:lstStyle/>
          <a:p>
            <a:r>
              <a:rPr lang="en-GB" b="1" dirty="0"/>
              <a:t>instance</a:t>
            </a:r>
            <a:r>
              <a:rPr lang="en-GB" dirty="0"/>
              <a:t> serialize </a:t>
            </a:r>
            <a:r>
              <a:rPr lang="en-GB" b="1" dirty="0" smtClean="0"/>
              <a:t>Bool</a:t>
            </a:r>
          </a:p>
          <a:p>
            <a:r>
              <a:rPr lang="en-GB" dirty="0"/>
              <a:t> </a:t>
            </a:r>
            <a:r>
              <a:rPr lang="en-GB" dirty="0" smtClean="0"/>
              <a:t> where  </a:t>
            </a:r>
            <a:r>
              <a:rPr lang="en-GB" dirty="0"/>
              <a:t>write b = </a:t>
            </a:r>
            <a:r>
              <a:rPr lang="en-GB" dirty="0" err="1"/>
              <a:t>wrt</a:t>
            </a:r>
            <a:r>
              <a:rPr lang="en-GB" dirty="0"/>
              <a:t> </a:t>
            </a:r>
            <a:r>
              <a:rPr lang="en-GB" dirty="0" smtClean="0"/>
              <a:t>b</a:t>
            </a:r>
          </a:p>
          <a:p>
            <a:r>
              <a:rPr lang="en-GB" dirty="0"/>
              <a:t> </a:t>
            </a:r>
            <a:r>
              <a:rPr lang="en-GB" dirty="0" smtClean="0"/>
              <a:t> read </a:t>
            </a:r>
            <a:r>
              <a:rPr lang="en-GB" dirty="0"/>
              <a:t>= match True &lt;|&gt; match </a:t>
            </a:r>
            <a:r>
              <a:rPr lang="en-GB" dirty="0" smtClean="0"/>
              <a:t>False</a:t>
            </a:r>
          </a:p>
          <a:p>
            <a:endParaRPr lang="en-GB" dirty="0"/>
          </a:p>
          <a:p>
            <a:r>
              <a:rPr lang="en-GB" b="1" dirty="0" smtClean="0"/>
              <a:t>instance</a:t>
            </a:r>
            <a:r>
              <a:rPr lang="en-GB" dirty="0" smtClean="0"/>
              <a:t> </a:t>
            </a:r>
            <a:r>
              <a:rPr lang="en-GB" dirty="0"/>
              <a:t>serialize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b="1" dirty="0" smtClean="0"/>
              <a:t>where</a:t>
            </a:r>
          </a:p>
          <a:p>
            <a:r>
              <a:rPr lang="en-GB" dirty="0"/>
              <a:t> </a:t>
            </a:r>
            <a:r>
              <a:rPr lang="en-GB" dirty="0" smtClean="0"/>
              <a:t> write </a:t>
            </a:r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 err="1"/>
              <a:t>wrt</a:t>
            </a:r>
            <a:r>
              <a:rPr lang="en-GB" dirty="0"/>
              <a:t> </a:t>
            </a:r>
            <a:r>
              <a:rPr lang="en-GB" dirty="0" err="1" smtClean="0"/>
              <a:t>i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read </a:t>
            </a:r>
            <a:r>
              <a:rPr lang="en-GB" dirty="0"/>
              <a:t>= </a:t>
            </a:r>
            <a:r>
              <a:rPr lang="en-GB" dirty="0" err="1"/>
              <a:t>rd</a:t>
            </a:r>
            <a:r>
              <a:rPr lang="en-GB" dirty="0"/>
              <a:t> &gt;&gt;= \</a:t>
            </a:r>
            <a:r>
              <a:rPr lang="en-GB" dirty="0" err="1"/>
              <a:t>s.pure</a:t>
            </a:r>
            <a:r>
              <a:rPr lang="en-GB" dirty="0"/>
              <a:t> (</a:t>
            </a:r>
            <a:r>
              <a:rPr lang="en-GB" dirty="0" err="1"/>
              <a:t>toInt</a:t>
            </a:r>
            <a:r>
              <a:rPr lang="en-GB" dirty="0"/>
              <a:t> s) </a:t>
            </a:r>
            <a:r>
              <a:rPr lang="en-GB" dirty="0" smtClean="0"/>
              <a:t>&gt;&gt;=</a:t>
            </a:r>
          </a:p>
          <a:p>
            <a:r>
              <a:rPr lang="en-GB" dirty="0"/>
              <a:t> </a:t>
            </a:r>
            <a:r>
              <a:rPr lang="en-GB" dirty="0" smtClean="0"/>
              <a:t>        \</a:t>
            </a:r>
            <a:r>
              <a:rPr lang="en-GB" dirty="0" err="1"/>
              <a:t>i.guard</a:t>
            </a:r>
            <a:r>
              <a:rPr lang="en-GB" dirty="0"/>
              <a:t> (s == </a:t>
            </a:r>
            <a:r>
              <a:rPr lang="en-GB" dirty="0" err="1"/>
              <a:t>toString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) &gt;&gt;| pure </a:t>
            </a:r>
            <a:r>
              <a:rPr lang="en-GB" dirty="0" err="1" smtClean="0"/>
              <a:t>i</a:t>
            </a:r>
            <a:endParaRPr lang="en-GB" dirty="0" smtClean="0"/>
          </a:p>
          <a:p>
            <a:endParaRPr lang="en-GB" dirty="0"/>
          </a:p>
          <a:p>
            <a:r>
              <a:rPr lang="en-GB" b="1" dirty="0"/>
              <a:t>instance</a:t>
            </a:r>
            <a:r>
              <a:rPr lang="en-GB" dirty="0"/>
              <a:t> serialize UNIT </a:t>
            </a:r>
            <a:r>
              <a:rPr lang="en-GB" b="1" dirty="0" smtClean="0"/>
              <a:t>where</a:t>
            </a:r>
          </a:p>
          <a:p>
            <a:r>
              <a:rPr lang="en-GB" dirty="0"/>
              <a:t> </a:t>
            </a:r>
            <a:r>
              <a:rPr lang="en-GB" dirty="0" smtClean="0"/>
              <a:t> write </a:t>
            </a:r>
            <a:r>
              <a:rPr lang="en-GB" dirty="0"/>
              <a:t>_ = pure ""	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read </a:t>
            </a:r>
            <a:r>
              <a:rPr lang="en-GB" dirty="0"/>
              <a:t>= pure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7154562" y="2722867"/>
            <a:ext cx="1584852" cy="1268365"/>
          </a:xfrm>
          <a:prstGeom prst="wedgeRectCallout">
            <a:avLst>
              <a:gd name="adj1" fmla="val -91776"/>
              <a:gd name="adj2" fmla="val -46611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Palatino Linotype" charset="0"/>
                <a:ea typeface="Palatino Linotype" charset="0"/>
                <a:cs typeface="Palatino Linotype" charset="0"/>
              </a:rPr>
              <a:t>look ma: </a:t>
            </a:r>
            <a:r>
              <a:rPr lang="en-US" sz="2400" smtClean="0">
                <a:latin typeface="Palatino Linotype" charset="0"/>
                <a:ea typeface="Palatino Linotype" charset="0"/>
                <a:cs typeface="Palatino Linotype" charset="0"/>
              </a:rPr>
              <a:t>no state seen</a:t>
            </a:r>
            <a:endParaRPr lang="en-US" sz="24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42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instances kind *➝*➝*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instance serialize2 EITHER </a:t>
            </a:r>
            <a:r>
              <a:rPr lang="en-GB" dirty="0" smtClean="0"/>
              <a:t>where</a:t>
            </a:r>
          </a:p>
          <a:p>
            <a:r>
              <a:rPr lang="en-GB" dirty="0" smtClean="0"/>
              <a:t>  </a:t>
            </a:r>
            <a:r>
              <a:rPr lang="en-GB" dirty="0"/>
              <a:t>write2 </a:t>
            </a:r>
            <a:r>
              <a:rPr lang="en-GB" dirty="0" err="1"/>
              <a:t>wa</a:t>
            </a:r>
            <a:r>
              <a:rPr lang="en-GB" dirty="0"/>
              <a:t> </a:t>
            </a:r>
            <a:r>
              <a:rPr lang="en-GB" dirty="0" err="1"/>
              <a:t>wb</a:t>
            </a:r>
            <a:r>
              <a:rPr lang="en-GB" dirty="0"/>
              <a:t> (LEFT  a) = </a:t>
            </a:r>
            <a:r>
              <a:rPr lang="en-GB" dirty="0" err="1"/>
              <a:t>wa</a:t>
            </a:r>
            <a:r>
              <a:rPr lang="en-GB" dirty="0"/>
              <a:t> </a:t>
            </a:r>
            <a:r>
              <a:rPr lang="en-GB" dirty="0" smtClean="0"/>
              <a:t>a</a:t>
            </a:r>
          </a:p>
          <a:p>
            <a:r>
              <a:rPr lang="en-GB" dirty="0" smtClean="0"/>
              <a:t>  </a:t>
            </a:r>
            <a:r>
              <a:rPr lang="en-GB" dirty="0"/>
              <a:t>write2 </a:t>
            </a:r>
            <a:r>
              <a:rPr lang="en-GB" dirty="0" err="1"/>
              <a:t>wa</a:t>
            </a:r>
            <a:r>
              <a:rPr lang="en-GB" dirty="0"/>
              <a:t> </a:t>
            </a:r>
            <a:r>
              <a:rPr lang="en-GB" dirty="0" err="1"/>
              <a:t>wb</a:t>
            </a:r>
            <a:r>
              <a:rPr lang="en-GB" dirty="0"/>
              <a:t> (RIGHT b) = </a:t>
            </a:r>
            <a:r>
              <a:rPr lang="en-GB" dirty="0" err="1"/>
              <a:t>wb</a:t>
            </a:r>
            <a:r>
              <a:rPr lang="en-GB" dirty="0"/>
              <a:t> </a:t>
            </a:r>
            <a:r>
              <a:rPr lang="en-GB" dirty="0" smtClean="0"/>
              <a:t>b</a:t>
            </a:r>
          </a:p>
          <a:p>
            <a:r>
              <a:rPr lang="en-GB" dirty="0" smtClean="0"/>
              <a:t>  </a:t>
            </a:r>
            <a:r>
              <a:rPr lang="en-GB" dirty="0"/>
              <a:t>read2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rb</a:t>
            </a:r>
            <a:r>
              <a:rPr lang="en-GB" dirty="0"/>
              <a:t> = LEFT &lt;$&gt; </a:t>
            </a:r>
            <a:r>
              <a:rPr lang="en-GB" dirty="0" err="1"/>
              <a:t>ra</a:t>
            </a:r>
            <a:r>
              <a:rPr lang="en-GB" dirty="0"/>
              <a:t> &lt;|&gt; RIGHT &lt;$&gt; </a:t>
            </a:r>
            <a:r>
              <a:rPr lang="en-GB" dirty="0" err="1" smtClean="0"/>
              <a:t>rb</a:t>
            </a:r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instance</a:t>
            </a:r>
            <a:r>
              <a:rPr lang="en-GB" dirty="0" smtClean="0"/>
              <a:t> </a:t>
            </a:r>
            <a:r>
              <a:rPr lang="en-GB" dirty="0"/>
              <a:t>serialize2 PAIR </a:t>
            </a:r>
            <a:r>
              <a:rPr lang="en-GB" b="1" dirty="0" smtClean="0"/>
              <a:t>where</a:t>
            </a:r>
          </a:p>
          <a:p>
            <a:r>
              <a:rPr lang="en-GB" dirty="0" smtClean="0"/>
              <a:t>  </a:t>
            </a:r>
            <a:r>
              <a:rPr lang="en-GB" dirty="0"/>
              <a:t>write2 </a:t>
            </a:r>
            <a:r>
              <a:rPr lang="en-GB" dirty="0" err="1"/>
              <a:t>wa</a:t>
            </a:r>
            <a:r>
              <a:rPr lang="en-GB" dirty="0"/>
              <a:t> </a:t>
            </a:r>
            <a:r>
              <a:rPr lang="en-GB" dirty="0" err="1"/>
              <a:t>wb</a:t>
            </a:r>
            <a:r>
              <a:rPr lang="en-GB" dirty="0"/>
              <a:t> (PAIR a b</a:t>
            </a:r>
            <a:r>
              <a:rPr lang="en-GB" dirty="0" smtClean="0"/>
              <a:t>)</a:t>
            </a:r>
          </a:p>
          <a:p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/>
              <a:t>= </a:t>
            </a:r>
            <a:r>
              <a:rPr lang="en-GB" dirty="0" err="1"/>
              <a:t>wa</a:t>
            </a:r>
            <a:r>
              <a:rPr lang="en-GB" dirty="0"/>
              <a:t> a &gt;&gt;| </a:t>
            </a:r>
            <a:r>
              <a:rPr lang="en-GB" dirty="0" err="1"/>
              <a:t>wrt</a:t>
            </a:r>
            <a:r>
              <a:rPr lang="en-GB" dirty="0"/>
              <a:t> " " &gt;&gt;| </a:t>
            </a:r>
            <a:r>
              <a:rPr lang="en-GB" dirty="0" err="1"/>
              <a:t>wb</a:t>
            </a:r>
            <a:r>
              <a:rPr lang="en-GB" dirty="0"/>
              <a:t> </a:t>
            </a:r>
            <a:r>
              <a:rPr lang="en-GB" dirty="0" smtClean="0"/>
              <a:t>b</a:t>
            </a:r>
          </a:p>
          <a:p>
            <a:r>
              <a:rPr lang="en-GB" dirty="0" smtClean="0"/>
              <a:t>  </a:t>
            </a:r>
            <a:r>
              <a:rPr lang="en-GB" dirty="0"/>
              <a:t>read2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 smtClean="0"/>
              <a:t>rb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/>
              <a:t>= PAIR &lt;$&gt; </a:t>
            </a:r>
            <a:r>
              <a:rPr lang="en-GB" dirty="0" err="1"/>
              <a:t>ra</a:t>
            </a:r>
            <a:r>
              <a:rPr lang="en-GB" dirty="0"/>
              <a:t> &lt;*&gt; (match " " &gt;&gt;| </a:t>
            </a:r>
            <a:r>
              <a:rPr lang="en-GB" dirty="0" err="1"/>
              <a:t>rb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9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instance CONS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19" y="1288755"/>
            <a:ext cx="8835081" cy="5322110"/>
          </a:xfrm>
        </p:spPr>
        <p:txBody>
          <a:bodyPr>
            <a:normAutofit/>
          </a:bodyPr>
          <a:lstStyle/>
          <a:p>
            <a:r>
              <a:rPr lang="en-GB" b="1" dirty="0"/>
              <a:t>instance</a:t>
            </a:r>
            <a:r>
              <a:rPr lang="en-GB" dirty="0"/>
              <a:t> </a:t>
            </a:r>
            <a:r>
              <a:rPr lang="en-GB" dirty="0" err="1"/>
              <a:t>serializeCONS</a:t>
            </a:r>
            <a:r>
              <a:rPr lang="en-GB" dirty="0"/>
              <a:t> UNIT </a:t>
            </a:r>
            <a:r>
              <a:rPr lang="en-GB" b="1" dirty="0" smtClean="0"/>
              <a:t>where</a:t>
            </a:r>
          </a:p>
          <a:p>
            <a:r>
              <a:rPr lang="en-GB" dirty="0"/>
              <a:t>	</a:t>
            </a:r>
            <a:r>
              <a:rPr lang="en-GB" dirty="0" err="1"/>
              <a:t>writeCons</a:t>
            </a:r>
            <a:r>
              <a:rPr lang="en-GB" dirty="0"/>
              <a:t> </a:t>
            </a:r>
            <a:r>
              <a:rPr lang="en-GB" dirty="0" err="1"/>
              <a:t>wa</a:t>
            </a:r>
            <a:r>
              <a:rPr lang="en-GB" dirty="0"/>
              <a:t> (CONS name a) = </a:t>
            </a:r>
            <a:r>
              <a:rPr lang="en-GB" dirty="0" err="1"/>
              <a:t>wrt</a:t>
            </a:r>
            <a:r>
              <a:rPr lang="en-GB" dirty="0"/>
              <a:t> </a:t>
            </a:r>
            <a:r>
              <a:rPr lang="en-GB" dirty="0" smtClean="0"/>
              <a:t>name</a:t>
            </a:r>
          </a:p>
          <a:p>
            <a:r>
              <a:rPr lang="en-GB" dirty="0"/>
              <a:t>	</a:t>
            </a:r>
            <a:r>
              <a:rPr lang="en-GB" dirty="0" err="1"/>
              <a:t>readCons</a:t>
            </a:r>
            <a:r>
              <a:rPr lang="en-GB" dirty="0"/>
              <a:t> name </a:t>
            </a:r>
            <a:r>
              <a:rPr lang="en-GB" dirty="0" err="1" smtClean="0"/>
              <a:t>ra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/>
              <a:t>= CONS &lt;$&gt; match name &lt;*&gt; pure UNIT </a:t>
            </a:r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instance</a:t>
            </a:r>
            <a:r>
              <a:rPr lang="en-GB" dirty="0" smtClean="0"/>
              <a:t> </a:t>
            </a:r>
            <a:r>
              <a:rPr lang="en-GB" dirty="0" err="1"/>
              <a:t>serializeCONS</a:t>
            </a:r>
            <a:r>
              <a:rPr lang="en-GB" dirty="0"/>
              <a:t> a </a:t>
            </a:r>
            <a:r>
              <a:rPr lang="en-GB" b="1" dirty="0" smtClean="0"/>
              <a:t>where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writeCons</a:t>
            </a:r>
            <a:r>
              <a:rPr lang="en-GB" dirty="0" smtClean="0"/>
              <a:t> </a:t>
            </a:r>
            <a:r>
              <a:rPr lang="en-GB" dirty="0" err="1"/>
              <a:t>wa</a:t>
            </a:r>
            <a:r>
              <a:rPr lang="en-GB" dirty="0"/>
              <a:t> (CONS name a</a:t>
            </a:r>
            <a:r>
              <a:rPr lang="en-GB" dirty="0" smtClean="0"/>
              <a:t>) =</a:t>
            </a:r>
          </a:p>
          <a:p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 err="1" smtClean="0"/>
              <a:t>wrt</a:t>
            </a:r>
            <a:r>
              <a:rPr lang="en-GB" dirty="0" smtClean="0"/>
              <a:t> </a:t>
            </a:r>
            <a:r>
              <a:rPr lang="en-GB" dirty="0"/>
              <a:t>"(" &gt;&gt;| </a:t>
            </a:r>
            <a:r>
              <a:rPr lang="en-GB" dirty="0" err="1"/>
              <a:t>wrt</a:t>
            </a:r>
            <a:r>
              <a:rPr lang="en-GB" dirty="0"/>
              <a:t> name &gt;&gt;| </a:t>
            </a:r>
            <a:r>
              <a:rPr lang="en-GB" dirty="0" err="1"/>
              <a:t>wrt</a:t>
            </a:r>
            <a:r>
              <a:rPr lang="en-GB" dirty="0"/>
              <a:t> " " &gt;&gt;| </a:t>
            </a:r>
            <a:r>
              <a:rPr lang="en-GB" dirty="0" err="1"/>
              <a:t>wa</a:t>
            </a:r>
            <a:r>
              <a:rPr lang="en-GB" dirty="0"/>
              <a:t> a </a:t>
            </a:r>
            <a:r>
              <a:rPr lang="en-GB" dirty="0" smtClean="0"/>
              <a:t>&gt;&gt;|</a:t>
            </a:r>
          </a:p>
          <a:p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 err="1"/>
              <a:t>wrt</a:t>
            </a:r>
            <a:r>
              <a:rPr lang="en-GB" dirty="0"/>
              <a:t> </a:t>
            </a:r>
            <a:r>
              <a:rPr lang="en-GB" dirty="0" smtClean="0"/>
              <a:t>")”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readCons</a:t>
            </a:r>
            <a:r>
              <a:rPr lang="en-GB" dirty="0" smtClean="0"/>
              <a:t> </a:t>
            </a:r>
            <a:r>
              <a:rPr lang="en-GB" dirty="0"/>
              <a:t>name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smtClean="0"/>
              <a:t>=</a:t>
            </a:r>
          </a:p>
          <a:p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/>
              <a:t>match "(" &gt;&gt;| CONS &lt;$&gt; match name &lt;*&gt;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(</a:t>
            </a:r>
            <a:r>
              <a:rPr lang="en-GB" dirty="0"/>
              <a:t>match " " &gt;&gt;| </a:t>
            </a:r>
            <a:r>
              <a:rPr lang="en-GB" dirty="0" err="1"/>
              <a:t>ra</a:t>
            </a:r>
            <a:r>
              <a:rPr lang="en-GB" dirty="0"/>
              <a:t>) &gt;&gt;= \c. match ")" &gt;&gt;| pure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6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serialization of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755"/>
            <a:ext cx="8686800" cy="5061498"/>
          </a:xfrm>
        </p:spPr>
        <p:txBody>
          <a:bodyPr>
            <a:normAutofit/>
          </a:bodyPr>
          <a:lstStyle/>
          <a:p>
            <a:r>
              <a:rPr lang="en-GB" b="1" dirty="0"/>
              <a:t>instance</a:t>
            </a:r>
            <a:r>
              <a:rPr lang="en-GB" dirty="0"/>
              <a:t> serialize1 [] </a:t>
            </a:r>
            <a:r>
              <a:rPr lang="en-GB" b="1" dirty="0" smtClean="0"/>
              <a:t>where</a:t>
            </a:r>
          </a:p>
          <a:p>
            <a:r>
              <a:rPr lang="en-GB" dirty="0" smtClean="0"/>
              <a:t>  write1 </a:t>
            </a:r>
            <a:r>
              <a:rPr lang="en-GB" dirty="0" err="1"/>
              <a:t>writea</a:t>
            </a:r>
            <a:r>
              <a:rPr lang="en-GB" dirty="0"/>
              <a:t> l =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write2 </a:t>
            </a:r>
            <a:r>
              <a:rPr lang="en-GB" dirty="0"/>
              <a:t>(</a:t>
            </a:r>
            <a:r>
              <a:rPr lang="en-GB" dirty="0" err="1"/>
              <a:t>writeCons</a:t>
            </a:r>
            <a:r>
              <a:rPr lang="en-GB" dirty="0"/>
              <a:t> write)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      (</a:t>
            </a:r>
            <a:r>
              <a:rPr lang="en-GB" dirty="0" err="1"/>
              <a:t>writeCons</a:t>
            </a:r>
            <a:r>
              <a:rPr lang="en-GB" dirty="0"/>
              <a:t> (write2 </a:t>
            </a:r>
            <a:r>
              <a:rPr lang="en-GB" dirty="0" err="1" smtClean="0"/>
              <a:t>writea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                         (</a:t>
            </a:r>
            <a:r>
              <a:rPr lang="en-GB" dirty="0"/>
              <a:t>write1 </a:t>
            </a:r>
            <a:r>
              <a:rPr lang="en-GB" dirty="0" err="1"/>
              <a:t>writea</a:t>
            </a:r>
            <a:r>
              <a:rPr lang="en-GB" dirty="0" smtClean="0"/>
              <a:t>)))</a:t>
            </a:r>
          </a:p>
          <a:p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/>
              <a:t>(</a:t>
            </a:r>
            <a:r>
              <a:rPr lang="en-GB" dirty="0" err="1"/>
              <a:t>fromList</a:t>
            </a:r>
            <a:r>
              <a:rPr lang="en-GB" dirty="0"/>
              <a:t> l</a:t>
            </a:r>
            <a:r>
              <a:rPr lang="en-GB" dirty="0" smtClean="0"/>
              <a:t>)</a:t>
            </a:r>
          </a:p>
          <a:p>
            <a:r>
              <a:rPr lang="en-GB" dirty="0"/>
              <a:t> </a:t>
            </a:r>
            <a:r>
              <a:rPr lang="en-GB" dirty="0" smtClean="0"/>
              <a:t> read1 </a:t>
            </a:r>
            <a:r>
              <a:rPr lang="en-GB" dirty="0" err="1" smtClean="0"/>
              <a:t>reada</a:t>
            </a:r>
            <a:r>
              <a:rPr lang="en-GB" dirty="0" smtClean="0"/>
              <a:t> =</a:t>
            </a:r>
          </a:p>
          <a:p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 err="1" smtClean="0"/>
              <a:t>toList</a:t>
            </a:r>
            <a:r>
              <a:rPr lang="en-GB" dirty="0" smtClean="0"/>
              <a:t> &lt;$&gt;</a:t>
            </a:r>
          </a:p>
          <a:p>
            <a:r>
              <a:rPr lang="en-GB" dirty="0"/>
              <a:t> </a:t>
            </a:r>
            <a:r>
              <a:rPr lang="en-GB" dirty="0" smtClean="0"/>
              <a:t>   read2 </a:t>
            </a:r>
            <a:r>
              <a:rPr lang="en-GB" dirty="0"/>
              <a:t>(</a:t>
            </a:r>
            <a:r>
              <a:rPr lang="en-GB" dirty="0" err="1"/>
              <a:t>readCons</a:t>
            </a:r>
            <a:r>
              <a:rPr lang="en-GB" dirty="0"/>
              <a:t> </a:t>
            </a:r>
            <a:r>
              <a:rPr lang="en-GB" dirty="0" err="1"/>
              <a:t>NilString</a:t>
            </a:r>
            <a:r>
              <a:rPr lang="en-GB" dirty="0"/>
              <a:t> read</a:t>
            </a:r>
            <a:r>
              <a:rPr lang="en-GB" dirty="0" smtClean="0"/>
              <a:t>)</a:t>
            </a:r>
          </a:p>
          <a:p>
            <a:r>
              <a:rPr lang="en-GB" dirty="0"/>
              <a:t> </a:t>
            </a:r>
            <a:r>
              <a:rPr lang="en-GB" dirty="0" smtClean="0"/>
              <a:t>         (</a:t>
            </a:r>
            <a:r>
              <a:rPr lang="en-GB" dirty="0" err="1"/>
              <a:t>readCons</a:t>
            </a:r>
            <a:r>
              <a:rPr lang="en-GB" dirty="0"/>
              <a:t> </a:t>
            </a:r>
            <a:r>
              <a:rPr lang="en-GB" dirty="0" err="1"/>
              <a:t>ConsString</a:t>
            </a:r>
            <a:r>
              <a:rPr lang="en-GB" dirty="0"/>
              <a:t> (read2 </a:t>
            </a:r>
            <a:r>
              <a:rPr lang="en-GB" dirty="0" err="1" smtClean="0"/>
              <a:t>reada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                              (</a:t>
            </a:r>
            <a:r>
              <a:rPr lang="en-GB" dirty="0"/>
              <a:t>read1 </a:t>
            </a:r>
            <a:r>
              <a:rPr lang="en-GB" dirty="0" err="1"/>
              <a:t>reada</a:t>
            </a:r>
            <a:r>
              <a:rPr lang="en-GB" dirty="0"/>
              <a:t>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7154562" y="1171081"/>
            <a:ext cx="1584852" cy="1268365"/>
          </a:xfrm>
          <a:prstGeom prst="wedgeRectCallout">
            <a:avLst>
              <a:gd name="adj1" fmla="val -31741"/>
              <a:gd name="adj2" fmla="val 29378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Palatino Linotype" charset="0"/>
                <a:ea typeface="Palatino Linotype" charset="0"/>
                <a:cs typeface="Palatino Linotype" charset="0"/>
              </a:rPr>
              <a:t>look ma: </a:t>
            </a:r>
            <a:r>
              <a:rPr lang="en-US" sz="2400" smtClean="0">
                <a:latin typeface="Palatino Linotype" charset="0"/>
                <a:ea typeface="Palatino Linotype" charset="0"/>
                <a:cs typeface="Palatino Linotype" charset="0"/>
              </a:rPr>
              <a:t>no state seen</a:t>
            </a:r>
            <a:endParaRPr lang="en-US" sz="24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88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Appetizer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assignment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serialize </a:t>
            </a:r>
            <a:r>
              <a:rPr lang="en-GB" dirty="0" smtClean="0"/>
              <a:t>with native generics: write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88755"/>
            <a:ext cx="8686801" cy="5383894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0070C0"/>
                </a:solidFill>
              </a:rPr>
              <a:t>generic</a:t>
            </a:r>
            <a:r>
              <a:rPr lang="en-GB" dirty="0"/>
              <a:t> write a :: a </a:t>
            </a:r>
            <a:r>
              <a:rPr lang="en-GB" dirty="0" smtClean="0"/>
              <a:t>➝ </a:t>
            </a:r>
            <a:r>
              <a:rPr lang="en-GB" dirty="0"/>
              <a:t>State Serialized </a:t>
            </a:r>
            <a:r>
              <a:rPr lang="en-GB" dirty="0" smtClean="0"/>
              <a:t>String</a:t>
            </a:r>
          </a:p>
          <a:p>
            <a:endParaRPr lang="en-GB" sz="900" dirty="0" smtClean="0"/>
          </a:p>
          <a:p>
            <a:r>
              <a:rPr lang="en-GB" dirty="0" smtClean="0"/>
              <a:t>write</a:t>
            </a:r>
            <a:r>
              <a:rPr lang="en-GB" dirty="0"/>
              <a:t>{|Bool|} b = </a:t>
            </a:r>
            <a:r>
              <a:rPr lang="en-GB" dirty="0" err="1"/>
              <a:t>wrt</a:t>
            </a:r>
            <a:r>
              <a:rPr lang="en-GB" dirty="0"/>
              <a:t> </a:t>
            </a:r>
            <a:r>
              <a:rPr lang="en-GB" dirty="0" smtClean="0"/>
              <a:t>b</a:t>
            </a:r>
          </a:p>
          <a:p>
            <a:r>
              <a:rPr lang="en-GB" dirty="0" smtClean="0"/>
              <a:t>write</a:t>
            </a:r>
            <a:r>
              <a:rPr lang="en-GB" dirty="0"/>
              <a:t>{|</a:t>
            </a:r>
            <a:r>
              <a:rPr lang="en-GB" dirty="0" err="1"/>
              <a:t>Int</a:t>
            </a:r>
            <a:r>
              <a:rPr lang="en-GB" dirty="0"/>
              <a:t>|}  </a:t>
            </a:r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 err="1"/>
              <a:t>wrt</a:t>
            </a:r>
            <a:r>
              <a:rPr lang="en-GB" dirty="0"/>
              <a:t> </a:t>
            </a:r>
            <a:r>
              <a:rPr lang="en-GB" dirty="0" err="1" smtClean="0"/>
              <a:t>i</a:t>
            </a:r>
            <a:endParaRPr lang="en-GB" dirty="0" smtClean="0"/>
          </a:p>
          <a:p>
            <a:r>
              <a:rPr lang="en-GB" dirty="0" smtClean="0"/>
              <a:t>write</a:t>
            </a:r>
            <a:r>
              <a:rPr lang="en-GB" dirty="0"/>
              <a:t>{|UNIT|} _ = pure </a:t>
            </a:r>
            <a:r>
              <a:rPr lang="en-GB" dirty="0" smtClean="0"/>
              <a:t>"”</a:t>
            </a:r>
          </a:p>
          <a:p>
            <a:r>
              <a:rPr lang="en-GB" dirty="0" smtClean="0"/>
              <a:t>write</a:t>
            </a:r>
            <a:r>
              <a:rPr lang="en-GB" dirty="0"/>
              <a:t>{|PAIR|} </a:t>
            </a:r>
            <a:r>
              <a:rPr lang="en-GB" dirty="0" err="1"/>
              <a:t>wx</a:t>
            </a:r>
            <a:r>
              <a:rPr lang="en-GB" dirty="0"/>
              <a:t> </a:t>
            </a:r>
            <a:r>
              <a:rPr lang="en-GB" dirty="0" err="1"/>
              <a:t>wy</a:t>
            </a:r>
            <a:r>
              <a:rPr lang="en-GB" dirty="0"/>
              <a:t> (PAIR x </a:t>
            </a:r>
            <a:r>
              <a:rPr lang="en-GB" dirty="0" smtClean="0"/>
              <a:t>y)</a:t>
            </a:r>
          </a:p>
          <a:p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wx</a:t>
            </a:r>
            <a:r>
              <a:rPr lang="en-GB" dirty="0"/>
              <a:t> x &gt;&gt;| </a:t>
            </a:r>
            <a:r>
              <a:rPr lang="en-GB" dirty="0" err="1"/>
              <a:t>wrt</a:t>
            </a:r>
            <a:r>
              <a:rPr lang="en-GB" dirty="0"/>
              <a:t> " " &gt;&gt;| </a:t>
            </a:r>
            <a:r>
              <a:rPr lang="en-GB" dirty="0" err="1"/>
              <a:t>wy</a:t>
            </a:r>
            <a:r>
              <a:rPr lang="en-GB" dirty="0"/>
              <a:t> </a:t>
            </a:r>
            <a:r>
              <a:rPr lang="en-GB" dirty="0" smtClean="0"/>
              <a:t>y</a:t>
            </a:r>
          </a:p>
          <a:p>
            <a:r>
              <a:rPr lang="en-GB" dirty="0" smtClean="0"/>
              <a:t>write</a:t>
            </a:r>
            <a:r>
              <a:rPr lang="en-GB" dirty="0"/>
              <a:t>{|EITHER|} </a:t>
            </a:r>
            <a:r>
              <a:rPr lang="en-GB" dirty="0" err="1"/>
              <a:t>wx</a:t>
            </a:r>
            <a:r>
              <a:rPr lang="en-GB" dirty="0"/>
              <a:t> </a:t>
            </a:r>
            <a:r>
              <a:rPr lang="en-GB" dirty="0" err="1"/>
              <a:t>wy</a:t>
            </a:r>
            <a:r>
              <a:rPr lang="en-GB" dirty="0"/>
              <a:t> (LEFT x) </a:t>
            </a:r>
            <a:r>
              <a:rPr lang="en-GB" dirty="0" smtClean="0"/>
              <a:t> = </a:t>
            </a:r>
            <a:r>
              <a:rPr lang="en-GB" dirty="0" err="1"/>
              <a:t>wx</a:t>
            </a:r>
            <a:r>
              <a:rPr lang="en-GB" dirty="0"/>
              <a:t> </a:t>
            </a:r>
            <a:r>
              <a:rPr lang="en-GB" dirty="0" smtClean="0"/>
              <a:t>x</a:t>
            </a:r>
          </a:p>
          <a:p>
            <a:r>
              <a:rPr lang="en-GB" dirty="0" smtClean="0"/>
              <a:t>write</a:t>
            </a:r>
            <a:r>
              <a:rPr lang="en-GB" dirty="0"/>
              <a:t>{|EITHER|} </a:t>
            </a:r>
            <a:r>
              <a:rPr lang="en-GB" dirty="0" err="1"/>
              <a:t>wx</a:t>
            </a:r>
            <a:r>
              <a:rPr lang="en-GB" dirty="0"/>
              <a:t> </a:t>
            </a:r>
            <a:r>
              <a:rPr lang="en-GB" dirty="0" err="1"/>
              <a:t>wy</a:t>
            </a:r>
            <a:r>
              <a:rPr lang="en-GB" dirty="0"/>
              <a:t> (RIGHT y) = </a:t>
            </a:r>
            <a:r>
              <a:rPr lang="en-GB" dirty="0" err="1"/>
              <a:t>wy</a:t>
            </a:r>
            <a:r>
              <a:rPr lang="en-GB" dirty="0"/>
              <a:t> </a:t>
            </a:r>
            <a:r>
              <a:rPr lang="en-GB" dirty="0" smtClean="0"/>
              <a:t>y</a:t>
            </a:r>
          </a:p>
          <a:p>
            <a:r>
              <a:rPr lang="en-GB" dirty="0" smtClean="0"/>
              <a:t>write</a:t>
            </a:r>
            <a:r>
              <a:rPr lang="en-GB" dirty="0"/>
              <a:t>{|CONS of {</a:t>
            </a:r>
            <a:r>
              <a:rPr lang="en-GB" dirty="0" err="1"/>
              <a:t>gcd_name,gcd_arity</a:t>
            </a:r>
            <a:r>
              <a:rPr lang="en-GB" dirty="0"/>
              <a:t>}|} </a:t>
            </a:r>
            <a:r>
              <a:rPr lang="en-GB" dirty="0" err="1"/>
              <a:t>wa</a:t>
            </a:r>
            <a:r>
              <a:rPr lang="en-GB" dirty="0"/>
              <a:t> (CONS a</a:t>
            </a:r>
            <a:r>
              <a:rPr lang="en-GB" dirty="0" smtClean="0"/>
              <a:t>)</a:t>
            </a:r>
          </a:p>
          <a:p>
            <a:r>
              <a:rPr lang="en-GB" dirty="0" smtClean="0"/>
              <a:t> </a:t>
            </a:r>
            <a:r>
              <a:rPr lang="en-GB" dirty="0"/>
              <a:t>| </a:t>
            </a:r>
            <a:r>
              <a:rPr lang="en-GB" dirty="0" err="1"/>
              <a:t>gcd_arity</a:t>
            </a:r>
            <a:r>
              <a:rPr lang="en-GB" dirty="0"/>
              <a:t> == </a:t>
            </a:r>
            <a:r>
              <a:rPr lang="en-GB" dirty="0" smtClean="0"/>
              <a:t>0</a:t>
            </a:r>
          </a:p>
          <a:p>
            <a:r>
              <a:rPr lang="en-GB" dirty="0" smtClean="0"/>
              <a:t>  = </a:t>
            </a:r>
            <a:r>
              <a:rPr lang="en-GB" dirty="0" err="1"/>
              <a:t>wrt</a:t>
            </a:r>
            <a:r>
              <a:rPr lang="en-GB" dirty="0"/>
              <a:t> </a:t>
            </a:r>
            <a:r>
              <a:rPr lang="en-GB" dirty="0" err="1" smtClean="0"/>
              <a:t>gcd_name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= </a:t>
            </a:r>
            <a:r>
              <a:rPr lang="en-GB" dirty="0" err="1"/>
              <a:t>wrt</a:t>
            </a:r>
            <a:r>
              <a:rPr lang="en-GB" dirty="0"/>
              <a:t> "(" &gt;&gt;| </a:t>
            </a:r>
            <a:r>
              <a:rPr lang="en-GB" dirty="0" err="1"/>
              <a:t>wrt</a:t>
            </a:r>
            <a:r>
              <a:rPr lang="en-GB" dirty="0"/>
              <a:t> </a:t>
            </a:r>
            <a:r>
              <a:rPr lang="en-GB" dirty="0" err="1"/>
              <a:t>gcd_name</a:t>
            </a:r>
            <a:r>
              <a:rPr lang="en-GB" dirty="0"/>
              <a:t> &gt;&gt;| </a:t>
            </a:r>
            <a:r>
              <a:rPr lang="en-GB" dirty="0" err="1"/>
              <a:t>wrt</a:t>
            </a:r>
            <a:r>
              <a:rPr lang="en-GB" dirty="0"/>
              <a:t> " " &gt;&gt;| </a:t>
            </a:r>
            <a:r>
              <a:rPr lang="en-GB" dirty="0" err="1"/>
              <a:t>wa</a:t>
            </a:r>
            <a:r>
              <a:rPr lang="en-GB" dirty="0"/>
              <a:t> a </a:t>
            </a:r>
            <a:r>
              <a:rPr lang="en-GB" dirty="0" smtClean="0"/>
              <a:t>&gt;&gt;|</a:t>
            </a:r>
          </a:p>
          <a:p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 err="1"/>
              <a:t>wrt</a:t>
            </a:r>
            <a:r>
              <a:rPr lang="en-GB" dirty="0"/>
              <a:t> </a:t>
            </a:r>
            <a:r>
              <a:rPr lang="en-GB" dirty="0" smtClean="0"/>
              <a:t>")”</a:t>
            </a:r>
          </a:p>
          <a:p>
            <a:r>
              <a:rPr lang="en-GB" dirty="0" smtClean="0"/>
              <a:t>write</a:t>
            </a:r>
            <a:r>
              <a:rPr lang="en-GB" dirty="0"/>
              <a:t>{|OBJECT|} </a:t>
            </a:r>
            <a:r>
              <a:rPr lang="en-GB" dirty="0" err="1"/>
              <a:t>wa</a:t>
            </a:r>
            <a:r>
              <a:rPr lang="en-GB" dirty="0"/>
              <a:t> (OBJECT a) = </a:t>
            </a:r>
            <a:r>
              <a:rPr lang="en-GB" dirty="0" err="1"/>
              <a:t>wa</a:t>
            </a:r>
            <a:r>
              <a:rPr lang="en-GB" dirty="0"/>
              <a:t>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7154562" y="2105029"/>
            <a:ext cx="1584852" cy="1268365"/>
          </a:xfrm>
          <a:prstGeom prst="wedgeRectCallout">
            <a:avLst>
              <a:gd name="adj1" fmla="val -98013"/>
              <a:gd name="adj2" fmla="val -11539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Palatino Linotype" charset="0"/>
                <a:ea typeface="Palatino Linotype" charset="0"/>
                <a:cs typeface="Palatino Linotype" charset="0"/>
              </a:rPr>
              <a:t>look ma: </a:t>
            </a:r>
            <a:r>
              <a:rPr lang="en-US" sz="2400" smtClean="0">
                <a:latin typeface="Palatino Linotype" charset="0"/>
                <a:ea typeface="Palatino Linotype" charset="0"/>
                <a:cs typeface="Palatino Linotype" charset="0"/>
              </a:rPr>
              <a:t>no state seen</a:t>
            </a:r>
            <a:endParaRPr lang="en-US" sz="24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avoiding </a:t>
            </a:r>
            <a:r>
              <a:rPr lang="en-GB" dirty="0"/>
              <a:t>the </a:t>
            </a:r>
            <a:r>
              <a:rPr lang="en-GB" dirty="0" smtClean="0"/>
              <a:t>bug in generic read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205" y="1288755"/>
            <a:ext cx="8859795" cy="5061498"/>
          </a:xfrm>
        </p:spPr>
        <p:txBody>
          <a:bodyPr>
            <a:normAutofit fontScale="85000" lnSpcReduction="10000"/>
          </a:bodyPr>
          <a:lstStyle/>
          <a:p>
            <a:r>
              <a:rPr lang="en-GB" i="1" dirty="0" smtClean="0">
                <a:solidFill>
                  <a:srgbClr val="0070C0"/>
                </a:solidFill>
              </a:rPr>
              <a:t>generic</a:t>
            </a:r>
            <a:r>
              <a:rPr lang="en-GB" i="1" dirty="0" smtClean="0"/>
              <a:t> read a::</a:t>
            </a:r>
            <a:r>
              <a:rPr lang="en-GB" i="1" dirty="0"/>
              <a:t>State </a:t>
            </a:r>
            <a:r>
              <a:rPr lang="en-GB" i="1" dirty="0" smtClean="0"/>
              <a:t>Serialized a </a:t>
            </a:r>
            <a:r>
              <a:rPr lang="en-GB" i="1" dirty="0" smtClean="0">
                <a:solidFill>
                  <a:srgbClr val="0070C0"/>
                </a:solidFill>
              </a:rPr>
              <a:t>// </a:t>
            </a:r>
            <a:r>
              <a:rPr lang="en-GB" i="1" dirty="0" smtClean="0">
                <a:solidFill>
                  <a:srgbClr val="0070C0"/>
                </a:solidFill>
                <a:latin typeface="Palatino Linotype" charset="0"/>
                <a:ea typeface="Palatino Linotype" charset="0"/>
                <a:cs typeface="Palatino Linotype" charset="0"/>
              </a:rPr>
              <a:t>fails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generic</a:t>
            </a:r>
            <a:r>
              <a:rPr lang="en-GB" dirty="0" smtClean="0"/>
              <a:t> </a:t>
            </a:r>
            <a:r>
              <a:rPr lang="en-GB" dirty="0"/>
              <a:t>read </a:t>
            </a:r>
            <a:r>
              <a:rPr lang="en-GB" dirty="0" smtClean="0"/>
              <a:t>a::(Serialized➝(</a:t>
            </a:r>
            <a:r>
              <a:rPr lang="en-GB" dirty="0"/>
              <a:t>Maybe a, </a:t>
            </a:r>
            <a:r>
              <a:rPr lang="en-GB" dirty="0" smtClean="0"/>
              <a:t>Serialized))</a:t>
            </a:r>
          </a:p>
          <a:p>
            <a:r>
              <a:rPr lang="en-GB" dirty="0"/>
              <a:t>read{|Bool|} =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unS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GB" dirty="0"/>
              <a:t>match True &lt;|&gt; match False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GB" dirty="0" smtClean="0"/>
              <a:t>read</a:t>
            </a:r>
            <a:r>
              <a:rPr lang="en-GB" dirty="0"/>
              <a:t>{|</a:t>
            </a:r>
            <a:r>
              <a:rPr lang="en-GB" dirty="0" err="1"/>
              <a:t>Int</a:t>
            </a:r>
            <a:r>
              <a:rPr lang="en-GB" dirty="0" smtClean="0"/>
              <a:t>|} =</a:t>
            </a:r>
          </a:p>
          <a:p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unS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GB" dirty="0" err="1"/>
              <a:t>rd</a:t>
            </a:r>
            <a:r>
              <a:rPr lang="en-GB" dirty="0"/>
              <a:t> &gt;&gt;= \</a:t>
            </a:r>
            <a:r>
              <a:rPr lang="en-GB" dirty="0" err="1"/>
              <a:t>s.pure</a:t>
            </a:r>
            <a:r>
              <a:rPr lang="en-GB" dirty="0"/>
              <a:t> (</a:t>
            </a:r>
            <a:r>
              <a:rPr lang="en-GB" dirty="0" err="1"/>
              <a:t>toInt</a:t>
            </a:r>
            <a:r>
              <a:rPr lang="en-GB" dirty="0"/>
              <a:t> s)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&gt;&gt;= </a:t>
            </a:r>
            <a:r>
              <a:rPr lang="en-GB" dirty="0"/>
              <a:t>\</a:t>
            </a:r>
            <a:r>
              <a:rPr lang="en-GB" dirty="0" err="1"/>
              <a:t>i.guard</a:t>
            </a:r>
            <a:r>
              <a:rPr lang="en-GB" dirty="0"/>
              <a:t> (s == </a:t>
            </a:r>
            <a:r>
              <a:rPr lang="en-GB" dirty="0" err="1"/>
              <a:t>toString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) &gt;&gt;| pure </a:t>
            </a:r>
            <a:r>
              <a:rPr lang="en-GB" dirty="0" err="1"/>
              <a:t>i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GB" dirty="0" smtClean="0"/>
              <a:t>read</a:t>
            </a:r>
            <a:r>
              <a:rPr lang="en-GB" dirty="0"/>
              <a:t>{|UNIT|} =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unS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GB" dirty="0"/>
              <a:t>pure UNIT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GB" dirty="0" smtClean="0"/>
              <a:t>read</a:t>
            </a:r>
            <a:r>
              <a:rPr lang="en-GB" dirty="0"/>
              <a:t>{|CONS of {</a:t>
            </a:r>
            <a:r>
              <a:rPr lang="en-GB" dirty="0" err="1"/>
              <a:t>gcd_name,gcd_arity</a:t>
            </a:r>
            <a:r>
              <a:rPr lang="en-GB" dirty="0"/>
              <a:t>}|} </a:t>
            </a:r>
            <a:r>
              <a:rPr lang="en-GB" dirty="0" err="1"/>
              <a:t>ra</a:t>
            </a:r>
            <a:r>
              <a:rPr lang="en-GB" dirty="0"/>
              <a:t> | </a:t>
            </a:r>
            <a:r>
              <a:rPr lang="en-GB" dirty="0" err="1"/>
              <a:t>gcd_arity</a:t>
            </a:r>
            <a:r>
              <a:rPr lang="en-GB" dirty="0"/>
              <a:t> == </a:t>
            </a:r>
            <a:r>
              <a:rPr lang="en-GB" dirty="0" smtClean="0"/>
              <a:t>0</a:t>
            </a:r>
          </a:p>
          <a:p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unS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GB" dirty="0"/>
              <a:t>match </a:t>
            </a:r>
            <a:r>
              <a:rPr lang="en-GB" dirty="0" err="1"/>
              <a:t>gcd_name</a:t>
            </a:r>
            <a:r>
              <a:rPr lang="en-GB" dirty="0"/>
              <a:t> &gt;&gt;| CONS &lt;$&gt;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unS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GB" dirty="0"/>
              <a:t>match "(" &gt;&gt;| match </a:t>
            </a:r>
            <a:r>
              <a:rPr lang="en-GB" dirty="0" err="1"/>
              <a:t>gcd_name</a:t>
            </a:r>
            <a:r>
              <a:rPr lang="en-GB" dirty="0"/>
              <a:t> &gt;&gt;| match " " </a:t>
            </a:r>
            <a:r>
              <a:rPr lang="en-GB" dirty="0" smtClean="0"/>
              <a:t>&gt;&gt;|</a:t>
            </a:r>
          </a:p>
          <a:p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GB" dirty="0" smtClean="0"/>
              <a:t> </a:t>
            </a:r>
            <a:r>
              <a:rPr lang="en-GB" dirty="0" err="1"/>
              <a:t>ra</a:t>
            </a:r>
            <a:r>
              <a:rPr lang="en-GB" dirty="0"/>
              <a:t> &gt;&gt;= \a. match ")" &gt;&gt;| </a:t>
            </a:r>
            <a:r>
              <a:rPr lang="en-GB" dirty="0" err="1"/>
              <a:t>rtrn</a:t>
            </a:r>
            <a:r>
              <a:rPr lang="en-GB" dirty="0"/>
              <a:t> (CONS a</a:t>
            </a:r>
            <a:r>
              <a:rPr lang="en-GB" dirty="0" smtClean="0"/>
              <a:t>)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GB" dirty="0" smtClean="0"/>
              <a:t>read</a:t>
            </a:r>
            <a:r>
              <a:rPr lang="en-GB" dirty="0"/>
              <a:t>{|OBJECT|} </a:t>
            </a:r>
            <a:r>
              <a:rPr lang="en-GB" dirty="0" err="1"/>
              <a:t>ra</a:t>
            </a:r>
            <a:r>
              <a:rPr lang="en-GB" dirty="0"/>
              <a:t> =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unS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GB" dirty="0"/>
              <a:t>OBJECT &lt;$&gt;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GB" dirty="0" smtClean="0"/>
              <a:t>read</a:t>
            </a:r>
            <a:r>
              <a:rPr lang="en-GB" dirty="0"/>
              <a:t>{|PAIR|}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 smtClean="0"/>
              <a:t>rb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unS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GB" dirty="0"/>
              <a:t>PAIR &lt;$&gt;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&lt;*&gt; (match " " &gt;&gt;|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GB" dirty="0"/>
              <a:t> </a:t>
            </a:r>
            <a:r>
              <a:rPr lang="en-GB" dirty="0" err="1"/>
              <a:t>rb</a:t>
            </a:r>
            <a:r>
              <a:rPr lang="en-GB" dirty="0" smtClean="0"/>
              <a:t>)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GB" dirty="0" smtClean="0"/>
              <a:t>read</a:t>
            </a:r>
            <a:r>
              <a:rPr lang="en-GB" dirty="0"/>
              <a:t>{|EITHER|}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rb</a:t>
            </a:r>
            <a:r>
              <a:rPr lang="en-GB" dirty="0"/>
              <a:t> =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unS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GB" dirty="0"/>
              <a:t>LEFT &lt;$&gt;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&lt;|&gt; RIGHT &lt;$&gt;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GB" dirty="0"/>
              <a:t> </a:t>
            </a:r>
            <a:r>
              <a:rPr lang="en-GB" dirty="0" err="1"/>
              <a:t>rb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8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applying this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derive</a:t>
            </a:r>
            <a:r>
              <a:rPr lang="en-GB" dirty="0"/>
              <a:t> read </a:t>
            </a:r>
            <a:r>
              <a:rPr lang="en-GB" dirty="0" smtClean="0"/>
              <a:t> [], </a:t>
            </a:r>
            <a:r>
              <a:rPr lang="en-GB" dirty="0"/>
              <a:t>Bin, Coin, (,), </a:t>
            </a:r>
            <a:r>
              <a:rPr lang="en-GB" dirty="0" smtClean="0"/>
              <a:t>u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derive</a:t>
            </a:r>
            <a:r>
              <a:rPr lang="en-GB" dirty="0" smtClean="0"/>
              <a:t> </a:t>
            </a:r>
            <a:r>
              <a:rPr lang="en-GB" dirty="0"/>
              <a:t>write [], Bin, Coin, (,), 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ITASK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assignment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Windows: use a new </a:t>
            </a:r>
            <a:r>
              <a:rPr lang="en-GB" dirty="0" err="1" smtClean="0"/>
              <a:t>iTask</a:t>
            </a:r>
            <a:r>
              <a:rPr lang="en-GB" dirty="0" smtClean="0"/>
              <a:t> system from</a:t>
            </a:r>
            <a:br>
              <a:rPr lang="en-GB" dirty="0" smtClean="0"/>
            </a:br>
            <a:r>
              <a:rPr lang="en-GB" dirty="0" smtClean="0">
                <a:latin typeface="Consolas" charset="0"/>
                <a:ea typeface="Consolas" charset="0"/>
                <a:cs typeface="Consolas" charset="0"/>
                <a:hlinkClick r:id="rId2"/>
              </a:rPr>
              <a:t>http</a:t>
            </a:r>
            <a:r>
              <a:rPr lang="en-GB" dirty="0">
                <a:latin typeface="Consolas" charset="0"/>
                <a:ea typeface="Consolas" charset="0"/>
                <a:cs typeface="Consolas" charset="0"/>
                <a:hlinkClick r:id="rId2"/>
              </a:rPr>
              <a:t>://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  <a:hlinkClick r:id="rId2"/>
              </a:rPr>
              <a:t>clean.cs.ru.nl/Download_Clean</a:t>
            </a:r>
            <a:endParaRPr lang="en-GB" dirty="0" smtClean="0"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GB" dirty="0" smtClean="0"/>
              <a:t>use the latest development </a:t>
            </a:r>
            <a:r>
              <a:rPr lang="en-GB" dirty="0" smtClean="0"/>
              <a:t>release with </a:t>
            </a:r>
            <a:r>
              <a:rPr lang="en-GB" dirty="0" err="1" smtClean="0"/>
              <a:t>iTasks</a:t>
            </a:r>
            <a:endParaRPr lang="en-GB" dirty="0" smtClean="0"/>
          </a:p>
          <a:p>
            <a:pPr lvl="2"/>
            <a:r>
              <a:rPr lang="en-GB" dirty="0" smtClean="0"/>
              <a:t>for Linux and Mac OSX there are similar versions,</a:t>
            </a:r>
            <a:br>
              <a:rPr lang="en-GB" dirty="0" smtClean="0"/>
            </a:br>
            <a:r>
              <a:rPr lang="en-GB" dirty="0" smtClean="0"/>
              <a:t>look at the </a:t>
            </a:r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README.txt</a:t>
            </a:r>
            <a:r>
              <a:rPr lang="en-GB" dirty="0"/>
              <a:t> and </a:t>
            </a:r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INSTALL.txt</a:t>
            </a:r>
            <a:endParaRPr lang="en-GB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GB" dirty="0" err="1" smtClean="0"/>
              <a:t>iTask</a:t>
            </a:r>
            <a:r>
              <a:rPr lang="en-GB" dirty="0" smtClean="0"/>
              <a:t> is a system under development</a:t>
            </a:r>
          </a:p>
          <a:p>
            <a:pPr lvl="2"/>
            <a:r>
              <a:rPr lang="en-GB" dirty="0" smtClean="0"/>
              <a:t>adding features</a:t>
            </a:r>
          </a:p>
          <a:p>
            <a:pPr lvl="2"/>
            <a:r>
              <a:rPr lang="en-GB" dirty="0" smtClean="0"/>
              <a:t>simplifying the architecture</a:t>
            </a:r>
          </a:p>
          <a:p>
            <a:pPr lvl="2"/>
            <a:r>
              <a:rPr lang="en-GB" dirty="0" smtClean="0"/>
              <a:t>improving the efficiency </a:t>
            </a:r>
            <a:r>
              <a:rPr lang="is-IS" dirty="0" smtClean="0"/>
              <a:t>…</a:t>
            </a:r>
          </a:p>
          <a:p>
            <a:pPr lvl="2"/>
            <a:r>
              <a:rPr lang="is-IS" dirty="0" smtClean="0"/>
              <a:t>this gives issues </a:t>
            </a:r>
            <a:r>
              <a:rPr lang="is-IS" dirty="0" smtClean="0">
                <a:sym typeface="Wingdings"/>
              </a:rPr>
              <a:t>  </a:t>
            </a:r>
            <a:r>
              <a:rPr lang="is-IS" dirty="0" smtClean="0">
                <a:sym typeface="Wingdings"/>
              </a:rPr>
              <a:t></a:t>
            </a:r>
          </a:p>
          <a:p>
            <a:pPr lvl="2"/>
            <a:r>
              <a:rPr lang="is-IS" dirty="0" smtClean="0">
                <a:sym typeface="Wingdings"/>
              </a:rPr>
              <a:t>often bugs are removed in version of today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started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4549"/>
            <a:ext cx="8229600" cy="5061498"/>
          </a:xfrm>
        </p:spPr>
        <p:txBody>
          <a:bodyPr/>
          <a:lstStyle/>
          <a:p>
            <a:pPr lvl="1" defTabSz="914400">
              <a:spcBef>
                <a:spcPts val="0"/>
              </a:spcBef>
            </a:pPr>
            <a:r>
              <a:rPr lang="en-GB" dirty="0"/>
              <a:t>use </a:t>
            </a:r>
            <a:r>
              <a:rPr lang="en-GB" dirty="0" err="1">
                <a:latin typeface="Consolas" charset="0"/>
                <a:ea typeface="Consolas" charset="0"/>
                <a:cs typeface="Consolas" charset="0"/>
              </a:rPr>
              <a:t>BasicAPIExamples.icl</a:t>
            </a:r>
            <a:r>
              <a:rPr lang="en-GB" dirty="0"/>
              <a:t> as a first </a:t>
            </a:r>
            <a:r>
              <a:rPr lang="en-GB" dirty="0" smtClean="0"/>
              <a:t>test</a:t>
            </a:r>
          </a:p>
          <a:p>
            <a:pPr lvl="2" defTabSz="914400">
              <a:spcBef>
                <a:spcPts val="0"/>
              </a:spcBef>
            </a:pPr>
            <a:r>
              <a:rPr lang="en-GB" dirty="0" smtClean="0"/>
              <a:t>found </a:t>
            </a:r>
            <a:r>
              <a:rPr lang="en-GB" dirty="0"/>
              <a:t>inside the Clean folder at </a:t>
            </a:r>
            <a:r>
              <a:rPr lang="en-GB" dirty="0" err="1">
                <a:latin typeface="Consolas" charset="0"/>
                <a:ea typeface="Consolas" charset="0"/>
                <a:cs typeface="Consolas" charset="0"/>
              </a:rPr>
              <a:t>iTasks</a:t>
            </a:r>
            <a:r>
              <a:rPr lang="en-GB" dirty="0">
                <a:latin typeface="Consolas" charset="0"/>
                <a:ea typeface="Consolas" charset="0"/>
                <a:cs typeface="Consolas" charset="0"/>
              </a:rPr>
              <a:t>-SDK/Examples</a:t>
            </a:r>
          </a:p>
          <a:p>
            <a:pPr lvl="2" defTabSz="914400">
              <a:spcBef>
                <a:spcPts val="0"/>
              </a:spcBef>
            </a:pPr>
            <a:r>
              <a:rPr lang="en-GB" dirty="0" smtClean="0"/>
              <a:t>make a project</a:t>
            </a:r>
          </a:p>
          <a:p>
            <a:pPr lvl="2" defTabSz="914400">
              <a:spcBef>
                <a:spcPts val="0"/>
              </a:spcBef>
            </a:pPr>
            <a:r>
              <a:rPr lang="en-GB" dirty="0" smtClean="0"/>
              <a:t>select the </a:t>
            </a:r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iTasks</a:t>
            </a:r>
            <a:r>
              <a:rPr lang="en-GB" dirty="0" smtClean="0"/>
              <a:t> environment</a:t>
            </a:r>
          </a:p>
          <a:p>
            <a:pPr lvl="1" defTabSz="914400">
              <a:spcBef>
                <a:spcPts val="0"/>
              </a:spcBef>
            </a:pPr>
            <a:r>
              <a:rPr lang="en-GB" dirty="0" smtClean="0"/>
              <a:t>running the program will gives a console that asks you to open a browser window at 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  <a:hlinkClick r:id="rId2"/>
              </a:rPr>
              <a:t>http://localhost</a:t>
            </a:r>
            <a:endParaRPr lang="en-GB" dirty="0" smtClean="0">
              <a:latin typeface="Consolas" charset="0"/>
              <a:ea typeface="Consolas" charset="0"/>
              <a:cs typeface="Consolas" charset="0"/>
            </a:endParaRPr>
          </a:p>
          <a:p>
            <a:pPr lvl="2" defTabSz="914400">
              <a:spcBef>
                <a:spcPts val="0"/>
              </a:spcBef>
            </a:pPr>
            <a:r>
              <a:rPr lang="en-GB" dirty="0" smtClean="0"/>
              <a:t>ignore Warnings about  SAPL</a:t>
            </a:r>
          </a:p>
          <a:p>
            <a:pPr lvl="2" defTabSz="914400">
              <a:spcBef>
                <a:spcPts val="0"/>
              </a:spcBef>
            </a:pPr>
            <a:r>
              <a:rPr lang="en-GB" dirty="0" smtClean="0"/>
              <a:t>grant the program the requested access</a:t>
            </a:r>
          </a:p>
          <a:p>
            <a:pPr lvl="2" defTabSz="914400">
              <a:spcBef>
                <a:spcPts val="0"/>
              </a:spcBef>
            </a:pPr>
            <a:r>
              <a:rPr lang="en-GB" dirty="0" smtClean="0"/>
              <a:t>use Chrome or Firefox as browser</a:t>
            </a:r>
          </a:p>
          <a:p>
            <a:pPr lvl="2" defTabSz="914400">
              <a:spcBef>
                <a:spcPts val="0"/>
              </a:spcBef>
            </a:pPr>
            <a:r>
              <a:rPr lang="en-GB" dirty="0" smtClean="0"/>
              <a:t>login without giving a name and password, or use 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root</a:t>
            </a:r>
            <a:r>
              <a:rPr lang="en-GB" dirty="0" smtClean="0"/>
              <a:t> and 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root</a:t>
            </a:r>
            <a:endParaRPr lang="en-GB" dirty="0">
              <a:latin typeface="Consolas" charset="0"/>
              <a:ea typeface="Consolas" charset="0"/>
              <a:cs typeface="Consolas" charset="0"/>
            </a:endParaRPr>
          </a:p>
          <a:p>
            <a:pPr lvl="1" defTabSz="914400">
              <a:spcBef>
                <a:spcPts val="0"/>
              </a:spcBef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40" y="4394652"/>
            <a:ext cx="5207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0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own </a:t>
            </a:r>
            <a:r>
              <a:rPr lang="en-GB" dirty="0" err="1" smtClean="0"/>
              <a:t>iTask</a:t>
            </a:r>
            <a:r>
              <a:rPr lang="en-GB" dirty="0" smtClean="0"/>
              <a:t>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755"/>
            <a:ext cx="8229600" cy="5420964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use the </a:t>
            </a:r>
            <a:r>
              <a:rPr lang="en-GB" dirty="0" err="1" smtClean="0"/>
              <a:t>iTasks</a:t>
            </a:r>
            <a:r>
              <a:rPr lang="en-GB" dirty="0" smtClean="0"/>
              <a:t> environment</a:t>
            </a:r>
          </a:p>
          <a:p>
            <a:pPr lvl="1"/>
            <a:r>
              <a:rPr lang="en-GB" dirty="0" smtClean="0"/>
              <a:t>executable in the 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Examples/</a:t>
            </a:r>
            <a:r>
              <a:rPr lang="en-GB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Task</a:t>
            </a:r>
            <a:r>
              <a:rPr lang="en-GB" dirty="0" smtClean="0"/>
              <a:t> </a:t>
            </a:r>
            <a:r>
              <a:rPr lang="en-GB" dirty="0" smtClean="0"/>
              <a:t>or a subfolder</a:t>
            </a:r>
          </a:p>
          <a:p>
            <a:pPr lvl="1"/>
            <a:r>
              <a:rPr lang="en-GB" dirty="0" smtClean="0"/>
              <a:t>an appropriate Start rule is:</a:t>
            </a:r>
          </a:p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Start </a:t>
            </a:r>
            <a:r>
              <a:rPr lang="en-GB" dirty="0">
                <a:latin typeface="Consolas" charset="0"/>
                <a:ea typeface="Consolas" charset="0"/>
                <a:cs typeface="Consolas" charset="0"/>
              </a:rPr>
              <a:t>:: *World 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➝ </a:t>
            </a:r>
            <a:r>
              <a:rPr lang="en-GB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World</a:t>
            </a:r>
          </a:p>
          <a:p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Start world = </a:t>
            </a:r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startEngine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myTask</a:t>
            </a:r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 world</a:t>
            </a:r>
          </a:p>
          <a:p>
            <a:pPr lvl="1"/>
            <a:r>
              <a:rPr lang="en-GB" dirty="0" smtClean="0"/>
              <a:t>a simple task can be</a:t>
            </a:r>
          </a:p>
          <a:p>
            <a:r>
              <a:rPr lang="en-GB" dirty="0"/>
              <a:t>﻿</a:t>
            </a:r>
            <a:r>
              <a:rPr lang="en-GB" dirty="0" err="1"/>
              <a:t>myTask</a:t>
            </a:r>
            <a:r>
              <a:rPr lang="en-GB" dirty="0"/>
              <a:t> :: Task </a:t>
            </a:r>
            <a:r>
              <a:rPr lang="en-GB" dirty="0" smtClean="0"/>
              <a:t>Student</a:t>
            </a:r>
            <a:endParaRPr lang="en-GB" dirty="0" smtClean="0"/>
          </a:p>
          <a:p>
            <a:r>
              <a:rPr lang="en-GB" dirty="0" err="1" smtClean="0"/>
              <a:t>myTask</a:t>
            </a:r>
            <a:r>
              <a:rPr lang="en-GB" dirty="0"/>
              <a:t> = ﻿</a:t>
            </a:r>
            <a:r>
              <a:rPr lang="en-GB" dirty="0" err="1"/>
              <a:t>enterInformation</a:t>
            </a:r>
            <a:r>
              <a:rPr lang="en-GB" dirty="0"/>
              <a:t> "student" []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088" y="4761471"/>
            <a:ext cx="5092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applicative</a:t>
            </a:r>
            <a:r>
              <a:rPr lang="nl-NL" dirty="0"/>
              <a:t> </a:t>
            </a:r>
            <a:r>
              <a:rPr lang="nl-NL" dirty="0" err="1" smtClean="0"/>
              <a:t>read</a:t>
            </a:r>
            <a:r>
              <a:rPr lang="nl-NL" dirty="0" smtClean="0"/>
              <a:t> student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6822"/>
            <a:ext cx="8600303" cy="5696230"/>
          </a:xfrm>
        </p:spPr>
        <p:txBody>
          <a:bodyPr>
            <a:normAutofit lnSpcReduction="10000"/>
          </a:bodyPr>
          <a:lstStyle/>
          <a:p>
            <a:r>
              <a:rPr lang="nl-NL" dirty="0"/>
              <a:t>f3 :: IO </a:t>
            </a:r>
            <a:r>
              <a:rPr lang="nl-NL" dirty="0" smtClean="0"/>
              <a:t>Student</a:t>
            </a:r>
          </a:p>
          <a:p>
            <a:r>
              <a:rPr lang="nl-NL" dirty="0" smtClean="0"/>
              <a:t>f3</a:t>
            </a:r>
            <a:r>
              <a:rPr lang="nl-NL" dirty="0"/>
              <a:t>	</a:t>
            </a:r>
            <a:endParaRPr lang="nl-NL" dirty="0" smtClean="0"/>
          </a:p>
          <a:p>
            <a:r>
              <a:rPr lang="nl-NL" dirty="0" smtClean="0"/>
              <a:t>  =   pure </a:t>
            </a:r>
            <a:r>
              <a:rPr lang="nl-NL" dirty="0"/>
              <a:t>(\_ f _ l _ n.{</a:t>
            </a:r>
            <a:r>
              <a:rPr lang="nl-NL" dirty="0" err="1" smtClean="0"/>
              <a:t>fname</a:t>
            </a:r>
            <a:r>
              <a:rPr lang="nl-NL" dirty="0" smtClean="0"/>
              <a:t>=</a:t>
            </a:r>
            <a:r>
              <a:rPr lang="nl-NL" dirty="0" err="1" smtClean="0"/>
              <a:t>f,lname</a:t>
            </a:r>
            <a:r>
              <a:rPr lang="nl-NL" dirty="0" smtClean="0"/>
              <a:t>=</a:t>
            </a:r>
            <a:r>
              <a:rPr lang="nl-NL" dirty="0" err="1" smtClean="0"/>
              <a:t>l,snum</a:t>
            </a:r>
            <a:r>
              <a:rPr lang="nl-NL" dirty="0" smtClean="0"/>
              <a:t>=n})</a:t>
            </a:r>
          </a:p>
          <a:p>
            <a:r>
              <a:rPr lang="nl-NL" dirty="0" smtClean="0"/>
              <a:t>  &lt;*&gt; </a:t>
            </a:r>
            <a:r>
              <a:rPr lang="nl-NL" dirty="0" err="1"/>
              <a:t>write</a:t>
            </a:r>
            <a:r>
              <a:rPr lang="nl-NL" dirty="0"/>
              <a:t> "</a:t>
            </a:r>
            <a:r>
              <a:rPr lang="nl-NL" dirty="0" err="1"/>
              <a:t>Your</a:t>
            </a:r>
            <a:r>
              <a:rPr lang="nl-NL" dirty="0"/>
              <a:t> first name </a:t>
            </a:r>
            <a:r>
              <a:rPr lang="nl-NL" dirty="0" err="1"/>
              <a:t>please</a:t>
            </a:r>
            <a:r>
              <a:rPr lang="nl-NL" dirty="0"/>
              <a:t>: </a:t>
            </a:r>
            <a:r>
              <a:rPr lang="nl-NL" dirty="0" smtClean="0"/>
              <a:t>”</a:t>
            </a:r>
          </a:p>
          <a:p>
            <a:r>
              <a:rPr lang="nl-NL" dirty="0" smtClean="0"/>
              <a:t>  &lt;*&gt; </a:t>
            </a:r>
            <a:r>
              <a:rPr lang="nl-NL" dirty="0" err="1" smtClean="0"/>
              <a:t>read</a:t>
            </a:r>
            <a:endParaRPr lang="nl-NL" dirty="0" smtClean="0"/>
          </a:p>
          <a:p>
            <a:r>
              <a:rPr lang="nl-NL" dirty="0" smtClean="0"/>
              <a:t>  &lt;*&gt; </a:t>
            </a:r>
            <a:r>
              <a:rPr lang="nl-NL" dirty="0" err="1"/>
              <a:t>write</a:t>
            </a:r>
            <a:r>
              <a:rPr lang="nl-NL" dirty="0"/>
              <a:t> "</a:t>
            </a:r>
            <a:r>
              <a:rPr lang="nl-NL" dirty="0" err="1"/>
              <a:t>Your</a:t>
            </a:r>
            <a:r>
              <a:rPr lang="nl-NL" dirty="0"/>
              <a:t> last name </a:t>
            </a:r>
            <a:r>
              <a:rPr lang="nl-NL" dirty="0" err="1"/>
              <a:t>please</a:t>
            </a:r>
            <a:r>
              <a:rPr lang="nl-NL" dirty="0"/>
              <a:t>: </a:t>
            </a:r>
            <a:r>
              <a:rPr lang="nl-NL" dirty="0" smtClean="0"/>
              <a:t>”</a:t>
            </a:r>
          </a:p>
          <a:p>
            <a:r>
              <a:rPr lang="nl-NL" dirty="0" smtClean="0"/>
              <a:t>  &lt;*&gt; </a:t>
            </a:r>
            <a:r>
              <a:rPr lang="nl-NL" dirty="0" err="1" smtClean="0"/>
              <a:t>read</a:t>
            </a:r>
            <a:endParaRPr lang="nl-NL" dirty="0" smtClean="0"/>
          </a:p>
          <a:p>
            <a:r>
              <a:rPr lang="nl-NL" dirty="0" smtClean="0"/>
              <a:t>  &lt;*&gt; </a:t>
            </a:r>
            <a:r>
              <a:rPr lang="nl-NL" dirty="0" err="1"/>
              <a:t>write</a:t>
            </a:r>
            <a:r>
              <a:rPr lang="nl-NL" dirty="0"/>
              <a:t> "</a:t>
            </a:r>
            <a:r>
              <a:rPr lang="nl-NL" dirty="0" err="1"/>
              <a:t>Your</a:t>
            </a:r>
            <a:r>
              <a:rPr lang="nl-NL" dirty="0"/>
              <a:t> student </a:t>
            </a:r>
            <a:r>
              <a:rPr lang="nl-NL" dirty="0" err="1" smtClean="0"/>
              <a:t>number</a:t>
            </a:r>
            <a:r>
              <a:rPr lang="nl-NL" dirty="0" smtClean="0"/>
              <a:t> </a:t>
            </a:r>
            <a:r>
              <a:rPr lang="nl-NL" dirty="0" err="1"/>
              <a:t>please</a:t>
            </a:r>
            <a:r>
              <a:rPr lang="nl-NL" dirty="0"/>
              <a:t>: </a:t>
            </a:r>
            <a:r>
              <a:rPr lang="nl-NL" dirty="0" smtClean="0"/>
              <a:t>”</a:t>
            </a:r>
          </a:p>
          <a:p>
            <a:r>
              <a:rPr lang="nl-NL" dirty="0" smtClean="0"/>
              <a:t>  &lt;*&gt; </a:t>
            </a:r>
            <a:r>
              <a:rPr lang="nl-NL" dirty="0" err="1" smtClean="0"/>
              <a:t>read</a:t>
            </a:r>
            <a:endParaRPr lang="nl-NL" dirty="0" smtClean="0"/>
          </a:p>
          <a:p>
            <a:pPr lvl="1"/>
            <a:r>
              <a:rPr lang="nl-NL" dirty="0" smtClean="0"/>
              <a:t>or</a:t>
            </a:r>
          </a:p>
          <a:p>
            <a:r>
              <a:rPr lang="nl-NL" dirty="0"/>
              <a:t>f3	</a:t>
            </a:r>
          </a:p>
          <a:p>
            <a:r>
              <a:rPr lang="nl-NL" dirty="0"/>
              <a:t>  =   </a:t>
            </a:r>
            <a:r>
              <a:rPr lang="nl-NL" dirty="0" smtClean="0"/>
              <a:t>(\_ </a:t>
            </a:r>
            <a:r>
              <a:rPr lang="nl-NL" dirty="0"/>
              <a:t>f _ l _ n.{</a:t>
            </a:r>
            <a:r>
              <a:rPr lang="nl-NL" dirty="0" err="1"/>
              <a:t>fname</a:t>
            </a:r>
            <a:r>
              <a:rPr lang="nl-NL" dirty="0"/>
              <a:t>=</a:t>
            </a:r>
            <a:r>
              <a:rPr lang="nl-NL" dirty="0" err="1"/>
              <a:t>f,lname</a:t>
            </a:r>
            <a:r>
              <a:rPr lang="nl-NL" dirty="0"/>
              <a:t>=</a:t>
            </a:r>
            <a:r>
              <a:rPr lang="nl-NL" dirty="0" err="1"/>
              <a:t>l,snum</a:t>
            </a:r>
            <a:r>
              <a:rPr lang="nl-NL" dirty="0"/>
              <a:t>=n})</a:t>
            </a:r>
          </a:p>
          <a:p>
            <a:r>
              <a:rPr lang="nl-NL" dirty="0"/>
              <a:t>  </a:t>
            </a:r>
            <a:r>
              <a:rPr lang="nl-NL" dirty="0" smtClean="0"/>
              <a:t>&lt;$&gt; </a:t>
            </a:r>
            <a:r>
              <a:rPr lang="nl-NL" dirty="0" err="1"/>
              <a:t>write</a:t>
            </a:r>
            <a:r>
              <a:rPr lang="nl-NL" dirty="0"/>
              <a:t> "</a:t>
            </a:r>
            <a:r>
              <a:rPr lang="nl-NL" dirty="0" err="1"/>
              <a:t>Your</a:t>
            </a:r>
            <a:r>
              <a:rPr lang="nl-NL" dirty="0"/>
              <a:t> first name </a:t>
            </a:r>
            <a:r>
              <a:rPr lang="nl-NL" dirty="0" err="1"/>
              <a:t>please</a:t>
            </a:r>
            <a:r>
              <a:rPr lang="nl-NL" dirty="0"/>
              <a:t>: </a:t>
            </a:r>
            <a:r>
              <a:rPr lang="nl-NL" dirty="0" smtClean="0"/>
              <a:t>”</a:t>
            </a:r>
          </a:p>
          <a:p>
            <a:r>
              <a:rPr lang="nl-NL" dirty="0"/>
              <a:t> </a:t>
            </a:r>
            <a:r>
              <a:rPr lang="nl-NL" dirty="0" smtClean="0"/>
              <a:t> &lt;*&gt; ..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3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applicative</a:t>
            </a:r>
            <a:r>
              <a:rPr lang="nl-NL" dirty="0"/>
              <a:t>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smtClean="0"/>
              <a:t>student 2: fixing </a:t>
            </a:r>
            <a:r>
              <a:rPr lang="nl-NL" dirty="0" err="1" smtClean="0"/>
              <a:t>arguments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f4 :: IO </a:t>
            </a:r>
            <a:r>
              <a:rPr lang="nl-NL" dirty="0" smtClean="0"/>
              <a:t>Student</a:t>
            </a:r>
          </a:p>
          <a:p>
            <a:r>
              <a:rPr lang="nl-NL" dirty="0" smtClean="0"/>
              <a:t>f4</a:t>
            </a:r>
          </a:p>
          <a:p>
            <a:r>
              <a:rPr lang="nl-NL" dirty="0" smtClean="0"/>
              <a:t>  =   </a:t>
            </a:r>
            <a:r>
              <a:rPr lang="nl-NL" dirty="0"/>
              <a:t>pure (\</a:t>
            </a:r>
            <a:r>
              <a:rPr lang="nl-NL" dirty="0">
                <a:solidFill>
                  <a:srgbClr val="0070C0"/>
                </a:solidFill>
              </a:rPr>
              <a:t>f l n</a:t>
            </a:r>
            <a:r>
              <a:rPr lang="nl-NL" dirty="0"/>
              <a:t>.{</a:t>
            </a:r>
            <a:r>
              <a:rPr lang="nl-NL" dirty="0" err="1" smtClean="0"/>
              <a:t>fname</a:t>
            </a:r>
            <a:r>
              <a:rPr lang="nl-NL" dirty="0" smtClean="0"/>
              <a:t>=f, </a:t>
            </a:r>
            <a:r>
              <a:rPr lang="nl-NL" dirty="0" err="1" smtClean="0"/>
              <a:t>lname</a:t>
            </a:r>
            <a:r>
              <a:rPr lang="nl-NL" dirty="0" smtClean="0"/>
              <a:t>=l</a:t>
            </a:r>
            <a:r>
              <a:rPr lang="nl-NL" dirty="0"/>
              <a:t>, </a:t>
            </a:r>
            <a:r>
              <a:rPr lang="nl-NL" dirty="0" err="1" smtClean="0"/>
              <a:t>snum</a:t>
            </a:r>
            <a:r>
              <a:rPr lang="nl-NL" dirty="0" smtClean="0"/>
              <a:t>=n})</a:t>
            </a:r>
          </a:p>
          <a:p>
            <a:r>
              <a:rPr lang="nl-NL" dirty="0" smtClean="0"/>
              <a:t>  &lt;*&gt; </a:t>
            </a:r>
            <a:r>
              <a:rPr lang="nl-NL" dirty="0">
                <a:solidFill>
                  <a:srgbClr val="0070C0"/>
                </a:solidFill>
              </a:rPr>
              <a:t>(</a:t>
            </a:r>
            <a:r>
              <a:rPr lang="nl-NL" dirty="0" err="1"/>
              <a:t>write</a:t>
            </a:r>
            <a:r>
              <a:rPr lang="nl-NL" dirty="0"/>
              <a:t> "</a:t>
            </a:r>
            <a:r>
              <a:rPr lang="nl-NL" dirty="0" err="1"/>
              <a:t>Your</a:t>
            </a:r>
            <a:r>
              <a:rPr lang="nl-NL" dirty="0"/>
              <a:t> first name </a:t>
            </a:r>
            <a:r>
              <a:rPr lang="nl-NL" dirty="0" err="1"/>
              <a:t>please</a:t>
            </a:r>
            <a:r>
              <a:rPr lang="nl-NL" dirty="0"/>
              <a:t>: </a:t>
            </a:r>
            <a:r>
              <a:rPr lang="nl-NL" dirty="0" smtClean="0"/>
              <a:t>”</a:t>
            </a:r>
          </a:p>
          <a:p>
            <a:r>
              <a:rPr lang="nl-NL" dirty="0" smtClean="0"/>
              <a:t>  </a:t>
            </a:r>
            <a:r>
              <a:rPr lang="nl-NL" dirty="0" smtClean="0">
                <a:solidFill>
                  <a:srgbClr val="0070C0"/>
                </a:solidFill>
              </a:rPr>
              <a:t>&gt;&gt;|</a:t>
            </a:r>
            <a:r>
              <a:rPr lang="nl-NL" dirty="0" smtClean="0"/>
              <a:t> </a:t>
            </a:r>
            <a:r>
              <a:rPr lang="nl-NL" dirty="0" err="1"/>
              <a:t>read</a:t>
            </a:r>
            <a:r>
              <a:rPr lang="nl-NL" dirty="0" smtClean="0">
                <a:solidFill>
                  <a:srgbClr val="0070C0"/>
                </a:solidFill>
              </a:rPr>
              <a:t>)</a:t>
            </a:r>
          </a:p>
          <a:p>
            <a:r>
              <a:rPr lang="nl-NL" dirty="0" smtClean="0"/>
              <a:t>  &lt;*&gt; </a:t>
            </a:r>
            <a:r>
              <a:rPr lang="nl-NL" dirty="0">
                <a:solidFill>
                  <a:srgbClr val="0070C0"/>
                </a:solidFill>
              </a:rPr>
              <a:t>(</a:t>
            </a:r>
            <a:r>
              <a:rPr lang="nl-NL" dirty="0" err="1"/>
              <a:t>write</a:t>
            </a:r>
            <a:r>
              <a:rPr lang="nl-NL" dirty="0"/>
              <a:t> "</a:t>
            </a:r>
            <a:r>
              <a:rPr lang="nl-NL" dirty="0" err="1"/>
              <a:t>Your</a:t>
            </a:r>
            <a:r>
              <a:rPr lang="nl-NL" dirty="0"/>
              <a:t> last name </a:t>
            </a:r>
            <a:r>
              <a:rPr lang="nl-NL" dirty="0" err="1"/>
              <a:t>please</a:t>
            </a:r>
            <a:r>
              <a:rPr lang="nl-NL" dirty="0"/>
              <a:t>: </a:t>
            </a:r>
            <a:r>
              <a:rPr lang="nl-NL" dirty="0" smtClean="0"/>
              <a:t>”</a:t>
            </a:r>
          </a:p>
          <a:p>
            <a:r>
              <a:rPr lang="nl-NL" dirty="0" smtClean="0"/>
              <a:t>  </a:t>
            </a:r>
            <a:r>
              <a:rPr lang="nl-NL" dirty="0" smtClean="0">
                <a:solidFill>
                  <a:srgbClr val="0070C0"/>
                </a:solidFill>
              </a:rPr>
              <a:t>&gt;&gt;|</a:t>
            </a:r>
            <a:r>
              <a:rPr lang="nl-NL" dirty="0" smtClean="0"/>
              <a:t> </a:t>
            </a:r>
            <a:r>
              <a:rPr lang="nl-NL" dirty="0" err="1"/>
              <a:t>read</a:t>
            </a:r>
            <a:r>
              <a:rPr lang="nl-NL" dirty="0" smtClean="0">
                <a:solidFill>
                  <a:srgbClr val="0070C0"/>
                </a:solidFill>
              </a:rPr>
              <a:t>)</a:t>
            </a:r>
          </a:p>
          <a:p>
            <a:r>
              <a:rPr lang="nl-NL" dirty="0" smtClean="0"/>
              <a:t>  &lt;*&gt; </a:t>
            </a:r>
            <a:r>
              <a:rPr lang="nl-NL" dirty="0">
                <a:solidFill>
                  <a:srgbClr val="0070C0"/>
                </a:solidFill>
              </a:rPr>
              <a:t>(</a:t>
            </a:r>
            <a:r>
              <a:rPr lang="nl-NL" dirty="0" err="1"/>
              <a:t>write</a:t>
            </a:r>
            <a:r>
              <a:rPr lang="nl-NL" dirty="0"/>
              <a:t> "</a:t>
            </a:r>
            <a:r>
              <a:rPr lang="nl-NL" dirty="0" err="1"/>
              <a:t>Your</a:t>
            </a:r>
            <a:r>
              <a:rPr lang="nl-NL" dirty="0"/>
              <a:t> student </a:t>
            </a:r>
            <a:r>
              <a:rPr lang="nl-NL" dirty="0" err="1"/>
              <a:t>nmber</a:t>
            </a:r>
            <a:r>
              <a:rPr lang="nl-NL" dirty="0"/>
              <a:t> </a:t>
            </a:r>
            <a:r>
              <a:rPr lang="nl-NL" dirty="0" err="1"/>
              <a:t>please</a:t>
            </a:r>
            <a:r>
              <a:rPr lang="nl-NL" dirty="0"/>
              <a:t>: </a:t>
            </a:r>
            <a:r>
              <a:rPr lang="nl-NL" dirty="0" smtClean="0"/>
              <a:t>”</a:t>
            </a:r>
          </a:p>
          <a:p>
            <a:r>
              <a:rPr lang="nl-NL" dirty="0" smtClean="0"/>
              <a:t>  </a:t>
            </a:r>
            <a:r>
              <a:rPr lang="nl-NL" dirty="0" smtClean="0">
                <a:solidFill>
                  <a:srgbClr val="0070C0"/>
                </a:solidFill>
              </a:rPr>
              <a:t>&gt;&gt;|</a:t>
            </a:r>
            <a:r>
              <a:rPr lang="nl-NL" dirty="0" smtClean="0"/>
              <a:t> </a:t>
            </a:r>
            <a:r>
              <a:rPr lang="nl-NL" dirty="0" err="1"/>
              <a:t>read</a:t>
            </a:r>
            <a:r>
              <a:rPr lang="nl-NL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967946" y="5550010"/>
            <a:ext cx="2813221" cy="702509"/>
          </a:xfrm>
          <a:prstGeom prst="wedgeRectCallout">
            <a:avLst>
              <a:gd name="adj1" fmla="val -40922"/>
              <a:gd name="adj2" fmla="val -109394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Palatino Linotype" charset="0"/>
                <a:ea typeface="Palatino Linotype" charset="0"/>
                <a:cs typeface="Palatino Linotype" charset="0"/>
              </a:rPr>
              <a:t>but this uses the monadic bind</a:t>
            </a:r>
            <a:r>
              <a:rPr lang="mr-IN" sz="2400" dirty="0" smtClean="0">
                <a:latin typeface="Palatino Linotype" charset="0"/>
                <a:ea typeface="Palatino Linotype" charset="0"/>
                <a:cs typeface="Palatino Linotype" charset="0"/>
              </a:rPr>
              <a:t>…</a:t>
            </a:r>
            <a:endParaRPr lang="en-US" sz="24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67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applicative</a:t>
            </a:r>
            <a:r>
              <a:rPr lang="nl-NL" dirty="0"/>
              <a:t> </a:t>
            </a:r>
            <a:r>
              <a:rPr lang="nl-NL" dirty="0" err="1"/>
              <a:t>read</a:t>
            </a:r>
            <a:r>
              <a:rPr lang="nl-NL" dirty="0"/>
              <a:t> student 2: fixing </a:t>
            </a:r>
            <a:r>
              <a:rPr lang="nl-NL" dirty="0" err="1"/>
              <a:t>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754"/>
            <a:ext cx="8229600" cy="554429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﻿f5 :: IO </a:t>
            </a:r>
            <a:r>
              <a:rPr lang="en-GB" dirty="0" smtClean="0"/>
              <a:t>Student</a:t>
            </a:r>
          </a:p>
          <a:p>
            <a:r>
              <a:rPr lang="en-GB" dirty="0" smtClean="0"/>
              <a:t>f5 =</a:t>
            </a:r>
          </a:p>
          <a:p>
            <a:r>
              <a:rPr lang="en-GB" dirty="0"/>
              <a:t>	</a:t>
            </a:r>
            <a:r>
              <a:rPr lang="en-GB" dirty="0" smtClean="0"/>
              <a:t>(\</a:t>
            </a:r>
            <a:r>
              <a:rPr lang="en-GB" dirty="0"/>
              <a:t>f l n.{</a:t>
            </a:r>
            <a:r>
              <a:rPr lang="en-GB" dirty="0" err="1"/>
              <a:t>fname</a:t>
            </a:r>
            <a:r>
              <a:rPr lang="en-GB" dirty="0"/>
              <a:t> = f, </a:t>
            </a:r>
            <a:r>
              <a:rPr lang="en-GB" dirty="0" err="1"/>
              <a:t>lname</a:t>
            </a:r>
            <a:r>
              <a:rPr lang="en-GB" dirty="0"/>
              <a:t> = l, </a:t>
            </a:r>
            <a:r>
              <a:rPr lang="en-GB" dirty="0" err="1"/>
              <a:t>snum</a:t>
            </a:r>
            <a:r>
              <a:rPr lang="en-GB" dirty="0"/>
              <a:t> = n</a:t>
            </a:r>
            <a:r>
              <a:rPr lang="en-GB" dirty="0" smtClean="0"/>
              <a:t>})</a:t>
            </a:r>
          </a:p>
          <a:p>
            <a:r>
              <a:rPr lang="en-GB" dirty="0"/>
              <a:t>	&lt;$&gt; (</a:t>
            </a:r>
            <a:r>
              <a:rPr lang="en-GB" dirty="0" err="1"/>
              <a:t>oii</a:t>
            </a:r>
            <a:r>
              <a:rPr lang="en-GB" dirty="0"/>
              <a:t>	</a:t>
            </a:r>
            <a:endParaRPr lang="en-GB" dirty="0" smtClean="0"/>
          </a:p>
          <a:p>
            <a:r>
              <a:rPr lang="en-GB" dirty="0" smtClean="0"/>
              <a:t>	</a:t>
            </a:r>
            <a:r>
              <a:rPr lang="en-GB" dirty="0"/>
              <a:t>	&lt;$&gt; write "Your first name please: </a:t>
            </a:r>
            <a:r>
              <a:rPr lang="en-GB" dirty="0" smtClean="0"/>
              <a:t>"</a:t>
            </a:r>
          </a:p>
          <a:p>
            <a:r>
              <a:rPr lang="en-GB" dirty="0"/>
              <a:t>		&lt;*&gt; read</a:t>
            </a:r>
            <a:r>
              <a:rPr lang="en-GB" dirty="0" smtClean="0"/>
              <a:t>)</a:t>
            </a:r>
          </a:p>
          <a:p>
            <a:r>
              <a:rPr lang="en-GB" dirty="0"/>
              <a:t>	&lt;*&gt; (</a:t>
            </a:r>
            <a:r>
              <a:rPr lang="en-GB" dirty="0" err="1" smtClean="0"/>
              <a:t>oii</a:t>
            </a:r>
            <a:endParaRPr lang="en-GB" dirty="0" smtClean="0"/>
          </a:p>
          <a:p>
            <a:r>
              <a:rPr lang="en-GB" dirty="0"/>
              <a:t>		&lt;$&gt; write "Your last name please: </a:t>
            </a:r>
            <a:r>
              <a:rPr lang="en-GB" dirty="0" smtClean="0"/>
              <a:t>"</a:t>
            </a:r>
          </a:p>
          <a:p>
            <a:r>
              <a:rPr lang="en-GB" dirty="0"/>
              <a:t>		&lt;*&gt; read</a:t>
            </a:r>
            <a:r>
              <a:rPr lang="en-GB" dirty="0" smtClean="0"/>
              <a:t>)</a:t>
            </a:r>
          </a:p>
          <a:p>
            <a:r>
              <a:rPr lang="en-GB" dirty="0"/>
              <a:t>	&lt;*&gt; (</a:t>
            </a:r>
            <a:r>
              <a:rPr lang="en-GB" dirty="0" err="1" smtClean="0"/>
              <a:t>oii</a:t>
            </a:r>
            <a:endParaRPr lang="en-GB" dirty="0" smtClean="0"/>
          </a:p>
          <a:p>
            <a:r>
              <a:rPr lang="en-GB" dirty="0"/>
              <a:t>		&lt;$&gt; write "Your student </a:t>
            </a:r>
            <a:r>
              <a:rPr lang="en-GB" dirty="0" err="1"/>
              <a:t>nmber</a:t>
            </a:r>
            <a:r>
              <a:rPr lang="en-GB" dirty="0"/>
              <a:t> please: </a:t>
            </a:r>
            <a:r>
              <a:rPr lang="en-GB" dirty="0" smtClean="0"/>
              <a:t>"</a:t>
            </a:r>
          </a:p>
          <a:p>
            <a:r>
              <a:rPr lang="en-GB" dirty="0"/>
              <a:t>		&lt;*&gt; read</a:t>
            </a:r>
            <a:r>
              <a:rPr lang="en-GB" dirty="0" smtClean="0"/>
              <a:t>)</a:t>
            </a:r>
          </a:p>
          <a:p>
            <a:r>
              <a:rPr lang="en-GB" dirty="0"/>
              <a:t>	</a:t>
            </a:r>
            <a:r>
              <a:rPr lang="en-GB" b="1" dirty="0"/>
              <a:t>where</a:t>
            </a:r>
            <a:r>
              <a:rPr lang="en-GB" dirty="0"/>
              <a:t> </a:t>
            </a:r>
            <a:r>
              <a:rPr lang="en-GB" dirty="0" err="1"/>
              <a:t>oii</a:t>
            </a:r>
            <a:r>
              <a:rPr lang="en-GB" dirty="0"/>
              <a:t> o </a:t>
            </a:r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7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assignment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9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efficient read and write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the problem</a:t>
            </a:r>
          </a:p>
          <a:p>
            <a:endParaRPr lang="en-GB" sz="1000" dirty="0" smtClean="0"/>
          </a:p>
          <a:p>
            <a:r>
              <a:rPr lang="en-GB" dirty="0" smtClean="0"/>
              <a:t>:: Serialized :== [String]</a:t>
            </a:r>
          </a:p>
          <a:p>
            <a:endParaRPr lang="en-GB" sz="1000" dirty="0" smtClean="0"/>
          </a:p>
          <a:p>
            <a:r>
              <a:rPr lang="en-GB" dirty="0" smtClean="0"/>
              <a:t>read [</a:t>
            </a:r>
            <a:r>
              <a:rPr lang="en-GB" dirty="0" err="1" smtClean="0"/>
              <a:t>a:x</a:t>
            </a:r>
            <a:r>
              <a:rPr lang="en-GB" dirty="0" smtClean="0"/>
              <a:t>] = (Just a, x)</a:t>
            </a:r>
          </a:p>
          <a:p>
            <a:r>
              <a:rPr lang="en-GB" dirty="0" smtClean="0"/>
              <a:t>read []    = (Nothing, [])</a:t>
            </a:r>
          </a:p>
          <a:p>
            <a:endParaRPr lang="en-GB" sz="1000" dirty="0" smtClean="0"/>
          </a:p>
          <a:p>
            <a:r>
              <a:rPr lang="en-GB" dirty="0" smtClean="0"/>
              <a:t>write a l = (UNIT, l ++ [</a:t>
            </a:r>
            <a:r>
              <a:rPr lang="en-GB" dirty="0" err="1" smtClean="0"/>
              <a:t>toString</a:t>
            </a:r>
            <a:r>
              <a:rPr lang="en-GB" dirty="0" smtClean="0"/>
              <a:t> a])</a:t>
            </a:r>
          </a:p>
          <a:p>
            <a:endParaRPr lang="en-GB" sz="1000" dirty="0" smtClean="0"/>
          </a:p>
          <a:p>
            <a:pPr lvl="1"/>
            <a:r>
              <a:rPr lang="en-GB" dirty="0" smtClean="0"/>
              <a:t>write is O(N) in length of the list</a:t>
            </a:r>
          </a:p>
          <a:p>
            <a:pPr lvl="1"/>
            <a:r>
              <a:rPr lang="en-GB" dirty="0" smtClean="0"/>
              <a:t>building the list in reverse order makes read </a:t>
            </a:r>
            <a:r>
              <a:rPr lang="en-GB" dirty="0" smtClean="0"/>
              <a:t>O(N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needed: read and write in any order in O(1) per element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read and </a:t>
            </a:r>
            <a:r>
              <a:rPr lang="en-GB" dirty="0" smtClean="0"/>
              <a:t>write: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755"/>
            <a:ext cx="8563232" cy="5383894"/>
          </a:xfrm>
        </p:spPr>
        <p:txBody>
          <a:bodyPr>
            <a:normAutofit fontScale="92500"/>
          </a:bodyPr>
          <a:lstStyle/>
          <a:p>
            <a:r>
              <a:rPr lang="en-GB" dirty="0"/>
              <a:t>:: Serialized </a:t>
            </a:r>
            <a:r>
              <a:rPr lang="en-GB" dirty="0" smtClean="0"/>
              <a:t>=</a:t>
            </a:r>
          </a:p>
          <a:p>
            <a:r>
              <a:rPr lang="en-GB" dirty="0"/>
              <a:t>	{ ins :: [String</a:t>
            </a:r>
            <a:r>
              <a:rPr lang="en-GB" dirty="0" smtClean="0"/>
              <a:t>]</a:t>
            </a:r>
          </a:p>
          <a:p>
            <a:r>
              <a:rPr lang="en-GB" dirty="0"/>
              <a:t>	, out :: [String</a:t>
            </a:r>
            <a:r>
              <a:rPr lang="en-GB" dirty="0" smtClean="0"/>
              <a:t>]</a:t>
            </a:r>
          </a:p>
          <a:p>
            <a:r>
              <a:rPr lang="en-GB" dirty="0"/>
              <a:t>	</a:t>
            </a:r>
            <a:r>
              <a:rPr lang="en-GB" dirty="0" smtClean="0"/>
              <a:t>}</a:t>
            </a:r>
          </a:p>
          <a:p>
            <a:endParaRPr lang="en-GB" sz="900" dirty="0" smtClean="0"/>
          </a:p>
          <a:p>
            <a:r>
              <a:rPr lang="en-GB" dirty="0" err="1"/>
              <a:t>wrt</a:t>
            </a:r>
            <a:r>
              <a:rPr lang="en-GB" dirty="0"/>
              <a:t> :: a </a:t>
            </a:r>
            <a:r>
              <a:rPr lang="en-GB" dirty="0" smtClean="0"/>
              <a:t>➝ </a:t>
            </a:r>
            <a:r>
              <a:rPr lang="en-GB" dirty="0"/>
              <a:t>State Serialized </a:t>
            </a:r>
            <a:r>
              <a:rPr lang="en-GB" dirty="0" smtClean="0"/>
              <a:t>UNIT| </a:t>
            </a:r>
            <a:r>
              <a:rPr lang="en-GB" dirty="0" err="1"/>
              <a:t>toString</a:t>
            </a:r>
            <a:r>
              <a:rPr lang="en-GB" dirty="0"/>
              <a:t> </a:t>
            </a:r>
            <a:r>
              <a:rPr lang="en-GB" dirty="0" smtClean="0"/>
              <a:t>a</a:t>
            </a:r>
          </a:p>
          <a:p>
            <a:r>
              <a:rPr lang="en-GB" dirty="0" err="1" smtClean="0"/>
              <a:t>wrt</a:t>
            </a:r>
            <a:r>
              <a:rPr lang="en-GB" dirty="0" smtClean="0"/>
              <a:t> </a:t>
            </a:r>
            <a:r>
              <a:rPr lang="en-GB" dirty="0"/>
              <a:t>a = S \s.(Just </a:t>
            </a:r>
            <a:r>
              <a:rPr lang="en-GB" dirty="0" smtClean="0"/>
              <a:t>UNIT,{</a:t>
            </a:r>
            <a:r>
              <a:rPr lang="en-GB" dirty="0"/>
              <a:t>s &amp; </a:t>
            </a:r>
            <a:r>
              <a:rPr lang="en-GB" dirty="0" smtClean="0"/>
              <a:t>out=[</a:t>
            </a:r>
            <a:r>
              <a:rPr lang="en-GB" dirty="0" err="1" smtClean="0"/>
              <a:t>toString</a:t>
            </a:r>
            <a:r>
              <a:rPr lang="en-GB" dirty="0" smtClean="0"/>
              <a:t> a: </a:t>
            </a:r>
            <a:r>
              <a:rPr lang="en-GB" dirty="0" err="1" smtClean="0"/>
              <a:t>s.out</a:t>
            </a:r>
            <a:r>
              <a:rPr lang="en-GB" dirty="0" smtClean="0"/>
              <a:t>]})</a:t>
            </a:r>
          </a:p>
          <a:p>
            <a:endParaRPr lang="en-GB" sz="900" dirty="0" smtClean="0"/>
          </a:p>
          <a:p>
            <a:r>
              <a:rPr lang="en-GB" dirty="0" err="1" smtClean="0"/>
              <a:t>rd</a:t>
            </a:r>
            <a:r>
              <a:rPr lang="en-GB" dirty="0" smtClean="0"/>
              <a:t> </a:t>
            </a:r>
            <a:r>
              <a:rPr lang="en-GB" dirty="0"/>
              <a:t>:: State Serialized </a:t>
            </a:r>
            <a:r>
              <a:rPr lang="en-GB" dirty="0" smtClean="0"/>
              <a:t>String</a:t>
            </a:r>
          </a:p>
          <a:p>
            <a:r>
              <a:rPr lang="en-GB" dirty="0" err="1" smtClean="0"/>
              <a:t>rd</a:t>
            </a:r>
            <a:r>
              <a:rPr lang="en-GB" dirty="0" smtClean="0"/>
              <a:t> </a:t>
            </a:r>
            <a:r>
              <a:rPr lang="en-GB" dirty="0"/>
              <a:t>= S r </a:t>
            </a:r>
            <a:r>
              <a:rPr lang="en-GB" dirty="0" smtClean="0"/>
              <a:t>where</a:t>
            </a:r>
          </a:p>
          <a:p>
            <a:r>
              <a:rPr lang="en-GB" dirty="0"/>
              <a:t>	r s=:{ins=[</a:t>
            </a:r>
            <a:r>
              <a:rPr lang="en-GB" dirty="0" err="1"/>
              <a:t>a:x</a:t>
            </a:r>
            <a:r>
              <a:rPr lang="en-GB" dirty="0"/>
              <a:t>]}     = (Just a,{s &amp; ins = x</a:t>
            </a:r>
            <a:r>
              <a:rPr lang="en-GB" dirty="0" smtClean="0"/>
              <a:t>})</a:t>
            </a:r>
          </a:p>
          <a:p>
            <a:r>
              <a:rPr lang="en-GB" dirty="0"/>
              <a:t>	r s=:{ins=[],out=[]} = (Nothing, s</a:t>
            </a:r>
            <a:r>
              <a:rPr lang="en-GB" dirty="0" smtClean="0"/>
              <a:t>)</a:t>
            </a:r>
          </a:p>
          <a:p>
            <a:r>
              <a:rPr lang="en-GB" dirty="0"/>
              <a:t>	</a:t>
            </a:r>
            <a:r>
              <a:rPr lang="en-GB" dirty="0" smtClean="0"/>
              <a:t>r    </a:t>
            </a:r>
            <a:r>
              <a:rPr lang="en-GB" dirty="0"/>
              <a:t>{ins=[],out=l}  = r {ins=</a:t>
            </a:r>
            <a:r>
              <a:rPr lang="en-GB" dirty="0">
                <a:solidFill>
                  <a:srgbClr val="0070C0"/>
                </a:solidFill>
              </a:rPr>
              <a:t>reverse l</a:t>
            </a:r>
            <a:r>
              <a:rPr lang="en-GB" dirty="0" smtClean="0"/>
              <a:t>, out </a:t>
            </a:r>
            <a:r>
              <a:rPr lang="en-GB" dirty="0"/>
              <a:t>= []}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2557849" y="6054810"/>
            <a:ext cx="3277249" cy="753527"/>
          </a:xfrm>
          <a:prstGeom prst="wedgeRectCallout">
            <a:avLst>
              <a:gd name="adj1" fmla="val 62796"/>
              <a:gd name="adj2" fmla="val -59044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Palatino Linotype" charset="0"/>
                <a:ea typeface="Palatino Linotype" charset="0"/>
                <a:cs typeface="Palatino Linotype" charset="0"/>
              </a:rPr>
              <a:t>O(N) for </a:t>
            </a:r>
            <a:r>
              <a:rPr lang="en-US" sz="2400" smtClean="0">
                <a:latin typeface="Palatino Linotype" charset="0"/>
                <a:ea typeface="Palatino Linotype" charset="0"/>
                <a:cs typeface="Palatino Linotype" charset="0"/>
              </a:rPr>
              <a:t>N elements, O(1) per element</a:t>
            </a:r>
            <a:endParaRPr lang="en-US" sz="24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553202" y="3980702"/>
            <a:ext cx="1107988" cy="589007"/>
          </a:xfrm>
          <a:prstGeom prst="wedgeRectCallout">
            <a:avLst>
              <a:gd name="adj1" fmla="val 22647"/>
              <a:gd name="adj2" fmla="val -82121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Palatino Linotype" charset="0"/>
                <a:ea typeface="Palatino Linotype" charset="0"/>
                <a:cs typeface="Palatino Linotype" charset="0"/>
              </a:rPr>
              <a:t>O(1</a:t>
            </a:r>
            <a:r>
              <a:rPr lang="en-US" sz="2400" dirty="0" smtClean="0">
                <a:latin typeface="Palatino Linotype" charset="0"/>
                <a:ea typeface="Palatino Linotype" charset="0"/>
                <a:cs typeface="Palatino Linotype" charset="0"/>
              </a:rPr>
              <a:t>)</a:t>
            </a:r>
            <a:endParaRPr lang="en-US" sz="24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2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matching and predicate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9111"/>
            <a:ext cx="8229600" cy="5733300"/>
          </a:xfrm>
        </p:spPr>
        <p:txBody>
          <a:bodyPr>
            <a:normAutofit/>
          </a:bodyPr>
          <a:lstStyle/>
          <a:p>
            <a:r>
              <a:rPr lang="en-GB" dirty="0"/>
              <a:t>match :: a </a:t>
            </a:r>
            <a:r>
              <a:rPr lang="en-GB" dirty="0" smtClean="0"/>
              <a:t>➝ </a:t>
            </a:r>
            <a:r>
              <a:rPr lang="en-GB" dirty="0"/>
              <a:t>Serialize a | </a:t>
            </a:r>
            <a:r>
              <a:rPr lang="en-GB" dirty="0" err="1"/>
              <a:t>toString</a:t>
            </a:r>
            <a:r>
              <a:rPr lang="en-GB" dirty="0"/>
              <a:t> </a:t>
            </a:r>
            <a:r>
              <a:rPr lang="en-GB" dirty="0" smtClean="0"/>
              <a:t>a</a:t>
            </a:r>
          </a:p>
          <a:p>
            <a:r>
              <a:rPr lang="en-GB" dirty="0" smtClean="0"/>
              <a:t>match </a:t>
            </a:r>
            <a:r>
              <a:rPr lang="en-GB" dirty="0"/>
              <a:t>a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=   </a:t>
            </a:r>
            <a:r>
              <a:rPr lang="en-GB" dirty="0" err="1" smtClean="0"/>
              <a:t>rd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&gt;&gt;= </a:t>
            </a:r>
            <a:r>
              <a:rPr lang="en-GB" dirty="0"/>
              <a:t>\</a:t>
            </a:r>
            <a:r>
              <a:rPr lang="en-GB" dirty="0" err="1"/>
              <a:t>s.guard</a:t>
            </a:r>
            <a:r>
              <a:rPr lang="en-GB" dirty="0"/>
              <a:t> (</a:t>
            </a:r>
            <a:r>
              <a:rPr lang="en-GB" dirty="0" err="1"/>
              <a:t>toString</a:t>
            </a:r>
            <a:r>
              <a:rPr lang="en-GB" dirty="0"/>
              <a:t> a == s</a:t>
            </a:r>
            <a:r>
              <a:rPr lang="en-GB" dirty="0" smtClean="0"/>
              <a:t>)</a:t>
            </a:r>
          </a:p>
          <a:p>
            <a:r>
              <a:rPr lang="en-GB" dirty="0"/>
              <a:t> </a:t>
            </a:r>
            <a:r>
              <a:rPr lang="en-GB" dirty="0" smtClean="0"/>
              <a:t> &gt;&gt;| </a:t>
            </a:r>
            <a:r>
              <a:rPr lang="en-GB" dirty="0"/>
              <a:t>pure </a:t>
            </a:r>
            <a:r>
              <a:rPr lang="en-GB" dirty="0" smtClean="0"/>
              <a:t>a</a:t>
            </a:r>
          </a:p>
          <a:p>
            <a:endParaRPr lang="en-GB" sz="800" dirty="0" smtClean="0"/>
          </a:p>
          <a:p>
            <a:r>
              <a:rPr lang="en-GB" dirty="0" err="1" smtClean="0"/>
              <a:t>pred</a:t>
            </a:r>
            <a:r>
              <a:rPr lang="en-GB" dirty="0" smtClean="0"/>
              <a:t> </a:t>
            </a:r>
            <a:r>
              <a:rPr lang="en-GB" dirty="0"/>
              <a:t>:: (</a:t>
            </a:r>
            <a:r>
              <a:rPr lang="en-GB" dirty="0" err="1" smtClean="0"/>
              <a:t>String➝Bool</a:t>
            </a:r>
            <a:r>
              <a:rPr lang="en-GB" dirty="0"/>
              <a:t>) </a:t>
            </a:r>
            <a:r>
              <a:rPr lang="en-GB" dirty="0" smtClean="0"/>
              <a:t>➝ </a:t>
            </a:r>
            <a:r>
              <a:rPr lang="en-GB" dirty="0"/>
              <a:t>Serialize </a:t>
            </a:r>
            <a:r>
              <a:rPr lang="en-GB" dirty="0" smtClean="0"/>
              <a:t>String</a:t>
            </a:r>
          </a:p>
          <a:p>
            <a:r>
              <a:rPr lang="en-GB" dirty="0" err="1" smtClean="0"/>
              <a:t>pred</a:t>
            </a:r>
            <a:r>
              <a:rPr lang="en-GB" dirty="0" smtClean="0"/>
              <a:t> </a:t>
            </a:r>
            <a:r>
              <a:rPr lang="en-GB" dirty="0"/>
              <a:t>f </a:t>
            </a:r>
            <a:r>
              <a:rPr lang="en-GB" dirty="0" smtClean="0"/>
              <a:t>= </a:t>
            </a:r>
            <a:r>
              <a:rPr lang="en-GB" dirty="0" err="1"/>
              <a:t>rd</a:t>
            </a:r>
            <a:r>
              <a:rPr lang="en-GB" dirty="0"/>
              <a:t> &gt;&gt;= \</a:t>
            </a:r>
            <a:r>
              <a:rPr lang="en-GB" dirty="0" err="1"/>
              <a:t>s.guard</a:t>
            </a:r>
            <a:r>
              <a:rPr lang="en-GB" dirty="0"/>
              <a:t> (f s) &gt;&gt;| pure </a:t>
            </a:r>
            <a:r>
              <a:rPr lang="en-GB" dirty="0" smtClean="0"/>
              <a:t>s</a:t>
            </a:r>
          </a:p>
          <a:p>
            <a:endParaRPr lang="en-GB" sz="800" dirty="0" smtClean="0"/>
          </a:p>
          <a:p>
            <a:pPr lvl="1"/>
            <a:r>
              <a:rPr lang="en-GB" dirty="0" smtClean="0">
                <a:latin typeface="Consolas" charset="0"/>
                <a:ea typeface="Consolas" charset="0"/>
                <a:cs typeface="Consolas" charset="0"/>
              </a:rPr>
              <a:t>match</a:t>
            </a:r>
            <a:r>
              <a:rPr lang="en-GB" dirty="0" smtClean="0"/>
              <a:t> with </a:t>
            </a:r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pred</a:t>
            </a:r>
            <a:r>
              <a:rPr lang="en-GB" dirty="0" smtClean="0"/>
              <a:t>?</a:t>
            </a:r>
            <a:endParaRPr lang="en-GB" dirty="0"/>
          </a:p>
          <a:p>
            <a:r>
              <a:rPr lang="en-GB" dirty="0"/>
              <a:t>﻿match2 :: a ➝</a:t>
            </a:r>
            <a:r>
              <a:rPr lang="en-GB" dirty="0" smtClean="0"/>
              <a:t> </a:t>
            </a:r>
            <a:r>
              <a:rPr lang="en-GB" dirty="0"/>
              <a:t>Serialize String | </a:t>
            </a:r>
            <a:r>
              <a:rPr lang="en-GB" dirty="0" err="1"/>
              <a:t>toString</a:t>
            </a:r>
            <a:r>
              <a:rPr lang="en-GB" dirty="0"/>
              <a:t> </a:t>
            </a:r>
            <a:r>
              <a:rPr lang="en-GB" dirty="0" smtClean="0"/>
              <a:t>a</a:t>
            </a:r>
          </a:p>
          <a:p>
            <a:r>
              <a:rPr lang="en-GB" dirty="0" smtClean="0"/>
              <a:t>match2 </a:t>
            </a:r>
            <a:r>
              <a:rPr lang="en-GB" dirty="0"/>
              <a:t>a = </a:t>
            </a:r>
            <a:r>
              <a:rPr lang="en-GB" dirty="0" err="1"/>
              <a:t>pred</a:t>
            </a:r>
            <a:r>
              <a:rPr lang="en-GB" dirty="0"/>
              <a:t> ((==) (</a:t>
            </a:r>
            <a:r>
              <a:rPr lang="en-GB" dirty="0" err="1"/>
              <a:t>toString</a:t>
            </a:r>
            <a:r>
              <a:rPr lang="en-GB" dirty="0"/>
              <a:t> a</a:t>
            </a:r>
            <a:r>
              <a:rPr lang="en-GB" dirty="0" smtClean="0"/>
              <a:t>))</a:t>
            </a:r>
          </a:p>
          <a:p>
            <a:endParaRPr lang="en-GB" sz="800" dirty="0" smtClean="0"/>
          </a:p>
          <a:p>
            <a:r>
              <a:rPr lang="en-GB" dirty="0"/>
              <a:t>﻿</a:t>
            </a:r>
            <a:r>
              <a:rPr lang="en-GB" dirty="0" smtClean="0"/>
              <a:t>match3 </a:t>
            </a:r>
            <a:r>
              <a:rPr lang="en-GB" dirty="0"/>
              <a:t>:: a ➝</a:t>
            </a:r>
            <a:r>
              <a:rPr lang="en-GB" dirty="0" smtClean="0"/>
              <a:t> </a:t>
            </a:r>
            <a:r>
              <a:rPr lang="en-GB" dirty="0"/>
              <a:t>Serialize a | </a:t>
            </a:r>
            <a:r>
              <a:rPr lang="en-GB" dirty="0" err="1"/>
              <a:t>toString</a:t>
            </a:r>
            <a:r>
              <a:rPr lang="en-GB" dirty="0"/>
              <a:t> </a:t>
            </a:r>
            <a:r>
              <a:rPr lang="en-GB" dirty="0" smtClean="0"/>
              <a:t>a</a:t>
            </a:r>
          </a:p>
          <a:p>
            <a:r>
              <a:rPr lang="en-GB" dirty="0" smtClean="0"/>
              <a:t>match3 </a:t>
            </a:r>
            <a:r>
              <a:rPr lang="en-GB" dirty="0"/>
              <a:t>a = </a:t>
            </a:r>
            <a:r>
              <a:rPr lang="en-GB" dirty="0" err="1"/>
              <a:t>pred</a:t>
            </a:r>
            <a:r>
              <a:rPr lang="en-GB" dirty="0"/>
              <a:t> ((==) (</a:t>
            </a:r>
            <a:r>
              <a:rPr lang="en-GB" dirty="0" err="1"/>
              <a:t>toString</a:t>
            </a:r>
            <a:r>
              <a:rPr lang="en-GB" dirty="0"/>
              <a:t> a)) &gt;&gt;| pure 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10911" y="4745782"/>
            <a:ext cx="1284051" cy="4863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1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huisstijl2015c</Template>
  <TotalTime>8376</TotalTime>
  <Words>1486</Words>
  <Application>Microsoft Macintosh PowerPoint</Application>
  <PresentationFormat>On-screen Show (4:3)</PresentationFormat>
  <Paragraphs>313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Consolas</vt:lpstr>
      <vt:lpstr>Palatino Linotype</vt:lpstr>
      <vt:lpstr>Wingdings</vt:lpstr>
      <vt:lpstr>Arial</vt:lpstr>
      <vt:lpstr>Office-thema</vt:lpstr>
      <vt:lpstr>advanced programming tutorial 5</vt:lpstr>
      <vt:lpstr>Appetizer</vt:lpstr>
      <vt:lpstr>applicative read student</vt:lpstr>
      <vt:lpstr>applicative read student 2: fixing arguments</vt:lpstr>
      <vt:lpstr>applicative read student 2: fixing arguments</vt:lpstr>
      <vt:lpstr>SERIALIZE</vt:lpstr>
      <vt:lpstr>efficient read and write </vt:lpstr>
      <vt:lpstr>efficient read and write: solution</vt:lpstr>
      <vt:lpstr>matching and predicate</vt:lpstr>
      <vt:lpstr>State and Functor</vt:lpstr>
      <vt:lpstr>applicative</vt:lpstr>
      <vt:lpstr>monad</vt:lpstr>
      <vt:lpstr>fail and OrMonad</vt:lpstr>
      <vt:lpstr>other monadic stuff</vt:lpstr>
      <vt:lpstr>serialize with kind index classes</vt:lpstr>
      <vt:lpstr>instances kind *</vt:lpstr>
      <vt:lpstr>instances kind *➝*➝*</vt:lpstr>
      <vt:lpstr>instance CONS</vt:lpstr>
      <vt:lpstr>serialization of lists</vt:lpstr>
      <vt:lpstr>serialize with native generics: write</vt:lpstr>
      <vt:lpstr>avoiding the bug in generic read</vt:lpstr>
      <vt:lpstr>applying this</vt:lpstr>
      <vt:lpstr>ITASK basics</vt:lpstr>
      <vt:lpstr>technicalities</vt:lpstr>
      <vt:lpstr>getting started</vt:lpstr>
      <vt:lpstr>your own iTask program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seminar 2</dc:title>
  <dc:creator>Pieter</dc:creator>
  <cp:lastModifiedBy>Pieter</cp:lastModifiedBy>
  <cp:revision>171</cp:revision>
  <cp:lastPrinted>2017-10-13T11:43:18Z</cp:lastPrinted>
  <dcterms:created xsi:type="dcterms:W3CDTF">2016-09-07T09:59:43Z</dcterms:created>
  <dcterms:modified xsi:type="dcterms:W3CDTF">2017-10-13T13:02:20Z</dcterms:modified>
</cp:coreProperties>
</file>