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69" r:id="rId3"/>
    <p:sldId id="384" r:id="rId4"/>
    <p:sldId id="374" r:id="rId5"/>
    <p:sldId id="387" r:id="rId6"/>
    <p:sldId id="386" r:id="rId7"/>
    <p:sldId id="385" r:id="rId8"/>
    <p:sldId id="388" r:id="rId9"/>
    <p:sldId id="370" r:id="rId10"/>
    <p:sldId id="371" r:id="rId11"/>
    <p:sldId id="375" r:id="rId12"/>
    <p:sldId id="377" r:id="rId13"/>
    <p:sldId id="382" r:id="rId14"/>
    <p:sldId id="381" r:id="rId15"/>
    <p:sldId id="373" r:id="rId16"/>
    <p:sldId id="379" r:id="rId17"/>
    <p:sldId id="380" r:id="rId18"/>
    <p:sldId id="383" r:id="rId19"/>
    <p:sldId id="3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3"/>
    <p:restoredTop sz="94586"/>
  </p:normalViewPr>
  <p:slideViewPr>
    <p:cSldViewPr snapToGrid="0" snapToObjects="1">
      <p:cViewPr varScale="1">
        <p:scale>
          <a:sx n="87" d="100"/>
          <a:sy n="8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BF7-6146-E444-9B44-9A8D6FDFE9D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B03C-80E2-BC44-8B36-22644ECE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86779"/>
            <a:ext cx="7772400" cy="1470025"/>
          </a:xfrm>
        </p:spPr>
        <p:txBody>
          <a:bodyPr/>
          <a:lstStyle>
            <a:lvl1pPr>
              <a:defRPr sz="40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4255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7" y="5099353"/>
            <a:ext cx="5715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58A-F280-3840-B78C-7C5741CA3B1D}" type="datetime1">
              <a:rPr lang="x-none" smtClean="0"/>
              <a:t>10/20/17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A34A-4FB6-8C4D-9364-1662503A8973}" type="datetime1">
              <a:rPr lang="x-none" smtClean="0"/>
              <a:t>10/20/17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61E6-1CE5-6944-872A-E0A83E632E6C}" type="datetime1">
              <a:rPr lang="x-none" smtClean="0"/>
              <a:t>10/20/17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22E-81CD-0142-A388-0CC521C5B87A}" type="datetime1">
              <a:rPr lang="x-none" smtClean="0"/>
              <a:t>10/20/17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Palatino Linotype"/>
                <a:cs typeface="Palatino Linotype"/>
              </a:defRPr>
            </a:lvl2pPr>
            <a:lvl3pPr>
              <a:defRPr>
                <a:latin typeface="Palatino Linotype"/>
                <a:cs typeface="Palatino Linotype"/>
              </a:defRPr>
            </a:lvl3pPr>
            <a:lvl4pPr>
              <a:defRPr>
                <a:latin typeface="Palatino Linotype"/>
                <a:cs typeface="Palatino Linotype"/>
              </a:defRPr>
            </a:lvl4pPr>
            <a:lvl5pPr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81E-04F2-E549-86F1-2650956BD6CC}" type="datetime1">
              <a:rPr lang="x-none" smtClean="0"/>
              <a:t>10/20/17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54D-9DA8-F545-81C9-DAEF172D8BB0}" type="datetime1">
              <a:rPr lang="x-none" smtClean="0"/>
              <a:t>10/20/17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B35B-2797-1241-AE9F-182844FAD468}" type="datetime1">
              <a:rPr lang="x-none" smtClean="0"/>
              <a:t>10/20/17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900D-8A63-7649-83F1-BAAA9CDE7694}" type="datetime1">
              <a:rPr lang="x-none" smtClean="0"/>
              <a:t>10/20/17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F19-30BD-5246-8DDD-CF656A220298}" type="datetime1">
              <a:rPr lang="x-none" smtClean="0"/>
              <a:t>10/20/17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69DF-8BC7-8E40-BFB3-5F514C1D950A}" type="datetime1">
              <a:rPr lang="x-none" smtClean="0"/>
              <a:t>10/20/17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0998-388C-C543-AF60-CC9F8E2FCF05}" type="datetime1">
              <a:rPr lang="x-none" smtClean="0"/>
              <a:t>10/20/17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664-DC5C-0244-9394-7575C3FE19DC}" type="datetime1">
              <a:rPr lang="x-none" smtClean="0"/>
              <a:t>10/20/17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65780"/>
            <a:ext cx="82296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8755"/>
            <a:ext cx="82296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Vierde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Vijfde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48414"/>
            <a:ext cx="722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3CEE559B-3EF0-0A4B-ACD8-544854A16CB0}" type="datetime1">
              <a:rPr lang="x-none" smtClean="0"/>
              <a:t>10/20/17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64558" y="6448414"/>
            <a:ext cx="5435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9414" y="6467927"/>
            <a:ext cx="404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Palatino Linotype"/>
          <a:ea typeface="+mj-ea"/>
          <a:cs typeface="Palatino Linotyp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Palatino Linotype"/>
          <a:ea typeface="+mn-ea"/>
          <a:cs typeface="Palatino Linotype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tutorial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</a:t>
            </a:r>
            <a:r>
              <a:rPr lang="en-US" dirty="0" smtClean="0"/>
              <a:t>20, 2017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Pieter </a:t>
            </a:r>
            <a:r>
              <a:rPr lang="en-US" dirty="0" err="1" smtClean="0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iTask</a:t>
            </a:r>
            <a:r>
              <a:rPr lang="en-GB" dirty="0" smtClean="0"/>
              <a:t> </a:t>
            </a:r>
            <a:r>
              <a:rPr lang="en-GB" dirty="0" err="1" smtClean="0"/>
              <a:t>combinator</a:t>
            </a:r>
            <a:r>
              <a:rPr lang="en-GB" dirty="0" smtClean="0"/>
              <a:t> for 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288755"/>
            <a:ext cx="8799443" cy="5061498"/>
          </a:xfrm>
        </p:spPr>
        <p:txBody>
          <a:bodyPr/>
          <a:lstStyle/>
          <a:p>
            <a:pPr lvl="1"/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step</a:t>
            </a:r>
            <a:r>
              <a:rPr lang="en-GB" dirty="0" smtClean="0"/>
              <a:t> is the sequential </a:t>
            </a:r>
            <a:r>
              <a:rPr lang="en-GB" dirty="0" err="1" smtClean="0"/>
              <a:t>combinator</a:t>
            </a:r>
            <a:endParaRPr lang="en-GB" dirty="0" smtClean="0"/>
          </a:p>
          <a:p>
            <a:endParaRPr lang="en-GB" sz="800" dirty="0" smtClean="0"/>
          </a:p>
          <a:p>
            <a:r>
              <a:rPr lang="en-GB" sz="2200" dirty="0" smtClean="0"/>
              <a:t>(&gt;&gt;*) </a:t>
            </a:r>
            <a:r>
              <a:rPr lang="en-GB" sz="2200" dirty="0" err="1"/>
              <a:t>infixl</a:t>
            </a:r>
            <a:r>
              <a:rPr lang="en-GB" sz="2200" dirty="0"/>
              <a:t> 1 :: </a:t>
            </a:r>
            <a:r>
              <a:rPr lang="en-GB" sz="2200" dirty="0" smtClean="0"/>
              <a:t>(</a:t>
            </a:r>
            <a:r>
              <a:rPr lang="en-GB" sz="2200" dirty="0"/>
              <a:t>Task a) </a:t>
            </a:r>
            <a:r>
              <a:rPr lang="en-GB" sz="2200" dirty="0" smtClean="0"/>
              <a:t>[</a:t>
            </a:r>
            <a:r>
              <a:rPr lang="en-GB" sz="2200" dirty="0" err="1"/>
              <a:t>TaskCont</a:t>
            </a:r>
            <a:r>
              <a:rPr lang="en-GB" sz="2200" dirty="0"/>
              <a:t> a (Task b</a:t>
            </a:r>
            <a:r>
              <a:rPr lang="en-GB" sz="2200" dirty="0" smtClean="0"/>
              <a:t>)]➝Task b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             </a:t>
            </a:r>
            <a:r>
              <a:rPr lang="en-GB" sz="2200" dirty="0"/>
              <a:t>| </a:t>
            </a:r>
            <a:r>
              <a:rPr lang="en-GB" sz="2200" dirty="0" err="1"/>
              <a:t>iTask</a:t>
            </a:r>
            <a:r>
              <a:rPr lang="en-GB" sz="2200" dirty="0"/>
              <a:t> a &amp; </a:t>
            </a:r>
            <a:r>
              <a:rPr lang="en-GB" sz="2200" dirty="0" err="1"/>
              <a:t>iTask</a:t>
            </a:r>
            <a:r>
              <a:rPr lang="en-GB" sz="2200" dirty="0"/>
              <a:t> </a:t>
            </a:r>
            <a:r>
              <a:rPr lang="en-GB" sz="2200" dirty="0" smtClean="0"/>
              <a:t>b</a:t>
            </a:r>
          </a:p>
          <a:p>
            <a:endParaRPr lang="en-GB" sz="800" dirty="0" smtClean="0"/>
          </a:p>
          <a:p>
            <a:r>
              <a:rPr lang="de-DE" sz="2200" dirty="0"/>
              <a:t>﻿:: </a:t>
            </a:r>
            <a:r>
              <a:rPr lang="de-DE" sz="2200" dirty="0" err="1"/>
              <a:t>TaskCont</a:t>
            </a:r>
            <a:r>
              <a:rPr lang="de-DE" sz="2200" dirty="0"/>
              <a:t> a </a:t>
            </a:r>
            <a:r>
              <a:rPr lang="de-DE" sz="2200" dirty="0" smtClean="0"/>
              <a:t>b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=      </a:t>
            </a:r>
            <a:r>
              <a:rPr lang="de-DE" sz="2200" dirty="0" err="1" smtClean="0"/>
              <a:t>OnValue</a:t>
            </a:r>
            <a:r>
              <a:rPr lang="de-DE" sz="2200" dirty="0" smtClean="0"/>
              <a:t>             </a:t>
            </a:r>
            <a:r>
              <a:rPr lang="de-DE" sz="2200" dirty="0"/>
              <a:t>((</a:t>
            </a:r>
            <a:r>
              <a:rPr lang="de-DE" sz="2200" dirty="0" err="1"/>
              <a:t>TaskValue</a:t>
            </a:r>
            <a:r>
              <a:rPr lang="de-DE" sz="2200" dirty="0"/>
              <a:t> a</a:t>
            </a:r>
            <a:r>
              <a:rPr lang="de-DE" sz="2200" dirty="0" smtClean="0"/>
              <a:t>) ➝ </a:t>
            </a:r>
            <a:r>
              <a:rPr lang="de-DE" sz="2200" dirty="0" err="1"/>
              <a:t>Maybe</a:t>
            </a:r>
            <a:r>
              <a:rPr lang="de-DE" sz="2200" dirty="0"/>
              <a:t> b</a:t>
            </a:r>
            <a:r>
              <a:rPr lang="de-DE" sz="2200" dirty="0" smtClean="0"/>
              <a:t>)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|      </a:t>
            </a:r>
            <a:r>
              <a:rPr lang="de-DE" sz="2200" dirty="0" err="1" smtClean="0"/>
              <a:t>OnAction</a:t>
            </a:r>
            <a:r>
              <a:rPr lang="de-DE" sz="2200" dirty="0" smtClean="0"/>
              <a:t>    </a:t>
            </a:r>
            <a:r>
              <a:rPr lang="de-DE" sz="2200" dirty="0"/>
              <a:t>Action  ((</a:t>
            </a:r>
            <a:r>
              <a:rPr lang="de-DE" sz="2200" dirty="0" err="1"/>
              <a:t>TaskValue</a:t>
            </a:r>
            <a:r>
              <a:rPr lang="de-DE" sz="2200" dirty="0"/>
              <a:t> a</a:t>
            </a:r>
            <a:r>
              <a:rPr lang="de-DE" sz="2200" dirty="0" smtClean="0"/>
              <a:t>) ➝ </a:t>
            </a:r>
            <a:r>
              <a:rPr lang="de-DE" sz="2200" dirty="0" err="1"/>
              <a:t>Maybe</a:t>
            </a:r>
            <a:r>
              <a:rPr lang="de-DE" sz="2200" dirty="0"/>
              <a:t> b</a:t>
            </a:r>
            <a:r>
              <a:rPr lang="de-DE" sz="2200" dirty="0" smtClean="0"/>
              <a:t>)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| </a:t>
            </a:r>
            <a:r>
              <a:rPr lang="de-DE" sz="2200" dirty="0" err="1" smtClean="0"/>
              <a:t>E.e</a:t>
            </a:r>
            <a:r>
              <a:rPr lang="de-DE" sz="2200" dirty="0" smtClean="0"/>
              <a:t>: </a:t>
            </a:r>
            <a:r>
              <a:rPr lang="de-DE" sz="2200" dirty="0" err="1" smtClean="0"/>
              <a:t>OnException</a:t>
            </a:r>
            <a:r>
              <a:rPr lang="de-DE" sz="2200" dirty="0" smtClean="0"/>
              <a:t>         </a:t>
            </a:r>
            <a:r>
              <a:rPr lang="de-DE" sz="2200" dirty="0"/>
              <a:t>(</a:t>
            </a:r>
            <a:r>
              <a:rPr lang="de-DE" sz="2200" dirty="0" err="1"/>
              <a:t>e</a:t>
            </a:r>
            <a:r>
              <a:rPr lang="de-DE" sz="2200" dirty="0"/>
              <a:t>      </a:t>
            </a:r>
            <a:r>
              <a:rPr lang="de-DE" sz="2200" dirty="0" smtClean="0"/>
              <a:t>➝ </a:t>
            </a:r>
            <a:r>
              <a:rPr lang="de-DE" sz="2200" dirty="0"/>
              <a:t>b</a:t>
            </a:r>
            <a:r>
              <a:rPr lang="de-DE" sz="2200" dirty="0" smtClean="0"/>
              <a:t>) &amp; </a:t>
            </a:r>
            <a:r>
              <a:rPr lang="de-DE" sz="2200" dirty="0" err="1"/>
              <a:t>iTask</a:t>
            </a:r>
            <a:r>
              <a:rPr lang="de-DE" sz="2200" dirty="0"/>
              <a:t> </a:t>
            </a:r>
            <a:r>
              <a:rPr lang="de-DE" sz="2200" dirty="0" err="1" smtClean="0"/>
              <a:t>e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|      </a:t>
            </a:r>
            <a:r>
              <a:rPr lang="de-DE" sz="2200" dirty="0" err="1" smtClean="0"/>
              <a:t>OnAllExceptions</a:t>
            </a:r>
            <a:r>
              <a:rPr lang="de-DE" sz="2200" dirty="0" smtClean="0"/>
              <a:t>     </a:t>
            </a:r>
            <a:r>
              <a:rPr lang="de-DE" sz="2200" dirty="0"/>
              <a:t>(</a:t>
            </a:r>
            <a:r>
              <a:rPr lang="de-DE" sz="2200" dirty="0" smtClean="0"/>
              <a:t>String ➝ </a:t>
            </a:r>
            <a:r>
              <a:rPr lang="de-DE" sz="2200" dirty="0"/>
              <a:t>b)</a:t>
            </a:r>
            <a:endParaRPr lang="en-GB" sz="2200" dirty="0"/>
          </a:p>
          <a:p>
            <a:endParaRPr lang="en-GB" sz="800" dirty="0" smtClean="0"/>
          </a:p>
          <a:p>
            <a:r>
              <a:rPr lang="en-GB" sz="2200" dirty="0"/>
              <a:t>﻿:: </a:t>
            </a:r>
            <a:r>
              <a:rPr lang="en-GB" sz="2200" dirty="0" smtClean="0"/>
              <a:t>Action = </a:t>
            </a:r>
            <a:r>
              <a:rPr lang="en-GB" sz="2200" dirty="0"/>
              <a:t>Action </a:t>
            </a:r>
            <a:r>
              <a:rPr lang="en-GB" sz="2200" dirty="0" smtClean="0"/>
              <a:t>String [</a:t>
            </a:r>
            <a:r>
              <a:rPr lang="en-GB" sz="2200" dirty="0" err="1"/>
              <a:t>ActionOption</a:t>
            </a:r>
            <a:r>
              <a:rPr lang="en-GB" sz="22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10</a:t>
            </a:fld>
            <a:endParaRPr lang="en-US"/>
          </a:p>
        </p:txBody>
      </p:sp>
      <p:sp>
        <p:nvSpPr>
          <p:cNvPr id="7" name="Toelichting met afgeronde rechthoek 5"/>
          <p:cNvSpPr/>
          <p:nvPr/>
        </p:nvSpPr>
        <p:spPr>
          <a:xfrm>
            <a:off x="1532213" y="5553328"/>
            <a:ext cx="3541232" cy="914599"/>
          </a:xfrm>
          <a:prstGeom prst="wedgeRoundRectCallout">
            <a:avLst>
              <a:gd name="adj1" fmla="val -40400"/>
              <a:gd name="adj2" fmla="val 4420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en-GB" sz="2400" dirty="0" smtClean="0">
                <a:latin typeface="Palatino Linotype" charset="0"/>
                <a:ea typeface="Palatino Linotype" charset="0"/>
                <a:cs typeface="Palatino Linotype" charset="0"/>
              </a:rPr>
              <a:t>do you recognise  this</a:t>
            </a:r>
          </a:p>
          <a:p>
            <a:pPr marL="0" lvl="1" algn="ctr"/>
            <a:r>
              <a:rPr lang="en-GB" sz="2400" dirty="0" err="1" smtClean="0">
                <a:latin typeface="Consolas" charset="0"/>
                <a:ea typeface="Consolas" charset="0"/>
                <a:cs typeface="Consolas" charset="0"/>
              </a:rPr>
              <a:t>E.e</a:t>
            </a:r>
            <a:r>
              <a:rPr lang="en-GB" sz="2400" dirty="0" smtClean="0">
                <a:latin typeface="Consolas" charset="0"/>
                <a:ea typeface="Consolas" charset="0"/>
                <a:cs typeface="Consolas" charset="0"/>
              </a:rPr>
              <a:t>: … &amp; </a:t>
            </a:r>
            <a:r>
              <a:rPr lang="en-GB" sz="2400" dirty="0" err="1" smtClean="0">
                <a:latin typeface="Consolas" charset="0"/>
                <a:ea typeface="Consolas" charset="0"/>
                <a:cs typeface="Consolas" charset="0"/>
              </a:rPr>
              <a:t>iTask</a:t>
            </a:r>
            <a:r>
              <a:rPr lang="en-GB" sz="2400" dirty="0" smtClean="0">
                <a:latin typeface="Consolas" charset="0"/>
                <a:ea typeface="Consolas" charset="0"/>
                <a:cs typeface="Consolas" charset="0"/>
              </a:rPr>
              <a:t> e</a:t>
            </a:r>
            <a:endParaRPr lang="en-GB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handy action functions for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&gt;&gt;*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288754"/>
            <a:ext cx="8799443" cy="554429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200" dirty="0" smtClean="0"/>
              <a:t>we need functions of type 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2200" dirty="0" err="1">
                <a:latin typeface="Consolas" charset="0"/>
                <a:ea typeface="Consolas" charset="0"/>
                <a:cs typeface="Consolas" charset="0"/>
              </a:rPr>
              <a:t>TaskValue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de-DE" sz="2200" dirty="0" smtClean="0">
                <a:latin typeface="Consolas" charset="0"/>
                <a:ea typeface="Consolas" charset="0"/>
                <a:cs typeface="Consolas" charset="0"/>
              </a:rPr>
              <a:t>) ➝ </a:t>
            </a:r>
            <a:r>
              <a:rPr lang="de-DE" sz="2200" dirty="0" err="1">
                <a:latin typeface="Consolas" charset="0"/>
                <a:ea typeface="Consolas" charset="0"/>
                <a:cs typeface="Consolas" charset="0"/>
              </a:rPr>
              <a:t>Maybe</a:t>
            </a:r>
            <a:r>
              <a:rPr lang="de-DE" sz="2200" dirty="0">
                <a:latin typeface="Consolas" charset="0"/>
                <a:ea typeface="Consolas" charset="0"/>
                <a:cs typeface="Consolas" charset="0"/>
              </a:rPr>
              <a:t> b</a:t>
            </a:r>
            <a:endParaRPr lang="en-GB" sz="22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GB" sz="900" dirty="0" smtClean="0"/>
          </a:p>
          <a:p>
            <a:r>
              <a:rPr lang="en-GB" sz="2200" dirty="0" smtClean="0"/>
              <a:t>:: </a:t>
            </a:r>
            <a:r>
              <a:rPr lang="en-GB" sz="2200" dirty="0" err="1"/>
              <a:t>TaskValue</a:t>
            </a:r>
            <a:r>
              <a:rPr lang="en-GB" sz="2200" dirty="0"/>
              <a:t> </a:t>
            </a:r>
            <a:r>
              <a:rPr lang="en-GB" sz="2200" dirty="0" smtClean="0"/>
              <a:t>a = </a:t>
            </a:r>
            <a:r>
              <a:rPr lang="en-GB" sz="2200" dirty="0" err="1" smtClean="0"/>
              <a:t>NoValue</a:t>
            </a:r>
            <a:r>
              <a:rPr lang="en-GB" sz="2200" dirty="0" smtClean="0"/>
              <a:t> | </a:t>
            </a:r>
            <a:r>
              <a:rPr lang="en-GB" sz="2200" dirty="0"/>
              <a:t>Value </a:t>
            </a:r>
            <a:r>
              <a:rPr lang="en-GB" sz="2200" dirty="0" smtClean="0"/>
              <a:t>a Stability</a:t>
            </a:r>
          </a:p>
          <a:p>
            <a:endParaRPr lang="en-GB" sz="900" dirty="0" smtClean="0"/>
          </a:p>
          <a:p>
            <a:r>
              <a:rPr lang="en-GB" sz="2200" dirty="0" smtClean="0"/>
              <a:t>always </a:t>
            </a:r>
            <a:r>
              <a:rPr lang="en-GB" sz="2200" dirty="0"/>
              <a:t>:: (Task b)  (</a:t>
            </a:r>
            <a:r>
              <a:rPr lang="en-GB" sz="2200" dirty="0" err="1"/>
              <a:t>TaskValue</a:t>
            </a:r>
            <a:r>
              <a:rPr lang="en-GB" sz="2200" dirty="0"/>
              <a:t> a) → Maybe (Task b)</a:t>
            </a:r>
          </a:p>
          <a:p>
            <a:r>
              <a:rPr lang="en-GB" sz="2200" dirty="0"/>
              <a:t>always </a:t>
            </a:r>
            <a:r>
              <a:rPr lang="en-GB" sz="2200" dirty="0" err="1"/>
              <a:t>taskb</a:t>
            </a:r>
            <a:r>
              <a:rPr lang="en-GB" sz="2200" dirty="0"/>
              <a:t> </a:t>
            </a:r>
            <a:r>
              <a:rPr lang="en-GB" sz="2200" dirty="0" smtClean="0"/>
              <a:t>_ = </a:t>
            </a:r>
            <a:r>
              <a:rPr lang="en-GB" sz="2200" dirty="0"/>
              <a:t>Just </a:t>
            </a:r>
            <a:r>
              <a:rPr lang="en-GB" sz="2200" dirty="0" err="1"/>
              <a:t>taskb</a:t>
            </a:r>
            <a:endParaRPr lang="en-GB" sz="2200" dirty="0"/>
          </a:p>
          <a:p>
            <a:endParaRPr lang="en-GB" sz="800" dirty="0"/>
          </a:p>
          <a:p>
            <a:r>
              <a:rPr lang="en-GB" sz="2200" dirty="0" err="1"/>
              <a:t>hasValue</a:t>
            </a:r>
            <a:r>
              <a:rPr lang="en-GB" sz="2200" dirty="0"/>
              <a:t> :: (a → Task b)  (</a:t>
            </a:r>
            <a:r>
              <a:rPr lang="en-GB" sz="2200" dirty="0" err="1"/>
              <a:t>TaskValue</a:t>
            </a:r>
            <a:r>
              <a:rPr lang="en-GB" sz="2200" dirty="0"/>
              <a:t> a) → Maybe (Task b)</a:t>
            </a:r>
          </a:p>
          <a:p>
            <a:r>
              <a:rPr lang="en-GB" sz="2200" dirty="0" err="1"/>
              <a:t>hasValue</a:t>
            </a:r>
            <a:r>
              <a:rPr lang="en-GB" sz="2200" dirty="0"/>
              <a:t> </a:t>
            </a:r>
            <a:r>
              <a:rPr lang="en-GB" sz="2200" dirty="0" err="1"/>
              <a:t>ataskb</a:t>
            </a:r>
            <a:r>
              <a:rPr lang="en-GB" sz="2200" dirty="0"/>
              <a:t> (Value a _) = Just (</a:t>
            </a:r>
            <a:r>
              <a:rPr lang="en-GB" sz="2200" dirty="0" err="1"/>
              <a:t>ataskb</a:t>
            </a:r>
            <a:r>
              <a:rPr lang="en-GB" sz="2200" dirty="0"/>
              <a:t> a)</a:t>
            </a:r>
          </a:p>
          <a:p>
            <a:r>
              <a:rPr lang="en-GB" sz="2200" dirty="0" err="1"/>
              <a:t>hasValue</a:t>
            </a:r>
            <a:r>
              <a:rPr lang="en-GB" sz="2200" dirty="0"/>
              <a:t> _      _           = Nothing</a:t>
            </a:r>
          </a:p>
          <a:p>
            <a:endParaRPr lang="en-GB" sz="900" dirty="0"/>
          </a:p>
          <a:p>
            <a:r>
              <a:rPr lang="en-GB" sz="2200" dirty="0" err="1"/>
              <a:t>ifValue</a:t>
            </a:r>
            <a:r>
              <a:rPr lang="en-GB" sz="2200" dirty="0"/>
              <a:t> :: (</a:t>
            </a:r>
            <a:r>
              <a:rPr lang="en-GB" sz="2200" dirty="0" err="1" smtClean="0"/>
              <a:t>a→Bool</a:t>
            </a:r>
            <a:r>
              <a:rPr lang="en-GB" sz="2200" dirty="0"/>
              <a:t>) (</a:t>
            </a:r>
            <a:r>
              <a:rPr lang="en-GB" sz="2200" dirty="0" err="1" smtClean="0"/>
              <a:t>a→Task</a:t>
            </a:r>
            <a:r>
              <a:rPr lang="en-GB" sz="2200" dirty="0" smtClean="0"/>
              <a:t> </a:t>
            </a:r>
            <a:r>
              <a:rPr lang="en-GB" sz="2200" dirty="0"/>
              <a:t>b) </a:t>
            </a:r>
            <a:r>
              <a:rPr lang="en-GB" sz="2200" dirty="0" smtClean="0"/>
              <a:t>(</a:t>
            </a:r>
            <a:r>
              <a:rPr lang="en-GB" sz="2200" dirty="0" err="1"/>
              <a:t>TaskValue</a:t>
            </a:r>
            <a:r>
              <a:rPr lang="en-GB" sz="2200" dirty="0"/>
              <a:t> a) → Maybe (Task b)</a:t>
            </a:r>
          </a:p>
          <a:p>
            <a:r>
              <a:rPr lang="en-GB" sz="2200" dirty="0" err="1"/>
              <a:t>ifValue</a:t>
            </a:r>
            <a:r>
              <a:rPr lang="en-GB" sz="2200" dirty="0"/>
              <a:t> </a:t>
            </a:r>
            <a:r>
              <a:rPr lang="en-GB" sz="2200" dirty="0" err="1"/>
              <a:t>pred</a:t>
            </a:r>
            <a:r>
              <a:rPr lang="en-GB" sz="2200" dirty="0"/>
              <a:t> </a:t>
            </a:r>
            <a:r>
              <a:rPr lang="en-GB" sz="2200" dirty="0" err="1"/>
              <a:t>ataskb</a:t>
            </a:r>
            <a:r>
              <a:rPr lang="en-GB" sz="2200" dirty="0"/>
              <a:t> (Value a </a:t>
            </a:r>
            <a:r>
              <a:rPr lang="en-GB" sz="2200" dirty="0" smtClean="0"/>
              <a:t>_)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= </a:t>
            </a:r>
            <a:r>
              <a:rPr lang="en-GB" sz="2200" b="1" dirty="0"/>
              <a:t>if</a:t>
            </a:r>
            <a:r>
              <a:rPr lang="en-GB" sz="2200" dirty="0"/>
              <a:t> (</a:t>
            </a:r>
            <a:r>
              <a:rPr lang="en-GB" sz="2200" dirty="0" err="1"/>
              <a:t>pred</a:t>
            </a:r>
            <a:r>
              <a:rPr lang="en-GB" sz="2200" dirty="0"/>
              <a:t> a) (Just (</a:t>
            </a:r>
            <a:r>
              <a:rPr lang="en-GB" sz="2200" dirty="0" err="1"/>
              <a:t>ataskb</a:t>
            </a:r>
            <a:r>
              <a:rPr lang="en-GB" sz="2200" dirty="0"/>
              <a:t> a)) Nothing</a:t>
            </a:r>
          </a:p>
          <a:p>
            <a:r>
              <a:rPr lang="en-GB" sz="2200" dirty="0" err="1"/>
              <a:t>ifValue</a:t>
            </a:r>
            <a:r>
              <a:rPr lang="en-GB" sz="2200" dirty="0"/>
              <a:t> _ _ </a:t>
            </a:r>
            <a:r>
              <a:rPr lang="en-GB" sz="2200" dirty="0" smtClean="0"/>
              <a:t>_ = </a:t>
            </a:r>
            <a:r>
              <a:rPr lang="en-GB" sz="2200" dirty="0"/>
              <a:t>Nothing</a:t>
            </a:r>
          </a:p>
          <a:p>
            <a:endParaRPr lang="en-GB" sz="900" dirty="0"/>
          </a:p>
          <a:p>
            <a:r>
              <a:rPr lang="en-GB" sz="2200" dirty="0" err="1"/>
              <a:t>ifStable</a:t>
            </a:r>
            <a:r>
              <a:rPr lang="en-GB" sz="2200" dirty="0"/>
              <a:t> :: (a → Task b)  (</a:t>
            </a:r>
            <a:r>
              <a:rPr lang="en-GB" sz="2200" dirty="0" err="1"/>
              <a:t>TaskValue</a:t>
            </a:r>
            <a:r>
              <a:rPr lang="en-GB" sz="2200" dirty="0"/>
              <a:t> a) → Maybe (Task b)</a:t>
            </a:r>
          </a:p>
          <a:p>
            <a:r>
              <a:rPr lang="en-GB" sz="2200" dirty="0" err="1"/>
              <a:t>ifStable</a:t>
            </a:r>
            <a:r>
              <a:rPr lang="en-GB" sz="2200" dirty="0"/>
              <a:t> </a:t>
            </a:r>
            <a:r>
              <a:rPr lang="en-GB" sz="2200" dirty="0" err="1"/>
              <a:t>ataskb</a:t>
            </a:r>
            <a:r>
              <a:rPr lang="en-GB" sz="2200" dirty="0"/>
              <a:t> (Value a True</a:t>
            </a:r>
            <a:r>
              <a:rPr lang="en-GB" sz="2200" dirty="0" smtClean="0"/>
              <a:t>) = </a:t>
            </a:r>
            <a:r>
              <a:rPr lang="en-GB" sz="2200" dirty="0"/>
              <a:t>Just (</a:t>
            </a:r>
            <a:r>
              <a:rPr lang="en-GB" sz="2200" dirty="0" err="1"/>
              <a:t>ataskb</a:t>
            </a:r>
            <a:r>
              <a:rPr lang="en-GB" sz="2200" dirty="0"/>
              <a:t> a)</a:t>
            </a:r>
          </a:p>
          <a:p>
            <a:r>
              <a:rPr lang="en-GB" sz="2200" dirty="0" err="1"/>
              <a:t>ifStable</a:t>
            </a:r>
            <a:r>
              <a:rPr lang="en-GB" sz="2200" dirty="0"/>
              <a:t> </a:t>
            </a:r>
            <a:r>
              <a:rPr lang="en-GB" sz="2200" dirty="0" smtClean="0"/>
              <a:t>_      _              = Nothing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075062" y="988235"/>
            <a:ext cx="1972801" cy="1759746"/>
            <a:chOff x="3218679" y="4645835"/>
            <a:chExt cx="1972801" cy="1759746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343257" y="4645836"/>
              <a:ext cx="848223" cy="7667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/>
                <a:t>Value a </a:t>
              </a:r>
            </a:p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/>
                <a:t>False</a:t>
              </a: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316045" y="5638818"/>
              <a:ext cx="848223" cy="7667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>
                  <a:solidFill>
                    <a:schemeClr val="bg1"/>
                  </a:solidFill>
                </a:rPr>
                <a:t>Value a </a:t>
              </a:r>
            </a:p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068324" y="4878128"/>
              <a:ext cx="320970" cy="121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023542" y="5178683"/>
              <a:ext cx="3197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18679" y="4645835"/>
              <a:ext cx="849516" cy="7667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 err="1"/>
                <a:t>NoValue</a:t>
              </a:r>
              <a:endParaRPr lang="en-US" sz="1800" dirty="0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4752753" y="5412598"/>
              <a:ext cx="2241" cy="215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oelichting met afgeronde rechthoek 5"/>
          <p:cNvSpPr/>
          <p:nvPr/>
        </p:nvSpPr>
        <p:spPr>
          <a:xfrm>
            <a:off x="6639339" y="4823791"/>
            <a:ext cx="2302368" cy="796925"/>
          </a:xfrm>
          <a:prstGeom prst="wedgeRoundRectCallout">
            <a:avLst>
              <a:gd name="adj1" fmla="val -70507"/>
              <a:gd name="adj2" fmla="val 56239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editors never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become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stable</a:t>
            </a:r>
            <a:endParaRPr lang="nl-NL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580783" cy="506149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﻿</a:t>
            </a:r>
            <a:r>
              <a:rPr lang="en-GB" dirty="0" err="1"/>
              <a:t>pTask</a:t>
            </a:r>
            <a:r>
              <a:rPr lang="en-GB" dirty="0"/>
              <a:t> :: String </a:t>
            </a:r>
            <a:r>
              <a:rPr lang="en-GB" dirty="0" smtClean="0"/>
              <a:t>➝  </a:t>
            </a:r>
            <a:r>
              <a:rPr lang="en-GB" dirty="0"/>
              <a:t>Task (Maybe String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pTask</a:t>
            </a:r>
            <a:r>
              <a:rPr lang="en-GB" dirty="0" smtClean="0"/>
              <a:t> </a:t>
            </a:r>
            <a:r>
              <a:rPr lang="en-GB" dirty="0"/>
              <a:t>s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=   </a:t>
            </a:r>
            <a:r>
              <a:rPr lang="en-GB" dirty="0" err="1"/>
              <a:t>updateInformation</a:t>
            </a:r>
            <a:r>
              <a:rPr lang="en-GB" dirty="0"/>
              <a:t> "Enter a palindrome" [] </a:t>
            </a:r>
            <a:r>
              <a:rPr lang="en-GB" dirty="0" smtClean="0"/>
              <a:t>s</a:t>
            </a:r>
          </a:p>
          <a:p>
            <a:r>
              <a:rPr lang="en-GB" dirty="0" smtClean="0"/>
              <a:t> </a:t>
            </a:r>
            <a:r>
              <a:rPr lang="en-GB" dirty="0"/>
              <a:t>&gt;&gt;* [</a:t>
            </a:r>
            <a:r>
              <a:rPr lang="en-GB" dirty="0" err="1"/>
              <a:t>OnAction</a:t>
            </a:r>
            <a:r>
              <a:rPr lang="en-GB" dirty="0"/>
              <a:t> </a:t>
            </a:r>
            <a:r>
              <a:rPr lang="en-GB" dirty="0" err="1" smtClean="0"/>
              <a:t>ActionOk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/>
              <a:t>(</a:t>
            </a:r>
            <a:r>
              <a:rPr lang="en-GB" dirty="0" err="1">
                <a:solidFill>
                  <a:schemeClr val="tx2"/>
                </a:solidFill>
              </a:rPr>
              <a:t>ifValue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isPalindrome</a:t>
            </a:r>
            <a:r>
              <a:rPr lang="en-GB" dirty="0"/>
              <a:t> (return o Just</a:t>
            </a:r>
            <a:r>
              <a:rPr lang="en-GB" dirty="0" smtClean="0"/>
              <a:t>))</a:t>
            </a:r>
          </a:p>
          <a:p>
            <a:r>
              <a:rPr lang="en-GB" dirty="0" smtClean="0"/>
              <a:t>     </a:t>
            </a:r>
            <a:r>
              <a:rPr lang="en-GB" dirty="0"/>
              <a:t>,</a:t>
            </a:r>
            <a:r>
              <a:rPr lang="en-GB" dirty="0" err="1"/>
              <a:t>OnAction</a:t>
            </a:r>
            <a:r>
              <a:rPr lang="en-GB" dirty="0"/>
              <a:t> </a:t>
            </a:r>
            <a:r>
              <a:rPr lang="en-GB" dirty="0" err="1" smtClean="0"/>
              <a:t>ActionCancel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/>
              <a:t>(</a:t>
            </a:r>
            <a:r>
              <a:rPr lang="en-GB" dirty="0">
                <a:solidFill>
                  <a:schemeClr val="tx2"/>
                </a:solidFill>
              </a:rPr>
              <a:t>always</a:t>
            </a:r>
            <a:r>
              <a:rPr lang="en-GB" dirty="0"/>
              <a:t> (return Nothing</a:t>
            </a:r>
            <a:r>
              <a:rPr lang="en-GB" dirty="0" smtClean="0"/>
              <a:t>))</a:t>
            </a:r>
          </a:p>
          <a:p>
            <a:r>
              <a:rPr lang="en-GB" dirty="0" smtClean="0"/>
              <a:t>     </a:t>
            </a:r>
            <a:r>
              <a:rPr lang="en-GB" dirty="0"/>
              <a:t>,</a:t>
            </a:r>
            <a:r>
              <a:rPr lang="en-GB" dirty="0" err="1"/>
              <a:t>OnAction</a:t>
            </a:r>
            <a:r>
              <a:rPr lang="en-GB" dirty="0"/>
              <a:t> (Action "Hint" </a:t>
            </a:r>
            <a:r>
              <a:rPr lang="en-GB" dirty="0" smtClean="0"/>
              <a:t>[])</a:t>
            </a:r>
          </a:p>
          <a:p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/>
              <a:t>(</a:t>
            </a:r>
            <a:r>
              <a:rPr lang="en-GB" dirty="0" err="1">
                <a:solidFill>
                  <a:schemeClr val="tx2"/>
                </a:solidFill>
              </a:rPr>
              <a:t>hasValue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(\_.</a:t>
            </a:r>
            <a:r>
              <a:rPr lang="en-GB" dirty="0" err="1"/>
              <a:t>pTask</a:t>
            </a:r>
            <a:r>
              <a:rPr lang="en-GB" dirty="0"/>
              <a:t> "Madam, I'm </a:t>
            </a:r>
            <a:r>
              <a:rPr lang="en-GB" dirty="0" err="1"/>
              <a:t>adam</a:t>
            </a:r>
            <a:r>
              <a:rPr lang="en-GB" dirty="0" smtClean="0"/>
              <a:t>"))</a:t>
            </a:r>
          </a:p>
          <a:p>
            <a:r>
              <a:rPr lang="en-GB" dirty="0" smtClean="0"/>
              <a:t>     ]</a:t>
            </a:r>
          </a:p>
          <a:p>
            <a:endParaRPr lang="en-GB" sz="1000" dirty="0" smtClean="0"/>
          </a:p>
          <a:p>
            <a:r>
              <a:rPr lang="en-GB" dirty="0"/>
              <a:t>﻿palindrome :: Task (Maybe String</a:t>
            </a:r>
            <a:r>
              <a:rPr lang="en-GB" dirty="0" smtClean="0"/>
              <a:t>)</a:t>
            </a:r>
          </a:p>
          <a:p>
            <a:r>
              <a:rPr lang="en-GB" dirty="0" smtClean="0"/>
              <a:t>palindrome </a:t>
            </a:r>
            <a:r>
              <a:rPr lang="en-GB" dirty="0"/>
              <a:t>= </a:t>
            </a:r>
            <a:r>
              <a:rPr lang="en-GB" dirty="0" err="1"/>
              <a:t>pTask</a:t>
            </a:r>
            <a:r>
              <a:rPr lang="en-GB" dirty="0"/>
              <a:t> ""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07" y="5131053"/>
            <a:ext cx="2425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onValue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408504" cy="532408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 smtClean="0"/>
              <a:t>checks that value of the task without action from user</a:t>
            </a:r>
          </a:p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pTask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:: String ➝  Task (Maybe String)</a:t>
            </a:r>
          </a:p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pTask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s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= 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updateInformation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"Enter a palindrome" [] 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&gt;&gt;* 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OnAction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ActionOk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ifValue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isPalindrome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(return o Just))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,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OnAction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ActionCancel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always (return Nothing))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,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OnAction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(Action "Hint" [])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      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hasValue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(\_.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pTask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"Madam, I'm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adam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"))</a:t>
            </a:r>
          </a:p>
          <a:p>
            <a:r>
              <a:rPr lang="en-GB" dirty="0">
                <a:solidFill>
                  <a:schemeClr val="tx1"/>
                </a:solidFill>
              </a:rPr>
              <a:t>﻿</a:t>
            </a:r>
            <a:r>
              <a:rPr lang="en-GB" dirty="0">
                <a:solidFill>
                  <a:schemeClr val="accent1"/>
                </a:solidFill>
              </a:rPr>
              <a:t>     </a:t>
            </a:r>
            <a:r>
              <a:rPr lang="en-GB" dirty="0">
                <a:solidFill>
                  <a:schemeClr val="tx2"/>
                </a:solidFill>
              </a:rPr>
              <a:t>,</a:t>
            </a:r>
            <a:r>
              <a:rPr lang="en-GB" dirty="0" err="1">
                <a:solidFill>
                  <a:schemeClr val="tx2"/>
                </a:solidFill>
              </a:rPr>
              <a:t>OnValue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 smtClean="0">
                <a:solidFill>
                  <a:schemeClr val="tx2"/>
                </a:solidFill>
              </a:rPr>
              <a:t>onHelp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    ]</a:t>
            </a:r>
          </a:p>
          <a:p>
            <a:endParaRPr lang="en-GB" sz="900" dirty="0">
              <a:solidFill>
                <a:schemeClr val="tx1"/>
              </a:solidFill>
            </a:endParaRPr>
          </a:p>
          <a:p>
            <a:r>
              <a:rPr lang="en-GB" dirty="0"/>
              <a:t>﻿</a:t>
            </a:r>
            <a:r>
              <a:rPr lang="en-GB" dirty="0" err="1">
                <a:solidFill>
                  <a:schemeClr val="tx2"/>
                </a:solidFill>
              </a:rPr>
              <a:t>onHelp</a:t>
            </a:r>
            <a:r>
              <a:rPr lang="en-GB" dirty="0">
                <a:solidFill>
                  <a:schemeClr val="tx2"/>
                </a:solidFill>
              </a:rPr>
              <a:t> (Value "help" </a:t>
            </a:r>
            <a:r>
              <a:rPr lang="en-GB" dirty="0" smtClean="0">
                <a:solidFill>
                  <a:schemeClr val="tx2"/>
                </a:solidFill>
              </a:rPr>
              <a:t>_)</a:t>
            </a:r>
          </a:p>
          <a:p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= Just (</a:t>
            </a:r>
            <a:r>
              <a:rPr lang="en-GB" dirty="0" err="1">
                <a:solidFill>
                  <a:schemeClr val="tx2"/>
                </a:solidFill>
              </a:rPr>
              <a:t>pTask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"input </a:t>
            </a:r>
            <a:r>
              <a:rPr lang="en-GB" dirty="0">
                <a:solidFill>
                  <a:schemeClr val="tx2"/>
                </a:solidFill>
              </a:rPr>
              <a:t>that is its own reverse</a:t>
            </a:r>
            <a:r>
              <a:rPr lang="en-GB" dirty="0" smtClean="0">
                <a:solidFill>
                  <a:schemeClr val="tx2"/>
                </a:solidFill>
              </a:rPr>
              <a:t>")</a:t>
            </a:r>
          </a:p>
          <a:p>
            <a:r>
              <a:rPr lang="en-GB" dirty="0" err="1" smtClean="0">
                <a:solidFill>
                  <a:schemeClr val="tx2"/>
                </a:solidFill>
              </a:rPr>
              <a:t>onHelp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_ =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830" y="4647647"/>
            <a:ext cx="2362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step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229600" cy="5390341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we can do everything with basic step applications</a:t>
            </a:r>
            <a:br>
              <a:rPr lang="en-GB" dirty="0" smtClean="0"/>
            </a:br>
            <a:r>
              <a:rPr lang="en-GB" dirty="0" smtClean="0"/>
              <a:t>but some shorthand functions are handy</a:t>
            </a:r>
          </a:p>
          <a:p>
            <a:pPr lvl="2"/>
            <a:r>
              <a:rPr lang="en-GB" dirty="0" smtClean="0"/>
              <a:t>apart from the class instance things:</a:t>
            </a:r>
          </a:p>
          <a:p>
            <a:endParaRPr lang="en-GB" sz="800" dirty="0" smtClean="0"/>
          </a:p>
          <a:p>
            <a:r>
              <a:rPr lang="en-US" dirty="0" smtClean="0"/>
              <a:t>(&gt;&gt;=) infix 1 :: </a:t>
            </a:r>
            <a:r>
              <a:rPr lang="en-US" dirty="0"/>
              <a:t>(Task a) (</a:t>
            </a:r>
            <a:r>
              <a:rPr lang="en-US" dirty="0" err="1" smtClean="0"/>
              <a:t>a➝Task</a:t>
            </a:r>
            <a:r>
              <a:rPr lang="en-US" dirty="0" smtClean="0"/>
              <a:t> </a:t>
            </a:r>
            <a:r>
              <a:rPr lang="en-US" dirty="0"/>
              <a:t>b) </a:t>
            </a:r>
            <a:r>
              <a:rPr lang="en-US" dirty="0" smtClean="0"/>
              <a:t>➝ </a:t>
            </a:r>
            <a:r>
              <a:rPr lang="en-US" dirty="0"/>
              <a:t>Task </a:t>
            </a:r>
            <a:r>
              <a:rPr lang="en-US" dirty="0" smtClean="0"/>
              <a:t>b</a:t>
            </a:r>
          </a:p>
          <a:p>
            <a:r>
              <a:rPr lang="en-US" dirty="0"/>
              <a:t> </a:t>
            </a:r>
            <a:r>
              <a:rPr lang="en-US" dirty="0" smtClean="0"/>
              <a:t>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b</a:t>
            </a:r>
          </a:p>
          <a:p>
            <a:r>
              <a:rPr lang="en-US" dirty="0"/>
              <a:t>(&gt;&gt;=) </a:t>
            </a:r>
            <a:r>
              <a:rPr lang="en-US" dirty="0" smtClean="0"/>
              <a:t>x f</a:t>
            </a:r>
            <a:r>
              <a:rPr lang="en-US" dirty="0"/>
              <a:t>	</a:t>
            </a:r>
          </a:p>
          <a:p>
            <a:r>
              <a:rPr lang="en-US" dirty="0" smtClean="0"/>
              <a:t> = x &gt;&gt;* [</a:t>
            </a:r>
            <a:r>
              <a:rPr lang="en-US" dirty="0" err="1" smtClean="0"/>
              <a:t>OnAction</a:t>
            </a:r>
            <a:r>
              <a:rPr lang="en-US" dirty="0" smtClean="0"/>
              <a:t> </a:t>
            </a:r>
            <a:r>
              <a:rPr lang="en-US" dirty="0" err="1" smtClean="0"/>
              <a:t>ActionContinue</a:t>
            </a:r>
            <a:r>
              <a:rPr lang="en-US" dirty="0" smtClean="0"/>
              <a:t> (</a:t>
            </a:r>
            <a:r>
              <a:rPr lang="en-US" dirty="0" err="1" smtClean="0"/>
              <a:t>hasValue</a:t>
            </a:r>
            <a:r>
              <a:rPr lang="en-US" dirty="0" smtClean="0"/>
              <a:t> f)</a:t>
            </a:r>
            <a:endParaRPr lang="en-US" dirty="0"/>
          </a:p>
          <a:p>
            <a:r>
              <a:rPr lang="en-US" dirty="0" smtClean="0"/>
              <a:t>         ,</a:t>
            </a:r>
            <a:r>
              <a:rPr lang="en-US" dirty="0" err="1" smtClean="0"/>
              <a:t>OnValue</a:t>
            </a:r>
            <a:r>
              <a:rPr lang="en-US" dirty="0" smtClean="0"/>
              <a:t>                 (</a:t>
            </a:r>
            <a:r>
              <a:rPr lang="en-US" dirty="0" err="1" smtClean="0"/>
              <a:t>ifStable</a:t>
            </a:r>
            <a:r>
              <a:rPr lang="en-US" dirty="0" smtClean="0"/>
              <a:t> f)</a:t>
            </a:r>
          </a:p>
          <a:p>
            <a:r>
              <a:rPr lang="en-US" dirty="0" smtClean="0"/>
              <a:t>         ]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(&gt;&gt;|) </a:t>
            </a:r>
            <a:r>
              <a:rPr lang="en-US" dirty="0"/>
              <a:t>infix 1 :: (Task a) </a:t>
            </a:r>
            <a:r>
              <a:rPr lang="en-US" dirty="0" smtClean="0"/>
              <a:t>(Task </a:t>
            </a:r>
            <a:r>
              <a:rPr lang="en-US" dirty="0"/>
              <a:t>b) </a:t>
            </a:r>
            <a:r>
              <a:rPr lang="en-US" dirty="0" smtClean="0"/>
              <a:t>➝ </a:t>
            </a:r>
            <a:r>
              <a:rPr lang="en-US" dirty="0"/>
              <a:t>Task b</a:t>
            </a:r>
          </a:p>
          <a:p>
            <a:r>
              <a:rPr lang="en-US" dirty="0"/>
              <a:t>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b</a:t>
            </a:r>
          </a:p>
          <a:p>
            <a:r>
              <a:rPr lang="en-GB" dirty="0" smtClean="0"/>
              <a:t>(&gt;&gt;|) x y = x &gt;&gt;= \_.y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06369" y="435386"/>
            <a:ext cx="1972801" cy="1759746"/>
            <a:chOff x="3218679" y="4645835"/>
            <a:chExt cx="1972801" cy="175974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343257" y="4645836"/>
              <a:ext cx="848223" cy="7667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/>
                <a:t>Value a </a:t>
              </a:r>
            </a:p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/>
                <a:t>False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316045" y="5638818"/>
              <a:ext cx="848223" cy="7667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>
                  <a:solidFill>
                    <a:schemeClr val="bg1"/>
                  </a:solidFill>
                </a:rPr>
                <a:t>Value a </a:t>
              </a:r>
            </a:p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68324" y="4878128"/>
              <a:ext cx="320970" cy="121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4023542" y="5178683"/>
              <a:ext cx="3197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18679" y="4645835"/>
              <a:ext cx="849516" cy="7667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ts val="1800"/>
                </a:lnSpc>
                <a:spcBef>
                  <a:spcPct val="20000"/>
                </a:spcBef>
              </a:pPr>
              <a:r>
                <a:rPr lang="en-US" sz="1800" dirty="0" err="1"/>
                <a:t>NoValue</a:t>
              </a:r>
              <a:endParaRPr lang="en-US" sz="1800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752753" y="5412598"/>
              <a:ext cx="2241" cy="215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0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shares = Shared 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310828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used to store a persistent state</a:t>
            </a:r>
          </a:p>
          <a:p>
            <a:pPr lvl="2"/>
            <a:r>
              <a:rPr lang="en-GB" dirty="0" smtClean="0"/>
              <a:t>for communication between tasks</a:t>
            </a:r>
          </a:p>
          <a:p>
            <a:pPr lvl="2"/>
            <a:r>
              <a:rPr lang="en-GB" dirty="0" smtClean="0"/>
              <a:t>a named share will be there the next time you run your program</a:t>
            </a:r>
          </a:p>
          <a:p>
            <a:pPr lvl="2"/>
            <a:r>
              <a:rPr lang="en-GB" dirty="0" smtClean="0"/>
              <a:t>stored in a file (you do not have to bother)</a:t>
            </a:r>
          </a:p>
          <a:p>
            <a:endParaRPr lang="en-GB" sz="1200" dirty="0" smtClean="0"/>
          </a:p>
          <a:p>
            <a:pPr lvl="1"/>
            <a:r>
              <a:rPr lang="en-GB" dirty="0" smtClean="0"/>
              <a:t>share manipulation</a:t>
            </a:r>
          </a:p>
          <a:p>
            <a:r>
              <a:rPr lang="en-GB" dirty="0"/>
              <a:t>﻿get :: </a:t>
            </a:r>
            <a:r>
              <a:rPr lang="en-GB" dirty="0" smtClean="0"/>
              <a:t>  (</a:t>
            </a:r>
            <a:r>
              <a:rPr lang="en-GB" dirty="0" err="1"/>
              <a:t>ReadWriteShared</a:t>
            </a:r>
            <a:r>
              <a:rPr lang="en-GB" dirty="0"/>
              <a:t> a w) </a:t>
            </a:r>
            <a:r>
              <a:rPr lang="en-GB" dirty="0" smtClean="0"/>
              <a:t>➝ </a:t>
            </a:r>
            <a:r>
              <a:rPr lang="en-GB" dirty="0"/>
              <a:t>Task a | </a:t>
            </a:r>
            <a:r>
              <a:rPr lang="en-GB" dirty="0" err="1"/>
              <a:t>iTask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/>
              <a:t>﻿set :: </a:t>
            </a:r>
            <a:r>
              <a:rPr lang="en-GB" dirty="0" smtClean="0"/>
              <a:t>a (</a:t>
            </a:r>
            <a:r>
              <a:rPr lang="en-GB" dirty="0" err="1"/>
              <a:t>ReadWriteShared</a:t>
            </a:r>
            <a:r>
              <a:rPr lang="en-GB" dirty="0"/>
              <a:t> r a) </a:t>
            </a:r>
            <a:r>
              <a:rPr lang="en-GB" dirty="0" smtClean="0"/>
              <a:t>➝ </a:t>
            </a:r>
            <a:r>
              <a:rPr lang="en-GB" dirty="0"/>
              <a:t>Task a | </a:t>
            </a:r>
            <a:r>
              <a:rPr lang="en-GB" dirty="0" err="1" smtClean="0"/>
              <a:t>iTask</a:t>
            </a:r>
            <a:r>
              <a:rPr lang="en-GB" dirty="0" smtClean="0"/>
              <a:t> a</a:t>
            </a:r>
          </a:p>
          <a:p>
            <a:r>
              <a:rPr lang="en-GB" dirty="0"/>
              <a:t>﻿</a:t>
            </a:r>
            <a:r>
              <a:rPr lang="en-GB" dirty="0" err="1"/>
              <a:t>upd</a:t>
            </a:r>
            <a:r>
              <a:rPr lang="en-GB" dirty="0"/>
              <a:t> :: </a:t>
            </a:r>
            <a:r>
              <a:rPr lang="en-GB" dirty="0" smtClean="0"/>
              <a:t>(</a:t>
            </a:r>
            <a:r>
              <a:rPr lang="en-GB" dirty="0" err="1" smtClean="0"/>
              <a:t>r➝w</a:t>
            </a:r>
            <a:r>
              <a:rPr lang="en-GB" dirty="0"/>
              <a:t>) </a:t>
            </a:r>
            <a:r>
              <a:rPr lang="en-GB" dirty="0" smtClean="0"/>
              <a:t>(</a:t>
            </a:r>
            <a:r>
              <a:rPr lang="en-GB" dirty="0" err="1"/>
              <a:t>ReadWriteShared</a:t>
            </a:r>
            <a:r>
              <a:rPr lang="en-GB" dirty="0"/>
              <a:t> r w) </a:t>
            </a:r>
            <a:r>
              <a:rPr lang="en-GB" dirty="0" smtClean="0"/>
              <a:t>➝ </a:t>
            </a:r>
            <a:r>
              <a:rPr lang="en-GB" dirty="0"/>
              <a:t>Task </a:t>
            </a:r>
            <a:r>
              <a:rPr lang="en-GB" dirty="0" smtClean="0"/>
              <a:t>w</a:t>
            </a:r>
            <a:br>
              <a:rPr lang="en-GB" dirty="0" smtClean="0"/>
            </a:br>
            <a:r>
              <a:rPr lang="en-GB" dirty="0" smtClean="0"/>
              <a:t>                               </a:t>
            </a:r>
            <a:r>
              <a:rPr lang="en-GB" dirty="0"/>
              <a:t>| </a:t>
            </a:r>
            <a:r>
              <a:rPr lang="en-GB" dirty="0" err="1"/>
              <a:t>iTask</a:t>
            </a:r>
            <a:r>
              <a:rPr lang="en-GB" dirty="0"/>
              <a:t> r &amp; </a:t>
            </a:r>
            <a:r>
              <a:rPr lang="en-GB" dirty="0" err="1"/>
              <a:t>iTask</a:t>
            </a:r>
            <a:r>
              <a:rPr lang="en-GB" dirty="0"/>
              <a:t> </a:t>
            </a:r>
            <a:r>
              <a:rPr lang="en-GB" dirty="0" smtClean="0"/>
              <a:t>w</a:t>
            </a:r>
          </a:p>
          <a:p>
            <a:endParaRPr lang="en-GB" sz="1200" dirty="0" smtClean="0"/>
          </a:p>
          <a:p>
            <a:pPr lvl="1"/>
            <a:r>
              <a:rPr lang="en-GB" dirty="0" smtClean="0"/>
              <a:t>there are (at least) two ways to create a share</a:t>
            </a:r>
          </a:p>
          <a:p>
            <a:pPr marL="646112" lvl="2" indent="-457200">
              <a:buFont typeface="+mj-lt"/>
              <a:buAutoNum type="arabicPeriod"/>
            </a:pPr>
            <a:r>
              <a:rPr lang="en-GB" dirty="0" smtClean="0"/>
              <a:t>anonymous share creation</a:t>
            </a:r>
          </a:p>
          <a:p>
            <a:pPr marL="646112" lvl="2" indent="-457200">
              <a:buFont typeface="+mj-lt"/>
              <a:buAutoNum type="arabicPeriod"/>
            </a:pPr>
            <a:r>
              <a:rPr lang="en-GB" dirty="0" smtClean="0"/>
              <a:t>named shares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15</a:t>
            </a:fld>
            <a:endParaRPr lang="en-US"/>
          </a:p>
        </p:txBody>
      </p:sp>
      <p:sp>
        <p:nvSpPr>
          <p:cNvPr id="5" name="Toelichting met afgeronde rechthoek 5"/>
          <p:cNvSpPr/>
          <p:nvPr/>
        </p:nvSpPr>
        <p:spPr>
          <a:xfrm>
            <a:off x="1324002" y="4823791"/>
            <a:ext cx="2519127" cy="389125"/>
          </a:xfrm>
          <a:prstGeom prst="wedgeRoundRectCallout">
            <a:avLst>
              <a:gd name="adj1" fmla="val -60988"/>
              <a:gd name="adj2" fmla="val -59503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atomic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operation</a:t>
            </a:r>
            <a:endParaRPr lang="nl-NL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422580" y="2544417"/>
            <a:ext cx="2519127" cy="819821"/>
          </a:xfrm>
          <a:prstGeom prst="wedgeRoundRectCallout">
            <a:avLst>
              <a:gd name="adj1" fmla="val -21007"/>
              <a:gd name="adj2" fmla="val 73048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note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: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the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result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is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always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a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Task</a:t>
            </a:r>
            <a:endParaRPr lang="nl-NL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 anonymous share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488017" cy="5061498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lifetime limited to one run of the program</a:t>
            </a:r>
          </a:p>
          <a:p>
            <a:pPr lvl="1"/>
            <a:r>
              <a:rPr lang="en-GB" dirty="0" smtClean="0"/>
              <a:t>nobody knows the name, no one else can use it</a:t>
            </a:r>
          </a:p>
          <a:p>
            <a:r>
              <a:rPr lang="en-GB" sz="2200" dirty="0"/>
              <a:t>﻿t1 :: Task [Idea</a:t>
            </a:r>
            <a:r>
              <a:rPr lang="en-GB" sz="2200" dirty="0" smtClean="0"/>
              <a:t>]</a:t>
            </a:r>
          </a:p>
          <a:p>
            <a:r>
              <a:rPr lang="en-GB" sz="2200" dirty="0" smtClean="0"/>
              <a:t>t1 </a:t>
            </a:r>
            <a:r>
              <a:rPr lang="en-GB" sz="2200" dirty="0"/>
              <a:t>= </a:t>
            </a:r>
            <a:r>
              <a:rPr lang="en-GB" sz="2200" dirty="0" err="1">
                <a:solidFill>
                  <a:schemeClr val="tx2"/>
                </a:solidFill>
              </a:rPr>
              <a:t>withShared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[] \</a:t>
            </a:r>
            <a:r>
              <a:rPr lang="en-GB" sz="2200" dirty="0" err="1" smtClean="0">
                <a:solidFill>
                  <a:schemeClr val="tx2"/>
                </a:solidFill>
              </a:rPr>
              <a:t>sh</a:t>
            </a:r>
            <a:r>
              <a:rPr lang="en-GB" sz="2200" dirty="0" err="1" smtClean="0"/>
              <a:t>.show</a:t>
            </a:r>
            <a:r>
              <a:rPr lang="en-GB" sz="2200" dirty="0" smtClean="0"/>
              <a:t> </a:t>
            </a:r>
            <a:r>
              <a:rPr lang="en-GB" sz="2200" dirty="0" err="1" smtClean="0">
                <a:solidFill>
                  <a:schemeClr val="tx2"/>
                </a:solidFill>
              </a:rPr>
              <a:t>sh</a:t>
            </a:r>
            <a:r>
              <a:rPr lang="en-GB" sz="2200" dirty="0" smtClean="0"/>
              <a:t> </a:t>
            </a:r>
            <a:r>
              <a:rPr lang="en-GB" sz="2200" dirty="0"/>
              <a:t>-||- forever (add </a:t>
            </a:r>
            <a:r>
              <a:rPr lang="en-GB" sz="2200" dirty="0" err="1" smtClean="0">
                <a:solidFill>
                  <a:schemeClr val="tx2"/>
                </a:solidFill>
              </a:rPr>
              <a:t>sh</a:t>
            </a:r>
            <a:r>
              <a:rPr lang="en-GB" sz="2200" dirty="0" smtClean="0"/>
              <a:t>)</a:t>
            </a:r>
          </a:p>
          <a:p>
            <a:r>
              <a:rPr lang="en-GB" sz="2200" b="1" dirty="0" smtClean="0"/>
              <a:t>where</a:t>
            </a:r>
          </a:p>
          <a:p>
            <a:r>
              <a:rPr lang="en-GB" sz="2200" dirty="0" smtClean="0"/>
              <a:t>  show </a:t>
            </a:r>
            <a:r>
              <a:rPr lang="en-GB" sz="2200" dirty="0">
                <a:solidFill>
                  <a:schemeClr val="tx2"/>
                </a:solidFill>
              </a:rPr>
              <a:t>share</a:t>
            </a:r>
            <a:r>
              <a:rPr lang="en-GB" sz="2200" dirty="0"/>
              <a:t> = </a:t>
            </a:r>
            <a:r>
              <a:rPr lang="en-GB" sz="2200" dirty="0" err="1"/>
              <a:t>viewSharedInformation</a:t>
            </a:r>
            <a:r>
              <a:rPr lang="en-GB" sz="2200" dirty="0"/>
              <a:t> "Ideas" [] </a:t>
            </a:r>
            <a:r>
              <a:rPr lang="en-GB" sz="2200" dirty="0" smtClean="0">
                <a:solidFill>
                  <a:schemeClr val="tx2"/>
                </a:solidFill>
              </a:rPr>
              <a:t>share</a:t>
            </a:r>
          </a:p>
          <a:p>
            <a:r>
              <a:rPr lang="en-GB" sz="2200" dirty="0" smtClean="0"/>
              <a:t>  add </a:t>
            </a:r>
            <a:r>
              <a:rPr lang="en-GB" sz="2200" dirty="0" smtClean="0">
                <a:solidFill>
                  <a:schemeClr val="tx2"/>
                </a:solidFill>
              </a:rPr>
              <a:t>share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</a:t>
            </a:r>
            <a:r>
              <a:rPr lang="en-GB" sz="2200" dirty="0"/>
              <a:t>= </a:t>
            </a:r>
            <a:r>
              <a:rPr lang="en-GB" sz="2200" dirty="0" smtClean="0"/>
              <a:t>  </a:t>
            </a:r>
            <a:r>
              <a:rPr lang="en-GB" sz="2200" dirty="0" err="1" smtClean="0"/>
              <a:t>enterInformation</a:t>
            </a:r>
            <a:r>
              <a:rPr lang="en-GB" sz="2200" dirty="0" smtClean="0"/>
              <a:t> </a:t>
            </a:r>
            <a:r>
              <a:rPr lang="en-GB" sz="2200" dirty="0"/>
              <a:t>"New" </a:t>
            </a:r>
            <a:r>
              <a:rPr lang="en-GB" sz="2200" dirty="0" smtClean="0"/>
              <a:t>[]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</a:t>
            </a:r>
            <a:r>
              <a:rPr lang="en-GB" sz="2200" dirty="0"/>
              <a:t>&gt;&gt;= \</a:t>
            </a:r>
            <a:r>
              <a:rPr lang="en-GB" sz="2200" dirty="0" err="1"/>
              <a:t>n.upd</a:t>
            </a:r>
            <a:r>
              <a:rPr lang="en-GB" sz="2200" dirty="0"/>
              <a:t> (\l.[</a:t>
            </a:r>
            <a:r>
              <a:rPr lang="en-GB" sz="2200" dirty="0" err="1"/>
              <a:t>n:l</a:t>
            </a:r>
            <a:r>
              <a:rPr lang="en-GB" sz="2200" dirty="0"/>
              <a:t>]) </a:t>
            </a:r>
            <a:r>
              <a:rPr lang="en-GB" sz="2200" dirty="0" smtClean="0">
                <a:solidFill>
                  <a:schemeClr val="tx2"/>
                </a:solidFill>
              </a:rPr>
              <a:t>share</a:t>
            </a:r>
          </a:p>
          <a:p>
            <a:endParaRPr lang="en-GB" sz="2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64" y="3875424"/>
            <a:ext cx="3535680" cy="2976880"/>
          </a:xfrm>
          <a:prstGeom prst="rect">
            <a:avLst/>
          </a:prstGeom>
        </p:spPr>
      </p:pic>
      <p:sp>
        <p:nvSpPr>
          <p:cNvPr id="6" name="Toelichting met afgeronde rechthoek 5"/>
          <p:cNvSpPr/>
          <p:nvPr/>
        </p:nvSpPr>
        <p:spPr>
          <a:xfrm>
            <a:off x="3777264" y="2160104"/>
            <a:ext cx="4909536" cy="421985"/>
          </a:xfrm>
          <a:prstGeom prst="wedgeRoundRectCallout">
            <a:avLst>
              <a:gd name="adj1" fmla="val -68909"/>
              <a:gd name="adj2" fmla="val 56101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﻿</a:t>
            </a:r>
            <a:r>
              <a:rPr lang="en-GB" sz="2000" dirty="0" err="1">
                <a:solidFill>
                  <a:schemeClr val="bg1"/>
                </a:solidFill>
              </a:rPr>
              <a:t>withShared</a:t>
            </a:r>
            <a:r>
              <a:rPr lang="en-GB" sz="2000" dirty="0">
                <a:solidFill>
                  <a:schemeClr val="bg1"/>
                </a:solidFill>
              </a:rPr>
              <a:t> :: b ((Shared b)➝Task a) ➝ Task </a:t>
            </a:r>
            <a:r>
              <a:rPr lang="en-GB" sz="2000" dirty="0" smtClean="0">
                <a:solidFill>
                  <a:schemeClr val="bg1"/>
                </a:solidFill>
              </a:rPr>
              <a:t>a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named share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share lives ‘forever’</a:t>
            </a:r>
          </a:p>
          <a:p>
            <a:pPr lvl="1"/>
            <a:r>
              <a:rPr lang="en-GB" dirty="0" smtClean="0"/>
              <a:t>anyone who knows the name and type can use it</a:t>
            </a:r>
          </a:p>
          <a:p>
            <a:r>
              <a:rPr lang="en-GB" sz="2200" dirty="0"/>
              <a:t>﻿</a:t>
            </a:r>
            <a:r>
              <a:rPr lang="en-GB" sz="2200" dirty="0" err="1"/>
              <a:t>myShare</a:t>
            </a:r>
            <a:r>
              <a:rPr lang="en-GB" sz="2200" dirty="0"/>
              <a:t> :: Shared [Idea</a:t>
            </a:r>
            <a:r>
              <a:rPr lang="en-GB" sz="2200" dirty="0" smtClean="0"/>
              <a:t>]</a:t>
            </a:r>
          </a:p>
          <a:p>
            <a:r>
              <a:rPr lang="en-GB" sz="2200" dirty="0" err="1" smtClean="0"/>
              <a:t>myShare</a:t>
            </a:r>
            <a:r>
              <a:rPr lang="en-GB" sz="2200" dirty="0" smtClean="0"/>
              <a:t> </a:t>
            </a:r>
            <a:r>
              <a:rPr lang="en-GB" sz="2200" dirty="0"/>
              <a:t>= </a:t>
            </a:r>
            <a:r>
              <a:rPr lang="en-GB" sz="2200" dirty="0" err="1">
                <a:solidFill>
                  <a:schemeClr val="tx2"/>
                </a:solidFill>
              </a:rPr>
              <a:t>sharedStore</a:t>
            </a:r>
            <a:r>
              <a:rPr lang="en-GB" sz="2200" dirty="0">
                <a:solidFill>
                  <a:schemeClr val="tx2"/>
                </a:solidFill>
              </a:rPr>
              <a:t> "</a:t>
            </a:r>
            <a:r>
              <a:rPr lang="en-GB" sz="2200" dirty="0" err="1">
                <a:solidFill>
                  <a:schemeClr val="tx2"/>
                </a:solidFill>
              </a:rPr>
              <a:t>myIdeas</a:t>
            </a:r>
            <a:r>
              <a:rPr lang="en-GB" sz="2200" dirty="0">
                <a:solidFill>
                  <a:schemeClr val="tx2"/>
                </a:solidFill>
              </a:rPr>
              <a:t>" </a:t>
            </a:r>
            <a:r>
              <a:rPr lang="en-GB" sz="2200" dirty="0" smtClean="0">
                <a:solidFill>
                  <a:schemeClr val="tx2"/>
                </a:solidFill>
              </a:rPr>
              <a:t>[]</a:t>
            </a:r>
          </a:p>
          <a:p>
            <a:endParaRPr lang="en-GB" sz="800" dirty="0"/>
          </a:p>
          <a:p>
            <a:r>
              <a:rPr lang="en-GB" sz="2200" dirty="0" smtClean="0"/>
              <a:t>t2 </a:t>
            </a:r>
            <a:r>
              <a:rPr lang="en-GB" sz="2200" dirty="0"/>
              <a:t>:: Task [Idea</a:t>
            </a:r>
            <a:r>
              <a:rPr lang="en-GB" sz="2200" dirty="0" smtClean="0"/>
              <a:t>]</a:t>
            </a:r>
          </a:p>
          <a:p>
            <a:r>
              <a:rPr lang="en-GB" sz="2200" dirty="0" smtClean="0"/>
              <a:t>t2 </a:t>
            </a:r>
            <a:r>
              <a:rPr lang="en-GB" sz="2200" dirty="0"/>
              <a:t>= show -||- forever </a:t>
            </a:r>
            <a:r>
              <a:rPr lang="en-GB" sz="2200" dirty="0" smtClean="0"/>
              <a:t>add </a:t>
            </a:r>
            <a:r>
              <a:rPr lang="en-GB" sz="2200" b="1" dirty="0" smtClean="0"/>
              <a:t>where</a:t>
            </a:r>
          </a:p>
          <a:p>
            <a:r>
              <a:rPr lang="en-GB" sz="2200" dirty="0" smtClean="0"/>
              <a:t>  show </a:t>
            </a:r>
            <a:r>
              <a:rPr lang="en-GB" sz="2200" dirty="0"/>
              <a:t>= </a:t>
            </a:r>
            <a:r>
              <a:rPr lang="en-GB" sz="2200" dirty="0" err="1"/>
              <a:t>viewSharedInformation</a:t>
            </a:r>
            <a:r>
              <a:rPr lang="en-GB" sz="2200" dirty="0"/>
              <a:t> "Ideas" [] </a:t>
            </a:r>
            <a:r>
              <a:rPr lang="en-GB" sz="2200" dirty="0" err="1" smtClean="0">
                <a:solidFill>
                  <a:schemeClr val="tx2"/>
                </a:solidFill>
              </a:rPr>
              <a:t>myShare</a:t>
            </a:r>
            <a:endParaRPr lang="en-GB" sz="2200" dirty="0" smtClean="0">
              <a:solidFill>
                <a:schemeClr val="tx2"/>
              </a:solidFill>
            </a:endParaRPr>
          </a:p>
          <a:p>
            <a:r>
              <a:rPr lang="en-GB" sz="2200" dirty="0" smtClean="0"/>
              <a:t>  add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</a:t>
            </a:r>
            <a:r>
              <a:rPr lang="en-GB" sz="2200" dirty="0"/>
              <a:t>= </a:t>
            </a:r>
            <a:r>
              <a:rPr lang="en-GB" sz="2200" dirty="0" smtClean="0"/>
              <a:t>  </a:t>
            </a:r>
            <a:r>
              <a:rPr lang="en-GB" sz="2200" dirty="0" err="1" smtClean="0"/>
              <a:t>enterInformation</a:t>
            </a:r>
            <a:r>
              <a:rPr lang="en-GB" sz="2200" dirty="0" smtClean="0"/>
              <a:t> </a:t>
            </a:r>
            <a:r>
              <a:rPr lang="en-GB" sz="2200" dirty="0"/>
              <a:t>"New" </a:t>
            </a:r>
            <a:r>
              <a:rPr lang="en-GB" sz="2200" dirty="0" smtClean="0"/>
              <a:t>[]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</a:t>
            </a:r>
            <a:r>
              <a:rPr lang="en-GB" sz="2200" dirty="0"/>
              <a:t>&gt;&gt;= \</a:t>
            </a:r>
            <a:r>
              <a:rPr lang="en-GB" sz="2200" dirty="0" err="1"/>
              <a:t>n.upd</a:t>
            </a:r>
            <a:r>
              <a:rPr lang="en-GB" sz="2200" dirty="0"/>
              <a:t> (\l.[</a:t>
            </a:r>
            <a:r>
              <a:rPr lang="en-GB" sz="2200" dirty="0" err="1"/>
              <a:t>n:l</a:t>
            </a:r>
            <a:r>
              <a:rPr lang="en-GB" sz="2200" dirty="0"/>
              <a:t>]) </a:t>
            </a:r>
            <a:r>
              <a:rPr lang="en-GB" sz="2200" dirty="0" err="1">
                <a:solidFill>
                  <a:schemeClr val="tx2"/>
                </a:solidFill>
              </a:rPr>
              <a:t>myShare</a:t>
            </a:r>
            <a:endParaRPr lang="en-GB" sz="2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516572"/>
            <a:ext cx="3596640" cy="2316480"/>
          </a:xfrm>
          <a:prstGeom prst="rect">
            <a:avLst/>
          </a:prstGeom>
        </p:spPr>
      </p:pic>
      <p:sp>
        <p:nvSpPr>
          <p:cNvPr id="6" name="Toelichting met afgeronde rechthoek 5"/>
          <p:cNvSpPr/>
          <p:nvPr/>
        </p:nvSpPr>
        <p:spPr>
          <a:xfrm>
            <a:off x="6066238" y="2245025"/>
            <a:ext cx="2558884" cy="471672"/>
          </a:xfrm>
          <a:prstGeom prst="wedgeRoundRectCallout">
            <a:avLst>
              <a:gd name="adj1" fmla="val -80954"/>
              <a:gd name="adj2" fmla="val -6562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smtClean="0"/>
              <a:t>name of </a:t>
            </a:r>
            <a:r>
              <a:rPr lang="nl-NL" sz="2400" dirty="0" err="1" smtClean="0"/>
              <a:t>the</a:t>
            </a:r>
            <a:r>
              <a:rPr lang="nl-NL" sz="2400" dirty="0" smtClean="0"/>
              <a:t> share</a:t>
            </a:r>
            <a:endParaRPr lang="nl-NL" sz="2400" dirty="0"/>
          </a:p>
        </p:txBody>
      </p:sp>
      <p:sp>
        <p:nvSpPr>
          <p:cNvPr id="7" name="Toelichting met afgeronde rechthoek 5"/>
          <p:cNvSpPr/>
          <p:nvPr/>
        </p:nvSpPr>
        <p:spPr>
          <a:xfrm>
            <a:off x="4263690" y="2984305"/>
            <a:ext cx="4678017" cy="477078"/>
          </a:xfrm>
          <a:prstGeom prst="wedgeRoundRectCallout">
            <a:avLst>
              <a:gd name="adj1" fmla="val -67209"/>
              <a:gd name="adj2" fmla="val -66121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﻿﻿</a:t>
            </a:r>
            <a:r>
              <a:rPr lang="en-GB" sz="2000" dirty="0" err="1" smtClean="0">
                <a:solidFill>
                  <a:schemeClr val="bg1"/>
                </a:solidFill>
              </a:rPr>
              <a:t>sharedStore</a:t>
            </a:r>
            <a:r>
              <a:rPr lang="en-GB" sz="2000" dirty="0" smtClean="0">
                <a:solidFill>
                  <a:schemeClr val="bg1"/>
                </a:solidFill>
              </a:rPr>
              <a:t> :: String a </a:t>
            </a:r>
            <a:r>
              <a:rPr lang="en-GB" sz="2000" dirty="0">
                <a:solidFill>
                  <a:schemeClr val="bg1"/>
                </a:solidFill>
              </a:rPr>
              <a:t>-&gt; Shared a </a:t>
            </a:r>
            <a:r>
              <a:rPr lang="en-GB" sz="2000" dirty="0" smtClean="0">
                <a:solidFill>
                  <a:schemeClr val="bg1"/>
                </a:solidFill>
              </a:rPr>
              <a:t>| </a:t>
            </a:r>
            <a:r>
              <a:rPr lang="en-GB" sz="2000" dirty="0" err="1" smtClean="0">
                <a:solidFill>
                  <a:schemeClr val="bg1"/>
                </a:solidFill>
              </a:rPr>
              <a:t>iTask</a:t>
            </a:r>
            <a:r>
              <a:rPr lang="en-GB" sz="2000" dirty="0" smtClean="0">
                <a:solidFill>
                  <a:schemeClr val="bg1"/>
                </a:solidFill>
              </a:rPr>
              <a:t> a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-&amp;&amp;-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061498"/>
          </a:xfrm>
        </p:spPr>
        <p:txBody>
          <a:bodyPr>
            <a:normAutofit/>
          </a:bodyPr>
          <a:lstStyle/>
          <a:p>
            <a:r>
              <a:rPr lang="en-US" dirty="0"/>
              <a:t>(-&amp;&amp;-) </a:t>
            </a:r>
            <a:r>
              <a:rPr lang="en-US" dirty="0" err="1"/>
              <a:t>infixr</a:t>
            </a:r>
            <a:r>
              <a:rPr lang="en-US" dirty="0"/>
              <a:t> 4 :: (Task a) (Task b) ➝ Task (</a:t>
            </a:r>
            <a:r>
              <a:rPr lang="en-US" dirty="0" err="1"/>
              <a:t>a,b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endParaRPr lang="en-GB" sz="1000" dirty="0" smtClean="0"/>
          </a:p>
          <a:p>
            <a:pPr lvl="1"/>
            <a:r>
              <a:rPr lang="en-GB" dirty="0" smtClean="0"/>
              <a:t>needs result of two tasks</a:t>
            </a:r>
          </a:p>
          <a:p>
            <a:pPr lvl="2"/>
            <a:r>
              <a:rPr lang="en-GB" dirty="0" smtClean="0"/>
              <a:t>e.g. both components of an idea</a:t>
            </a:r>
          </a:p>
          <a:p>
            <a:endParaRPr lang="en-GB" sz="1000" dirty="0" smtClean="0"/>
          </a:p>
          <a:p>
            <a:r>
              <a:rPr lang="en-GB" dirty="0" smtClean="0"/>
              <a:t>add </a:t>
            </a:r>
            <a:r>
              <a:rPr lang="en-GB" dirty="0"/>
              <a:t>:: Task [Idea</a:t>
            </a:r>
            <a:r>
              <a:rPr lang="en-GB" dirty="0" smtClean="0"/>
              <a:t>]</a:t>
            </a:r>
          </a:p>
          <a:p>
            <a:r>
              <a:rPr lang="en-GB" dirty="0" smtClean="0"/>
              <a:t>add</a:t>
            </a:r>
          </a:p>
          <a:p>
            <a:r>
              <a:rPr lang="en-GB" dirty="0" smtClean="0"/>
              <a:t> = </a:t>
            </a:r>
            <a:r>
              <a:rPr lang="en-GB" dirty="0" err="1"/>
              <a:t>enterInformation</a:t>
            </a:r>
            <a:r>
              <a:rPr lang="en-GB" dirty="0"/>
              <a:t> "Name" [] </a:t>
            </a:r>
            <a:r>
              <a:rPr lang="en-GB" dirty="0" smtClean="0">
                <a:solidFill>
                  <a:schemeClr val="tx2"/>
                </a:solidFill>
              </a:rPr>
              <a:t>-&amp;&amp;-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enterInformation</a:t>
            </a:r>
            <a:r>
              <a:rPr lang="en-GB" dirty="0" smtClean="0"/>
              <a:t> </a:t>
            </a:r>
            <a:r>
              <a:rPr lang="en-GB" dirty="0"/>
              <a:t>"</a:t>
            </a:r>
            <a:r>
              <a:rPr lang="en-GB" dirty="0" err="1"/>
              <a:t>Desc</a:t>
            </a:r>
            <a:r>
              <a:rPr lang="en-GB" dirty="0"/>
              <a:t>" [] &gt;&gt;= \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dirty="0" err="1">
                <a:solidFill>
                  <a:schemeClr val="tx2"/>
                </a:solidFill>
              </a:rPr>
              <a:t>n,d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r>
              <a:rPr lang="en-GB" dirty="0" smtClean="0"/>
              <a:t>.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upd</a:t>
            </a:r>
            <a:r>
              <a:rPr lang="en-GB" dirty="0" smtClean="0"/>
              <a:t> </a:t>
            </a:r>
            <a:r>
              <a:rPr lang="en-GB" dirty="0"/>
              <a:t>(\l.[{</a:t>
            </a:r>
            <a:r>
              <a:rPr lang="en-GB" dirty="0" err="1"/>
              <a:t>idea_name</a:t>
            </a:r>
            <a:r>
              <a:rPr lang="en-GB" dirty="0"/>
              <a:t>=n</a:t>
            </a:r>
            <a:r>
              <a:rPr lang="en-GB" dirty="0" smtClean="0"/>
              <a:t>, </a:t>
            </a:r>
            <a:r>
              <a:rPr lang="en-GB" dirty="0" err="1" smtClean="0"/>
              <a:t>idea_description</a:t>
            </a:r>
            <a:r>
              <a:rPr lang="en-GB" dirty="0" smtClean="0"/>
              <a:t>=d</a:t>
            </a:r>
            <a:r>
              <a:rPr lang="en-GB" dirty="0"/>
              <a:t>}:l</a:t>
            </a:r>
            <a:r>
              <a:rPr lang="en-GB" dirty="0" smtClean="0"/>
              <a:t>])</a:t>
            </a:r>
          </a:p>
          <a:p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dirty="0" err="1"/>
              <a:t>myShare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2103543"/>
            <a:ext cx="3632200" cy="2032000"/>
          </a:xfrm>
          <a:prstGeom prst="rect">
            <a:avLst/>
          </a:prstGeom>
        </p:spPr>
      </p:pic>
      <p:sp>
        <p:nvSpPr>
          <p:cNvPr id="8" name="Toelichting met afgeronde rechthoek 5"/>
          <p:cNvSpPr/>
          <p:nvPr/>
        </p:nvSpPr>
        <p:spPr>
          <a:xfrm>
            <a:off x="856395" y="5966991"/>
            <a:ext cx="3527237" cy="766524"/>
          </a:xfrm>
          <a:prstGeom prst="wedgeRoundRectCallout">
            <a:avLst>
              <a:gd name="adj1" fmla="val 25732"/>
              <a:gd name="adj2" fmla="val 23261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note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the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different GUI</a:t>
            </a:r>
            <a:endParaRPr lang="nl-NL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 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iTask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061498"/>
          </a:xfrm>
        </p:spPr>
        <p:txBody>
          <a:bodyPr>
            <a:normAutofit/>
          </a:bodyPr>
          <a:lstStyle/>
          <a:p>
            <a:r>
              <a:rPr lang="en-GB" dirty="0"/>
              <a:t>task1 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task1 </a:t>
            </a:r>
            <a:r>
              <a:rPr lang="en-GB" dirty="0"/>
              <a:t>= </a:t>
            </a:r>
            <a:r>
              <a:rPr lang="en-GB" dirty="0" err="1"/>
              <a:t>enterInformation</a:t>
            </a:r>
            <a:r>
              <a:rPr lang="en-GB" dirty="0"/>
              <a:t> "student" </a:t>
            </a:r>
            <a:r>
              <a:rPr lang="en-GB" dirty="0" smtClean="0"/>
              <a:t>[]</a:t>
            </a:r>
          </a:p>
          <a:p>
            <a:endParaRPr lang="en-GB" sz="800" dirty="0"/>
          </a:p>
          <a:p>
            <a:r>
              <a:rPr lang="en-GB" dirty="0"/>
              <a:t>task2 :: Task [Student</a:t>
            </a:r>
            <a:r>
              <a:rPr lang="en-GB" dirty="0" smtClean="0"/>
              <a:t>]</a:t>
            </a:r>
          </a:p>
          <a:p>
            <a:r>
              <a:rPr lang="en-GB" dirty="0" smtClean="0"/>
              <a:t>task2 </a:t>
            </a:r>
            <a:r>
              <a:rPr lang="en-GB" dirty="0"/>
              <a:t>= </a:t>
            </a:r>
            <a:r>
              <a:rPr lang="en-GB" dirty="0" err="1"/>
              <a:t>enterInformation</a:t>
            </a:r>
            <a:r>
              <a:rPr lang="en-GB" dirty="0"/>
              <a:t> "student" </a:t>
            </a:r>
            <a:r>
              <a:rPr lang="en-GB" dirty="0" smtClean="0"/>
              <a:t>[]</a:t>
            </a:r>
          </a:p>
          <a:p>
            <a:endParaRPr lang="en-GB" sz="800" dirty="0"/>
          </a:p>
          <a:p>
            <a:r>
              <a:rPr lang="en-GB" dirty="0"/>
              <a:t>﻿task3 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task3 </a:t>
            </a:r>
            <a:r>
              <a:rPr lang="en-GB" dirty="0"/>
              <a:t>= </a:t>
            </a:r>
            <a:r>
              <a:rPr lang="en-GB" dirty="0" err="1"/>
              <a:t>updateInformation</a:t>
            </a:r>
            <a:r>
              <a:rPr lang="en-GB" dirty="0"/>
              <a:t> "student" [] </a:t>
            </a:r>
            <a:r>
              <a:rPr lang="en-GB" dirty="0" smtClean="0"/>
              <a:t>student</a:t>
            </a:r>
          </a:p>
          <a:p>
            <a:endParaRPr lang="en-GB" sz="800" dirty="0"/>
          </a:p>
          <a:p>
            <a:r>
              <a:rPr lang="en-GB" dirty="0"/>
              <a:t>task4 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task4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enterChoice</a:t>
            </a:r>
            <a:r>
              <a:rPr lang="en-GB" dirty="0"/>
              <a:t> "</a:t>
            </a:r>
            <a:r>
              <a:rPr lang="en-GB" dirty="0" err="1"/>
              <a:t>favorite</a:t>
            </a:r>
            <a:r>
              <a:rPr lang="en-GB" dirty="0"/>
              <a:t> student" []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4644"/>
            <a:ext cx="8686801" cy="5608408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compiler uses fields names to determine types</a:t>
            </a:r>
          </a:p>
          <a:p>
            <a:pPr lvl="2"/>
            <a:r>
              <a:rPr lang="en-GB" dirty="0" smtClean="0"/>
              <a:t>later this type is compared with the specified function type,</a:t>
            </a:r>
            <a:br>
              <a:rPr lang="en-GB" dirty="0" smtClean="0"/>
            </a:br>
            <a:r>
              <a:rPr lang="en-GB" dirty="0" smtClean="0"/>
              <a:t>the function type is not used to determine type of records</a:t>
            </a:r>
          </a:p>
          <a:p>
            <a:pPr lvl="2"/>
            <a:r>
              <a:rPr lang="en-GB" dirty="0" smtClean="0"/>
              <a:t>without unique field names we have to indicate the record type </a:t>
            </a:r>
          </a:p>
          <a:p>
            <a:r>
              <a:rPr lang="en-US" dirty="0"/>
              <a:t>﻿:: D2 = {x :: </a:t>
            </a:r>
            <a:r>
              <a:rPr lang="en-US" dirty="0" err="1"/>
              <a:t>Int</a:t>
            </a:r>
            <a:r>
              <a:rPr lang="en-US" dirty="0"/>
              <a:t>, y :: </a:t>
            </a:r>
            <a:r>
              <a:rPr lang="en-US" dirty="0" err="1"/>
              <a:t>Int</a:t>
            </a:r>
            <a:r>
              <a:rPr lang="en-US" dirty="0" smtClean="0"/>
              <a:t>}</a:t>
            </a:r>
          </a:p>
          <a:p>
            <a:r>
              <a:rPr lang="en-US" dirty="0" smtClean="0"/>
              <a:t>:: </a:t>
            </a:r>
            <a:r>
              <a:rPr lang="en-US" dirty="0"/>
              <a:t>D3 = {x :: </a:t>
            </a:r>
            <a:r>
              <a:rPr lang="en-US" dirty="0" err="1"/>
              <a:t>Int</a:t>
            </a:r>
            <a:r>
              <a:rPr lang="en-US" dirty="0"/>
              <a:t>, y :: </a:t>
            </a:r>
            <a:r>
              <a:rPr lang="en-US" dirty="0" err="1"/>
              <a:t>Int</a:t>
            </a:r>
            <a:r>
              <a:rPr lang="en-US" dirty="0"/>
              <a:t>, z :: </a:t>
            </a:r>
            <a:r>
              <a:rPr lang="en-US" dirty="0" err="1"/>
              <a:t>Int</a:t>
            </a:r>
            <a:r>
              <a:rPr lang="en-US" dirty="0" smtClean="0"/>
              <a:t>}</a:t>
            </a:r>
          </a:p>
          <a:p>
            <a:endParaRPr lang="en-US" sz="800" dirty="0" smtClean="0"/>
          </a:p>
          <a:p>
            <a:r>
              <a:rPr lang="en-US" dirty="0" smtClean="0"/>
              <a:t>l2 :: D2 ➝ D2</a:t>
            </a:r>
          </a:p>
          <a:p>
            <a:r>
              <a:rPr lang="en-US" dirty="0" smtClean="0"/>
              <a:t>l2 </a:t>
            </a:r>
            <a:r>
              <a:rPr lang="en-US" dirty="0"/>
              <a:t>r = {</a:t>
            </a:r>
            <a:r>
              <a:rPr lang="en-US" dirty="0">
                <a:solidFill>
                  <a:schemeClr val="accent1"/>
                </a:solidFill>
              </a:rPr>
              <a:t>D2|</a:t>
            </a:r>
            <a:r>
              <a:rPr lang="en-US" dirty="0"/>
              <a:t>x = ~r</a:t>
            </a:r>
            <a:r>
              <a:rPr lang="en-US" dirty="0">
                <a:solidFill>
                  <a:schemeClr val="accent1"/>
                </a:solidFill>
              </a:rPr>
              <a:t>.D2</a:t>
            </a:r>
            <a:r>
              <a:rPr lang="en-US" dirty="0"/>
              <a:t>.y, y = r</a:t>
            </a:r>
            <a:r>
              <a:rPr lang="en-US" dirty="0">
                <a:solidFill>
                  <a:schemeClr val="accent1"/>
                </a:solidFill>
              </a:rPr>
              <a:t>.D2</a:t>
            </a:r>
            <a:r>
              <a:rPr lang="en-US" dirty="0"/>
              <a:t>.x</a:t>
            </a:r>
            <a:r>
              <a:rPr lang="en-US" dirty="0" smtClean="0"/>
              <a:t>}</a:t>
            </a:r>
          </a:p>
          <a:p>
            <a:endParaRPr lang="en-US" sz="800" dirty="0" smtClean="0"/>
          </a:p>
          <a:p>
            <a:r>
              <a:rPr lang="en-US" dirty="0" smtClean="0"/>
              <a:t>l3 :: D3 ➝ D3</a:t>
            </a:r>
          </a:p>
          <a:p>
            <a:r>
              <a:rPr lang="en-US" dirty="0" smtClean="0"/>
              <a:t>l3 </a:t>
            </a:r>
            <a:r>
              <a:rPr lang="en-US" dirty="0"/>
              <a:t>r = {</a:t>
            </a:r>
            <a:r>
              <a:rPr lang="en-US" dirty="0">
                <a:solidFill>
                  <a:schemeClr val="accent1"/>
                </a:solidFill>
              </a:rPr>
              <a:t>D3|</a:t>
            </a:r>
            <a:r>
              <a:rPr lang="en-US" dirty="0"/>
              <a:t>r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x = ~r</a:t>
            </a:r>
            <a:r>
              <a:rPr lang="en-US" dirty="0">
                <a:solidFill>
                  <a:schemeClr val="accent1"/>
                </a:solidFill>
              </a:rPr>
              <a:t>.D3</a:t>
            </a:r>
            <a:r>
              <a:rPr lang="en-US" dirty="0"/>
              <a:t>.y, y = r</a:t>
            </a:r>
            <a:r>
              <a:rPr lang="en-US" dirty="0">
                <a:solidFill>
                  <a:schemeClr val="accent1"/>
                </a:solidFill>
              </a:rPr>
              <a:t>.D3</a:t>
            </a:r>
            <a:r>
              <a:rPr lang="en-US" dirty="0"/>
              <a:t>.x</a:t>
            </a:r>
            <a:r>
              <a:rPr lang="en-US" dirty="0" smtClean="0"/>
              <a:t>}</a:t>
            </a:r>
          </a:p>
          <a:p>
            <a:endParaRPr lang="en-US" sz="900" dirty="0" smtClean="0"/>
          </a:p>
          <a:p>
            <a:r>
              <a:rPr lang="en-US" dirty="0" smtClean="0"/>
              <a:t>r2 :: D2 ➝ D2</a:t>
            </a:r>
          </a:p>
          <a:p>
            <a:r>
              <a:rPr lang="en-US" dirty="0" smtClean="0"/>
              <a:t>r2 </a:t>
            </a:r>
            <a:r>
              <a:rPr lang="en-US" dirty="0">
                <a:solidFill>
                  <a:schemeClr val="accent1"/>
                </a:solidFill>
              </a:rPr>
              <a:t>{D2|x,y}</a:t>
            </a:r>
            <a:r>
              <a:rPr lang="en-US" dirty="0"/>
              <a:t> = {</a:t>
            </a:r>
            <a:r>
              <a:rPr lang="en-US" dirty="0">
                <a:solidFill>
                  <a:schemeClr val="accent1"/>
                </a:solidFill>
              </a:rPr>
              <a:t>D2|</a:t>
            </a:r>
            <a:r>
              <a:rPr lang="en-US" dirty="0"/>
              <a:t>x = y, y = ~x</a:t>
            </a:r>
            <a:r>
              <a:rPr lang="en-US" dirty="0" smtClean="0"/>
              <a:t>}</a:t>
            </a:r>
          </a:p>
          <a:p>
            <a:endParaRPr lang="en-US" sz="900" dirty="0" smtClean="0"/>
          </a:p>
          <a:p>
            <a:r>
              <a:rPr lang="en-US" dirty="0" smtClean="0"/>
              <a:t>Start </a:t>
            </a:r>
            <a:r>
              <a:rPr lang="en-US" dirty="0"/>
              <a:t>= </a:t>
            </a:r>
            <a:r>
              <a:rPr lang="en-US" dirty="0" smtClean="0"/>
              <a:t>l2 {</a:t>
            </a:r>
            <a:r>
              <a:rPr lang="en-US" dirty="0" smtClean="0">
                <a:solidFill>
                  <a:schemeClr val="accent1"/>
                </a:solidFill>
              </a:rPr>
              <a:t>D2|</a:t>
            </a:r>
            <a:r>
              <a:rPr lang="en-US" dirty="0" smtClean="0"/>
              <a:t>x </a:t>
            </a:r>
            <a:r>
              <a:rPr lang="en-US" dirty="0"/>
              <a:t>= 1, y = 0}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favourite student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task5 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task5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enterChoice</a:t>
            </a:r>
            <a:r>
              <a:rPr lang="en-GB" dirty="0"/>
              <a:t> </a:t>
            </a:r>
            <a:r>
              <a:rPr lang="en-GB" dirty="0" smtClean="0"/>
              <a:t>"favourite </a:t>
            </a:r>
            <a:r>
              <a:rPr lang="en-GB" dirty="0"/>
              <a:t>student</a:t>
            </a:r>
            <a:r>
              <a:rPr lang="en-GB" dirty="0" smtClean="0"/>
              <a:t>"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[</a:t>
            </a:r>
            <a:r>
              <a:rPr lang="en-GB" dirty="0" err="1"/>
              <a:t>ChooseFromCheckGroup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\{</a:t>
            </a:r>
            <a:r>
              <a:rPr lang="en-GB" dirty="0" err="1">
                <a:solidFill>
                  <a:srgbClr val="0070C0"/>
                </a:solidFill>
              </a:rPr>
              <a:t>Student|name</a:t>
            </a:r>
            <a:r>
              <a:rPr lang="en-GB" dirty="0">
                <a:solidFill>
                  <a:srgbClr val="0070C0"/>
                </a:solidFill>
              </a:rPr>
              <a:t>}.name</a:t>
            </a:r>
            <a:r>
              <a:rPr lang="en-GB" dirty="0" smtClean="0"/>
              <a:t>]</a:t>
            </a:r>
          </a:p>
          <a:p>
            <a:r>
              <a:rPr lang="en-GB" dirty="0"/>
              <a:t> </a:t>
            </a:r>
            <a:r>
              <a:rPr lang="en-GB" dirty="0" smtClean="0"/>
              <a:t>  students</a:t>
            </a:r>
          </a:p>
          <a:p>
            <a:pPr lvl="1"/>
            <a:r>
              <a:rPr lang="en-GB" dirty="0" smtClean="0"/>
              <a:t>or</a:t>
            </a:r>
            <a:endParaRPr lang="en-GB" dirty="0"/>
          </a:p>
          <a:p>
            <a:r>
              <a:rPr lang="en-GB" dirty="0" smtClean="0"/>
              <a:t>task5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enterChoice</a:t>
            </a:r>
            <a:r>
              <a:rPr lang="en-GB" dirty="0"/>
              <a:t> "</a:t>
            </a:r>
            <a:r>
              <a:rPr lang="en-GB" dirty="0" err="1"/>
              <a:t>favorite</a:t>
            </a:r>
            <a:r>
              <a:rPr lang="en-GB" dirty="0"/>
              <a:t> student</a:t>
            </a:r>
            <a:r>
              <a:rPr lang="en-GB" dirty="0" smtClean="0"/>
              <a:t>"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[</a:t>
            </a:r>
            <a:r>
              <a:rPr lang="en-GB" dirty="0" err="1"/>
              <a:t>ChooseFromCheckGroup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\s -&gt; </a:t>
            </a:r>
            <a:r>
              <a:rPr lang="en-GB" dirty="0" err="1">
                <a:solidFill>
                  <a:srgbClr val="0070C0"/>
                </a:solidFill>
              </a:rPr>
              <a:t>s.Student.name</a:t>
            </a:r>
            <a:r>
              <a:rPr lang="en-GB" dirty="0" smtClean="0"/>
              <a:t>]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5</a:t>
            </a:fld>
            <a:endParaRPr lang="en-US"/>
          </a:p>
        </p:txBody>
      </p:sp>
      <p:sp>
        <p:nvSpPr>
          <p:cNvPr id="5" name="Toelichting met afgeronde rechthoek 5"/>
          <p:cNvSpPr/>
          <p:nvPr/>
        </p:nvSpPr>
        <p:spPr>
          <a:xfrm>
            <a:off x="4092680" y="5442156"/>
            <a:ext cx="3753461" cy="908098"/>
          </a:xfrm>
          <a:prstGeom prst="wedgeRoundRectCallout">
            <a:avLst>
              <a:gd name="adj1" fmla="val -16783"/>
              <a:gd name="adj2" fmla="val -81053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or even</a:t>
            </a:r>
          </a:p>
          <a:p>
            <a:pPr marL="0" lvl="1" algn="ctr"/>
            <a:r>
              <a:rPr lang="en-GB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GB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s.s.Student.name</a:t>
            </a:r>
            <a:endParaRPr lang="nl-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</a:t>
            </a:r>
            <a:r>
              <a:rPr lang="en-GB" dirty="0" err="1" smtClean="0"/>
              <a:t>toString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288754"/>
            <a:ext cx="8921578" cy="5532175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generic</a:t>
            </a:r>
            <a:r>
              <a:rPr lang="en-GB" dirty="0"/>
              <a:t> </a:t>
            </a:r>
            <a:r>
              <a:rPr lang="en-GB" dirty="0" err="1"/>
              <a:t>gToString</a:t>
            </a:r>
            <a:r>
              <a:rPr lang="en-GB" dirty="0"/>
              <a:t> a :: a -&gt; </a:t>
            </a:r>
            <a:r>
              <a:rPr lang="en-GB" dirty="0" smtClean="0"/>
              <a:t>String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</a:t>
            </a:r>
            <a:r>
              <a:rPr lang="en-GB" dirty="0" err="1"/>
              <a:t>Int</a:t>
            </a:r>
            <a:r>
              <a:rPr lang="en-GB" dirty="0"/>
              <a:t>|} </a:t>
            </a:r>
            <a:r>
              <a:rPr lang="en-GB" dirty="0" smtClean="0"/>
              <a:t>   a =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{|Bool|} </a:t>
            </a:r>
            <a:r>
              <a:rPr lang="en-GB" dirty="0" smtClean="0"/>
              <a:t>  a =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{|String|} a =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{|UNIT|} </a:t>
            </a:r>
            <a:r>
              <a:rPr lang="en-GB" dirty="0" smtClean="0"/>
              <a:t>  a </a:t>
            </a:r>
            <a:r>
              <a:rPr lang="en-GB" dirty="0"/>
              <a:t>= </a:t>
            </a:r>
            <a:r>
              <a:rPr lang="en-GB" dirty="0" smtClean="0"/>
              <a:t>""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{|EITHER|} f g (LEFT a) = f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{|EITHER|} f g (RIGHT a) = g a </a:t>
            </a:r>
            <a:endParaRPr lang="en-GB" dirty="0" smtClean="0"/>
          </a:p>
          <a:p>
            <a:r>
              <a:rPr lang="en-GB" dirty="0" err="1" smtClean="0"/>
              <a:t>gToString</a:t>
            </a:r>
            <a:r>
              <a:rPr lang="en-GB" dirty="0"/>
              <a:t>{|PAIR|} f g (PAIR a b)  = f a + " " + g </a:t>
            </a:r>
            <a:r>
              <a:rPr lang="en-GB" dirty="0" smtClean="0"/>
              <a:t>b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{|OBJECT|} f (OBJECT a) = f a </a:t>
            </a:r>
            <a:endParaRPr lang="en-GB" dirty="0" smtClean="0"/>
          </a:p>
          <a:p>
            <a:r>
              <a:rPr lang="en-GB" dirty="0" err="1" smtClean="0"/>
              <a:t>gToString</a:t>
            </a:r>
            <a:r>
              <a:rPr lang="en-GB" dirty="0"/>
              <a:t>{|CONS of {</a:t>
            </a:r>
            <a:r>
              <a:rPr lang="en-GB" dirty="0" err="1"/>
              <a:t>gcd_name,gcd_arity</a:t>
            </a:r>
            <a:r>
              <a:rPr lang="en-GB" dirty="0"/>
              <a:t>}|} f (CONS 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dirty="0"/>
              <a:t>| </a:t>
            </a:r>
            <a:r>
              <a:rPr lang="en-GB" dirty="0" err="1"/>
              <a:t>gcd_arity</a:t>
            </a:r>
            <a:r>
              <a:rPr lang="en-GB" dirty="0"/>
              <a:t> == </a:t>
            </a:r>
            <a:r>
              <a:rPr lang="en-GB" dirty="0" smtClean="0"/>
              <a:t>0</a:t>
            </a:r>
          </a:p>
          <a:p>
            <a:r>
              <a:rPr lang="en-GB" dirty="0"/>
              <a:t>	= </a:t>
            </a:r>
            <a:r>
              <a:rPr lang="en-GB" dirty="0" err="1" smtClean="0"/>
              <a:t>gcd_name</a:t>
            </a:r>
            <a:endParaRPr lang="en-GB" dirty="0" smtClean="0"/>
          </a:p>
          <a:p>
            <a:r>
              <a:rPr lang="en-GB" dirty="0"/>
              <a:t>	= "(" + </a:t>
            </a:r>
            <a:r>
              <a:rPr lang="en-GB" dirty="0" err="1"/>
              <a:t>gcd_name</a:t>
            </a:r>
            <a:r>
              <a:rPr lang="en-GB" dirty="0"/>
              <a:t> + " " + f a + </a:t>
            </a:r>
            <a:r>
              <a:rPr lang="en-GB" dirty="0" smtClean="0"/>
              <a:t>")"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{|FIELD of {</a:t>
            </a:r>
            <a:r>
              <a:rPr lang="en-GB" dirty="0" err="1"/>
              <a:t>gfd_name</a:t>
            </a:r>
            <a:r>
              <a:rPr lang="en-GB" dirty="0"/>
              <a:t>}|} f (FIELD 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dirty="0"/>
              <a:t>= " " + </a:t>
            </a:r>
            <a:r>
              <a:rPr lang="en-GB" dirty="0" err="1"/>
              <a:t>gfd_name</a:t>
            </a:r>
            <a:r>
              <a:rPr lang="en-GB" dirty="0"/>
              <a:t> + "=" + f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gToString</a:t>
            </a:r>
            <a:r>
              <a:rPr lang="en-GB" dirty="0"/>
              <a:t>{|RECORD of {</a:t>
            </a:r>
            <a:r>
              <a:rPr lang="en-GB" dirty="0" err="1"/>
              <a:t>grd_name</a:t>
            </a:r>
            <a:r>
              <a:rPr lang="en-GB" dirty="0"/>
              <a:t>}|} f (RECORD 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dirty="0"/>
              <a:t>= "{" + </a:t>
            </a:r>
            <a:r>
              <a:rPr lang="en-GB" dirty="0" err="1"/>
              <a:t>grd_name</a:t>
            </a:r>
            <a:r>
              <a:rPr lang="en-GB" dirty="0"/>
              <a:t> + "|" + f a + "}"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4"/>
            <a:ext cx="8686801" cy="5544297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derive</a:t>
            </a:r>
            <a:r>
              <a:rPr lang="en-GB" dirty="0"/>
              <a:t> </a:t>
            </a:r>
            <a:r>
              <a:rPr lang="en-GB" dirty="0" err="1"/>
              <a:t>gToString</a:t>
            </a:r>
            <a:r>
              <a:rPr lang="en-GB" dirty="0"/>
              <a:t> </a:t>
            </a:r>
            <a:r>
              <a:rPr lang="en-GB" dirty="0" err="1"/>
              <a:t>BaMa</a:t>
            </a:r>
            <a:r>
              <a:rPr lang="en-GB" dirty="0"/>
              <a:t>, </a:t>
            </a:r>
            <a:r>
              <a:rPr lang="en-GB" dirty="0" smtClean="0"/>
              <a:t>Student</a:t>
            </a:r>
          </a:p>
          <a:p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dirty="0"/>
              <a:t>+ String </a:t>
            </a:r>
            <a:r>
              <a:rPr lang="en-GB" b="1" dirty="0"/>
              <a:t>where</a:t>
            </a:r>
            <a:r>
              <a:rPr lang="en-GB" dirty="0"/>
              <a:t> + s t = s +++ </a:t>
            </a:r>
            <a:r>
              <a:rPr lang="en-GB" dirty="0" smtClean="0"/>
              <a:t>t</a:t>
            </a:r>
          </a:p>
          <a:p>
            <a:endParaRPr lang="en-GB" sz="800" dirty="0" smtClean="0"/>
          </a:p>
          <a:p>
            <a:r>
              <a:rPr lang="en-GB" dirty="0" smtClean="0"/>
              <a:t>task6 </a:t>
            </a:r>
            <a:r>
              <a:rPr lang="en-GB" dirty="0"/>
              <a:t>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task6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enterChoice</a:t>
            </a:r>
            <a:r>
              <a:rPr lang="en-GB" dirty="0"/>
              <a:t> "</a:t>
            </a:r>
            <a:r>
              <a:rPr lang="en-GB" dirty="0" err="1"/>
              <a:t>favorite</a:t>
            </a:r>
            <a:r>
              <a:rPr lang="en-GB" dirty="0"/>
              <a:t> student</a:t>
            </a:r>
            <a:r>
              <a:rPr lang="en-GB" dirty="0" smtClean="0"/>
              <a:t>"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[</a:t>
            </a:r>
            <a:r>
              <a:rPr lang="en-GB" dirty="0" err="1" smtClean="0"/>
              <a:t>ChooseFromCheckGroup</a:t>
            </a:r>
            <a:r>
              <a:rPr lang="en-GB" dirty="0" smtClean="0"/>
              <a:t> </a:t>
            </a:r>
            <a:r>
              <a:rPr lang="en-GB" dirty="0" err="1"/>
              <a:t>gToString</a:t>
            </a:r>
            <a:r>
              <a:rPr lang="en-GB" dirty="0"/>
              <a:t>{|*|}] </a:t>
            </a:r>
            <a:r>
              <a:rPr lang="en-GB" dirty="0" smtClean="0"/>
              <a:t>students</a:t>
            </a:r>
          </a:p>
          <a:p>
            <a:endParaRPr lang="en-GB" sz="800" dirty="0"/>
          </a:p>
          <a:p>
            <a:r>
              <a:rPr lang="en-GB" dirty="0"/>
              <a:t>task7 :: Task [Student] </a:t>
            </a:r>
            <a:endParaRPr lang="en-GB" dirty="0" smtClean="0"/>
          </a:p>
          <a:p>
            <a:r>
              <a:rPr lang="en-GB" dirty="0" smtClean="0"/>
              <a:t>task7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enterMultipleChoice</a:t>
            </a:r>
            <a:r>
              <a:rPr lang="en-GB" dirty="0"/>
              <a:t> "potential partners</a:t>
            </a:r>
            <a:r>
              <a:rPr lang="en-GB" dirty="0" smtClean="0"/>
              <a:t>"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[</a:t>
            </a:r>
            <a:r>
              <a:rPr lang="en-GB" dirty="0" err="1" smtClean="0"/>
              <a:t>ChooseFromCheckGroup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\{</a:t>
            </a:r>
            <a:r>
              <a:rPr lang="en-GB" dirty="0" err="1"/>
              <a:t>Student|name,bama</a:t>
            </a:r>
            <a:r>
              <a:rPr lang="en-GB" dirty="0"/>
              <a:t>}.</a:t>
            </a:r>
            <a:r>
              <a:rPr lang="en-GB" dirty="0" smtClean="0"/>
              <a:t>name + " " +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</a:t>
            </a:r>
            <a:r>
              <a:rPr lang="en-GB" dirty="0" err="1" smtClean="0"/>
              <a:t>gToString</a:t>
            </a:r>
            <a:r>
              <a:rPr lang="en-GB" dirty="0"/>
              <a:t>{|*|} </a:t>
            </a:r>
            <a:r>
              <a:rPr lang="en-GB" dirty="0" err="1"/>
              <a:t>bama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dirty="0" smtClean="0"/>
              <a:t>   students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single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task8 :: Task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task8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 smtClean="0"/>
              <a:t>updateInformation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("change name of " + </a:t>
            </a:r>
            <a:r>
              <a:rPr lang="en-GB" dirty="0" err="1"/>
              <a:t>gToString</a:t>
            </a:r>
            <a:r>
              <a:rPr lang="en-GB" dirty="0"/>
              <a:t>{|*|} student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[</a:t>
            </a:r>
            <a:r>
              <a:rPr lang="en-GB" dirty="0" err="1">
                <a:solidFill>
                  <a:srgbClr val="0070C0"/>
                </a:solidFill>
              </a:rPr>
              <a:t>UpdateAs</a:t>
            </a:r>
            <a:r>
              <a:rPr lang="en-GB" dirty="0">
                <a:solidFill>
                  <a:srgbClr val="0070C0"/>
                </a:solidFill>
              </a:rPr>
              <a:t> (\{</a:t>
            </a:r>
            <a:r>
              <a:rPr lang="en-GB" dirty="0" err="1">
                <a:solidFill>
                  <a:srgbClr val="0070C0"/>
                </a:solidFill>
              </a:rPr>
              <a:t>Student|name</a:t>
            </a:r>
            <a:r>
              <a:rPr lang="en-GB" dirty="0">
                <a:solidFill>
                  <a:srgbClr val="0070C0"/>
                </a:solidFill>
              </a:rPr>
              <a:t>}.name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       (\</a:t>
            </a:r>
            <a:r>
              <a:rPr lang="en-GB" dirty="0">
                <a:solidFill>
                  <a:srgbClr val="0070C0"/>
                </a:solidFill>
              </a:rPr>
              <a:t>s n.{</a:t>
            </a:r>
            <a:r>
              <a:rPr lang="en-GB" dirty="0" err="1">
                <a:solidFill>
                  <a:srgbClr val="0070C0"/>
                </a:solidFill>
              </a:rPr>
              <a:t>Student|s</a:t>
            </a:r>
            <a:r>
              <a:rPr lang="en-GB" dirty="0">
                <a:solidFill>
                  <a:srgbClr val="0070C0"/>
                </a:solidFill>
              </a:rPr>
              <a:t> &amp; name = n</a:t>
            </a:r>
            <a:r>
              <a:rPr lang="en-GB" dirty="0" smtClean="0">
                <a:solidFill>
                  <a:srgbClr val="0070C0"/>
                </a:solidFill>
              </a:rPr>
              <a:t>})</a:t>
            </a:r>
            <a:r>
              <a:rPr lang="en-GB" dirty="0" smtClean="0"/>
              <a:t>]</a:t>
            </a:r>
          </a:p>
          <a:p>
            <a:r>
              <a:rPr lang="en-GB" dirty="0"/>
              <a:t> </a:t>
            </a:r>
            <a:r>
              <a:rPr lang="en-GB" dirty="0" smtClean="0"/>
              <a:t>  student</a:t>
            </a:r>
          </a:p>
          <a:p>
            <a:endParaRPr lang="en-GB" dirty="0"/>
          </a:p>
          <a:p>
            <a:pPr lvl="1"/>
            <a:r>
              <a:rPr lang="en-GB" dirty="0" smtClean="0"/>
              <a:t>the type of the </a:t>
            </a:r>
            <a:r>
              <a:rPr lang="en-GB" dirty="0" err="1" smtClean="0"/>
              <a:t>combinators</a:t>
            </a:r>
            <a:r>
              <a:rPr lang="en-GB" dirty="0" smtClean="0"/>
              <a:t> tells us (almost) everything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iTask</a:t>
            </a:r>
            <a:r>
              <a:rPr lang="en-GB" dirty="0" smtClean="0"/>
              <a:t> </a:t>
            </a:r>
            <a:r>
              <a:rPr lang="en-GB" dirty="0" err="1" smtClean="0"/>
              <a:t>combinators</a:t>
            </a:r>
            <a:r>
              <a:rPr lang="en-GB" dirty="0" smtClean="0"/>
              <a:t>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14"/>
            <a:ext cx="8686800" cy="5544298"/>
          </a:xfrm>
        </p:spPr>
        <p:txBody>
          <a:bodyPr>
            <a:normAutofit fontScale="92500"/>
          </a:bodyPr>
          <a:lstStyle/>
          <a:p>
            <a:pPr lvl="1"/>
            <a:r>
              <a:rPr lang="en-GB" dirty="0" smtClean="0"/>
              <a:t>their type reveals the function (nearly always)</a:t>
            </a:r>
          </a:p>
          <a:p>
            <a:r>
              <a:rPr lang="en-US" dirty="0"/>
              <a:t>﻿</a:t>
            </a:r>
            <a:r>
              <a:rPr lang="en-US" dirty="0" smtClean="0"/>
              <a:t>(-||-) </a:t>
            </a:r>
            <a:r>
              <a:rPr lang="en-US" dirty="0" err="1" smtClean="0"/>
              <a:t>infixr</a:t>
            </a:r>
            <a:r>
              <a:rPr lang="en-US" dirty="0" smtClean="0"/>
              <a:t> 3 :: (</a:t>
            </a:r>
            <a:r>
              <a:rPr lang="en-US" dirty="0"/>
              <a:t>Task a) </a:t>
            </a:r>
            <a:r>
              <a:rPr lang="en-US" dirty="0" smtClean="0"/>
              <a:t>(</a:t>
            </a:r>
            <a:r>
              <a:rPr lang="en-US" dirty="0"/>
              <a:t>Task a</a:t>
            </a:r>
            <a:r>
              <a:rPr lang="en-US" dirty="0" smtClean="0"/>
              <a:t>) ➝ </a:t>
            </a:r>
            <a:r>
              <a:rPr lang="en-US" dirty="0"/>
              <a:t>Task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                 | </a:t>
            </a:r>
            <a:r>
              <a:rPr lang="en-US" dirty="0" err="1"/>
              <a:t>iTask</a:t>
            </a:r>
            <a:r>
              <a:rPr lang="en-US" dirty="0"/>
              <a:t> a</a:t>
            </a:r>
            <a:endParaRPr lang="en-GB" dirty="0" smtClean="0"/>
          </a:p>
          <a:p>
            <a:r>
              <a:rPr lang="en-US" dirty="0"/>
              <a:t>﻿</a:t>
            </a:r>
            <a:r>
              <a:rPr lang="en-US" dirty="0" smtClean="0"/>
              <a:t>(||-)  </a:t>
            </a:r>
            <a:r>
              <a:rPr lang="en-US" dirty="0" err="1" smtClean="0"/>
              <a:t>infixr</a:t>
            </a:r>
            <a:r>
              <a:rPr lang="en-US" dirty="0" smtClean="0"/>
              <a:t> 3 :: (</a:t>
            </a:r>
            <a:r>
              <a:rPr lang="en-US" dirty="0"/>
              <a:t>Task a) </a:t>
            </a:r>
            <a:r>
              <a:rPr lang="en-US" dirty="0" smtClean="0"/>
              <a:t>(</a:t>
            </a:r>
            <a:r>
              <a:rPr lang="en-US" dirty="0"/>
              <a:t>Task b</a:t>
            </a:r>
            <a:r>
              <a:rPr lang="en-US" dirty="0" smtClean="0"/>
              <a:t>) ➝ </a:t>
            </a:r>
            <a:r>
              <a:rPr lang="en-US" dirty="0"/>
              <a:t>Task </a:t>
            </a:r>
            <a:r>
              <a:rPr lang="en-US" dirty="0" smtClean="0"/>
              <a:t>b</a:t>
            </a:r>
            <a:br>
              <a:rPr lang="en-US" dirty="0" smtClean="0"/>
            </a:br>
            <a:r>
              <a:rPr lang="en-US" dirty="0" smtClean="0"/>
              <a:t>  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r>
              <a:rPr lang="en-US" dirty="0"/>
              <a:t>﻿(-||)  </a:t>
            </a:r>
            <a:r>
              <a:rPr lang="en-US" dirty="0" err="1"/>
              <a:t>infixl</a:t>
            </a:r>
            <a:r>
              <a:rPr lang="en-US" dirty="0"/>
              <a:t> </a:t>
            </a:r>
            <a:r>
              <a:rPr lang="en-US" dirty="0" smtClean="0"/>
              <a:t>3 :: (</a:t>
            </a:r>
            <a:r>
              <a:rPr lang="en-US" dirty="0"/>
              <a:t>Task a) </a:t>
            </a:r>
            <a:r>
              <a:rPr lang="en-US" dirty="0" smtClean="0"/>
              <a:t>(</a:t>
            </a:r>
            <a:r>
              <a:rPr lang="en-US" dirty="0"/>
              <a:t>Task b</a:t>
            </a:r>
            <a:r>
              <a:rPr lang="en-US" dirty="0" smtClean="0"/>
              <a:t>) ➝ </a:t>
            </a:r>
            <a:r>
              <a:rPr lang="en-US" dirty="0"/>
              <a:t>Task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  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b</a:t>
            </a:r>
          </a:p>
          <a:p>
            <a:r>
              <a:rPr lang="en-US" dirty="0"/>
              <a:t>﻿</a:t>
            </a:r>
            <a:r>
              <a:rPr lang="en-US" dirty="0" err="1" smtClean="0"/>
              <a:t>eitherTask</a:t>
            </a:r>
            <a:r>
              <a:rPr lang="en-US" dirty="0" smtClean="0"/>
              <a:t>      :: (</a:t>
            </a:r>
            <a:r>
              <a:rPr lang="en-US" dirty="0"/>
              <a:t>Task a) </a:t>
            </a:r>
            <a:r>
              <a:rPr lang="en-US" dirty="0" smtClean="0"/>
              <a:t>(</a:t>
            </a:r>
            <a:r>
              <a:rPr lang="en-US" dirty="0"/>
              <a:t>Task b</a:t>
            </a:r>
            <a:r>
              <a:rPr lang="en-US" dirty="0" smtClean="0"/>
              <a:t>)➝Task </a:t>
            </a:r>
            <a:r>
              <a:rPr lang="en-US" dirty="0"/>
              <a:t>(Either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b	</a:t>
            </a:r>
            <a:endParaRPr lang="en-US" dirty="0" smtClean="0"/>
          </a:p>
          <a:p>
            <a:r>
              <a:rPr lang="en-US" dirty="0" err="1" smtClean="0"/>
              <a:t>anyTask</a:t>
            </a:r>
            <a:r>
              <a:rPr lang="en-US" dirty="0" smtClean="0"/>
              <a:t>         :: [</a:t>
            </a:r>
            <a:r>
              <a:rPr lang="en-US" dirty="0"/>
              <a:t>Task a</a:t>
            </a:r>
            <a:r>
              <a:rPr lang="en-US" dirty="0" smtClean="0"/>
              <a:t>] ➝ </a:t>
            </a:r>
            <a:r>
              <a:rPr lang="en-US" dirty="0"/>
              <a:t>Task </a:t>
            </a:r>
            <a:r>
              <a:rPr lang="en-US" dirty="0" smtClean="0"/>
              <a:t>a | </a:t>
            </a:r>
            <a:r>
              <a:rPr lang="en-US" dirty="0" err="1"/>
              <a:t>iTask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r>
              <a:rPr lang="en-US" dirty="0"/>
              <a:t>﻿(-&amp;&amp;-) </a:t>
            </a:r>
            <a:r>
              <a:rPr lang="en-US" dirty="0" err="1"/>
              <a:t>infixr</a:t>
            </a:r>
            <a:r>
              <a:rPr lang="en-US" dirty="0"/>
              <a:t> </a:t>
            </a:r>
            <a:r>
              <a:rPr lang="en-US" dirty="0" smtClean="0"/>
              <a:t>4 :: (</a:t>
            </a:r>
            <a:r>
              <a:rPr lang="en-US" dirty="0"/>
              <a:t>Task a) </a:t>
            </a:r>
            <a:r>
              <a:rPr lang="en-US" dirty="0" smtClean="0"/>
              <a:t>(</a:t>
            </a:r>
            <a:r>
              <a:rPr lang="en-US" dirty="0"/>
              <a:t>Task b</a:t>
            </a:r>
            <a:r>
              <a:rPr lang="en-US" dirty="0" smtClean="0"/>
              <a:t>) ➝ </a:t>
            </a:r>
            <a:r>
              <a:rPr lang="en-US" dirty="0"/>
              <a:t>Task 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| </a:t>
            </a:r>
            <a:r>
              <a:rPr lang="en-US" dirty="0" err="1"/>
              <a:t>iTask</a:t>
            </a:r>
            <a:r>
              <a:rPr lang="en-US" dirty="0"/>
              <a:t> a &amp; </a:t>
            </a:r>
            <a:r>
              <a:rPr lang="en-US" dirty="0" err="1"/>
              <a:t>iTask</a:t>
            </a:r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r>
              <a:rPr lang="en-US" dirty="0"/>
              <a:t>﻿</a:t>
            </a:r>
            <a:r>
              <a:rPr lang="en-US" dirty="0" err="1"/>
              <a:t>allTasks</a:t>
            </a:r>
            <a:r>
              <a:rPr lang="en-US" dirty="0"/>
              <a:t>			</a:t>
            </a:r>
            <a:r>
              <a:rPr lang="en-US" dirty="0" smtClean="0"/>
              <a:t> :: [</a:t>
            </a:r>
            <a:r>
              <a:rPr lang="en-US" dirty="0"/>
              <a:t>Task a</a:t>
            </a:r>
            <a:r>
              <a:rPr lang="en-US" dirty="0" smtClean="0"/>
              <a:t>] ➝ </a:t>
            </a:r>
            <a:r>
              <a:rPr lang="en-US" dirty="0"/>
              <a:t>Task [a</a:t>
            </a:r>
            <a:r>
              <a:rPr lang="en-US" dirty="0" smtClean="0"/>
              <a:t>] | </a:t>
            </a:r>
            <a:r>
              <a:rPr lang="en-US" dirty="0" err="1"/>
              <a:t>iTask</a:t>
            </a:r>
            <a:r>
              <a:rPr lang="en-US" dirty="0"/>
              <a:t> a</a:t>
            </a:r>
            <a:endParaRPr lang="en-GB" dirty="0"/>
          </a:p>
          <a:p>
            <a:r>
              <a:rPr lang="en-GB" dirty="0"/>
              <a:t>﻿forever </a:t>
            </a:r>
            <a:r>
              <a:rPr lang="en-GB" dirty="0" smtClean="0"/>
              <a:t>        :: (</a:t>
            </a:r>
            <a:r>
              <a:rPr lang="en-GB" dirty="0"/>
              <a:t>Task a) </a:t>
            </a:r>
            <a:r>
              <a:rPr lang="en-GB" dirty="0" smtClean="0"/>
              <a:t>➝ </a:t>
            </a:r>
            <a:r>
              <a:rPr lang="en-GB" dirty="0"/>
              <a:t>Task a | </a:t>
            </a:r>
            <a:r>
              <a:rPr lang="en-GB" dirty="0" err="1"/>
              <a:t>iTask</a:t>
            </a:r>
            <a:r>
              <a:rPr lang="en-GB" dirty="0"/>
              <a:t> </a:t>
            </a:r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9</a:t>
            </a:fld>
            <a:endParaRPr lang="en-US"/>
          </a:p>
        </p:txBody>
      </p:sp>
      <p:sp>
        <p:nvSpPr>
          <p:cNvPr id="5" name="Toelichting met afgeronde rechthoek 5"/>
          <p:cNvSpPr/>
          <p:nvPr/>
        </p:nvSpPr>
        <p:spPr>
          <a:xfrm>
            <a:off x="7063408" y="954157"/>
            <a:ext cx="1987827" cy="703867"/>
          </a:xfrm>
          <a:prstGeom prst="wedgeRoundRectCallout">
            <a:avLst>
              <a:gd name="adj1" fmla="val -54903"/>
              <a:gd name="adj2" fmla="val 47469"/>
              <a:gd name="adj3" fmla="val 16667"/>
            </a:avLst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marL="0" lvl="1" algn="ctr"/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value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is set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by</a:t>
            </a:r>
            <a:r>
              <a:rPr lang="nl-NL" sz="2400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nl-NL" sz="2400" dirty="0" err="1" smtClean="0">
                <a:latin typeface="Palatino Linotype" charset="0"/>
                <a:ea typeface="Palatino Linotype" charset="0"/>
                <a:cs typeface="Palatino Linotype" charset="0"/>
              </a:rPr>
              <a:t>subtasks</a:t>
            </a:r>
            <a:endParaRPr lang="nl-NL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huisstijl2015c</Template>
  <TotalTime>9954</TotalTime>
  <Words>819</Words>
  <Application>Microsoft Macintosh PowerPoint</Application>
  <PresentationFormat>On-screen Show (4:3)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Palatino Linotype</vt:lpstr>
      <vt:lpstr>Wingdings</vt:lpstr>
      <vt:lpstr>Arial</vt:lpstr>
      <vt:lpstr>Office-thema</vt:lpstr>
      <vt:lpstr>advanced programming tutorial 6</vt:lpstr>
      <vt:lpstr>iTask Basics</vt:lpstr>
      <vt:lpstr>tasks</vt:lpstr>
      <vt:lpstr>records</vt:lpstr>
      <vt:lpstr>favourite student</vt:lpstr>
      <vt:lpstr>generic toString</vt:lpstr>
      <vt:lpstr>more tasks</vt:lpstr>
      <vt:lpstr>update single field</vt:lpstr>
      <vt:lpstr>iTask combinators parallel</vt:lpstr>
      <vt:lpstr>iTask combinator for sequence</vt:lpstr>
      <vt:lpstr>handy action functions for &gt;&gt;*</vt:lpstr>
      <vt:lpstr>step example</vt:lpstr>
      <vt:lpstr>onValue</vt:lpstr>
      <vt:lpstr>special step functions</vt:lpstr>
      <vt:lpstr>shares = Shared Data Source</vt:lpstr>
      <vt:lpstr>using an anonymous share</vt:lpstr>
      <vt:lpstr>using a named share</vt:lpstr>
      <vt:lpstr>using the -&amp;&amp;-</vt:lpstr>
      <vt:lpstr>demo 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seminar 2</dc:title>
  <dc:creator>Pieter</dc:creator>
  <cp:lastModifiedBy>Pieter</cp:lastModifiedBy>
  <cp:revision>217</cp:revision>
  <cp:lastPrinted>2017-10-20T13:02:09Z</cp:lastPrinted>
  <dcterms:created xsi:type="dcterms:W3CDTF">2016-09-07T09:59:43Z</dcterms:created>
  <dcterms:modified xsi:type="dcterms:W3CDTF">2017-10-20T13:02:25Z</dcterms:modified>
</cp:coreProperties>
</file>