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32"/>
  </p:notesMasterIdLst>
  <p:handoutMasterIdLst>
    <p:handoutMasterId r:id="rId33"/>
  </p:handoutMasterIdLst>
  <p:sldIdLst>
    <p:sldId id="2011" r:id="rId2"/>
    <p:sldId id="2008" r:id="rId3"/>
    <p:sldId id="1959" r:id="rId4"/>
    <p:sldId id="1990" r:id="rId5"/>
    <p:sldId id="1989" r:id="rId6"/>
    <p:sldId id="1942" r:id="rId7"/>
    <p:sldId id="1943" r:id="rId8"/>
    <p:sldId id="1894" r:id="rId9"/>
    <p:sldId id="1960" r:id="rId10"/>
    <p:sldId id="1906" r:id="rId11"/>
    <p:sldId id="1910" r:id="rId12"/>
    <p:sldId id="1839" r:id="rId13"/>
    <p:sldId id="1988" r:id="rId14"/>
    <p:sldId id="1901" r:id="rId15"/>
    <p:sldId id="1986" r:id="rId16"/>
    <p:sldId id="1985" r:id="rId17"/>
    <p:sldId id="1924" r:id="rId18"/>
    <p:sldId id="1969" r:id="rId19"/>
    <p:sldId id="1970" r:id="rId20"/>
    <p:sldId id="1971" r:id="rId21"/>
    <p:sldId id="1972" r:id="rId22"/>
    <p:sldId id="1994" r:id="rId23"/>
    <p:sldId id="1973" r:id="rId24"/>
    <p:sldId id="1974" r:id="rId25"/>
    <p:sldId id="1976" r:id="rId26"/>
    <p:sldId id="1933" r:id="rId27"/>
    <p:sldId id="1935" r:id="rId28"/>
    <p:sldId id="1925" r:id="rId29"/>
    <p:sldId id="1926" r:id="rId30"/>
    <p:sldId id="1929" r:id="rId31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kumimoji="1" sz="1600" kern="1200">
        <a:solidFill>
          <a:schemeClr val="tx2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kumimoji="1" sz="1600" kern="1200">
        <a:solidFill>
          <a:schemeClr val="tx2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kumimoji="1" sz="1600" kern="1200">
        <a:solidFill>
          <a:schemeClr val="tx2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kumimoji="1" sz="1600" kern="1200">
        <a:solidFill>
          <a:schemeClr val="tx2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00CCFF"/>
    <a:srgbClr val="66FF33"/>
    <a:srgbClr val="B2B2B2"/>
    <a:srgbClr val="99CCFF"/>
    <a:srgbClr val="FFCCCC"/>
    <a:srgbClr val="FF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5" autoAdjust="0"/>
    <p:restoredTop sz="94640" autoAdjust="0"/>
  </p:normalViewPr>
  <p:slideViewPr>
    <p:cSldViewPr snapToGrid="0" snapToObjects="1">
      <p:cViewPr varScale="1">
        <p:scale>
          <a:sx n="72" d="100"/>
          <a:sy n="72" d="100"/>
        </p:scale>
        <p:origin x="990" y="42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84" y="70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688"/>
    </p:cViewPr>
  </p:sorterViewPr>
  <p:notesViewPr>
    <p:cSldViewPr snapToGrid="0" snapToObjects="1">
      <p:cViewPr varScale="1">
        <p:scale>
          <a:sx n="59" d="100"/>
          <a:sy n="59" d="100"/>
        </p:scale>
        <p:origin x="-2526" y="-90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FontTx/>
              <a:buNone/>
              <a:defRPr kumimoji="0" sz="1200">
                <a:solidFill>
                  <a:schemeClr val="tx1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rinus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None/>
              <a:defRPr kumimoji="0" sz="1200">
                <a:solidFill>
                  <a:schemeClr val="tx1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None/>
              <a:defRPr kumimoji="0" sz="1200">
                <a:solidFill>
                  <a:schemeClr val="tx1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5B59A20B-7424-48C5-AFAC-C89D71C083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13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4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FontTx/>
              <a:buChar char="•"/>
              <a:defRPr kumimoji="0" sz="1200">
                <a:solidFill>
                  <a:schemeClr val="tx1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341688" y="531813"/>
            <a:ext cx="3551237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2506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250" y="3371850"/>
            <a:ext cx="7504113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362507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138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kumimoji="0" sz="1200">
                <a:solidFill>
                  <a:schemeClr val="tx1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2508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FontTx/>
              <a:buChar char="•"/>
              <a:defRPr kumimoji="0" sz="1200">
                <a:solidFill>
                  <a:schemeClr val="tx1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2509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138" y="674370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kumimoji="0" sz="1200">
                <a:solidFill>
                  <a:schemeClr val="tx1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98048915-1120-46EC-98CF-5586205160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103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51A1C9-6636-4A3B-BFF4-30C149A82234}" type="slidenum">
              <a:rPr lang="en-US" smtClean="0">
                <a:cs typeface="Arial" charset="0"/>
              </a:rPr>
              <a:pPr/>
              <a:t>1</a:t>
            </a:fld>
            <a:endParaRPr lang="en-US" smtClean="0">
              <a:cs typeface="Arial" charset="0"/>
            </a:endParaRPr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89275" y="573088"/>
            <a:ext cx="3773488" cy="2830512"/>
          </a:xfrm>
          <a:solidFill>
            <a:srgbClr val="FFFFFF"/>
          </a:solidFill>
          <a:ln/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5363" y="3584575"/>
            <a:ext cx="7964487" cy="33956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83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55298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440" tIns="45720" rIns="91440" bIns="45720"/>
          <a:lstStyle/>
          <a:p>
            <a:endParaRPr lang="nl-NL" smtClean="0"/>
          </a:p>
        </p:txBody>
      </p:sp>
      <p:sp>
        <p:nvSpPr>
          <p:cNvPr id="55299" name="Tijdelijke aanduiding voor dianummer 3"/>
          <p:cNvSpPr txBox="1">
            <a:spLocks noGrp="1"/>
          </p:cNvSpPr>
          <p:nvPr/>
        </p:nvSpPr>
        <p:spPr bwMode="auto">
          <a:xfrm>
            <a:off x="5799138" y="674370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182B5DE7-A323-4FAE-AD23-07551ECFD071}" type="slidenum">
              <a:rPr kumimoji="0" lang="en-US" sz="1200">
                <a:solidFill>
                  <a:schemeClr val="tx1"/>
                </a:solidFill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10</a:t>
            </a:fld>
            <a:endParaRPr kumimoji="0" lang="en-US" sz="1200">
              <a:solidFill>
                <a:schemeClr val="tx1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57346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440" tIns="45720" rIns="91440" bIns="45720"/>
          <a:lstStyle/>
          <a:p>
            <a:endParaRPr lang="nl-NL" smtClean="0"/>
          </a:p>
        </p:txBody>
      </p:sp>
      <p:sp>
        <p:nvSpPr>
          <p:cNvPr id="57347" name="Tijdelijke aanduiding voor dianummer 3"/>
          <p:cNvSpPr txBox="1">
            <a:spLocks noGrp="1"/>
          </p:cNvSpPr>
          <p:nvPr/>
        </p:nvSpPr>
        <p:spPr bwMode="auto">
          <a:xfrm>
            <a:off x="5799138" y="674370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CBBBB896-A73F-432F-BD9D-0FD6F4FBA66B}" type="slidenum">
              <a:rPr kumimoji="0" lang="en-US" sz="1200">
                <a:solidFill>
                  <a:schemeClr val="tx1"/>
                </a:solidFill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11</a:t>
            </a:fld>
            <a:endParaRPr kumimoji="0" lang="en-US" sz="1200">
              <a:solidFill>
                <a:schemeClr val="tx1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6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67587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4B458E-E3FF-4F62-94AF-F5EC0ECE42BA}" type="slidenum">
              <a:rPr lang="en-US" smtClean="0">
                <a:cs typeface="Arial" charset="0"/>
              </a:rPr>
              <a:pPr/>
              <a:t>12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 txBox="1">
            <a:spLocks noGrp="1" noChangeArrowheads="1"/>
          </p:cNvSpPr>
          <p:nvPr/>
        </p:nvSpPr>
        <p:spPr bwMode="auto">
          <a:xfrm>
            <a:off x="5799138" y="674370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9BFB9375-422B-445D-85C9-2F72A545E31C}" type="slidenum">
              <a:rPr kumimoji="0" lang="en-US" sz="1200">
                <a:solidFill>
                  <a:schemeClr val="tx1"/>
                </a:solidFill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13</a:t>
            </a:fld>
            <a:endParaRPr kumimoji="0" lang="en-US" sz="12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Opbouwen op basis van de componenten uit ingredienten sheet.</a:t>
            </a:r>
          </a:p>
        </p:txBody>
      </p:sp>
    </p:spTree>
    <p:extLst>
      <p:ext uri="{BB962C8B-B14F-4D97-AF65-F5344CB8AC3E}">
        <p14:creationId xmlns:p14="http://schemas.microsoft.com/office/powerpoint/2010/main" val="2902482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4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69635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2099A7-9685-4D9F-B8AD-FBE2D613B482}" type="slidenum">
              <a:rPr lang="en-US" smtClean="0">
                <a:cs typeface="Arial" charset="0"/>
              </a:rPr>
              <a:pPr/>
              <a:t>14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6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67587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4B458E-E3FF-4F62-94AF-F5EC0ECE42BA}" type="slidenum">
              <a:rPr lang="en-US" smtClean="0">
                <a:cs typeface="Arial" charset="0"/>
              </a:rPr>
              <a:pPr/>
              <a:t>15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28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 txBox="1">
            <a:spLocks noGrp="1" noChangeArrowheads="1"/>
          </p:cNvSpPr>
          <p:nvPr/>
        </p:nvSpPr>
        <p:spPr bwMode="auto">
          <a:xfrm>
            <a:off x="5799138" y="674370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9BFB9375-422B-445D-85C9-2F72A545E31C}" type="slidenum">
              <a:rPr kumimoji="0" lang="en-US" sz="1200">
                <a:solidFill>
                  <a:schemeClr val="tx1"/>
                </a:solidFill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16</a:t>
            </a:fld>
            <a:endParaRPr kumimoji="0" lang="en-US" sz="12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Opbouwen op basis van de componenten uit ingredienten sheet.</a:t>
            </a:r>
          </a:p>
        </p:txBody>
      </p:sp>
    </p:spTree>
    <p:extLst>
      <p:ext uri="{BB962C8B-B14F-4D97-AF65-F5344CB8AC3E}">
        <p14:creationId xmlns:p14="http://schemas.microsoft.com/office/powerpoint/2010/main" val="4265785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0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73731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BBEA30-C73A-4E4E-B37A-AFA5CD99D277}" type="slidenum">
              <a:rPr lang="en-US" smtClean="0">
                <a:cs typeface="Arial" charset="0"/>
              </a:rPr>
              <a:pPr/>
              <a:t>17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0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22531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839B8B-004D-4874-B573-C945F12E48D2}" type="slidenum">
              <a:rPr lang="en-US" smtClean="0">
                <a:cs typeface="Arial" charset="0"/>
              </a:rPr>
              <a:pPr/>
              <a:t>18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84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24579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22E1A-35CE-44AB-BCE6-FD46787F7D73}" type="slidenum">
              <a:rPr lang="en-US" smtClean="0">
                <a:cs typeface="Arial" charset="0"/>
              </a:rPr>
              <a:pPr/>
              <a:t>19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410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57347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718D2-A1D0-4333-8BF8-445A8CA4012B}" type="slidenum">
              <a:rPr lang="en-US" smtClean="0">
                <a:cs typeface="Arial" charset="0"/>
              </a:rPr>
              <a:pPr/>
              <a:t>2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7591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26627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C36A5-CC90-4D59-A495-C2E68F63F845}" type="slidenum">
              <a:rPr lang="en-US" smtClean="0">
                <a:cs typeface="Arial" charset="0"/>
              </a:rPr>
              <a:pPr/>
              <a:t>20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181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988491-E74E-4A60-8276-7ECF5F32875F}" type="slidenum">
              <a:rPr lang="en-US" smtClean="0">
                <a:cs typeface="Arial" charset="0"/>
              </a:rPr>
              <a:pPr/>
              <a:t>21</a:t>
            </a:fld>
            <a:endParaRPr lang="en-US" smtClean="0">
              <a:cs typeface="Arial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8163"/>
            <a:ext cx="3549650" cy="2662237"/>
          </a:xfrm>
          <a:solidFill>
            <a:srgbClr val="FFFFFF"/>
          </a:solidFill>
          <a:ln/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3461" y="3370935"/>
            <a:ext cx="8190060" cy="3194685"/>
          </a:xfrm>
          <a:noFill/>
          <a:ln/>
        </p:spPr>
        <p:txBody>
          <a:bodyPr wrap="none" anchor="ctr"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379319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 txBox="1">
            <a:spLocks noGrp="1" noChangeArrowheads="1"/>
          </p:cNvSpPr>
          <p:nvPr/>
        </p:nvSpPr>
        <p:spPr bwMode="auto">
          <a:xfrm>
            <a:off x="5799138" y="674370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1CC9C556-00EE-4EC9-8851-3A81FC135121}" type="slidenum">
              <a:rPr kumimoji="0" lang="en-US" sz="1200">
                <a:solidFill>
                  <a:schemeClr val="tx1"/>
                </a:solidFill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22</a:t>
            </a:fld>
            <a:endParaRPr kumimoji="0" lang="en-US" sz="12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8163"/>
            <a:ext cx="3549650" cy="2662237"/>
          </a:xfrm>
          <a:solidFill>
            <a:srgbClr val="FFFFFF"/>
          </a:solidFill>
          <a:ln/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3938" y="3370263"/>
            <a:ext cx="8189912" cy="3195637"/>
          </a:xfrm>
          <a:noFill/>
          <a:ln/>
        </p:spPr>
        <p:txBody>
          <a:bodyPr wrap="none" anchor="ctr"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202335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6AA967-F498-4188-9098-49A158AD9344}" type="slidenum">
              <a:rPr lang="en-US" smtClean="0">
                <a:cs typeface="Arial" charset="0"/>
              </a:rPr>
              <a:pPr/>
              <a:t>23</a:t>
            </a:fld>
            <a:endParaRPr lang="en-US" smtClean="0">
              <a:cs typeface="Arial" charset="0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8163"/>
            <a:ext cx="3549650" cy="2662237"/>
          </a:xfrm>
          <a:solidFill>
            <a:srgbClr val="FFFFFF"/>
          </a:solidFill>
          <a:ln/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3461" y="3370935"/>
            <a:ext cx="8190060" cy="3194685"/>
          </a:xfrm>
          <a:noFill/>
          <a:ln/>
        </p:spPr>
        <p:txBody>
          <a:bodyPr wrap="none" anchor="ctr"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218946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 txBox="1">
            <a:spLocks noGrp="1" noChangeArrowheads="1"/>
          </p:cNvSpPr>
          <p:nvPr/>
        </p:nvSpPr>
        <p:spPr bwMode="auto">
          <a:xfrm>
            <a:off x="5799614" y="6744335"/>
            <a:ext cx="4434999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7B86EC6B-48F5-4C3A-B7ED-B1BCF2C041C3}" type="slidenum">
              <a:rPr kumimoji="0" lang="en-US"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24</a:t>
            </a:fld>
            <a:endParaRPr kumimoji="0" lang="en-US">
              <a:latin typeface="Tahoma" pitchFamily="34" charset="0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8163"/>
            <a:ext cx="3549650" cy="2662237"/>
          </a:xfrm>
          <a:solidFill>
            <a:srgbClr val="FFFFFF"/>
          </a:solidFill>
          <a:ln/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3461" y="3370935"/>
            <a:ext cx="8190060" cy="3194685"/>
          </a:xfrm>
          <a:noFill/>
          <a:ln/>
        </p:spPr>
        <p:txBody>
          <a:bodyPr wrap="none" anchor="ctr"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3100999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5799614" y="6744335"/>
            <a:ext cx="4434999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FDEB8E32-58C7-491C-9A49-50CFBBCE0F70}" type="slidenum">
              <a:rPr kumimoji="0" lang="en-US"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25</a:t>
            </a:fld>
            <a:endParaRPr kumimoji="0" lang="en-US">
              <a:latin typeface="Tahoma" pitchFamily="34" charset="0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8163"/>
            <a:ext cx="3549650" cy="2662237"/>
          </a:xfrm>
          <a:solidFill>
            <a:srgbClr val="FFFFFF"/>
          </a:solidFill>
          <a:ln/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3461" y="3370935"/>
            <a:ext cx="8190060" cy="3194685"/>
          </a:xfrm>
          <a:noFill/>
          <a:ln/>
        </p:spPr>
        <p:txBody>
          <a:bodyPr wrap="none" anchor="ctr"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0972265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 txBox="1">
            <a:spLocks noGrp="1" noChangeArrowheads="1"/>
          </p:cNvSpPr>
          <p:nvPr/>
        </p:nvSpPr>
        <p:spPr bwMode="auto">
          <a:xfrm>
            <a:off x="5799138" y="674370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39EDDBA2-FA42-4531-A933-D117414A866D}" type="slidenum">
              <a:rPr kumimoji="0" lang="en-US" sz="1200">
                <a:solidFill>
                  <a:schemeClr val="tx1"/>
                </a:solidFill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26</a:t>
            </a:fld>
            <a:endParaRPr kumimoji="0" lang="en-US" sz="12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8163"/>
            <a:ext cx="3549650" cy="2662237"/>
          </a:xfrm>
          <a:solidFill>
            <a:srgbClr val="FFFFFF"/>
          </a:solidFill>
          <a:ln/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3938" y="3370263"/>
            <a:ext cx="8189912" cy="3195637"/>
          </a:xfrm>
          <a:noFill/>
          <a:ln/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 txBox="1">
            <a:spLocks noGrp="1" noChangeArrowheads="1"/>
          </p:cNvSpPr>
          <p:nvPr/>
        </p:nvSpPr>
        <p:spPr bwMode="auto">
          <a:xfrm>
            <a:off x="5799138" y="674370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8F990285-EFA7-40B3-9E26-513665F3724E}" type="slidenum">
              <a:rPr kumimoji="0" lang="en-US" sz="1200">
                <a:solidFill>
                  <a:schemeClr val="tx1"/>
                </a:solidFill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27</a:t>
            </a:fld>
            <a:endParaRPr kumimoji="0" lang="en-US" sz="12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8163"/>
            <a:ext cx="3549650" cy="2662237"/>
          </a:xfrm>
          <a:solidFill>
            <a:srgbClr val="FFFFFF"/>
          </a:solidFill>
          <a:ln/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3938" y="3370263"/>
            <a:ext cx="8189912" cy="3195637"/>
          </a:xfrm>
          <a:noFill/>
          <a:ln/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86019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68E187-AA44-4E55-8DA1-641FD9EC1E8D}" type="slidenum">
              <a:rPr lang="en-US" smtClean="0">
                <a:cs typeface="Arial" charset="0"/>
              </a:rPr>
              <a:pPr/>
              <a:t>28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88067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699637-3996-4810-853B-22EEF0EEC8CF}" type="slidenum">
              <a:rPr lang="en-US" smtClean="0">
                <a:cs typeface="Arial" charset="0"/>
              </a:rPr>
              <a:pPr/>
              <a:t>29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4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69635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1A2DED-45F7-4437-AF48-3E78C0072EEE}" type="slidenum">
              <a:rPr lang="en-US" smtClean="0">
                <a:cs typeface="Arial" charset="0"/>
              </a:rPr>
              <a:pPr/>
              <a:t>3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5281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90115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27E445-9B3F-4281-9B07-FEB1E552B445}" type="slidenum">
              <a:rPr lang="en-US" smtClean="0">
                <a:cs typeface="Arial" charset="0"/>
              </a:rPr>
              <a:pPr/>
              <a:t>30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2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71683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8DA538-DAD8-4872-9738-CA3F8733BD94}" type="slidenum">
              <a:rPr lang="en-US" smtClean="0">
                <a:cs typeface="Arial" charset="0"/>
              </a:rPr>
              <a:pPr/>
              <a:t>4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08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2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71683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8DA538-DAD8-4872-9738-CA3F8733BD94}" type="slidenum">
              <a:rPr lang="en-US" smtClean="0">
                <a:cs typeface="Arial" charset="0"/>
              </a:rPr>
              <a:pPr/>
              <a:t>5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847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36867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3FC2F9-B07B-42AE-97AA-59F2C40C5618}" type="slidenum">
              <a:rPr lang="en-US" smtClean="0">
                <a:cs typeface="Arial" charset="0"/>
              </a:rPr>
              <a:pPr/>
              <a:t>6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38915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73D81-B98D-44FD-8251-34CF6E8F7AAD}" type="slidenum">
              <a:rPr lang="en-US" smtClean="0">
                <a:cs typeface="Arial" charset="0"/>
              </a:rPr>
              <a:pPr/>
              <a:t>7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3275" y="531813"/>
            <a:ext cx="3549650" cy="2662237"/>
          </a:xfrm>
          <a:ln/>
        </p:spPr>
      </p:sp>
      <p:sp>
        <p:nvSpPr>
          <p:cNvPr id="40962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1440" tIns="45720" rIns="91440" bIns="45720"/>
          <a:lstStyle/>
          <a:p>
            <a:endParaRPr lang="nl-NL" smtClean="0"/>
          </a:p>
        </p:txBody>
      </p:sp>
      <p:sp>
        <p:nvSpPr>
          <p:cNvPr id="40963" name="Tijdelijke aanduiding voor dianummer 3"/>
          <p:cNvSpPr txBox="1">
            <a:spLocks noGrp="1"/>
          </p:cNvSpPr>
          <p:nvPr/>
        </p:nvSpPr>
        <p:spPr bwMode="auto">
          <a:xfrm>
            <a:off x="5799138" y="674370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E01A27D5-B99F-46D8-A111-C1F471318141}" type="slidenum">
              <a:rPr kumimoji="0" lang="en-US" sz="1200">
                <a:solidFill>
                  <a:schemeClr val="tx1"/>
                </a:solidFill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8</a:t>
            </a:fld>
            <a:endParaRPr kumimoji="0" lang="en-US" sz="1200">
              <a:solidFill>
                <a:schemeClr val="tx1"/>
              </a:solidFill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2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71683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8DA538-DAD8-4872-9738-CA3F8733BD94}" type="slidenum">
              <a:rPr lang="en-US" smtClean="0">
                <a:cs typeface="Arial" charset="0"/>
              </a:rPr>
              <a:pPr/>
              <a:t>9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5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5" name="Freeform 1027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6" name="Freeform 1028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7" name="Freeform 1029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8" name="Freeform 1030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9" name="Freeform 1031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10" name="Freeform 1032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11" name="Freeform 1033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12" name="Freeform 1034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77867" name="Rectangle 1035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7868" name="Rectangle 103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03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5DF0330-2D88-4E7E-9FA4-5771147C4C9E}" type="datetime1">
              <a:rPr lang="en-US"/>
              <a:pPr>
                <a:defRPr/>
              </a:pPr>
              <a:t>10/4/2018</a:t>
            </a:fld>
            <a:endParaRPr lang="en-US"/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Mobile Expressions in Clean</a:t>
            </a:r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fld id="{272B71E1-60AB-40FE-8995-8E68940F3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A0F6D-193C-410D-9FCE-973204BDF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677150" y="0"/>
            <a:ext cx="2533650" cy="64770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7448550" cy="64770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9B343-922C-4F58-983C-DF3D2193BC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Klik om de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FF188-CF4A-4B52-9D5C-9A6D83E84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6052A-7F31-43B1-99A3-733DE3793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9911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219700" y="838200"/>
            <a:ext cx="49911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58B02-1EA7-4F26-8263-A9D7DCE1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121C9-EA17-4B18-8F4D-C19C58052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90A3C-AA70-4683-972D-09F761611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2BE1F-DFE8-4AAF-8E84-AA6889AD6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40ED2-8A04-4F53-82D1-BC08A3CF1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4B02E-217A-46EE-BA1D-5ED970479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55" name="Freeform 23"/>
          <p:cNvSpPr>
            <a:spLocks/>
          </p:cNvSpPr>
          <p:nvPr userDrawn="1"/>
        </p:nvSpPr>
        <p:spPr bwMode="white">
          <a:xfrm>
            <a:off x="0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76834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76836" name="Freeform 4"/>
          <p:cNvSpPr>
            <a:spLocks/>
          </p:cNvSpPr>
          <p:nvPr/>
        </p:nvSpPr>
        <p:spPr bwMode="white">
          <a:xfrm>
            <a:off x="0" y="3838575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76837" name="Freeform 5"/>
          <p:cNvSpPr>
            <a:spLocks/>
          </p:cNvSpPr>
          <p:nvPr/>
        </p:nvSpPr>
        <p:spPr bwMode="white">
          <a:xfrm>
            <a:off x="0" y="3167063"/>
            <a:ext cx="9144000" cy="3690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76838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76839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76840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76841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76842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838200"/>
            <a:ext cx="10134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3"/>
            <a:r>
              <a:rPr lang="en-US" smtClean="0"/>
              <a:t>Fifth level</a:t>
            </a:r>
          </a:p>
        </p:txBody>
      </p:sp>
      <p:sp>
        <p:nvSpPr>
          <p:cNvPr id="37684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1063" y="6629400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5082E64C-36C7-45DF-841E-01D0B2159C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76853" name="Line 21"/>
          <p:cNvSpPr>
            <a:spLocks noChangeShapeType="1"/>
          </p:cNvSpPr>
          <p:nvPr/>
        </p:nvSpPr>
        <p:spPr bwMode="auto">
          <a:xfrm>
            <a:off x="0" y="6553200"/>
            <a:ext cx="9220200" cy="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76854" name="Line 22"/>
          <p:cNvSpPr>
            <a:spLocks noChangeShapeType="1"/>
          </p:cNvSpPr>
          <p:nvPr/>
        </p:nvSpPr>
        <p:spPr bwMode="auto">
          <a:xfrm>
            <a:off x="0" y="838200"/>
            <a:ext cx="9220200" cy="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87" r:id="rId2"/>
    <p:sldLayoutId id="2147483686" r:id="rId3"/>
    <p:sldLayoutId id="2147483685" r:id="rId4"/>
    <p:sldLayoutId id="2147483684" r:id="rId5"/>
    <p:sldLayoutId id="2147483683" r:id="rId6"/>
    <p:sldLayoutId id="2147483682" r:id="rId7"/>
    <p:sldLayoutId id="2147483681" r:id="rId8"/>
    <p:sldLayoutId id="2147483680" r:id="rId9"/>
    <p:sldLayoutId id="2147483679" r:id="rId10"/>
    <p:sldLayoutId id="214748367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Comic Sans MS" pitchFamily="66" charset="0"/>
        </a:defRPr>
      </a:lvl9pPr>
    </p:titleStyle>
    <p:bodyStyle>
      <a:lvl1pPr marL="533400" indent="-5334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Font typeface="Webdings" pitchFamily="18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50000"/>
        <a:buFont typeface="Wingdings" pitchFamily="2" charset="2"/>
        <a:defRPr>
          <a:solidFill>
            <a:schemeClr val="tx1"/>
          </a:solidFill>
          <a:latin typeface="Arial" charset="0"/>
        </a:defRPr>
      </a:lvl2pPr>
      <a:lvl3pPr marL="1295400" indent="-3810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Font typeface="Wingdings" pitchFamily="2" charset="2"/>
        <a:defRPr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defRPr>
          <a:solidFill>
            <a:schemeClr val="tx1"/>
          </a:solidFill>
          <a:latin typeface="+mn-lt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6670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narchive.com/show/free-large-boss-icons-by-aha-soft/Caucasian-Female-Boss-icon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://www.iconarchive.com/show/free-large-boss-icons-by-aha-soft/Caucasian-Boss-icon.html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hyperlink" Target="http://www.iconarchive.com/show/free-large-boss-icons-by-aha-soft/Caucasian-Female-Boss-icon.html" TargetMode="Externa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00050" y="919163"/>
            <a:ext cx="8228013" cy="6130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5602" rIns="0" bIns="0" anchor="ctr"/>
          <a:lstStyle/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>
                <a:solidFill>
                  <a:srgbClr val="FF99FF"/>
                </a:solidFill>
                <a:latin typeface="Comic Sans MS" pitchFamily="66" charset="0"/>
              </a:rPr>
              <a:t>T</a:t>
            </a:r>
            <a:r>
              <a:rPr lang="en-US" sz="2400" dirty="0">
                <a:solidFill>
                  <a:srgbClr val="FFFF00"/>
                </a:solidFill>
                <a:latin typeface="Comic Sans MS" pitchFamily="66" charset="0"/>
              </a:rPr>
              <a:t>ask </a:t>
            </a:r>
            <a:r>
              <a:rPr lang="en-US" sz="2400" dirty="0">
                <a:solidFill>
                  <a:srgbClr val="FF99FF"/>
                </a:solidFill>
                <a:latin typeface="Comic Sans MS" pitchFamily="66" charset="0"/>
              </a:rPr>
              <a:t>O</a:t>
            </a:r>
            <a:r>
              <a:rPr lang="en-US" sz="2400" dirty="0">
                <a:solidFill>
                  <a:srgbClr val="FFFF00"/>
                </a:solidFill>
                <a:latin typeface="Comic Sans MS" pitchFamily="66" charset="0"/>
              </a:rPr>
              <a:t>riented </a:t>
            </a:r>
            <a:r>
              <a:rPr lang="en-US" sz="2400" dirty="0">
                <a:solidFill>
                  <a:srgbClr val="FF99FF"/>
                </a:solidFill>
                <a:latin typeface="Comic Sans MS" pitchFamily="66" charset="0"/>
              </a:rPr>
              <a:t>P</a:t>
            </a:r>
            <a:r>
              <a:rPr lang="en-US" sz="2400" dirty="0">
                <a:solidFill>
                  <a:srgbClr val="FFFF00"/>
                </a:solidFill>
                <a:latin typeface="Comic Sans MS" pitchFamily="66" charset="0"/>
              </a:rPr>
              <a:t>rogramming</a:t>
            </a: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>
                <a:latin typeface="Comic Sans MS" pitchFamily="66" charset="0"/>
              </a:rPr>
              <a:t>with</a:t>
            </a: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2400" dirty="0">
              <a:solidFill>
                <a:srgbClr val="FFFF00"/>
              </a:solidFill>
              <a:latin typeface="Comic Sans MS" pitchFamily="66" charset="0"/>
            </a:endParaRP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>
                <a:latin typeface="Comic Sans MS" pitchFamily="66" charset="0"/>
              </a:rPr>
              <a:t> </a:t>
            </a: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- </a:t>
            </a: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 smtClean="0">
                <a:latin typeface="Comic Sans MS" pitchFamily="66" charset="0"/>
              </a:rPr>
              <a:t>A </a:t>
            </a:r>
            <a:r>
              <a:rPr lang="en-US" sz="2400" dirty="0">
                <a:solidFill>
                  <a:srgbClr val="FF99FF"/>
                </a:solidFill>
                <a:latin typeface="Comic Sans MS" pitchFamily="66" charset="0"/>
              </a:rPr>
              <a:t>D</a:t>
            </a:r>
            <a:r>
              <a:rPr lang="en-US" sz="2400" dirty="0">
                <a:solidFill>
                  <a:schemeClr val="folHlink"/>
                </a:solidFill>
                <a:latin typeface="Comic Sans MS" pitchFamily="66" charset="0"/>
              </a:rPr>
              <a:t>omain </a:t>
            </a:r>
            <a:r>
              <a:rPr lang="en-US" sz="2400" dirty="0">
                <a:solidFill>
                  <a:srgbClr val="FF99FF"/>
                </a:solidFill>
                <a:latin typeface="Comic Sans MS" pitchFamily="66" charset="0"/>
              </a:rPr>
              <a:t>S</a:t>
            </a:r>
            <a:r>
              <a:rPr lang="en-US" sz="2400" dirty="0">
                <a:solidFill>
                  <a:schemeClr val="folHlink"/>
                </a:solidFill>
                <a:latin typeface="Comic Sans MS" pitchFamily="66" charset="0"/>
              </a:rPr>
              <a:t>pecific </a:t>
            </a:r>
            <a:r>
              <a:rPr lang="en-US" sz="2400" dirty="0">
                <a:solidFill>
                  <a:srgbClr val="FF99FF"/>
                </a:solidFill>
                <a:latin typeface="Comic Sans MS" pitchFamily="66" charset="0"/>
              </a:rPr>
              <a:t>L</a:t>
            </a:r>
            <a:r>
              <a:rPr lang="en-US" sz="2400" dirty="0">
                <a:solidFill>
                  <a:schemeClr val="folHlink"/>
                </a:solidFill>
                <a:latin typeface="Comic Sans MS" pitchFamily="66" charset="0"/>
              </a:rPr>
              <a:t>anguage</a:t>
            </a:r>
            <a:r>
              <a:rPr lang="en-US" sz="2400" dirty="0">
                <a:latin typeface="Comic Sans MS" pitchFamily="66" charset="0"/>
              </a:rPr>
              <a:t> embedded </a:t>
            </a:r>
            <a:r>
              <a:rPr lang="en-US" sz="2400" dirty="0" smtClean="0">
                <a:latin typeface="Comic Sans MS" pitchFamily="66" charset="0"/>
              </a:rPr>
              <a:t>in </a:t>
            </a:r>
            <a:endParaRPr lang="en-US" sz="2400" dirty="0">
              <a:latin typeface="Comic Sans MS" pitchFamily="66" charset="0"/>
            </a:endParaRP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2400" dirty="0">
              <a:latin typeface="Comic Sans MS" pitchFamily="66" charset="0"/>
            </a:endParaRP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2000" dirty="0">
              <a:latin typeface="Comic Sans MS" pitchFamily="66" charset="0"/>
            </a:endParaRP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2000" dirty="0">
              <a:solidFill>
                <a:srgbClr val="FFC000"/>
              </a:solidFill>
              <a:latin typeface="Comic Sans MS" pitchFamily="66" charset="0"/>
            </a:endParaRP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2000" dirty="0">
              <a:solidFill>
                <a:srgbClr val="FFC000"/>
              </a:solidFill>
              <a:latin typeface="Comic Sans MS" pitchFamily="66" charset="0"/>
            </a:endParaRP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Rinus Plasmeijer </a:t>
            </a:r>
            <a:r>
              <a:rPr lang="en-US" sz="1400" dirty="0">
                <a:latin typeface="Comic Sans MS" pitchFamily="66" charset="0"/>
              </a:rPr>
              <a:t>–</a:t>
            </a:r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 Bas </a:t>
            </a:r>
            <a:r>
              <a:rPr lang="en-US" sz="1400" dirty="0" err="1">
                <a:solidFill>
                  <a:srgbClr val="FFC000"/>
                </a:solidFill>
                <a:latin typeface="Comic Sans MS" pitchFamily="66" charset="0"/>
              </a:rPr>
              <a:t>Lijnse</a:t>
            </a:r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 </a:t>
            </a:r>
            <a:endParaRPr lang="en-US" sz="1400" dirty="0" smtClean="0">
              <a:solidFill>
                <a:srgbClr val="FFC000"/>
              </a:solidFill>
              <a:latin typeface="Comic Sans MS" pitchFamily="66" charset="0"/>
            </a:endParaRP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Peter </a:t>
            </a:r>
            <a:r>
              <a:rPr lang="en-US" sz="1400" dirty="0" err="1" smtClean="0">
                <a:solidFill>
                  <a:srgbClr val="FFC000"/>
                </a:solidFill>
                <a:latin typeface="Comic Sans MS" pitchFamily="66" charset="0"/>
              </a:rPr>
              <a:t>Achten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en-US" sz="1400" dirty="0" smtClean="0">
                <a:latin typeface="Comic Sans MS" pitchFamily="66" charset="0"/>
              </a:rPr>
              <a:t>– </a:t>
            </a:r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Pieter </a:t>
            </a:r>
            <a:r>
              <a:rPr lang="en-US" sz="1400" dirty="0" err="1">
                <a:solidFill>
                  <a:srgbClr val="FFC000"/>
                </a:solidFill>
                <a:latin typeface="Comic Sans MS" pitchFamily="66" charset="0"/>
              </a:rPr>
              <a:t>Koopman</a:t>
            </a:r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en-US" sz="1400" dirty="0" smtClean="0">
                <a:latin typeface="Comic Sans MS" pitchFamily="66" charset="0"/>
              </a:rPr>
              <a:t>- 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Steffen </a:t>
            </a:r>
            <a:r>
              <a:rPr lang="en-US" sz="1400" dirty="0" err="1">
                <a:solidFill>
                  <a:srgbClr val="FFC000"/>
                </a:solidFill>
                <a:latin typeface="Comic Sans MS" pitchFamily="66" charset="0"/>
              </a:rPr>
              <a:t>Michels</a:t>
            </a:r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 </a:t>
            </a:r>
            <a:endParaRPr lang="en-US" sz="1400" dirty="0" smtClean="0">
              <a:solidFill>
                <a:srgbClr val="FFC000"/>
              </a:solidFill>
              <a:latin typeface="Comic Sans MS" pitchFamily="66" charset="0"/>
            </a:endParaRP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err="1" smtClean="0">
                <a:solidFill>
                  <a:srgbClr val="FFC000"/>
                </a:solidFill>
                <a:latin typeface="Comic Sans MS" pitchFamily="66" charset="0"/>
              </a:rPr>
              <a:t>Jurriën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Comic Sans MS" pitchFamily="66" charset="0"/>
              </a:rPr>
              <a:t>Stutterheim</a:t>
            </a:r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en-US" sz="1400" dirty="0">
                <a:latin typeface="Comic Sans MS" pitchFamily="66" charset="0"/>
              </a:rPr>
              <a:t>- </a:t>
            </a:r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Markus </a:t>
            </a:r>
            <a:r>
              <a:rPr lang="en-US" sz="1400" dirty="0" err="1" smtClean="0">
                <a:solidFill>
                  <a:srgbClr val="FFC000"/>
                </a:solidFill>
                <a:latin typeface="Comic Sans MS" pitchFamily="66" charset="0"/>
              </a:rPr>
              <a:t>Klinik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en-US" sz="1400" dirty="0" smtClean="0">
                <a:latin typeface="Comic Sans MS" pitchFamily="66" charset="0"/>
              </a:rPr>
              <a:t>- 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Tim </a:t>
            </a:r>
            <a:r>
              <a:rPr lang="en-US" sz="1400" dirty="0" err="1" smtClean="0">
                <a:solidFill>
                  <a:srgbClr val="FFC000"/>
                </a:solidFill>
                <a:latin typeface="Comic Sans MS" pitchFamily="66" charset="0"/>
              </a:rPr>
              <a:t>Steenvoorden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en-US" sz="1400" dirty="0" smtClean="0">
                <a:latin typeface="Comic Sans MS" pitchFamily="66" charset="0"/>
              </a:rPr>
              <a:t>- 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Mart Lubbers </a:t>
            </a:r>
            <a:r>
              <a:rPr lang="en-US" sz="1400" dirty="0" smtClean="0">
                <a:latin typeface="Comic Sans MS" pitchFamily="66" charset="0"/>
              </a:rPr>
              <a:t>– </a:t>
            </a:r>
            <a:r>
              <a:rPr lang="en-US" sz="1400" dirty="0" err="1" smtClean="0">
                <a:solidFill>
                  <a:srgbClr val="FFC000"/>
                </a:solidFill>
                <a:latin typeface="Comic Sans MS" pitchFamily="66" charset="0"/>
              </a:rPr>
              <a:t>Arjan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en-US" sz="1400" dirty="0" err="1" smtClean="0">
                <a:solidFill>
                  <a:srgbClr val="FFC000"/>
                </a:solidFill>
                <a:latin typeface="Comic Sans MS" pitchFamily="66" charset="0"/>
              </a:rPr>
              <a:t>Oortgiesen</a:t>
            </a:r>
            <a:r>
              <a:rPr lang="en-US" sz="1400" dirty="0" smtClean="0">
                <a:latin typeface="Comic Sans MS" pitchFamily="66" charset="0"/>
              </a:rPr>
              <a:t> </a:t>
            </a:r>
            <a:endParaRPr lang="en-US" sz="1400" dirty="0">
              <a:solidFill>
                <a:srgbClr val="FFC000"/>
              </a:solidFill>
              <a:latin typeface="Comic Sans MS" pitchFamily="66" charset="0"/>
            </a:endParaRP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Jan Martin Jansen (NLDA) </a:t>
            </a:r>
            <a:r>
              <a:rPr lang="en-US" sz="1400" dirty="0" smtClean="0">
                <a:latin typeface="Comic Sans MS" pitchFamily="66" charset="0"/>
              </a:rPr>
              <a:t>–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 John van Groningen </a:t>
            </a:r>
            <a:r>
              <a:rPr lang="en-US" sz="1400" dirty="0" smtClean="0">
                <a:latin typeface="Comic Sans MS" pitchFamily="66" charset="0"/>
              </a:rPr>
              <a:t>- 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Laszlo </a:t>
            </a:r>
            <a:r>
              <a:rPr lang="en-US" sz="1400" dirty="0" err="1">
                <a:solidFill>
                  <a:srgbClr val="FFC000"/>
                </a:solidFill>
                <a:latin typeface="Comic Sans MS" pitchFamily="66" charset="0"/>
              </a:rPr>
              <a:t>Domoszlai</a:t>
            </a:r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 (ELTE)</a:t>
            </a: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Radboud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University Nijmegen</a:t>
            </a: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2200" dirty="0">
              <a:latin typeface="Comic Sans MS" pitchFamily="66" charset="0"/>
            </a:endParaRPr>
          </a:p>
        </p:txBody>
      </p:sp>
      <p:sp>
        <p:nvSpPr>
          <p:cNvPr id="15362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8424863" y="6553200"/>
            <a:ext cx="719137" cy="304800"/>
          </a:xfrm>
          <a:noFill/>
        </p:spPr>
        <p:txBody>
          <a:bodyPr/>
          <a:lstStyle/>
          <a:p>
            <a:fld id="{843C1147-B6DC-4DCE-9935-0805E6024046}" type="slidenum">
              <a:rPr lang="en-US" smtClean="0">
                <a:cs typeface="Arial" charset="0"/>
              </a:rPr>
              <a:pPr/>
              <a:t>1</a:t>
            </a:fld>
            <a:endParaRPr lang="en-US" smtClean="0">
              <a:cs typeface="Arial" charset="0"/>
            </a:endParaRPr>
          </a:p>
        </p:txBody>
      </p:sp>
      <p:pic>
        <p:nvPicPr>
          <p:cNvPr id="4" name="Picture 6" descr="itasks-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7430" y="2043836"/>
            <a:ext cx="3087688" cy="80168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pic>
        <p:nvPicPr>
          <p:cNvPr id="15364" name="Picture 19" descr="cleanlogo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6763" y="3810000"/>
            <a:ext cx="2284412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83017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jdelijke aanduiding voor dianummer 3"/>
          <p:cNvSpPr txBox="1">
            <a:spLocks noGrp="1"/>
          </p:cNvSpPr>
          <p:nvPr/>
        </p:nvSpPr>
        <p:spPr bwMode="auto">
          <a:xfrm>
            <a:off x="8501063" y="6629400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145F2D4D-FEEA-4214-BD2B-789E7A505874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0" hangingPunct="0"/>
              <a:t>10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pPr algn="ctr"/>
            <a:r>
              <a:rPr lang="en-US" i="1" smtClean="0"/>
              <a:t>Derived Sequential Combinators: Monadic-style 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11113" y="914400"/>
            <a:ext cx="9155113" cy="5638800"/>
          </a:xfrm>
        </p:spPr>
        <p:txBody>
          <a:bodyPr/>
          <a:lstStyle/>
          <a:p>
            <a:r>
              <a:rPr lang="en-US" sz="1600" smtClean="0">
                <a:solidFill>
                  <a:srgbClr val="FFC000"/>
                </a:solidFill>
              </a:rPr>
              <a:t>Monadic style</a:t>
            </a:r>
            <a:r>
              <a:rPr lang="en-US" sz="1600" smtClean="0"/>
              <a:t>:</a:t>
            </a:r>
          </a:p>
          <a:p>
            <a:endParaRPr lang="en-US" sz="1400" smtClean="0"/>
          </a:p>
          <a:p>
            <a:r>
              <a:rPr lang="en-US" sz="1400" smtClean="0"/>
              <a:t>	(</a:t>
            </a:r>
            <a:r>
              <a:rPr lang="en-US" sz="1400" smtClean="0">
                <a:solidFill>
                  <a:schemeClr val="folHlink"/>
                </a:solidFill>
              </a:rPr>
              <a:t>&gt;&gt;=</a:t>
            </a:r>
            <a:r>
              <a:rPr lang="en-US" sz="1400" smtClean="0"/>
              <a:t>)  infix  1 </a:t>
            </a:r>
            <a:r>
              <a:rPr lang="en-US" sz="1400" smtClean="0">
                <a:solidFill>
                  <a:srgbClr val="FF99FF"/>
                </a:solidFill>
              </a:rPr>
              <a:t>	</a:t>
            </a:r>
            <a:r>
              <a:rPr lang="en-US" sz="1400" smtClean="0"/>
              <a:t>::</a:t>
            </a:r>
            <a:r>
              <a:rPr lang="en-US" sz="1400" smtClean="0">
                <a:solidFill>
                  <a:srgbClr val="FF99FF"/>
                </a:solidFill>
              </a:rPr>
              <a:t> (Task </a:t>
            </a:r>
            <a:r>
              <a:rPr lang="en-US" sz="1400" smtClean="0"/>
              <a:t>a</a:t>
            </a:r>
            <a:r>
              <a:rPr lang="en-US" sz="1400" smtClean="0">
                <a:solidFill>
                  <a:srgbClr val="FF99FF"/>
                </a:solidFill>
              </a:rPr>
              <a:t>) (</a:t>
            </a:r>
            <a:r>
              <a:rPr lang="en-US" sz="1400" smtClean="0"/>
              <a:t>a</a:t>
            </a:r>
            <a:r>
              <a:rPr lang="en-US" sz="1400" smtClean="0">
                <a:solidFill>
                  <a:srgbClr val="FF99FF"/>
                </a:solidFill>
              </a:rPr>
              <a:t> </a:t>
            </a:r>
            <a:r>
              <a:rPr lang="en-US" sz="1400" b="1" smtClean="0">
                <a:sym typeface="Symbol" pitchFamily="18" charset="2"/>
              </a:rPr>
              <a:t></a:t>
            </a:r>
            <a:r>
              <a:rPr lang="en-US" sz="1400" smtClean="0">
                <a:solidFill>
                  <a:srgbClr val="FF99FF"/>
                </a:solidFill>
              </a:rPr>
              <a:t> Task </a:t>
            </a:r>
            <a:r>
              <a:rPr lang="en-US" sz="1400" smtClean="0"/>
              <a:t>b</a:t>
            </a:r>
            <a:r>
              <a:rPr lang="en-US" sz="1400" smtClean="0">
                <a:solidFill>
                  <a:srgbClr val="FF99FF"/>
                </a:solidFill>
              </a:rPr>
              <a:t>) 	</a:t>
            </a:r>
            <a:r>
              <a:rPr lang="en-US" sz="1400" b="1" smtClean="0">
                <a:sym typeface="Symbol" pitchFamily="18" charset="2"/>
              </a:rPr>
              <a:t></a:t>
            </a:r>
            <a:r>
              <a:rPr lang="en-US" sz="1400" smtClean="0">
                <a:solidFill>
                  <a:srgbClr val="FF99FF"/>
                </a:solidFill>
              </a:rPr>
              <a:t> Task </a:t>
            </a:r>
            <a:r>
              <a:rPr lang="en-US" sz="1400" smtClean="0"/>
              <a:t>b</a:t>
            </a:r>
            <a:r>
              <a:rPr lang="en-US" sz="1400" smtClean="0">
                <a:solidFill>
                  <a:srgbClr val="FF99FF"/>
                </a:solidFill>
              </a:rPr>
              <a:t>	 	</a:t>
            </a:r>
            <a:r>
              <a:rPr lang="en-US" sz="1400" smtClean="0"/>
              <a:t>| </a:t>
            </a:r>
            <a:r>
              <a:rPr lang="en-US" sz="1400" smtClean="0">
                <a:solidFill>
                  <a:srgbClr val="66FF33"/>
                </a:solidFill>
              </a:rPr>
              <a:t>iTask</a:t>
            </a:r>
            <a:r>
              <a:rPr lang="en-US" sz="1400" smtClean="0"/>
              <a:t> a &amp; </a:t>
            </a:r>
            <a:r>
              <a:rPr lang="en-US" sz="1400" smtClean="0">
                <a:solidFill>
                  <a:srgbClr val="66FF33"/>
                </a:solidFill>
              </a:rPr>
              <a:t>iTask</a:t>
            </a:r>
            <a:r>
              <a:rPr lang="en-US" sz="1400" smtClean="0"/>
              <a:t> b</a:t>
            </a:r>
          </a:p>
          <a:p>
            <a:r>
              <a:rPr lang="en-US" sz="1400" smtClean="0">
                <a:solidFill>
                  <a:schemeClr val="folHlink"/>
                </a:solidFill>
              </a:rPr>
              <a:t>	return </a:t>
            </a:r>
            <a:r>
              <a:rPr lang="en-US" sz="1400" smtClean="0">
                <a:solidFill>
                  <a:srgbClr val="FF99FF"/>
                </a:solidFill>
              </a:rPr>
              <a:t>	</a:t>
            </a:r>
            <a:r>
              <a:rPr lang="en-US" sz="1400" smtClean="0"/>
              <a:t>:: a</a:t>
            </a:r>
            <a:r>
              <a:rPr lang="en-US" sz="1400" smtClean="0">
                <a:solidFill>
                  <a:srgbClr val="FF99FF"/>
                </a:solidFill>
              </a:rPr>
              <a:t> 			</a:t>
            </a:r>
            <a:r>
              <a:rPr lang="en-US" sz="1400" b="1" smtClean="0">
                <a:sym typeface="Symbol" pitchFamily="18" charset="2"/>
              </a:rPr>
              <a:t></a:t>
            </a:r>
            <a:r>
              <a:rPr lang="en-US" sz="1400" smtClean="0">
                <a:solidFill>
                  <a:srgbClr val="FF99FF"/>
                </a:solidFill>
              </a:rPr>
              <a:t> Task </a:t>
            </a:r>
            <a:r>
              <a:rPr lang="en-US" sz="1400" smtClean="0"/>
              <a:t>a</a:t>
            </a:r>
            <a:r>
              <a:rPr lang="en-US" sz="1400" smtClean="0">
                <a:solidFill>
                  <a:srgbClr val="FF99FF"/>
                </a:solidFill>
              </a:rPr>
              <a:t>  		</a:t>
            </a:r>
            <a:r>
              <a:rPr lang="en-US" sz="1400" smtClean="0"/>
              <a:t>| </a:t>
            </a:r>
            <a:r>
              <a:rPr lang="en-US" sz="1400" smtClean="0">
                <a:solidFill>
                  <a:srgbClr val="66FF33"/>
                </a:solidFill>
              </a:rPr>
              <a:t>iTask</a:t>
            </a:r>
            <a:r>
              <a:rPr lang="en-US" sz="1400" smtClean="0"/>
              <a:t> a</a:t>
            </a:r>
          </a:p>
          <a:p>
            <a:endParaRPr lang="en-US" sz="1400" smtClean="0">
              <a:solidFill>
                <a:srgbClr val="FF0000"/>
              </a:solidFill>
            </a:endParaRPr>
          </a:p>
          <a:p>
            <a:r>
              <a:rPr lang="en-US" sz="1400" smtClean="0"/>
              <a:t>	(</a:t>
            </a:r>
            <a:r>
              <a:rPr lang="en-US" sz="1400" smtClean="0">
                <a:solidFill>
                  <a:schemeClr val="folHlink"/>
                </a:solidFill>
              </a:rPr>
              <a:t>&gt;&gt;|</a:t>
            </a:r>
            <a:r>
              <a:rPr lang="en-US" sz="1400" smtClean="0"/>
              <a:t>)  infix  1 </a:t>
            </a:r>
            <a:r>
              <a:rPr lang="en-US" sz="1400" smtClean="0">
                <a:solidFill>
                  <a:srgbClr val="FF99FF"/>
                </a:solidFill>
              </a:rPr>
              <a:t>	</a:t>
            </a:r>
            <a:r>
              <a:rPr lang="en-US" sz="1400" smtClean="0"/>
              <a:t>::</a:t>
            </a:r>
            <a:r>
              <a:rPr lang="en-US" sz="1400" smtClean="0">
                <a:solidFill>
                  <a:srgbClr val="FF99FF"/>
                </a:solidFill>
              </a:rPr>
              <a:t> (Task </a:t>
            </a:r>
            <a:r>
              <a:rPr lang="en-US" sz="1400" smtClean="0"/>
              <a:t>a</a:t>
            </a:r>
            <a:r>
              <a:rPr lang="en-US" sz="1400" smtClean="0">
                <a:solidFill>
                  <a:srgbClr val="FF99FF"/>
                </a:solidFill>
              </a:rPr>
              <a:t>) (Task </a:t>
            </a:r>
            <a:r>
              <a:rPr lang="en-US" sz="1400" smtClean="0"/>
              <a:t>b</a:t>
            </a:r>
            <a:r>
              <a:rPr lang="en-US" sz="1400" smtClean="0">
                <a:solidFill>
                  <a:srgbClr val="FF99FF"/>
                </a:solidFill>
              </a:rPr>
              <a:t>) 		</a:t>
            </a:r>
            <a:r>
              <a:rPr lang="en-US" sz="1400" b="1" smtClean="0">
                <a:sym typeface="Symbol" pitchFamily="18" charset="2"/>
              </a:rPr>
              <a:t></a:t>
            </a:r>
            <a:r>
              <a:rPr lang="en-US" sz="1400" smtClean="0">
                <a:solidFill>
                  <a:srgbClr val="FF99FF"/>
                </a:solidFill>
              </a:rPr>
              <a:t> Task </a:t>
            </a:r>
            <a:r>
              <a:rPr lang="en-US" sz="1400" smtClean="0"/>
              <a:t>b</a:t>
            </a:r>
            <a:r>
              <a:rPr lang="en-US" sz="1400" smtClean="0">
                <a:solidFill>
                  <a:srgbClr val="FF99FF"/>
                </a:solidFill>
              </a:rPr>
              <a:t>	 	</a:t>
            </a:r>
            <a:r>
              <a:rPr lang="en-US" sz="1400" smtClean="0"/>
              <a:t>| </a:t>
            </a:r>
            <a:r>
              <a:rPr lang="en-US" sz="1400" smtClean="0">
                <a:solidFill>
                  <a:srgbClr val="66FF33"/>
                </a:solidFill>
              </a:rPr>
              <a:t>iTask</a:t>
            </a:r>
            <a:r>
              <a:rPr lang="en-US" sz="1400" smtClean="0"/>
              <a:t> a &amp; </a:t>
            </a:r>
            <a:r>
              <a:rPr lang="en-US" sz="1400" smtClean="0">
                <a:solidFill>
                  <a:srgbClr val="66FF33"/>
                </a:solidFill>
              </a:rPr>
              <a:t>iTask</a:t>
            </a:r>
            <a:r>
              <a:rPr lang="en-US" sz="1400" smtClean="0"/>
              <a:t> b</a:t>
            </a:r>
          </a:p>
          <a:p>
            <a:endParaRPr lang="en-US" sz="1400" smtClean="0">
              <a:solidFill>
                <a:srgbClr val="FF0000"/>
              </a:solidFill>
            </a:endParaRPr>
          </a:p>
          <a:p>
            <a:endParaRPr lang="en-US" sz="1400" smtClean="0">
              <a:solidFill>
                <a:srgbClr val="FF0000"/>
              </a:solidFill>
            </a:endParaRPr>
          </a:p>
          <a:p>
            <a:r>
              <a:rPr lang="en-US" sz="1400" smtClean="0"/>
              <a:t>(</a:t>
            </a:r>
            <a:r>
              <a:rPr lang="en-US" sz="1400" smtClean="0">
                <a:solidFill>
                  <a:schemeClr val="folHlink"/>
                </a:solidFill>
              </a:rPr>
              <a:t>&gt;&gt;=</a:t>
            </a:r>
            <a:r>
              <a:rPr lang="en-US" sz="1400" smtClean="0"/>
              <a:t>)  infix  1 </a:t>
            </a:r>
            <a:r>
              <a:rPr lang="en-US" sz="1400" smtClean="0">
                <a:solidFill>
                  <a:srgbClr val="FF99FF"/>
                </a:solidFill>
              </a:rPr>
              <a:t>	</a:t>
            </a:r>
            <a:r>
              <a:rPr lang="en-US" sz="1400" smtClean="0"/>
              <a:t>::</a:t>
            </a:r>
            <a:r>
              <a:rPr lang="en-US" sz="1400" smtClean="0">
                <a:solidFill>
                  <a:srgbClr val="FF99FF"/>
                </a:solidFill>
              </a:rPr>
              <a:t> (Task </a:t>
            </a:r>
            <a:r>
              <a:rPr lang="en-US" sz="1400" smtClean="0"/>
              <a:t>a</a:t>
            </a:r>
            <a:r>
              <a:rPr lang="en-US" sz="1400" smtClean="0">
                <a:solidFill>
                  <a:srgbClr val="FF99FF"/>
                </a:solidFill>
              </a:rPr>
              <a:t>) (</a:t>
            </a:r>
            <a:r>
              <a:rPr lang="en-US" sz="1400" smtClean="0"/>
              <a:t>a</a:t>
            </a:r>
            <a:r>
              <a:rPr lang="en-US" sz="1400" smtClean="0">
                <a:solidFill>
                  <a:srgbClr val="FF99FF"/>
                </a:solidFill>
              </a:rPr>
              <a:t> </a:t>
            </a:r>
            <a:r>
              <a:rPr lang="en-US" sz="1400" b="1" smtClean="0">
                <a:sym typeface="Symbol" pitchFamily="18" charset="2"/>
              </a:rPr>
              <a:t></a:t>
            </a:r>
            <a:r>
              <a:rPr lang="en-US" sz="1400" smtClean="0">
                <a:solidFill>
                  <a:srgbClr val="FF99FF"/>
                </a:solidFill>
              </a:rPr>
              <a:t> Task </a:t>
            </a:r>
            <a:r>
              <a:rPr lang="en-US" sz="1400" smtClean="0"/>
              <a:t>b</a:t>
            </a:r>
            <a:r>
              <a:rPr lang="en-US" sz="1400" smtClean="0">
                <a:solidFill>
                  <a:srgbClr val="FF99FF"/>
                </a:solidFill>
              </a:rPr>
              <a:t>) 	</a:t>
            </a:r>
            <a:r>
              <a:rPr lang="en-US" sz="1400" b="1" smtClean="0">
                <a:sym typeface="Symbol" pitchFamily="18" charset="2"/>
              </a:rPr>
              <a:t></a:t>
            </a:r>
            <a:r>
              <a:rPr lang="en-US" sz="1400" smtClean="0">
                <a:solidFill>
                  <a:srgbClr val="FF99FF"/>
                </a:solidFill>
              </a:rPr>
              <a:t> Task </a:t>
            </a:r>
            <a:r>
              <a:rPr lang="en-US" sz="1400" smtClean="0"/>
              <a:t>b</a:t>
            </a:r>
            <a:r>
              <a:rPr lang="en-US" sz="1400" smtClean="0">
                <a:solidFill>
                  <a:srgbClr val="FF99FF"/>
                </a:solidFill>
              </a:rPr>
              <a:t>	 	</a:t>
            </a:r>
            <a:r>
              <a:rPr lang="en-US" sz="1400" smtClean="0"/>
              <a:t>| </a:t>
            </a:r>
            <a:r>
              <a:rPr lang="en-US" sz="1400" smtClean="0">
                <a:solidFill>
                  <a:srgbClr val="66FF33"/>
                </a:solidFill>
              </a:rPr>
              <a:t>iTask</a:t>
            </a:r>
            <a:r>
              <a:rPr lang="en-US" sz="1400" smtClean="0"/>
              <a:t> a &amp; </a:t>
            </a:r>
            <a:r>
              <a:rPr lang="en-US" sz="1400" smtClean="0">
                <a:solidFill>
                  <a:srgbClr val="66FF33"/>
                </a:solidFill>
              </a:rPr>
              <a:t>iTask</a:t>
            </a:r>
            <a:r>
              <a:rPr lang="en-US" sz="1400" smtClean="0"/>
              <a:t> b</a:t>
            </a:r>
          </a:p>
          <a:p>
            <a:r>
              <a:rPr lang="en-US" sz="1400" smtClean="0"/>
              <a:t>(</a:t>
            </a:r>
            <a:r>
              <a:rPr lang="en-US" sz="1400" smtClean="0">
                <a:solidFill>
                  <a:srgbClr val="FFFF00"/>
                </a:solidFill>
              </a:rPr>
              <a:t>&gt;&gt;=</a:t>
            </a:r>
            <a:r>
              <a:rPr lang="en-US" sz="1400" smtClean="0"/>
              <a:t>) taska ataskb 	</a:t>
            </a:r>
          </a:p>
          <a:p>
            <a:r>
              <a:rPr lang="en-US" sz="1400" smtClean="0"/>
              <a:t>	= 		taska </a:t>
            </a:r>
          </a:p>
          <a:p>
            <a:r>
              <a:rPr lang="en-US" sz="1400" smtClean="0"/>
              <a:t>		</a:t>
            </a:r>
            <a:r>
              <a:rPr lang="en-US" sz="1400" smtClean="0">
                <a:solidFill>
                  <a:srgbClr val="FFFF00"/>
                </a:solidFill>
              </a:rPr>
              <a:t>&gt;&gt;*</a:t>
            </a:r>
            <a:r>
              <a:rPr lang="en-US" sz="1400" smtClean="0"/>
              <a:t>	[</a:t>
            </a:r>
            <a:r>
              <a:rPr lang="en-US" sz="1400" smtClean="0">
                <a:solidFill>
                  <a:srgbClr val="FFC000"/>
                </a:solidFill>
              </a:rPr>
              <a:t>OnAction</a:t>
            </a:r>
            <a:r>
              <a:rPr lang="en-US" sz="1400" smtClean="0"/>
              <a:t>  </a:t>
            </a:r>
            <a:r>
              <a:rPr lang="en-US" sz="1400" smtClean="0">
                <a:solidFill>
                  <a:srgbClr val="FFC000"/>
                </a:solidFill>
              </a:rPr>
              <a:t>ActionContinue</a:t>
            </a:r>
            <a:r>
              <a:rPr lang="en-US" sz="1400" smtClean="0"/>
              <a:t>      (</a:t>
            </a:r>
            <a:r>
              <a:rPr lang="en-US" sz="1400" smtClean="0">
                <a:solidFill>
                  <a:srgbClr val="FFFF00"/>
                </a:solidFill>
              </a:rPr>
              <a:t>hasValue</a:t>
            </a:r>
            <a:r>
              <a:rPr lang="en-US" sz="1400" smtClean="0"/>
              <a:t>  ataskb)</a:t>
            </a:r>
          </a:p>
          <a:p>
            <a:r>
              <a:rPr lang="en-US" sz="1400" smtClean="0"/>
              <a:t>			, </a:t>
            </a:r>
            <a:r>
              <a:rPr lang="en-US" sz="1400" smtClean="0">
                <a:solidFill>
                  <a:srgbClr val="FFC000"/>
                </a:solidFill>
              </a:rPr>
              <a:t>OnValue</a:t>
            </a:r>
            <a:r>
              <a:rPr lang="en-US" sz="1400" smtClean="0"/>
              <a:t>   	             (</a:t>
            </a:r>
            <a:r>
              <a:rPr lang="en-US" sz="1400" smtClean="0">
                <a:solidFill>
                  <a:srgbClr val="FFFF00"/>
                </a:solidFill>
              </a:rPr>
              <a:t>ifStable</a:t>
            </a:r>
            <a:r>
              <a:rPr lang="en-US" sz="1400" smtClean="0"/>
              <a:t>   ataskb)</a:t>
            </a:r>
          </a:p>
          <a:p>
            <a:r>
              <a:rPr lang="en-US" sz="1400" smtClean="0"/>
              <a:t>			]</a:t>
            </a:r>
          </a:p>
          <a:p>
            <a:endParaRPr lang="en-US" sz="1600" smtClean="0">
              <a:solidFill>
                <a:srgbClr val="FFFF00"/>
              </a:solidFill>
            </a:endParaRPr>
          </a:p>
          <a:p>
            <a:endParaRPr lang="en-US" sz="1600" smtClean="0">
              <a:solidFill>
                <a:srgbClr val="FFC000"/>
              </a:solidFill>
            </a:endParaRPr>
          </a:p>
          <a:p>
            <a:endParaRPr lang="en-US" sz="1600" smtClean="0">
              <a:solidFill>
                <a:srgbClr val="FFC000"/>
              </a:solidFill>
            </a:endParaRPr>
          </a:p>
          <a:p>
            <a:r>
              <a:rPr lang="en-US" sz="900" smtClean="0">
                <a:solidFill>
                  <a:srgbClr val="FFC000"/>
                </a:solidFill>
              </a:rPr>
              <a:t> </a:t>
            </a:r>
          </a:p>
          <a:p>
            <a:endParaRPr lang="en-US" sz="900" smtClean="0">
              <a:solidFill>
                <a:srgbClr val="FF0000"/>
              </a:solidFill>
            </a:endParaRPr>
          </a:p>
          <a:p>
            <a:endParaRPr lang="en-US" sz="900" smtClean="0">
              <a:solidFill>
                <a:srgbClr val="FF0000"/>
              </a:solidFill>
            </a:endParaRPr>
          </a:p>
          <a:p>
            <a:endParaRPr lang="en-US" sz="900" smtClean="0">
              <a:solidFill>
                <a:srgbClr val="FF0000"/>
              </a:solidFill>
            </a:endParaRPr>
          </a:p>
          <a:p>
            <a:endParaRPr lang="en-US" sz="9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35263"/>
            <a:ext cx="7316788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2" name="Tijdelijke aanduiding voor dianummer 3"/>
          <p:cNvSpPr txBox="1">
            <a:spLocks noGrp="1"/>
          </p:cNvSpPr>
          <p:nvPr/>
        </p:nvSpPr>
        <p:spPr bwMode="auto">
          <a:xfrm>
            <a:off x="8501063" y="6629400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7E4A5EE9-0CBE-4F1A-B43A-3C6820160D20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0" hangingPunct="0"/>
              <a:t>11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pPr algn="ctr"/>
            <a:r>
              <a:rPr lang="en-US" smtClean="0"/>
              <a:t>Simple Sum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11113" y="914400"/>
            <a:ext cx="8745538" cy="1368425"/>
          </a:xfrm>
        </p:spPr>
        <p:txBody>
          <a:bodyPr/>
          <a:lstStyle/>
          <a:p>
            <a:r>
              <a:rPr lang="en-US" sz="1400" smtClean="0">
                <a:solidFill>
                  <a:srgbClr val="FFFF00"/>
                </a:solidFill>
              </a:rPr>
              <a:t>calculateSum</a:t>
            </a:r>
            <a:r>
              <a:rPr lang="en-US" sz="1400" smtClean="0"/>
              <a:t> :: </a:t>
            </a:r>
            <a:r>
              <a:rPr lang="en-US" sz="1400" smtClean="0">
                <a:solidFill>
                  <a:srgbClr val="FF99FF"/>
                </a:solidFill>
              </a:rPr>
              <a:t>Task Int</a:t>
            </a:r>
          </a:p>
          <a:p>
            <a:r>
              <a:rPr lang="en-US" sz="1400" smtClean="0">
                <a:solidFill>
                  <a:srgbClr val="FFFF00"/>
                </a:solidFill>
              </a:rPr>
              <a:t>calculateSum</a:t>
            </a:r>
          </a:p>
          <a:p>
            <a:r>
              <a:rPr lang="en-US" sz="1400" smtClean="0"/>
              <a:t>  =   			</a:t>
            </a:r>
            <a:r>
              <a:rPr lang="en-US" sz="1400" smtClean="0">
                <a:solidFill>
                  <a:srgbClr val="FFFF00"/>
                </a:solidFill>
              </a:rPr>
              <a:t>enterInformation</a:t>
            </a:r>
            <a:r>
              <a:rPr lang="en-US" sz="1400" smtClean="0"/>
              <a:t> ("Number 1","Enter a number") []</a:t>
            </a:r>
          </a:p>
          <a:p>
            <a:r>
              <a:rPr lang="en-US" sz="1400" smtClean="0"/>
              <a:t>  	</a:t>
            </a:r>
            <a:r>
              <a:rPr lang="en-US" sz="1400" smtClean="0">
                <a:solidFill>
                  <a:srgbClr val="FFFF00"/>
                </a:solidFill>
              </a:rPr>
              <a:t>&gt;&gt;=</a:t>
            </a:r>
            <a:r>
              <a:rPr lang="en-US" sz="1400" smtClean="0"/>
              <a:t> \</a:t>
            </a:r>
            <a:r>
              <a:rPr lang="en-US" sz="1400" smtClean="0">
                <a:solidFill>
                  <a:srgbClr val="66FF33"/>
                </a:solidFill>
              </a:rPr>
              <a:t>num1</a:t>
            </a:r>
            <a:r>
              <a:rPr lang="en-US" sz="1400" smtClean="0"/>
              <a:t> </a:t>
            </a:r>
            <a:r>
              <a:rPr lang="en-US" sz="1400" b="1" smtClean="0">
                <a:sym typeface="Symbol" pitchFamily="18" charset="2"/>
              </a:rPr>
              <a:t>	</a:t>
            </a:r>
            <a:r>
              <a:rPr lang="en-US" sz="1400" smtClean="0">
                <a:solidFill>
                  <a:srgbClr val="FFFF00"/>
                </a:solidFill>
              </a:rPr>
              <a:t>enterInformation</a:t>
            </a:r>
            <a:r>
              <a:rPr lang="en-US" sz="1400" smtClean="0"/>
              <a:t> ("Number 2","Enter another number") []</a:t>
            </a:r>
          </a:p>
          <a:p>
            <a:r>
              <a:rPr lang="en-US" sz="1400" smtClean="0"/>
              <a:t> 	</a:t>
            </a:r>
            <a:r>
              <a:rPr lang="en-US" sz="1400" smtClean="0">
                <a:solidFill>
                  <a:srgbClr val="FFFF00"/>
                </a:solidFill>
              </a:rPr>
              <a:t>&gt;&gt;=</a:t>
            </a:r>
            <a:r>
              <a:rPr lang="en-US" sz="1400" smtClean="0"/>
              <a:t> \</a:t>
            </a:r>
            <a:r>
              <a:rPr lang="en-US" sz="1400" smtClean="0">
                <a:solidFill>
                  <a:srgbClr val="66FF33"/>
                </a:solidFill>
              </a:rPr>
              <a:t>num2 </a:t>
            </a:r>
            <a:r>
              <a:rPr lang="en-US" sz="1400" b="1" smtClean="0">
                <a:sym typeface="Symbol" pitchFamily="18" charset="2"/>
              </a:rPr>
              <a:t>	</a:t>
            </a:r>
            <a:r>
              <a:rPr lang="en-US" sz="1400" smtClean="0">
                <a:solidFill>
                  <a:srgbClr val="FFFF00"/>
                </a:solidFill>
              </a:rPr>
              <a:t>viewInformation</a:t>
            </a:r>
            <a:r>
              <a:rPr lang="en-US" sz="1400" smtClean="0"/>
              <a:t>   ("Sum","The sum of those numbers is:") [] (</a:t>
            </a:r>
            <a:r>
              <a:rPr lang="en-US" sz="1400" smtClean="0">
                <a:solidFill>
                  <a:srgbClr val="66FF33"/>
                </a:solidFill>
              </a:rPr>
              <a:t>num1</a:t>
            </a:r>
            <a:r>
              <a:rPr lang="en-US" sz="1400" smtClean="0"/>
              <a:t> + </a:t>
            </a:r>
            <a:r>
              <a:rPr lang="en-US" sz="1400" smtClean="0">
                <a:solidFill>
                  <a:srgbClr val="66FF33"/>
                </a:solidFill>
              </a:rPr>
              <a:t>num2</a:t>
            </a:r>
            <a:r>
              <a:rPr lang="en-US" sz="1400" smtClean="0"/>
              <a:t>)</a:t>
            </a:r>
            <a:r>
              <a:rPr lang="en-US" sz="900" smtClean="0"/>
              <a:t>	</a:t>
            </a:r>
          </a:p>
        </p:txBody>
      </p:sp>
      <p:pic>
        <p:nvPicPr>
          <p:cNvPr id="22533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1113" y="4130675"/>
            <a:ext cx="7126288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11113" y="4130675"/>
            <a:ext cx="7126288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121150"/>
            <a:ext cx="7240588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1" descr="tonic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26288" y="3463925"/>
            <a:ext cx="503237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0BA8D56-875C-4C1D-8FF4-336E9A79E074}" type="slidenum">
              <a:rPr lang="en-US" smtClean="0">
                <a:cs typeface="Arial" charset="0"/>
              </a:rPr>
              <a:pPr/>
              <a:t>12</a:t>
            </a:fld>
            <a:endParaRPr lang="en-US" smtClean="0">
              <a:cs typeface="Arial" charset="0"/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r>
              <a:rPr lang="en-US" i="1" smtClean="0"/>
              <a:t>Derived Combinators of the Parallel Combinator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1113" y="914400"/>
            <a:ext cx="9231313" cy="5638800"/>
          </a:xfrm>
        </p:spPr>
        <p:txBody>
          <a:bodyPr/>
          <a:lstStyle/>
          <a:p>
            <a:r>
              <a:rPr lang="en-US" sz="1400" dirty="0" smtClean="0"/>
              <a:t>Any thinkable parallel way of working can be expressed with </a:t>
            </a:r>
            <a:r>
              <a:rPr lang="en-US" sz="1400" i="1" dirty="0" smtClean="0"/>
              <a:t>one-and-the-same </a:t>
            </a:r>
            <a:r>
              <a:rPr lang="en-US" sz="1400" i="1" dirty="0" smtClean="0">
                <a:solidFill>
                  <a:schemeClr val="folHlink"/>
                </a:solidFill>
              </a:rPr>
              <a:t>Parallel </a:t>
            </a:r>
            <a:r>
              <a:rPr lang="en-US" sz="1400" i="1" dirty="0" smtClean="0">
                <a:solidFill>
                  <a:srgbClr val="FF0000"/>
                </a:solidFill>
              </a:rPr>
              <a:t>Core</a:t>
            </a:r>
            <a:r>
              <a:rPr lang="en-US" sz="1400" i="1" dirty="0" smtClean="0">
                <a:solidFill>
                  <a:srgbClr val="FFFF00"/>
                </a:solidFill>
              </a:rPr>
              <a:t> – </a:t>
            </a:r>
            <a:r>
              <a:rPr lang="en-US" sz="1400" i="1" dirty="0" err="1" smtClean="0">
                <a:solidFill>
                  <a:schemeClr val="folHlink"/>
                </a:solidFill>
              </a:rPr>
              <a:t>Combinator</a:t>
            </a:r>
            <a:r>
              <a:rPr lang="en-US" sz="1400" i="1" dirty="0" smtClean="0">
                <a:solidFill>
                  <a:schemeClr val="folHlink"/>
                </a:solidFill>
              </a:rPr>
              <a:t> </a:t>
            </a:r>
            <a:r>
              <a:rPr lang="en-US" sz="1400" dirty="0" smtClean="0"/>
              <a:t> !</a:t>
            </a:r>
          </a:p>
          <a:p>
            <a:r>
              <a:rPr lang="en-US" sz="1400" dirty="0" smtClean="0"/>
              <a:t>Here are some handy derived instantiations:</a:t>
            </a:r>
          </a:p>
          <a:p>
            <a:endParaRPr lang="en-US" sz="1400" dirty="0" smtClean="0"/>
          </a:p>
          <a:p>
            <a:r>
              <a:rPr lang="en-US" sz="1400" i="1" dirty="0" smtClean="0">
                <a:solidFill>
                  <a:srgbClr val="FFC000"/>
                </a:solidFill>
              </a:rPr>
              <a:t>and</a:t>
            </a:r>
            <a:r>
              <a:rPr lang="en-US" sz="1400" i="1" dirty="0" smtClean="0"/>
              <a:t> : return values of all (embedded) parallel tasks:</a:t>
            </a:r>
          </a:p>
          <a:p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FFFF00"/>
                </a:solidFill>
              </a:rPr>
              <a:t>-&amp;&amp;-</a:t>
            </a:r>
            <a:r>
              <a:rPr lang="en-US" sz="1400" dirty="0" smtClean="0"/>
              <a:t>) </a:t>
            </a:r>
            <a:r>
              <a:rPr lang="en-US" sz="1400" dirty="0" err="1" smtClean="0"/>
              <a:t>infixr</a:t>
            </a:r>
            <a:r>
              <a:rPr lang="en-US" sz="1400" dirty="0" smtClean="0"/>
              <a:t> 4 	:: (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a) (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b) 	</a:t>
            </a:r>
            <a:r>
              <a:rPr lang="en-US" sz="1400" b="1" dirty="0" smtClean="0">
                <a:sym typeface="Symbol" pitchFamily="18" charset="2"/>
              </a:rPr>
              <a:t>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Task (</a:t>
            </a:r>
            <a:r>
              <a:rPr lang="en-US" sz="1400" dirty="0" smtClean="0"/>
              <a:t>a</a:t>
            </a:r>
            <a:r>
              <a:rPr lang="en-US" sz="1400" dirty="0" smtClean="0">
                <a:solidFill>
                  <a:srgbClr val="FF99FF"/>
                </a:solidFill>
              </a:rPr>
              <a:t>, </a:t>
            </a:r>
            <a:r>
              <a:rPr lang="en-US" sz="1400" dirty="0" smtClean="0"/>
              <a:t>b</a:t>
            </a:r>
            <a:r>
              <a:rPr lang="en-US" sz="1400" dirty="0" smtClean="0">
                <a:solidFill>
                  <a:srgbClr val="FF99FF"/>
                </a:solidFill>
              </a:rPr>
              <a:t>)</a:t>
            </a:r>
            <a:r>
              <a:rPr lang="en-US" sz="1400" dirty="0" smtClean="0"/>
              <a:t>		|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a &amp;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b</a:t>
            </a:r>
          </a:p>
          <a:p>
            <a:r>
              <a:rPr lang="en-US" sz="1400" dirty="0" err="1" smtClean="0">
                <a:solidFill>
                  <a:srgbClr val="FFFF00"/>
                </a:solidFill>
              </a:rPr>
              <a:t>allTasks</a:t>
            </a:r>
            <a:r>
              <a:rPr lang="en-US" sz="1400" dirty="0" smtClean="0"/>
              <a:t> 		:: </a:t>
            </a:r>
            <a:r>
              <a:rPr lang="en-US" sz="1400" dirty="0" smtClean="0">
                <a:solidFill>
                  <a:srgbClr val="FF99FF"/>
                </a:solidFill>
              </a:rPr>
              <a:t>[Task </a:t>
            </a:r>
            <a:r>
              <a:rPr lang="en-US" sz="1400" dirty="0" smtClean="0"/>
              <a:t>a</a:t>
            </a:r>
            <a:r>
              <a:rPr lang="en-US" sz="1400" dirty="0" smtClean="0">
                <a:solidFill>
                  <a:srgbClr val="FF99FF"/>
                </a:solidFill>
              </a:rPr>
              <a:t>] </a:t>
            </a:r>
            <a:r>
              <a:rPr lang="en-US" sz="1400" dirty="0" smtClean="0"/>
              <a:t>		</a:t>
            </a:r>
            <a:r>
              <a:rPr lang="en-US" sz="1400" b="1" dirty="0" smtClean="0">
                <a:sym typeface="Symbol" pitchFamily="18" charset="2"/>
              </a:rPr>
              <a:t>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Task [</a:t>
            </a:r>
            <a:r>
              <a:rPr lang="en-US" sz="1400" dirty="0" smtClean="0"/>
              <a:t>a</a:t>
            </a:r>
            <a:r>
              <a:rPr lang="en-US" sz="1400" dirty="0" smtClean="0">
                <a:solidFill>
                  <a:srgbClr val="FF99FF"/>
                </a:solidFill>
              </a:rPr>
              <a:t>] </a:t>
            </a:r>
            <a:r>
              <a:rPr lang="en-US" sz="1400" dirty="0" smtClean="0"/>
              <a:t>		|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a</a:t>
            </a:r>
          </a:p>
          <a:p>
            <a:endParaRPr lang="en-US" sz="1400" dirty="0" smtClean="0"/>
          </a:p>
          <a:p>
            <a:r>
              <a:rPr lang="en-US" sz="1400" i="1" dirty="0" smtClean="0">
                <a:solidFill>
                  <a:srgbClr val="FFC000"/>
                </a:solidFill>
              </a:rPr>
              <a:t>or</a:t>
            </a:r>
            <a:r>
              <a:rPr lang="en-US" sz="1400" i="1" dirty="0" smtClean="0"/>
              <a:t>: return result of (embedded) parallel tasks yielding a value as first:</a:t>
            </a:r>
          </a:p>
          <a:p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FFFF00"/>
                </a:solidFill>
              </a:rPr>
              <a:t>-||-</a:t>
            </a:r>
            <a:r>
              <a:rPr lang="en-US" sz="1400" dirty="0" smtClean="0"/>
              <a:t>) </a:t>
            </a:r>
            <a:r>
              <a:rPr lang="en-US" sz="1400" dirty="0" err="1" smtClean="0"/>
              <a:t>infixr</a:t>
            </a:r>
            <a:r>
              <a:rPr lang="en-US" sz="1400" dirty="0" smtClean="0"/>
              <a:t> 3 	:: (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a) (</a:t>
            </a:r>
            <a:r>
              <a:rPr lang="en-US" sz="1400" dirty="0" smtClean="0">
                <a:solidFill>
                  <a:srgbClr val="FF99FF"/>
                </a:solidFill>
              </a:rPr>
              <a:t>Task</a:t>
            </a:r>
            <a:r>
              <a:rPr lang="en-US" sz="1400" dirty="0" smtClean="0"/>
              <a:t> a) 	</a:t>
            </a:r>
            <a:r>
              <a:rPr lang="en-US" sz="1400" b="1" dirty="0" smtClean="0">
                <a:sym typeface="Symbol" pitchFamily="18" charset="2"/>
              </a:rPr>
              <a:t>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a</a:t>
            </a:r>
            <a:r>
              <a:rPr lang="en-US" sz="1400" dirty="0" smtClean="0">
                <a:solidFill>
                  <a:srgbClr val="FF99FF"/>
                </a:solidFill>
              </a:rPr>
              <a:t> </a:t>
            </a:r>
            <a:r>
              <a:rPr lang="en-US" sz="1400" dirty="0" smtClean="0"/>
              <a:t>			|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a</a:t>
            </a:r>
          </a:p>
          <a:p>
            <a:r>
              <a:rPr lang="en-US" sz="1400" dirty="0" err="1" smtClean="0">
                <a:solidFill>
                  <a:srgbClr val="FFFF00"/>
                </a:solidFill>
              </a:rPr>
              <a:t>eitherTask</a:t>
            </a:r>
            <a:r>
              <a:rPr lang="en-US" sz="1400" dirty="0" smtClean="0"/>
              <a:t>		:: (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a) (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b) 	</a:t>
            </a:r>
            <a:r>
              <a:rPr lang="en-US" sz="1400" b="1" dirty="0" smtClean="0">
                <a:sym typeface="Symbol" pitchFamily="18" charset="2"/>
              </a:rPr>
              <a:t>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FF99FF"/>
                </a:solidFill>
              </a:rPr>
              <a:t>Either </a:t>
            </a:r>
            <a:r>
              <a:rPr lang="en-US" sz="1400" dirty="0" smtClean="0"/>
              <a:t>a b)</a:t>
            </a:r>
            <a:r>
              <a:rPr lang="en-US" sz="1400" dirty="0" smtClean="0">
                <a:solidFill>
                  <a:srgbClr val="FF99FF"/>
                </a:solidFill>
              </a:rPr>
              <a:t>	</a:t>
            </a:r>
            <a:r>
              <a:rPr lang="en-US" sz="1400" dirty="0" smtClean="0"/>
              <a:t>	|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a &amp;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b	</a:t>
            </a:r>
          </a:p>
          <a:p>
            <a:r>
              <a:rPr lang="en-US" sz="1400" dirty="0" err="1" smtClean="0">
                <a:solidFill>
                  <a:srgbClr val="FFFF00"/>
                </a:solidFill>
              </a:rPr>
              <a:t>anyTask</a:t>
            </a:r>
            <a:r>
              <a:rPr lang="en-US" sz="1400" dirty="0" smtClean="0"/>
              <a:t>		:: </a:t>
            </a:r>
            <a:r>
              <a:rPr lang="en-US" sz="1400" dirty="0" smtClean="0">
                <a:solidFill>
                  <a:srgbClr val="FF99FF"/>
                </a:solidFill>
              </a:rPr>
              <a:t>[Task </a:t>
            </a:r>
            <a:r>
              <a:rPr lang="en-US" sz="1400" dirty="0" smtClean="0"/>
              <a:t>a</a:t>
            </a:r>
            <a:r>
              <a:rPr lang="en-US" sz="1400" dirty="0" smtClean="0">
                <a:solidFill>
                  <a:srgbClr val="FF99FF"/>
                </a:solidFill>
              </a:rPr>
              <a:t>]	</a:t>
            </a:r>
            <a:r>
              <a:rPr lang="en-US" sz="1400" dirty="0" smtClean="0"/>
              <a:t>	</a:t>
            </a:r>
            <a:r>
              <a:rPr lang="en-US" sz="1400" b="1" dirty="0" smtClean="0">
                <a:sym typeface="Symbol" pitchFamily="18" charset="2"/>
              </a:rPr>
              <a:t>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a</a:t>
            </a:r>
            <a:r>
              <a:rPr lang="en-US" sz="1400" dirty="0" smtClean="0">
                <a:solidFill>
                  <a:srgbClr val="FF99FF"/>
                </a:solidFill>
              </a:rPr>
              <a:t>	</a:t>
            </a:r>
            <a:r>
              <a:rPr lang="en-US" sz="1400" dirty="0" smtClean="0"/>
              <a:t>		|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a</a:t>
            </a:r>
          </a:p>
          <a:p>
            <a:endParaRPr lang="en-US" sz="1400" dirty="0" smtClean="0"/>
          </a:p>
          <a:p>
            <a:r>
              <a:rPr lang="en-US" sz="1400" i="1" dirty="0" smtClean="0">
                <a:solidFill>
                  <a:srgbClr val="FFC000"/>
                </a:solidFill>
              </a:rPr>
              <a:t>one-of</a:t>
            </a:r>
            <a:r>
              <a:rPr lang="en-US" sz="1400" i="1" dirty="0" smtClean="0"/>
              <a:t>: start two tasks, but we are only interested in the result of one of them, use the other to inform:</a:t>
            </a:r>
          </a:p>
          <a:p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FFFF00"/>
                </a:solidFill>
              </a:rPr>
              <a:t>-||</a:t>
            </a:r>
            <a:r>
              <a:rPr lang="en-US" sz="1400" dirty="0" smtClean="0"/>
              <a:t>)  </a:t>
            </a:r>
            <a:r>
              <a:rPr lang="en-US" sz="1400" dirty="0" err="1" smtClean="0"/>
              <a:t>infixl</a:t>
            </a:r>
            <a:r>
              <a:rPr lang="en-US" sz="1400" dirty="0" smtClean="0"/>
              <a:t> 3	:: (</a:t>
            </a:r>
            <a:r>
              <a:rPr lang="en-US" sz="1400" dirty="0" smtClean="0">
                <a:solidFill>
                  <a:srgbClr val="FF99FF"/>
                </a:solidFill>
              </a:rPr>
              <a:t>Task</a:t>
            </a:r>
            <a:r>
              <a:rPr lang="en-US" sz="1400" dirty="0" smtClean="0"/>
              <a:t> a) (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b) 	</a:t>
            </a:r>
            <a:r>
              <a:rPr lang="en-US" sz="1400" b="1" dirty="0" smtClean="0">
                <a:sym typeface="Symbol" pitchFamily="18" charset="2"/>
              </a:rPr>
              <a:t>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Task</a:t>
            </a:r>
            <a:r>
              <a:rPr lang="en-US" sz="1400" dirty="0" smtClean="0"/>
              <a:t> a </a:t>
            </a:r>
            <a:r>
              <a:rPr lang="en-US" sz="1400" dirty="0" smtClean="0">
                <a:solidFill>
                  <a:srgbClr val="FF99FF"/>
                </a:solidFill>
              </a:rPr>
              <a:t>	</a:t>
            </a:r>
            <a:r>
              <a:rPr lang="en-US" sz="1400" dirty="0" smtClean="0"/>
              <a:t>		|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a &amp;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b</a:t>
            </a:r>
          </a:p>
          <a:p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FFFF00"/>
                </a:solidFill>
              </a:rPr>
              <a:t>||-</a:t>
            </a:r>
            <a:r>
              <a:rPr lang="en-US" sz="1400" dirty="0" smtClean="0"/>
              <a:t>)  </a:t>
            </a:r>
            <a:r>
              <a:rPr lang="en-US" sz="1400" dirty="0" err="1" smtClean="0"/>
              <a:t>infixr</a:t>
            </a:r>
            <a:r>
              <a:rPr lang="en-US" sz="1400" dirty="0" smtClean="0"/>
              <a:t> 3	:: (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a) (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b)	</a:t>
            </a:r>
            <a:r>
              <a:rPr lang="en-US" sz="1400" b="1" dirty="0" smtClean="0">
                <a:sym typeface="Symbol" pitchFamily="18" charset="2"/>
              </a:rPr>
              <a:t>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b			|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a &amp;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b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8"/>
          <p:cNvSpPr>
            <a:spLocks noChangeArrowheads="1"/>
          </p:cNvSpPr>
          <p:nvPr/>
        </p:nvSpPr>
        <p:spPr bwMode="auto">
          <a:xfrm>
            <a:off x="5062538" y="4327130"/>
            <a:ext cx="473075" cy="549275"/>
          </a:xfrm>
          <a:prstGeom prst="rect">
            <a:avLst/>
          </a:prstGeom>
          <a:solidFill>
            <a:srgbClr val="CC3300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51" name="Tijdelijke aanduiding voor dianummer 3"/>
          <p:cNvSpPr txBox="1">
            <a:spLocks noGrp="1"/>
          </p:cNvSpPr>
          <p:nvPr/>
        </p:nvSpPr>
        <p:spPr bwMode="auto">
          <a:xfrm>
            <a:off x="8424863" y="6553200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E1CDDD2A-5FA3-4A52-A60F-9B7378584EA7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0" hangingPunct="0"/>
              <a:t>13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8852" name="Rechthoek 97"/>
          <p:cNvSpPr>
            <a:spLocks noChangeArrowheads="1"/>
          </p:cNvSpPr>
          <p:nvPr/>
        </p:nvSpPr>
        <p:spPr bwMode="auto">
          <a:xfrm>
            <a:off x="2089825" y="3849293"/>
            <a:ext cx="6335037" cy="381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endParaRPr lang="nl-NL" sz="1200">
              <a:solidFill>
                <a:schemeClr val="tx1"/>
              </a:solidFill>
              <a:ea typeface="Apple LiGothic Medium"/>
              <a:cs typeface="Apple LiGothic Medium"/>
            </a:endParaRPr>
          </a:p>
        </p:txBody>
      </p:sp>
      <p:sp>
        <p:nvSpPr>
          <p:cNvPr id="78853" name="Isosceles Triangle 1"/>
          <p:cNvSpPr>
            <a:spLocks noChangeArrowheads="1"/>
          </p:cNvSpPr>
          <p:nvPr/>
        </p:nvSpPr>
        <p:spPr bwMode="auto">
          <a:xfrm>
            <a:off x="3214688" y="3236518"/>
            <a:ext cx="384175" cy="306387"/>
          </a:xfrm>
          <a:prstGeom prst="triangle">
            <a:avLst>
              <a:gd name="adj" fmla="val 51352"/>
            </a:avLst>
          </a:prstGeom>
          <a:solidFill>
            <a:schemeClr val="accent1"/>
          </a:solidFill>
          <a:ln w="19050" algn="ctr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78854" name="Isosceles Triangle 100"/>
          <p:cNvSpPr>
            <a:spLocks noChangeArrowheads="1"/>
          </p:cNvSpPr>
          <p:nvPr/>
        </p:nvSpPr>
        <p:spPr bwMode="auto">
          <a:xfrm>
            <a:off x="5106988" y="3236518"/>
            <a:ext cx="384175" cy="306387"/>
          </a:xfrm>
          <a:prstGeom prst="triangle">
            <a:avLst>
              <a:gd name="adj" fmla="val 47296"/>
            </a:avLst>
          </a:prstGeom>
          <a:solidFill>
            <a:schemeClr val="accent1"/>
          </a:solidFill>
          <a:ln w="19050" algn="ctr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8856" name="Isosceles Triangle 100"/>
          <p:cNvSpPr>
            <a:spLocks noChangeArrowheads="1"/>
          </p:cNvSpPr>
          <p:nvPr/>
        </p:nvSpPr>
        <p:spPr bwMode="auto">
          <a:xfrm flipH="1" flipV="1">
            <a:off x="5095875" y="4538268"/>
            <a:ext cx="384175" cy="306387"/>
          </a:xfrm>
          <a:prstGeom prst="triangle">
            <a:avLst>
              <a:gd name="adj" fmla="val 47296"/>
            </a:avLst>
          </a:prstGeom>
          <a:solidFill>
            <a:srgbClr val="FFCCCC"/>
          </a:solidFill>
          <a:ln w="19050" algn="ctr">
            <a:solidFill>
              <a:srgbClr val="00CCFF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8857" name="Rectangle 62"/>
          <p:cNvSpPr>
            <a:spLocks noChangeArrowheads="1"/>
          </p:cNvSpPr>
          <p:nvPr/>
        </p:nvSpPr>
        <p:spPr bwMode="auto">
          <a:xfrm>
            <a:off x="3214688" y="3593705"/>
            <a:ext cx="193675" cy="1190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58" name="Rectangle 63"/>
          <p:cNvSpPr>
            <a:spLocks noChangeArrowheads="1"/>
          </p:cNvSpPr>
          <p:nvPr/>
        </p:nvSpPr>
        <p:spPr bwMode="auto">
          <a:xfrm>
            <a:off x="3408363" y="3593705"/>
            <a:ext cx="195262" cy="1190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59" name="Rectangle 68"/>
          <p:cNvSpPr>
            <a:spLocks noChangeArrowheads="1"/>
          </p:cNvSpPr>
          <p:nvPr/>
        </p:nvSpPr>
        <p:spPr bwMode="auto">
          <a:xfrm>
            <a:off x="5103813" y="3593705"/>
            <a:ext cx="195262" cy="1190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60" name="Rectangle 69"/>
          <p:cNvSpPr>
            <a:spLocks noChangeArrowheads="1"/>
          </p:cNvSpPr>
          <p:nvPr/>
        </p:nvSpPr>
        <p:spPr bwMode="auto">
          <a:xfrm>
            <a:off x="5299075" y="3593705"/>
            <a:ext cx="193675" cy="1190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grpSp>
        <p:nvGrpSpPr>
          <p:cNvPr id="3" name="Groep 2"/>
          <p:cNvGrpSpPr/>
          <p:nvPr/>
        </p:nvGrpSpPr>
        <p:grpSpPr>
          <a:xfrm>
            <a:off x="3167063" y="4327130"/>
            <a:ext cx="473075" cy="549275"/>
            <a:chOff x="3167063" y="4327130"/>
            <a:chExt cx="473075" cy="549275"/>
          </a:xfrm>
        </p:grpSpPr>
        <p:sp>
          <p:nvSpPr>
            <p:cNvPr id="78849" name="Rectangle 78"/>
            <p:cNvSpPr>
              <a:spLocks noChangeArrowheads="1"/>
            </p:cNvSpPr>
            <p:nvPr/>
          </p:nvSpPr>
          <p:spPr bwMode="auto">
            <a:xfrm>
              <a:off x="3167063" y="4327130"/>
              <a:ext cx="473075" cy="549275"/>
            </a:xfrm>
            <a:prstGeom prst="rect">
              <a:avLst/>
            </a:prstGeom>
            <a:solidFill>
              <a:srgbClr val="CC330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8855" name="Isosceles Triangle 1"/>
            <p:cNvSpPr>
              <a:spLocks noChangeArrowheads="1"/>
            </p:cNvSpPr>
            <p:nvPr/>
          </p:nvSpPr>
          <p:spPr bwMode="auto">
            <a:xfrm flipH="1" flipV="1">
              <a:off x="3224213" y="4536680"/>
              <a:ext cx="384175" cy="306388"/>
            </a:xfrm>
            <a:prstGeom prst="triangle">
              <a:avLst>
                <a:gd name="adj" fmla="val 51352"/>
              </a:avLst>
            </a:prstGeom>
            <a:solidFill>
              <a:srgbClr val="FFCCCC"/>
            </a:solidFill>
            <a:ln w="19050" algn="ctr">
              <a:solidFill>
                <a:srgbClr val="00CCFF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 eaLnBrk="0" hangingPunct="0">
                <a:spcBef>
                  <a:spcPct val="20000"/>
                </a:spcBef>
                <a:buFontTx/>
                <a:buChar char="•"/>
              </a:pPr>
              <a:endParaRPr lang="nl-NL" sz="1200">
                <a:solidFill>
                  <a:srgbClr val="FFFF00"/>
                </a:solidFill>
                <a:latin typeface="Arial" charset="0"/>
              </a:endParaRPr>
            </a:p>
          </p:txBody>
        </p:sp>
        <p:sp>
          <p:nvSpPr>
            <p:cNvPr id="78861" name="Rectangle 70"/>
            <p:cNvSpPr>
              <a:spLocks noChangeArrowheads="1"/>
            </p:cNvSpPr>
            <p:nvPr/>
          </p:nvSpPr>
          <p:spPr bwMode="auto">
            <a:xfrm>
              <a:off x="3208338" y="4358880"/>
              <a:ext cx="195262" cy="119063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78862" name="Rectangle 71"/>
            <p:cNvSpPr>
              <a:spLocks noChangeArrowheads="1"/>
            </p:cNvSpPr>
            <p:nvPr/>
          </p:nvSpPr>
          <p:spPr bwMode="auto">
            <a:xfrm>
              <a:off x="3403600" y="4358880"/>
              <a:ext cx="195263" cy="119063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78863" name="Rectangle 76"/>
          <p:cNvSpPr>
            <a:spLocks noChangeArrowheads="1"/>
          </p:cNvSpPr>
          <p:nvPr/>
        </p:nvSpPr>
        <p:spPr bwMode="auto">
          <a:xfrm>
            <a:off x="5099050" y="4358880"/>
            <a:ext cx="193675" cy="119063"/>
          </a:xfrm>
          <a:prstGeom prst="rect">
            <a:avLst/>
          </a:prstGeom>
          <a:solidFill>
            <a:srgbClr val="FFCCCC"/>
          </a:solidFill>
          <a:ln w="19050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64" name="Rectangle 77"/>
          <p:cNvSpPr>
            <a:spLocks noChangeArrowheads="1"/>
          </p:cNvSpPr>
          <p:nvPr/>
        </p:nvSpPr>
        <p:spPr bwMode="auto">
          <a:xfrm>
            <a:off x="5292725" y="4358880"/>
            <a:ext cx="195263" cy="119063"/>
          </a:xfrm>
          <a:prstGeom prst="rect">
            <a:avLst/>
          </a:prstGeom>
          <a:solidFill>
            <a:srgbClr val="FFCCCC"/>
          </a:solidFill>
          <a:ln w="19050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65" name="Line 82"/>
          <p:cNvSpPr>
            <a:spLocks noChangeShapeType="1"/>
          </p:cNvSpPr>
          <p:nvPr/>
        </p:nvSpPr>
        <p:spPr bwMode="auto">
          <a:xfrm>
            <a:off x="3317875" y="3709593"/>
            <a:ext cx="0" cy="646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78866" name="Line 85"/>
          <p:cNvSpPr>
            <a:spLocks noChangeShapeType="1"/>
          </p:cNvSpPr>
          <p:nvPr/>
        </p:nvSpPr>
        <p:spPr bwMode="auto">
          <a:xfrm>
            <a:off x="5199063" y="3711180"/>
            <a:ext cx="0" cy="646113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78867" name="Line 87"/>
          <p:cNvSpPr>
            <a:spLocks noChangeShapeType="1"/>
          </p:cNvSpPr>
          <p:nvPr/>
        </p:nvSpPr>
        <p:spPr bwMode="auto">
          <a:xfrm>
            <a:off x="3500438" y="3719118"/>
            <a:ext cx="0" cy="646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78868" name="Line 89"/>
          <p:cNvSpPr>
            <a:spLocks noChangeShapeType="1"/>
          </p:cNvSpPr>
          <p:nvPr/>
        </p:nvSpPr>
        <p:spPr bwMode="auto">
          <a:xfrm>
            <a:off x="5397500" y="3719118"/>
            <a:ext cx="0" cy="646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78869" name="Rectangle 2"/>
          <p:cNvSpPr>
            <a:spLocks noChangeArrowheads="1"/>
          </p:cNvSpPr>
          <p:nvPr/>
        </p:nvSpPr>
        <p:spPr bwMode="auto">
          <a:xfrm>
            <a:off x="182881" y="192876"/>
            <a:ext cx="87800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FFFF00"/>
                </a:solidFill>
              </a:rPr>
              <a:t>One User may have many parallel tasks to work on..</a:t>
            </a:r>
            <a:endParaRPr lang="nl-NL" sz="3200" dirty="0">
              <a:solidFill>
                <a:srgbClr val="FFFF00"/>
              </a:solidFill>
            </a:endParaRPr>
          </a:p>
        </p:txBody>
      </p:sp>
      <p:sp>
        <p:nvSpPr>
          <p:cNvPr id="78873" name="Line 81"/>
          <p:cNvSpPr>
            <a:spLocks noChangeShapeType="1"/>
          </p:cNvSpPr>
          <p:nvPr/>
        </p:nvSpPr>
        <p:spPr bwMode="auto">
          <a:xfrm flipV="1">
            <a:off x="3448915" y="2492820"/>
            <a:ext cx="664185" cy="70444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78875" name="Rectangle 50"/>
          <p:cNvSpPr>
            <a:spLocks noChangeArrowheads="1"/>
          </p:cNvSpPr>
          <p:nvPr/>
        </p:nvSpPr>
        <p:spPr bwMode="auto">
          <a:xfrm>
            <a:off x="6989764" y="3849293"/>
            <a:ext cx="143057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Internet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32" name="Picture 2" descr="Caucasian Female Boss icon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457478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4076977" y="2237260"/>
            <a:ext cx="79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FF00"/>
                </a:solidFill>
              </a:rPr>
              <a:t>-&amp;&amp;-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39" name="Line 81"/>
          <p:cNvSpPr>
            <a:spLocks noChangeShapeType="1"/>
          </p:cNvSpPr>
          <p:nvPr/>
        </p:nvSpPr>
        <p:spPr bwMode="auto">
          <a:xfrm flipH="1" flipV="1">
            <a:off x="4634220" y="2487081"/>
            <a:ext cx="664185" cy="70444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35" name="Toelichting met afgeronde rechthoek 16"/>
          <p:cNvSpPr/>
          <p:nvPr/>
        </p:nvSpPr>
        <p:spPr bwMode="auto">
          <a:xfrm>
            <a:off x="5062538" y="5096147"/>
            <a:ext cx="3124031" cy="595312"/>
          </a:xfrm>
          <a:prstGeom prst="wedgeRoundRectCallout">
            <a:avLst>
              <a:gd name="adj1" fmla="val -35367"/>
              <a:gd name="adj2" fmla="val -111830"/>
              <a:gd name="adj3" fmla="val 16667"/>
            </a:avLst>
          </a:prstGeom>
          <a:solidFill>
            <a:schemeClr val="tx1">
              <a:lumMod val="75000"/>
            </a:schemeClr>
          </a:solidFill>
          <a:ln w="38100" cap="flat" cmpd="sng" algn="ctr">
            <a:solidFill>
              <a:schemeClr val="accent2">
                <a:lumMod val="25000"/>
                <a:lumOff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bg1"/>
                </a:solidFill>
              </a:rPr>
              <a:t>There can be many components !!!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oelichting met afgeronde rechthoek 16"/>
          <p:cNvSpPr/>
          <p:nvPr/>
        </p:nvSpPr>
        <p:spPr bwMode="auto">
          <a:xfrm>
            <a:off x="3403600" y="5496325"/>
            <a:ext cx="3948056" cy="595312"/>
          </a:xfrm>
          <a:prstGeom prst="wedgeRoundRectCallout">
            <a:avLst>
              <a:gd name="adj1" fmla="val -44358"/>
              <a:gd name="adj2" fmla="val -133514"/>
              <a:gd name="adj3" fmla="val 16667"/>
            </a:avLst>
          </a:prstGeom>
          <a:solidFill>
            <a:schemeClr val="tx1">
              <a:lumMod val="75000"/>
            </a:schemeClr>
          </a:solidFill>
          <a:ln w="38100" cap="flat" cmpd="sng" algn="ctr">
            <a:solidFill>
              <a:schemeClr val="accent2">
                <a:lumMod val="25000"/>
                <a:lumOff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bg1"/>
                </a:solidFill>
              </a:rPr>
              <a:t>Lay-</a:t>
            </a:r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uting needed to order all GUI’s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Line 81"/>
          <p:cNvSpPr>
            <a:spLocks noChangeShapeType="1"/>
          </p:cNvSpPr>
          <p:nvPr/>
        </p:nvSpPr>
        <p:spPr bwMode="auto">
          <a:xfrm flipV="1">
            <a:off x="4475622" y="1543107"/>
            <a:ext cx="664185" cy="70444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42" name="Tekstvak 41"/>
          <p:cNvSpPr txBox="1"/>
          <p:nvPr/>
        </p:nvSpPr>
        <p:spPr>
          <a:xfrm>
            <a:off x="5096650" y="1269685"/>
            <a:ext cx="79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FF00"/>
                </a:solidFill>
              </a:rPr>
              <a:t>-||-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43" name="Line 81"/>
          <p:cNvSpPr>
            <a:spLocks noChangeShapeType="1"/>
          </p:cNvSpPr>
          <p:nvPr/>
        </p:nvSpPr>
        <p:spPr bwMode="auto">
          <a:xfrm flipH="1" flipV="1">
            <a:off x="5605005" y="1543107"/>
            <a:ext cx="664185" cy="70444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44" name="Line 81"/>
          <p:cNvSpPr>
            <a:spLocks noChangeShapeType="1"/>
          </p:cNvSpPr>
          <p:nvPr/>
        </p:nvSpPr>
        <p:spPr bwMode="auto">
          <a:xfrm flipH="1" flipV="1">
            <a:off x="4786620" y="2639481"/>
            <a:ext cx="664185" cy="70444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grpSp>
        <p:nvGrpSpPr>
          <p:cNvPr id="45" name="Groep 44"/>
          <p:cNvGrpSpPr/>
          <p:nvPr/>
        </p:nvGrpSpPr>
        <p:grpSpPr>
          <a:xfrm>
            <a:off x="6145334" y="4308377"/>
            <a:ext cx="473075" cy="549275"/>
            <a:chOff x="3167063" y="4327130"/>
            <a:chExt cx="473075" cy="549275"/>
          </a:xfrm>
        </p:grpSpPr>
        <p:sp>
          <p:nvSpPr>
            <p:cNvPr id="46" name="Rectangle 78"/>
            <p:cNvSpPr>
              <a:spLocks noChangeArrowheads="1"/>
            </p:cNvSpPr>
            <p:nvPr/>
          </p:nvSpPr>
          <p:spPr bwMode="auto">
            <a:xfrm>
              <a:off x="3167063" y="4327130"/>
              <a:ext cx="473075" cy="549275"/>
            </a:xfrm>
            <a:prstGeom prst="rect">
              <a:avLst/>
            </a:prstGeom>
            <a:solidFill>
              <a:srgbClr val="CC330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47" name="Isosceles Triangle 1"/>
            <p:cNvSpPr>
              <a:spLocks noChangeArrowheads="1"/>
            </p:cNvSpPr>
            <p:nvPr/>
          </p:nvSpPr>
          <p:spPr bwMode="auto">
            <a:xfrm flipH="1" flipV="1">
              <a:off x="3224213" y="4536680"/>
              <a:ext cx="384175" cy="306388"/>
            </a:xfrm>
            <a:prstGeom prst="triangle">
              <a:avLst>
                <a:gd name="adj" fmla="val 51352"/>
              </a:avLst>
            </a:prstGeom>
            <a:solidFill>
              <a:srgbClr val="FFCCCC"/>
            </a:solidFill>
            <a:ln w="19050" algn="ctr">
              <a:solidFill>
                <a:srgbClr val="00CCFF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 eaLnBrk="0" hangingPunct="0">
                <a:spcBef>
                  <a:spcPct val="20000"/>
                </a:spcBef>
                <a:buFontTx/>
                <a:buChar char="•"/>
              </a:pPr>
              <a:endParaRPr lang="nl-NL" sz="1200">
                <a:solidFill>
                  <a:srgbClr val="FFFF00"/>
                </a:solidFill>
                <a:latin typeface="Arial" charset="0"/>
              </a:endParaRPr>
            </a:p>
          </p:txBody>
        </p:sp>
        <p:sp>
          <p:nvSpPr>
            <p:cNvPr id="48" name="Rectangle 70"/>
            <p:cNvSpPr>
              <a:spLocks noChangeArrowheads="1"/>
            </p:cNvSpPr>
            <p:nvPr/>
          </p:nvSpPr>
          <p:spPr bwMode="auto">
            <a:xfrm>
              <a:off x="3208338" y="4358880"/>
              <a:ext cx="195262" cy="119063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49" name="Rectangle 71"/>
            <p:cNvSpPr>
              <a:spLocks noChangeArrowheads="1"/>
            </p:cNvSpPr>
            <p:nvPr/>
          </p:nvSpPr>
          <p:spPr bwMode="auto">
            <a:xfrm>
              <a:off x="3403600" y="4358880"/>
              <a:ext cx="195263" cy="119063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</p:grpSp>
      <p:grpSp>
        <p:nvGrpSpPr>
          <p:cNvPr id="50" name="Groep 49"/>
          <p:cNvGrpSpPr/>
          <p:nvPr/>
        </p:nvGrpSpPr>
        <p:grpSpPr>
          <a:xfrm>
            <a:off x="7567398" y="4308377"/>
            <a:ext cx="473075" cy="549275"/>
            <a:chOff x="3167063" y="4327130"/>
            <a:chExt cx="473075" cy="549275"/>
          </a:xfrm>
        </p:grpSpPr>
        <p:sp>
          <p:nvSpPr>
            <p:cNvPr id="51" name="Rectangle 78"/>
            <p:cNvSpPr>
              <a:spLocks noChangeArrowheads="1"/>
            </p:cNvSpPr>
            <p:nvPr/>
          </p:nvSpPr>
          <p:spPr bwMode="auto">
            <a:xfrm>
              <a:off x="3167063" y="4327130"/>
              <a:ext cx="473075" cy="549275"/>
            </a:xfrm>
            <a:prstGeom prst="rect">
              <a:avLst/>
            </a:prstGeom>
            <a:solidFill>
              <a:srgbClr val="CC3300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52" name="Isosceles Triangle 1"/>
            <p:cNvSpPr>
              <a:spLocks noChangeArrowheads="1"/>
            </p:cNvSpPr>
            <p:nvPr/>
          </p:nvSpPr>
          <p:spPr bwMode="auto">
            <a:xfrm flipH="1" flipV="1">
              <a:off x="3224213" y="4536680"/>
              <a:ext cx="384175" cy="306388"/>
            </a:xfrm>
            <a:prstGeom prst="triangle">
              <a:avLst>
                <a:gd name="adj" fmla="val 51352"/>
              </a:avLst>
            </a:prstGeom>
            <a:solidFill>
              <a:srgbClr val="FFCCCC"/>
            </a:solidFill>
            <a:ln w="19050" algn="ctr">
              <a:solidFill>
                <a:srgbClr val="00CCFF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 eaLnBrk="0" hangingPunct="0">
                <a:spcBef>
                  <a:spcPct val="20000"/>
                </a:spcBef>
                <a:buFontTx/>
                <a:buChar char="•"/>
              </a:pPr>
              <a:endParaRPr lang="nl-NL" sz="1200">
                <a:solidFill>
                  <a:srgbClr val="FFFF00"/>
                </a:solidFill>
                <a:latin typeface="Arial" charset="0"/>
              </a:endParaRPr>
            </a:p>
          </p:txBody>
        </p:sp>
        <p:sp>
          <p:nvSpPr>
            <p:cNvPr id="53" name="Rectangle 70"/>
            <p:cNvSpPr>
              <a:spLocks noChangeArrowheads="1"/>
            </p:cNvSpPr>
            <p:nvPr/>
          </p:nvSpPr>
          <p:spPr bwMode="auto">
            <a:xfrm>
              <a:off x="3208338" y="4358880"/>
              <a:ext cx="195262" cy="119063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54" name="Rectangle 71"/>
            <p:cNvSpPr>
              <a:spLocks noChangeArrowheads="1"/>
            </p:cNvSpPr>
            <p:nvPr/>
          </p:nvSpPr>
          <p:spPr bwMode="auto">
            <a:xfrm>
              <a:off x="3403600" y="4358880"/>
              <a:ext cx="195263" cy="119063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60" name="Toelichting met afgeronde rechthoek 16"/>
          <p:cNvSpPr/>
          <p:nvPr/>
        </p:nvSpPr>
        <p:spPr bwMode="auto">
          <a:xfrm>
            <a:off x="128920" y="6138468"/>
            <a:ext cx="4933617" cy="595312"/>
          </a:xfrm>
          <a:prstGeom prst="wedgeRoundRectCallout">
            <a:avLst>
              <a:gd name="adj1" fmla="val 9481"/>
              <a:gd name="adj2" fmla="val -151585"/>
              <a:gd name="adj3" fmla="val 16667"/>
            </a:avLst>
          </a:prstGeom>
          <a:solidFill>
            <a:schemeClr val="tx1">
              <a:lumMod val="75000"/>
            </a:schemeClr>
          </a:solidFill>
          <a:ln w="38100" cap="flat" cmpd="sng" algn="ctr">
            <a:solidFill>
              <a:schemeClr val="accent2">
                <a:lumMod val="25000"/>
                <a:lumOff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bg1"/>
                </a:solidFill>
              </a:rPr>
              <a:t>Default lay-out </a:t>
            </a:r>
            <a:r>
              <a:rPr lang="en-US" dirty="0" err="1" smtClean="0">
                <a:solidFill>
                  <a:schemeClr val="bg1"/>
                </a:solidFill>
              </a:rPr>
              <a:t>algorithme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+ lay-out directives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05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 animBg="1"/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C8AC238-36EB-474F-9589-04160F5CF05E}" type="slidenum">
              <a:rPr lang="en-US" smtClean="0">
                <a:cs typeface="Arial" charset="0"/>
              </a:rPr>
              <a:pPr/>
              <a:t>14</a:t>
            </a:fld>
            <a:endParaRPr lang="en-US" smtClean="0">
              <a:cs typeface="Arial" charset="0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r>
              <a:rPr lang="en-US" i="1" smtClean="0"/>
              <a:t>Recursive Tasks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" y="842963"/>
            <a:ext cx="9155113" cy="5638800"/>
          </a:xfrm>
        </p:spPr>
        <p:txBody>
          <a:bodyPr/>
          <a:lstStyle/>
          <a:p>
            <a:r>
              <a:rPr lang="en-US" sz="1400" dirty="0" smtClean="0">
                <a:solidFill>
                  <a:srgbClr val="FFFF00"/>
                </a:solidFill>
              </a:rPr>
              <a:t>add1by1</a:t>
            </a:r>
            <a:r>
              <a:rPr lang="en-US" sz="1400" dirty="0" smtClean="0"/>
              <a:t> :: </a:t>
            </a:r>
            <a:r>
              <a:rPr lang="en-US" sz="1400" dirty="0" smtClean="0">
                <a:solidFill>
                  <a:srgbClr val="FF99FF"/>
                </a:solidFill>
              </a:rPr>
              <a:t>[a]  </a:t>
            </a:r>
            <a:r>
              <a:rPr lang="en-US" sz="1400" b="1" dirty="0" smtClean="0">
                <a:sym typeface="Symbol" pitchFamily="18" charset="2"/>
              </a:rPr>
              <a:t> </a:t>
            </a:r>
            <a:r>
              <a:rPr lang="en-US" sz="1400" dirty="0" smtClean="0">
                <a:solidFill>
                  <a:srgbClr val="FF99FF"/>
                </a:solidFill>
              </a:rPr>
              <a:t>Task [a]</a:t>
            </a:r>
            <a:r>
              <a:rPr lang="en-US" sz="1400" dirty="0" smtClean="0"/>
              <a:t>	|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a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add1by1</a:t>
            </a:r>
            <a:r>
              <a:rPr lang="en-US" sz="1400" dirty="0" smtClean="0"/>
              <a:t> </a:t>
            </a:r>
            <a:r>
              <a:rPr lang="en-US" sz="1400" dirty="0" err="1" smtClean="0"/>
              <a:t>list_so_far</a:t>
            </a:r>
            <a:endParaRPr lang="en-US" sz="1400" dirty="0" smtClean="0"/>
          </a:p>
          <a:p>
            <a:r>
              <a:rPr lang="en-US" sz="1400" dirty="0" smtClean="0"/>
              <a:t>	=            </a:t>
            </a:r>
            <a:r>
              <a:rPr lang="en-US" sz="1400" dirty="0" err="1" smtClean="0">
                <a:solidFill>
                  <a:srgbClr val="FFFF00"/>
                </a:solidFill>
              </a:rPr>
              <a:t>enterInformation</a:t>
            </a:r>
            <a:r>
              <a:rPr lang="en-US" sz="1400" dirty="0" smtClean="0"/>
              <a:t> "Add an element" []</a:t>
            </a:r>
          </a:p>
          <a:p>
            <a:r>
              <a:rPr lang="en-US" sz="1400" dirty="0" smtClean="0"/>
              <a:t>		     </a:t>
            </a:r>
            <a:r>
              <a:rPr lang="en-US" sz="1400" dirty="0" smtClean="0">
                <a:solidFill>
                  <a:srgbClr val="FFFF00"/>
                </a:solidFill>
              </a:rPr>
              <a:t>  -|| </a:t>
            </a:r>
          </a:p>
          <a:p>
            <a:r>
              <a:rPr lang="en-US" sz="1400" dirty="0" smtClean="0"/>
              <a:t>		       </a:t>
            </a:r>
            <a:r>
              <a:rPr lang="en-US" sz="1400" dirty="0" err="1" smtClean="0">
                <a:solidFill>
                  <a:srgbClr val="FFFF00"/>
                </a:solidFill>
              </a:rPr>
              <a:t>viewInformation</a:t>
            </a:r>
            <a:r>
              <a:rPr lang="en-US" sz="1400" dirty="0" smtClean="0"/>
              <a:t> "List so far.." [] </a:t>
            </a:r>
            <a:r>
              <a:rPr lang="en-US" sz="1400" dirty="0" err="1" smtClean="0"/>
              <a:t>list_so_far</a:t>
            </a:r>
            <a:endParaRPr lang="en-US" sz="1400" dirty="0" smtClean="0"/>
          </a:p>
          <a:p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FFFF00"/>
                </a:solidFill>
              </a:rPr>
              <a:t>&gt;&gt;*</a:t>
            </a:r>
            <a:r>
              <a:rPr lang="en-US" sz="1400" dirty="0" smtClean="0"/>
              <a:t>  [ </a:t>
            </a:r>
            <a:r>
              <a:rPr lang="en-US" sz="1400" dirty="0" err="1" smtClean="0">
                <a:solidFill>
                  <a:srgbClr val="FFC000"/>
                </a:solidFill>
              </a:rPr>
              <a:t>OnAction</a:t>
            </a:r>
            <a:r>
              <a:rPr lang="en-US" sz="1400" dirty="0" smtClean="0"/>
              <a:t>  (</a:t>
            </a:r>
            <a:r>
              <a:rPr lang="en-US" sz="1400" dirty="0" smtClean="0">
                <a:solidFill>
                  <a:srgbClr val="FFC000"/>
                </a:solidFill>
              </a:rPr>
              <a:t>Action</a:t>
            </a:r>
            <a:r>
              <a:rPr lang="en-US" sz="1400" dirty="0" smtClean="0"/>
              <a:t> "Add")   </a:t>
            </a:r>
            <a:r>
              <a:rPr lang="en-US" sz="1400" dirty="0" smtClean="0">
                <a:solidFill>
                  <a:srgbClr val="FFFF00"/>
                </a:solidFill>
              </a:rPr>
              <a:t>   </a:t>
            </a:r>
            <a:r>
              <a:rPr lang="en-US" sz="1400" dirty="0" smtClean="0"/>
              <a:t>(</a:t>
            </a:r>
            <a:r>
              <a:rPr lang="en-US" sz="1400" dirty="0" err="1" smtClean="0">
                <a:solidFill>
                  <a:srgbClr val="FFFF00"/>
                </a:solidFill>
              </a:rPr>
              <a:t>hasValue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smtClean="0"/>
              <a:t>(\</a:t>
            </a:r>
            <a:r>
              <a:rPr lang="en-US" sz="1400" dirty="0" err="1" smtClean="0">
                <a:solidFill>
                  <a:srgbClr val="66FF33"/>
                </a:solidFill>
              </a:rPr>
              <a:t>elem</a:t>
            </a:r>
            <a:r>
              <a:rPr lang="en-US" sz="1400" dirty="0" smtClean="0"/>
              <a:t>   </a:t>
            </a:r>
            <a:r>
              <a:rPr lang="en-US" sz="1400" b="1" dirty="0" smtClean="0">
                <a:sym typeface="Symbol" pitchFamily="18" charset="2"/>
              </a:rPr>
              <a:t>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FF00"/>
                </a:solidFill>
              </a:rPr>
              <a:t>add1by1</a:t>
            </a:r>
            <a:r>
              <a:rPr lang="en-US" sz="1400" dirty="0" smtClean="0"/>
              <a:t> [</a:t>
            </a:r>
            <a:r>
              <a:rPr lang="en-US" sz="1400" dirty="0" err="1" smtClean="0">
                <a:solidFill>
                  <a:srgbClr val="66FF33"/>
                </a:solidFill>
              </a:rPr>
              <a:t>elem</a:t>
            </a:r>
            <a:r>
              <a:rPr lang="en-US" sz="1400" dirty="0" smtClean="0"/>
              <a:t> : </a:t>
            </a:r>
            <a:r>
              <a:rPr lang="en-US" sz="1400" dirty="0" err="1" smtClean="0"/>
              <a:t>list_so_far</a:t>
            </a:r>
            <a:r>
              <a:rPr lang="en-US" sz="1400" dirty="0" smtClean="0"/>
              <a:t>])  </a:t>
            </a:r>
          </a:p>
          <a:p>
            <a:r>
              <a:rPr lang="en-US" sz="1400" dirty="0" smtClean="0"/>
              <a:t>		      ,  </a:t>
            </a:r>
            <a:r>
              <a:rPr lang="en-US" sz="1400" dirty="0" err="1" smtClean="0">
                <a:solidFill>
                  <a:srgbClr val="FFC000"/>
                </a:solidFill>
              </a:rPr>
              <a:t>OnAction</a:t>
            </a:r>
            <a:r>
              <a:rPr lang="en-US" sz="1400" dirty="0" smtClean="0"/>
              <a:t>  (</a:t>
            </a:r>
            <a:r>
              <a:rPr lang="en-US" sz="1400" dirty="0" smtClean="0">
                <a:solidFill>
                  <a:srgbClr val="FFC000"/>
                </a:solidFill>
              </a:rPr>
              <a:t>Action</a:t>
            </a:r>
            <a:r>
              <a:rPr lang="en-US" sz="1400" dirty="0" smtClean="0"/>
              <a:t> "Finish")   (</a:t>
            </a:r>
            <a:r>
              <a:rPr lang="en-US" sz="1400" dirty="0" smtClean="0">
                <a:solidFill>
                  <a:srgbClr val="FFFF00"/>
                </a:solidFill>
              </a:rPr>
              <a:t>always 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FFFF00"/>
                </a:solidFill>
              </a:rPr>
              <a:t>return</a:t>
            </a:r>
            <a:r>
              <a:rPr lang="en-US" sz="1400" dirty="0" smtClean="0"/>
              <a:t> </a:t>
            </a:r>
            <a:r>
              <a:rPr lang="en-US" sz="1400" dirty="0" err="1" smtClean="0"/>
              <a:t>list_so_far</a:t>
            </a:r>
            <a:r>
              <a:rPr lang="en-US" sz="1400" dirty="0" smtClean="0"/>
              <a:t>))</a:t>
            </a:r>
          </a:p>
          <a:p>
            <a:r>
              <a:rPr lang="en-US" sz="1400" dirty="0" smtClean="0"/>
              <a:t>		      ,  </a:t>
            </a:r>
            <a:r>
              <a:rPr lang="en-US" sz="1400" dirty="0" err="1" smtClean="0">
                <a:solidFill>
                  <a:srgbClr val="FFC000"/>
                </a:solidFill>
              </a:rPr>
              <a:t>OnAction</a:t>
            </a:r>
            <a:r>
              <a:rPr lang="en-US" sz="1400" dirty="0" smtClean="0"/>
              <a:t>  </a:t>
            </a:r>
            <a:r>
              <a:rPr lang="en-US" sz="1400" dirty="0" err="1" smtClean="0">
                <a:solidFill>
                  <a:srgbClr val="FFC000"/>
                </a:solidFill>
              </a:rPr>
              <a:t>ActionCancel</a:t>
            </a:r>
            <a:r>
              <a:rPr lang="en-US" sz="1400" dirty="0" smtClean="0"/>
              <a:t> 	   (</a:t>
            </a:r>
            <a:r>
              <a:rPr lang="en-US" sz="1400" dirty="0" smtClean="0">
                <a:solidFill>
                  <a:srgbClr val="FFFF00"/>
                </a:solidFill>
              </a:rPr>
              <a:t>always 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FFFF00"/>
                </a:solidFill>
              </a:rPr>
              <a:t>return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C000"/>
                </a:solidFill>
              </a:rPr>
              <a:t>[]</a:t>
            </a:r>
            <a:r>
              <a:rPr lang="en-US" sz="1400" dirty="0" smtClean="0"/>
              <a:t>))</a:t>
            </a:r>
          </a:p>
          <a:p>
            <a:r>
              <a:rPr lang="en-US" sz="1400" dirty="0" smtClean="0"/>
              <a:t>	             ]</a:t>
            </a:r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rgbClr val="FFFF00"/>
                </a:solidFill>
              </a:rPr>
              <a:t>person1by1</a:t>
            </a:r>
            <a:r>
              <a:rPr lang="en-US" sz="1400" dirty="0" smtClean="0"/>
              <a:t> :: </a:t>
            </a:r>
            <a:r>
              <a:rPr lang="en-US" sz="1400" dirty="0" smtClean="0">
                <a:solidFill>
                  <a:srgbClr val="FF99FF"/>
                </a:solidFill>
              </a:rPr>
              <a:t>Task [Person]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person1by1</a:t>
            </a:r>
            <a:r>
              <a:rPr lang="en-US" sz="1400" dirty="0" smtClean="0"/>
              <a:t> = add1by1 []</a:t>
            </a:r>
            <a:endParaRPr lang="en-US" sz="1400" dirty="0" smtClean="0">
              <a:solidFill>
                <a:srgbClr val="FFFF00"/>
              </a:solidFill>
            </a:endParaRPr>
          </a:p>
          <a:p>
            <a:endParaRPr lang="en-US" sz="1400" dirty="0" smtClean="0">
              <a:solidFill>
                <a:srgbClr val="FFFF00"/>
              </a:solidFill>
            </a:endParaRPr>
          </a:p>
          <a:p>
            <a:endParaRPr lang="en-US" sz="1400" dirty="0" smtClean="0"/>
          </a:p>
        </p:txBody>
      </p:sp>
      <p:pic>
        <p:nvPicPr>
          <p:cNvPr id="1095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8950" y="3306763"/>
            <a:ext cx="2932113" cy="277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4281488"/>
            <a:ext cx="50292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tonic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35525" y="6086475"/>
            <a:ext cx="501650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0BA8D56-875C-4C1D-8FF4-336E9A79E074}" type="slidenum">
              <a:rPr lang="en-US" smtClean="0">
                <a:cs typeface="Arial" charset="0"/>
              </a:rPr>
              <a:pPr/>
              <a:t>15</a:t>
            </a:fld>
            <a:endParaRPr lang="en-US" smtClean="0">
              <a:cs typeface="Arial" charset="0"/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r>
              <a:rPr lang="en-US" i="1" smtClean="0"/>
              <a:t>Derived Combinators of the Parallel Combinator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1113" y="914400"/>
            <a:ext cx="9231313" cy="5638800"/>
          </a:xfrm>
        </p:spPr>
        <p:txBody>
          <a:bodyPr/>
          <a:lstStyle/>
          <a:p>
            <a:r>
              <a:rPr lang="en-US" sz="1400" dirty="0" smtClean="0"/>
              <a:t>Any thinkable parallel way of working can be expressed with </a:t>
            </a:r>
            <a:r>
              <a:rPr lang="en-US" sz="1400" i="1" dirty="0" smtClean="0"/>
              <a:t>one-and-the-same </a:t>
            </a:r>
            <a:r>
              <a:rPr lang="en-US" sz="1400" i="1" dirty="0" smtClean="0">
                <a:solidFill>
                  <a:schemeClr val="folHlink"/>
                </a:solidFill>
              </a:rPr>
              <a:t>Parallel </a:t>
            </a:r>
            <a:r>
              <a:rPr lang="en-US" sz="1400" i="1" dirty="0" smtClean="0">
                <a:solidFill>
                  <a:srgbClr val="FF0000"/>
                </a:solidFill>
              </a:rPr>
              <a:t>Core</a:t>
            </a:r>
            <a:r>
              <a:rPr lang="en-US" sz="1400" i="1" dirty="0" smtClean="0">
                <a:solidFill>
                  <a:srgbClr val="FFFF00"/>
                </a:solidFill>
              </a:rPr>
              <a:t> – </a:t>
            </a:r>
            <a:r>
              <a:rPr lang="en-US" sz="1400" i="1" dirty="0" err="1" smtClean="0">
                <a:solidFill>
                  <a:schemeClr val="folHlink"/>
                </a:solidFill>
              </a:rPr>
              <a:t>Combinator</a:t>
            </a:r>
            <a:r>
              <a:rPr lang="en-US" sz="1400" i="1" dirty="0" smtClean="0">
                <a:solidFill>
                  <a:schemeClr val="folHlink"/>
                </a:solidFill>
              </a:rPr>
              <a:t> </a:t>
            </a:r>
            <a:r>
              <a:rPr lang="en-US" sz="1400" dirty="0" smtClean="0"/>
              <a:t> !</a:t>
            </a:r>
          </a:p>
          <a:p>
            <a:r>
              <a:rPr lang="en-US" sz="1400" dirty="0" smtClean="0"/>
              <a:t>Here are some handy derived instantiations:</a:t>
            </a:r>
          </a:p>
          <a:p>
            <a:endParaRPr lang="en-US" sz="1400" dirty="0" smtClean="0"/>
          </a:p>
          <a:p>
            <a:r>
              <a:rPr lang="en-US" sz="1400" i="1" dirty="0" smtClean="0">
                <a:solidFill>
                  <a:srgbClr val="FFC000"/>
                </a:solidFill>
              </a:rPr>
              <a:t>and</a:t>
            </a:r>
            <a:r>
              <a:rPr lang="en-US" sz="1400" i="1" dirty="0" smtClean="0"/>
              <a:t> : return values of all (embedded) parallel tasks:</a:t>
            </a:r>
          </a:p>
          <a:p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FFFF00"/>
                </a:solidFill>
              </a:rPr>
              <a:t>-&amp;&amp;-</a:t>
            </a:r>
            <a:r>
              <a:rPr lang="en-US" sz="1400" dirty="0" smtClean="0"/>
              <a:t>) </a:t>
            </a:r>
            <a:r>
              <a:rPr lang="en-US" sz="1400" dirty="0" err="1" smtClean="0"/>
              <a:t>infixr</a:t>
            </a:r>
            <a:r>
              <a:rPr lang="en-US" sz="1400" dirty="0" smtClean="0"/>
              <a:t> 4 	:: (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a) (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b) 	</a:t>
            </a:r>
            <a:r>
              <a:rPr lang="en-US" sz="1400" b="1" dirty="0" smtClean="0">
                <a:sym typeface="Symbol" pitchFamily="18" charset="2"/>
              </a:rPr>
              <a:t>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Task (</a:t>
            </a:r>
            <a:r>
              <a:rPr lang="en-US" sz="1400" dirty="0" smtClean="0"/>
              <a:t>a</a:t>
            </a:r>
            <a:r>
              <a:rPr lang="en-US" sz="1400" dirty="0" smtClean="0">
                <a:solidFill>
                  <a:srgbClr val="FF99FF"/>
                </a:solidFill>
              </a:rPr>
              <a:t>, </a:t>
            </a:r>
            <a:r>
              <a:rPr lang="en-US" sz="1400" dirty="0" smtClean="0"/>
              <a:t>b</a:t>
            </a:r>
            <a:r>
              <a:rPr lang="en-US" sz="1400" dirty="0" smtClean="0">
                <a:solidFill>
                  <a:srgbClr val="FF99FF"/>
                </a:solidFill>
              </a:rPr>
              <a:t>)</a:t>
            </a:r>
            <a:r>
              <a:rPr lang="en-US" sz="1400" dirty="0" smtClean="0"/>
              <a:t>		|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a &amp;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b</a:t>
            </a:r>
          </a:p>
          <a:p>
            <a:r>
              <a:rPr lang="en-US" sz="1400" dirty="0" err="1" smtClean="0">
                <a:solidFill>
                  <a:srgbClr val="FFFF00"/>
                </a:solidFill>
              </a:rPr>
              <a:t>allTasks</a:t>
            </a:r>
            <a:r>
              <a:rPr lang="en-US" sz="1400" dirty="0" smtClean="0"/>
              <a:t> 		:: </a:t>
            </a:r>
            <a:r>
              <a:rPr lang="en-US" sz="1400" dirty="0" smtClean="0">
                <a:solidFill>
                  <a:srgbClr val="FF99FF"/>
                </a:solidFill>
              </a:rPr>
              <a:t>[Task </a:t>
            </a:r>
            <a:r>
              <a:rPr lang="en-US" sz="1400" dirty="0" smtClean="0"/>
              <a:t>a</a:t>
            </a:r>
            <a:r>
              <a:rPr lang="en-US" sz="1400" dirty="0" smtClean="0">
                <a:solidFill>
                  <a:srgbClr val="FF99FF"/>
                </a:solidFill>
              </a:rPr>
              <a:t>] </a:t>
            </a:r>
            <a:r>
              <a:rPr lang="en-US" sz="1400" dirty="0" smtClean="0"/>
              <a:t>		</a:t>
            </a:r>
            <a:r>
              <a:rPr lang="en-US" sz="1400" b="1" dirty="0" smtClean="0">
                <a:sym typeface="Symbol" pitchFamily="18" charset="2"/>
              </a:rPr>
              <a:t>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Task [</a:t>
            </a:r>
            <a:r>
              <a:rPr lang="en-US" sz="1400" dirty="0" smtClean="0"/>
              <a:t>a</a:t>
            </a:r>
            <a:r>
              <a:rPr lang="en-US" sz="1400" dirty="0" smtClean="0">
                <a:solidFill>
                  <a:srgbClr val="FF99FF"/>
                </a:solidFill>
              </a:rPr>
              <a:t>] </a:t>
            </a:r>
            <a:r>
              <a:rPr lang="en-US" sz="1400" dirty="0" smtClean="0"/>
              <a:t>		|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a</a:t>
            </a:r>
          </a:p>
          <a:p>
            <a:endParaRPr lang="en-US" sz="1400" dirty="0" smtClean="0"/>
          </a:p>
          <a:p>
            <a:r>
              <a:rPr lang="en-US" sz="1400" i="1" dirty="0" smtClean="0">
                <a:solidFill>
                  <a:srgbClr val="FFC000"/>
                </a:solidFill>
              </a:rPr>
              <a:t>or</a:t>
            </a:r>
            <a:r>
              <a:rPr lang="en-US" sz="1400" i="1" dirty="0" smtClean="0"/>
              <a:t>: return result of (embedded) parallel tasks yielding a value as first:</a:t>
            </a:r>
          </a:p>
          <a:p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FFFF00"/>
                </a:solidFill>
              </a:rPr>
              <a:t>-||-</a:t>
            </a:r>
            <a:r>
              <a:rPr lang="en-US" sz="1400" dirty="0" smtClean="0"/>
              <a:t>) </a:t>
            </a:r>
            <a:r>
              <a:rPr lang="en-US" sz="1400" dirty="0" err="1" smtClean="0"/>
              <a:t>infixr</a:t>
            </a:r>
            <a:r>
              <a:rPr lang="en-US" sz="1400" dirty="0" smtClean="0"/>
              <a:t> 3 	:: (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a) (</a:t>
            </a:r>
            <a:r>
              <a:rPr lang="en-US" sz="1400" dirty="0" smtClean="0">
                <a:solidFill>
                  <a:srgbClr val="FF99FF"/>
                </a:solidFill>
              </a:rPr>
              <a:t>Task</a:t>
            </a:r>
            <a:r>
              <a:rPr lang="en-US" sz="1400" dirty="0" smtClean="0"/>
              <a:t> a) 	</a:t>
            </a:r>
            <a:r>
              <a:rPr lang="en-US" sz="1400" b="1" dirty="0" smtClean="0">
                <a:sym typeface="Symbol" pitchFamily="18" charset="2"/>
              </a:rPr>
              <a:t>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a</a:t>
            </a:r>
            <a:r>
              <a:rPr lang="en-US" sz="1400" dirty="0" smtClean="0">
                <a:solidFill>
                  <a:srgbClr val="FF99FF"/>
                </a:solidFill>
              </a:rPr>
              <a:t> </a:t>
            </a:r>
            <a:r>
              <a:rPr lang="en-US" sz="1400" dirty="0" smtClean="0"/>
              <a:t>			|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a</a:t>
            </a:r>
          </a:p>
          <a:p>
            <a:r>
              <a:rPr lang="en-US" sz="1400" dirty="0" err="1" smtClean="0">
                <a:solidFill>
                  <a:srgbClr val="FFFF00"/>
                </a:solidFill>
              </a:rPr>
              <a:t>eitherTask</a:t>
            </a:r>
            <a:r>
              <a:rPr lang="en-US" sz="1400" dirty="0" smtClean="0"/>
              <a:t>		:: (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a) (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b) 	</a:t>
            </a:r>
            <a:r>
              <a:rPr lang="en-US" sz="1400" b="1" dirty="0" smtClean="0">
                <a:sym typeface="Symbol" pitchFamily="18" charset="2"/>
              </a:rPr>
              <a:t>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FF99FF"/>
                </a:solidFill>
              </a:rPr>
              <a:t>Either </a:t>
            </a:r>
            <a:r>
              <a:rPr lang="en-US" sz="1400" dirty="0" smtClean="0"/>
              <a:t>a b)</a:t>
            </a:r>
            <a:r>
              <a:rPr lang="en-US" sz="1400" dirty="0" smtClean="0">
                <a:solidFill>
                  <a:srgbClr val="FF99FF"/>
                </a:solidFill>
              </a:rPr>
              <a:t>	</a:t>
            </a:r>
            <a:r>
              <a:rPr lang="en-US" sz="1400" dirty="0" smtClean="0"/>
              <a:t>	|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a &amp;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b	</a:t>
            </a:r>
          </a:p>
          <a:p>
            <a:r>
              <a:rPr lang="en-US" sz="1400" dirty="0" err="1" smtClean="0">
                <a:solidFill>
                  <a:srgbClr val="FFFF00"/>
                </a:solidFill>
              </a:rPr>
              <a:t>anyTask</a:t>
            </a:r>
            <a:r>
              <a:rPr lang="en-US" sz="1400" dirty="0" smtClean="0"/>
              <a:t>		:: </a:t>
            </a:r>
            <a:r>
              <a:rPr lang="en-US" sz="1400" dirty="0" smtClean="0">
                <a:solidFill>
                  <a:srgbClr val="FF99FF"/>
                </a:solidFill>
              </a:rPr>
              <a:t>[Task </a:t>
            </a:r>
            <a:r>
              <a:rPr lang="en-US" sz="1400" dirty="0" smtClean="0"/>
              <a:t>a</a:t>
            </a:r>
            <a:r>
              <a:rPr lang="en-US" sz="1400" dirty="0" smtClean="0">
                <a:solidFill>
                  <a:srgbClr val="FF99FF"/>
                </a:solidFill>
              </a:rPr>
              <a:t>]	</a:t>
            </a:r>
            <a:r>
              <a:rPr lang="en-US" sz="1400" dirty="0" smtClean="0"/>
              <a:t>	</a:t>
            </a:r>
            <a:r>
              <a:rPr lang="en-US" sz="1400" b="1" dirty="0" smtClean="0">
                <a:sym typeface="Symbol" pitchFamily="18" charset="2"/>
              </a:rPr>
              <a:t>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a</a:t>
            </a:r>
            <a:r>
              <a:rPr lang="en-US" sz="1400" dirty="0" smtClean="0">
                <a:solidFill>
                  <a:srgbClr val="FF99FF"/>
                </a:solidFill>
              </a:rPr>
              <a:t>	</a:t>
            </a:r>
            <a:r>
              <a:rPr lang="en-US" sz="1400" dirty="0" smtClean="0"/>
              <a:t>		|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a</a:t>
            </a:r>
          </a:p>
          <a:p>
            <a:endParaRPr lang="en-US" sz="1400" dirty="0" smtClean="0"/>
          </a:p>
          <a:p>
            <a:r>
              <a:rPr lang="en-US" sz="1400" i="1" dirty="0" smtClean="0">
                <a:solidFill>
                  <a:srgbClr val="FFC000"/>
                </a:solidFill>
              </a:rPr>
              <a:t>one-of</a:t>
            </a:r>
            <a:r>
              <a:rPr lang="en-US" sz="1400" i="1" dirty="0" smtClean="0"/>
              <a:t>: start two tasks, but we are only interested in the result of one of them, use the other to inform:</a:t>
            </a:r>
          </a:p>
          <a:p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FFFF00"/>
                </a:solidFill>
              </a:rPr>
              <a:t>-||</a:t>
            </a:r>
            <a:r>
              <a:rPr lang="en-US" sz="1400" dirty="0" smtClean="0"/>
              <a:t>)  </a:t>
            </a:r>
            <a:r>
              <a:rPr lang="en-US" sz="1400" dirty="0" err="1" smtClean="0"/>
              <a:t>infixl</a:t>
            </a:r>
            <a:r>
              <a:rPr lang="en-US" sz="1400" dirty="0" smtClean="0"/>
              <a:t> 3	:: (</a:t>
            </a:r>
            <a:r>
              <a:rPr lang="en-US" sz="1400" dirty="0" smtClean="0">
                <a:solidFill>
                  <a:srgbClr val="FF99FF"/>
                </a:solidFill>
              </a:rPr>
              <a:t>Task</a:t>
            </a:r>
            <a:r>
              <a:rPr lang="en-US" sz="1400" dirty="0" smtClean="0"/>
              <a:t> a) (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b) 	</a:t>
            </a:r>
            <a:r>
              <a:rPr lang="en-US" sz="1400" b="1" dirty="0" smtClean="0">
                <a:sym typeface="Symbol" pitchFamily="18" charset="2"/>
              </a:rPr>
              <a:t>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Task</a:t>
            </a:r>
            <a:r>
              <a:rPr lang="en-US" sz="1400" dirty="0" smtClean="0"/>
              <a:t> a </a:t>
            </a:r>
            <a:r>
              <a:rPr lang="en-US" sz="1400" dirty="0" smtClean="0">
                <a:solidFill>
                  <a:srgbClr val="FF99FF"/>
                </a:solidFill>
              </a:rPr>
              <a:t>	</a:t>
            </a:r>
            <a:r>
              <a:rPr lang="en-US" sz="1400" dirty="0" smtClean="0"/>
              <a:t>		|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a &amp;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b</a:t>
            </a:r>
          </a:p>
          <a:p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FFFF00"/>
                </a:solidFill>
              </a:rPr>
              <a:t>||-</a:t>
            </a:r>
            <a:r>
              <a:rPr lang="en-US" sz="1400" dirty="0" smtClean="0"/>
              <a:t>)  </a:t>
            </a:r>
            <a:r>
              <a:rPr lang="en-US" sz="1400" dirty="0" err="1" smtClean="0"/>
              <a:t>infixr</a:t>
            </a:r>
            <a:r>
              <a:rPr lang="en-US" sz="1400" dirty="0" smtClean="0"/>
              <a:t> 3	:: (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a) (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b)	</a:t>
            </a:r>
            <a:r>
              <a:rPr lang="en-US" sz="1400" b="1" dirty="0" smtClean="0">
                <a:sym typeface="Symbol" pitchFamily="18" charset="2"/>
              </a:rPr>
              <a:t>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b			|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a &amp;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b</a:t>
            </a:r>
          </a:p>
          <a:p>
            <a:endParaRPr lang="en-US" sz="1400" dirty="0" smtClean="0"/>
          </a:p>
          <a:p>
            <a:r>
              <a:rPr lang="en-US" sz="1400" i="1" dirty="0" smtClean="0"/>
              <a:t>assign a task to a specific user:</a:t>
            </a:r>
          </a:p>
          <a:p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FFFF00"/>
                </a:solidFill>
              </a:rPr>
              <a:t>@:</a:t>
            </a:r>
            <a:r>
              <a:rPr lang="en-US" sz="1400" dirty="0" smtClean="0"/>
              <a:t>) infix 3 	:: </a:t>
            </a:r>
            <a:r>
              <a:rPr lang="en-US" sz="1400" dirty="0" smtClean="0">
                <a:solidFill>
                  <a:srgbClr val="FF99FF"/>
                </a:solidFill>
              </a:rPr>
              <a:t>User</a:t>
            </a:r>
            <a:r>
              <a:rPr lang="en-US" sz="1400" dirty="0" smtClean="0"/>
              <a:t> (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a) 	</a:t>
            </a:r>
            <a:r>
              <a:rPr lang="en-US" sz="1400" b="1" dirty="0" smtClean="0">
                <a:sym typeface="Symbol" pitchFamily="18" charset="2"/>
              </a:rPr>
              <a:t>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a </a:t>
            </a:r>
            <a:r>
              <a:rPr lang="en-US" sz="1400" dirty="0" smtClean="0">
                <a:solidFill>
                  <a:srgbClr val="FF99FF"/>
                </a:solidFill>
              </a:rPr>
              <a:t>	</a:t>
            </a:r>
            <a:r>
              <a:rPr lang="en-US" sz="1400" dirty="0" smtClean="0"/>
              <a:t>		|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a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02979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8"/>
          <p:cNvSpPr>
            <a:spLocks noChangeArrowheads="1"/>
          </p:cNvSpPr>
          <p:nvPr/>
        </p:nvSpPr>
        <p:spPr bwMode="auto">
          <a:xfrm>
            <a:off x="3167063" y="4327130"/>
            <a:ext cx="473075" cy="549275"/>
          </a:xfrm>
          <a:prstGeom prst="rect">
            <a:avLst/>
          </a:prstGeom>
          <a:solidFill>
            <a:srgbClr val="CC3300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50" name="Rectangle 78"/>
          <p:cNvSpPr>
            <a:spLocks noChangeArrowheads="1"/>
          </p:cNvSpPr>
          <p:nvPr/>
        </p:nvSpPr>
        <p:spPr bwMode="auto">
          <a:xfrm>
            <a:off x="5062538" y="4327130"/>
            <a:ext cx="473075" cy="549275"/>
          </a:xfrm>
          <a:prstGeom prst="rect">
            <a:avLst/>
          </a:prstGeom>
          <a:solidFill>
            <a:srgbClr val="CC3300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51" name="Tijdelijke aanduiding voor dianummer 3"/>
          <p:cNvSpPr txBox="1">
            <a:spLocks noGrp="1"/>
          </p:cNvSpPr>
          <p:nvPr/>
        </p:nvSpPr>
        <p:spPr bwMode="auto">
          <a:xfrm>
            <a:off x="8424863" y="6553200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E1CDDD2A-5FA3-4A52-A60F-9B7378584EA7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0" hangingPunct="0"/>
              <a:t>16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8852" name="Rechthoek 97"/>
          <p:cNvSpPr>
            <a:spLocks noChangeArrowheads="1"/>
          </p:cNvSpPr>
          <p:nvPr/>
        </p:nvSpPr>
        <p:spPr bwMode="auto">
          <a:xfrm>
            <a:off x="3167063" y="3849293"/>
            <a:ext cx="2368550" cy="381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endParaRPr lang="nl-NL" sz="1200">
              <a:solidFill>
                <a:schemeClr val="tx1"/>
              </a:solidFill>
              <a:ea typeface="Apple LiGothic Medium"/>
              <a:cs typeface="Apple LiGothic Medium"/>
            </a:endParaRPr>
          </a:p>
        </p:txBody>
      </p:sp>
      <p:sp>
        <p:nvSpPr>
          <p:cNvPr id="78853" name="Isosceles Triangle 1"/>
          <p:cNvSpPr>
            <a:spLocks noChangeArrowheads="1"/>
          </p:cNvSpPr>
          <p:nvPr/>
        </p:nvSpPr>
        <p:spPr bwMode="auto">
          <a:xfrm>
            <a:off x="3214688" y="3236518"/>
            <a:ext cx="384175" cy="306387"/>
          </a:xfrm>
          <a:prstGeom prst="triangle">
            <a:avLst>
              <a:gd name="adj" fmla="val 51352"/>
            </a:avLst>
          </a:prstGeom>
          <a:solidFill>
            <a:schemeClr val="accent1"/>
          </a:solidFill>
          <a:ln w="19050" algn="ctr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78854" name="Isosceles Triangle 100"/>
          <p:cNvSpPr>
            <a:spLocks noChangeArrowheads="1"/>
          </p:cNvSpPr>
          <p:nvPr/>
        </p:nvSpPr>
        <p:spPr bwMode="auto">
          <a:xfrm>
            <a:off x="5106988" y="3236518"/>
            <a:ext cx="384175" cy="306387"/>
          </a:xfrm>
          <a:prstGeom prst="triangle">
            <a:avLst>
              <a:gd name="adj" fmla="val 47296"/>
            </a:avLst>
          </a:prstGeom>
          <a:solidFill>
            <a:schemeClr val="accent1"/>
          </a:solidFill>
          <a:ln w="19050" algn="ctr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8855" name="Isosceles Triangle 1"/>
          <p:cNvSpPr>
            <a:spLocks noChangeArrowheads="1"/>
          </p:cNvSpPr>
          <p:nvPr/>
        </p:nvSpPr>
        <p:spPr bwMode="auto">
          <a:xfrm flipH="1" flipV="1">
            <a:off x="3224213" y="4536680"/>
            <a:ext cx="384175" cy="306388"/>
          </a:xfrm>
          <a:prstGeom prst="triangle">
            <a:avLst>
              <a:gd name="adj" fmla="val 51352"/>
            </a:avLst>
          </a:prstGeom>
          <a:solidFill>
            <a:srgbClr val="FFCCCC"/>
          </a:solidFill>
          <a:ln w="19050" algn="ctr">
            <a:solidFill>
              <a:srgbClr val="00CCFF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78856" name="Isosceles Triangle 100"/>
          <p:cNvSpPr>
            <a:spLocks noChangeArrowheads="1"/>
          </p:cNvSpPr>
          <p:nvPr/>
        </p:nvSpPr>
        <p:spPr bwMode="auto">
          <a:xfrm flipH="1" flipV="1">
            <a:off x="5095875" y="4538268"/>
            <a:ext cx="384175" cy="306387"/>
          </a:xfrm>
          <a:prstGeom prst="triangle">
            <a:avLst>
              <a:gd name="adj" fmla="val 47296"/>
            </a:avLst>
          </a:prstGeom>
          <a:solidFill>
            <a:srgbClr val="FFCCCC"/>
          </a:solidFill>
          <a:ln w="19050" algn="ctr">
            <a:solidFill>
              <a:srgbClr val="00CCFF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8857" name="Rectangle 62"/>
          <p:cNvSpPr>
            <a:spLocks noChangeArrowheads="1"/>
          </p:cNvSpPr>
          <p:nvPr/>
        </p:nvSpPr>
        <p:spPr bwMode="auto">
          <a:xfrm>
            <a:off x="3214688" y="3593705"/>
            <a:ext cx="193675" cy="1190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58" name="Rectangle 63"/>
          <p:cNvSpPr>
            <a:spLocks noChangeArrowheads="1"/>
          </p:cNvSpPr>
          <p:nvPr/>
        </p:nvSpPr>
        <p:spPr bwMode="auto">
          <a:xfrm>
            <a:off x="3408363" y="3593705"/>
            <a:ext cx="195262" cy="1190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59" name="Rectangle 68"/>
          <p:cNvSpPr>
            <a:spLocks noChangeArrowheads="1"/>
          </p:cNvSpPr>
          <p:nvPr/>
        </p:nvSpPr>
        <p:spPr bwMode="auto">
          <a:xfrm>
            <a:off x="5103813" y="3593705"/>
            <a:ext cx="195262" cy="1190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60" name="Rectangle 69"/>
          <p:cNvSpPr>
            <a:spLocks noChangeArrowheads="1"/>
          </p:cNvSpPr>
          <p:nvPr/>
        </p:nvSpPr>
        <p:spPr bwMode="auto">
          <a:xfrm>
            <a:off x="5299075" y="3593705"/>
            <a:ext cx="193675" cy="1190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61" name="Rectangle 70"/>
          <p:cNvSpPr>
            <a:spLocks noChangeArrowheads="1"/>
          </p:cNvSpPr>
          <p:nvPr/>
        </p:nvSpPr>
        <p:spPr bwMode="auto">
          <a:xfrm>
            <a:off x="3208338" y="4358880"/>
            <a:ext cx="195262" cy="119063"/>
          </a:xfrm>
          <a:prstGeom prst="rect">
            <a:avLst/>
          </a:prstGeom>
          <a:solidFill>
            <a:srgbClr val="FFCCCC"/>
          </a:solidFill>
          <a:ln w="19050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62" name="Rectangle 71"/>
          <p:cNvSpPr>
            <a:spLocks noChangeArrowheads="1"/>
          </p:cNvSpPr>
          <p:nvPr/>
        </p:nvSpPr>
        <p:spPr bwMode="auto">
          <a:xfrm>
            <a:off x="3403600" y="4358880"/>
            <a:ext cx="195263" cy="119063"/>
          </a:xfrm>
          <a:prstGeom prst="rect">
            <a:avLst/>
          </a:prstGeom>
          <a:solidFill>
            <a:srgbClr val="FFCCCC"/>
          </a:solidFill>
          <a:ln w="19050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63" name="Rectangle 76"/>
          <p:cNvSpPr>
            <a:spLocks noChangeArrowheads="1"/>
          </p:cNvSpPr>
          <p:nvPr/>
        </p:nvSpPr>
        <p:spPr bwMode="auto">
          <a:xfrm>
            <a:off x="5099050" y="4358880"/>
            <a:ext cx="193675" cy="119063"/>
          </a:xfrm>
          <a:prstGeom prst="rect">
            <a:avLst/>
          </a:prstGeom>
          <a:solidFill>
            <a:srgbClr val="FFCCCC"/>
          </a:solidFill>
          <a:ln w="19050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64" name="Rectangle 77"/>
          <p:cNvSpPr>
            <a:spLocks noChangeArrowheads="1"/>
          </p:cNvSpPr>
          <p:nvPr/>
        </p:nvSpPr>
        <p:spPr bwMode="auto">
          <a:xfrm>
            <a:off x="5292725" y="4358880"/>
            <a:ext cx="195263" cy="119063"/>
          </a:xfrm>
          <a:prstGeom prst="rect">
            <a:avLst/>
          </a:prstGeom>
          <a:solidFill>
            <a:srgbClr val="FFCCCC"/>
          </a:solidFill>
          <a:ln w="19050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65" name="Line 82"/>
          <p:cNvSpPr>
            <a:spLocks noChangeShapeType="1"/>
          </p:cNvSpPr>
          <p:nvPr/>
        </p:nvSpPr>
        <p:spPr bwMode="auto">
          <a:xfrm>
            <a:off x="3317875" y="3709593"/>
            <a:ext cx="0" cy="646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78866" name="Line 85"/>
          <p:cNvSpPr>
            <a:spLocks noChangeShapeType="1"/>
          </p:cNvSpPr>
          <p:nvPr/>
        </p:nvSpPr>
        <p:spPr bwMode="auto">
          <a:xfrm>
            <a:off x="5199063" y="3711180"/>
            <a:ext cx="0" cy="646113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78867" name="Line 87"/>
          <p:cNvSpPr>
            <a:spLocks noChangeShapeType="1"/>
          </p:cNvSpPr>
          <p:nvPr/>
        </p:nvSpPr>
        <p:spPr bwMode="auto">
          <a:xfrm>
            <a:off x="3500438" y="3719118"/>
            <a:ext cx="0" cy="646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78868" name="Line 89"/>
          <p:cNvSpPr>
            <a:spLocks noChangeShapeType="1"/>
          </p:cNvSpPr>
          <p:nvPr/>
        </p:nvSpPr>
        <p:spPr bwMode="auto">
          <a:xfrm>
            <a:off x="5397500" y="3719118"/>
            <a:ext cx="0" cy="646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78869" name="Rectangle 2"/>
          <p:cNvSpPr>
            <a:spLocks noChangeArrowheads="1"/>
          </p:cNvSpPr>
          <p:nvPr/>
        </p:nvSpPr>
        <p:spPr bwMode="auto">
          <a:xfrm>
            <a:off x="2338388" y="185738"/>
            <a:ext cx="502126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i="1" dirty="0" smtClean="0">
                <a:solidFill>
                  <a:srgbClr val="FFFF00"/>
                </a:solidFill>
              </a:rPr>
              <a:t>Assigning Tasks to Users</a:t>
            </a:r>
            <a:endParaRPr lang="nl-NL" sz="3200" dirty="0">
              <a:solidFill>
                <a:srgbClr val="FFFF00"/>
              </a:solidFill>
            </a:endParaRPr>
          </a:p>
        </p:txBody>
      </p:sp>
      <p:sp>
        <p:nvSpPr>
          <p:cNvPr id="78873" name="Line 81"/>
          <p:cNvSpPr>
            <a:spLocks noChangeShapeType="1"/>
          </p:cNvSpPr>
          <p:nvPr/>
        </p:nvSpPr>
        <p:spPr bwMode="auto">
          <a:xfrm flipV="1">
            <a:off x="3448915" y="2492820"/>
            <a:ext cx="664185" cy="70444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78875" name="Rectangle 50"/>
          <p:cNvSpPr>
            <a:spLocks noChangeArrowheads="1"/>
          </p:cNvSpPr>
          <p:nvPr/>
        </p:nvSpPr>
        <p:spPr bwMode="auto">
          <a:xfrm>
            <a:off x="3640138" y="3863580"/>
            <a:ext cx="1123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Internet</a:t>
            </a:r>
            <a:endParaRPr lang="nl-NL">
              <a:solidFill>
                <a:schemeClr val="tx1"/>
              </a:solidFill>
            </a:endParaRPr>
          </a:p>
        </p:txBody>
      </p:sp>
      <p:pic>
        <p:nvPicPr>
          <p:cNvPr id="31" name="Picture 4" descr="Caucasian Boss icon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8" y="468908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aucasian Female Boss icon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457478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aucasian Female Boss icon">
            <a:hlinkClick r:id="rId5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267" y="2549877"/>
            <a:ext cx="434730" cy="43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Caucasian Boss icon">
            <a:hlinkClick r:id="rId3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495" y="2503613"/>
            <a:ext cx="459506" cy="45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4076977" y="2237260"/>
            <a:ext cx="79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FF00"/>
                </a:solidFill>
              </a:rPr>
              <a:t>-&amp;&amp;-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36" name="Tekstvak 35"/>
          <p:cNvSpPr txBox="1"/>
          <p:nvPr/>
        </p:nvSpPr>
        <p:spPr>
          <a:xfrm>
            <a:off x="4922993" y="2592503"/>
            <a:ext cx="79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FF00"/>
                </a:solidFill>
              </a:rPr>
              <a:t>@: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37" name="Tekstvak 36"/>
          <p:cNvSpPr txBox="1"/>
          <p:nvPr/>
        </p:nvSpPr>
        <p:spPr>
          <a:xfrm>
            <a:off x="3369467" y="2616466"/>
            <a:ext cx="79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FF00"/>
                </a:solidFill>
              </a:rPr>
              <a:t>@: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39" name="Line 81"/>
          <p:cNvSpPr>
            <a:spLocks noChangeShapeType="1"/>
          </p:cNvSpPr>
          <p:nvPr/>
        </p:nvSpPr>
        <p:spPr bwMode="auto">
          <a:xfrm flipH="1" flipV="1">
            <a:off x="4634220" y="2487081"/>
            <a:ext cx="664185" cy="70444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35" name="Line 81"/>
          <p:cNvSpPr>
            <a:spLocks noChangeShapeType="1"/>
          </p:cNvSpPr>
          <p:nvPr/>
        </p:nvSpPr>
        <p:spPr bwMode="auto">
          <a:xfrm flipV="1">
            <a:off x="4398353" y="1483120"/>
            <a:ext cx="664185" cy="70444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3753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ECD6675-E09D-472E-966D-9213880E0DC2}" type="slidenum">
              <a:rPr lang="en-US" smtClean="0">
                <a:cs typeface="Arial" charset="0"/>
              </a:rPr>
              <a:pPr/>
              <a:t>17</a:t>
            </a:fld>
            <a:endParaRPr lang="en-US" smtClean="0">
              <a:cs typeface="Arial" charset="0"/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r>
              <a:rPr lang="en-US" i="1" smtClean="0"/>
              <a:t>Multi-users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47625" y="842963"/>
            <a:ext cx="915511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0" hangingPunct="0">
              <a:spcBef>
                <a:spcPct val="20000"/>
              </a:spcBef>
              <a:buClr>
                <a:srgbClr val="99CCFF"/>
              </a:buClr>
              <a:buFont typeface="Webdings" pitchFamily="18" charset="2"/>
              <a:buNone/>
            </a:pPr>
            <a:r>
              <a:rPr kumimoji="0" lang="en-US" sz="1400">
                <a:solidFill>
                  <a:srgbClr val="FFFF00"/>
                </a:solidFill>
              </a:rPr>
              <a:t>delegate</a:t>
            </a:r>
            <a:r>
              <a:rPr kumimoji="0" lang="en-US" sz="1400">
                <a:solidFill>
                  <a:schemeClr val="tx1"/>
                </a:solidFill>
              </a:rPr>
              <a:t> :: (</a:t>
            </a:r>
            <a:r>
              <a:rPr kumimoji="0" lang="en-US" sz="1400">
                <a:solidFill>
                  <a:srgbClr val="FF99FF"/>
                </a:solidFill>
              </a:rPr>
              <a:t>Task</a:t>
            </a:r>
            <a:r>
              <a:rPr kumimoji="0" lang="en-US" sz="1400">
                <a:solidFill>
                  <a:schemeClr val="tx1"/>
                </a:solidFill>
              </a:rPr>
              <a:t> a) </a:t>
            </a:r>
            <a:r>
              <a:rPr lang="en-US" sz="1400" b="1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kumimoji="0" lang="en-US" sz="1400">
                <a:solidFill>
                  <a:schemeClr val="tx1"/>
                </a:solidFill>
              </a:rPr>
              <a:t> </a:t>
            </a:r>
            <a:r>
              <a:rPr kumimoji="0" lang="en-US" sz="1400">
                <a:solidFill>
                  <a:srgbClr val="FF99FF"/>
                </a:solidFill>
              </a:rPr>
              <a:t>Task</a:t>
            </a:r>
            <a:r>
              <a:rPr kumimoji="0" lang="en-US" sz="1400">
                <a:solidFill>
                  <a:schemeClr val="tx1"/>
                </a:solidFill>
              </a:rPr>
              <a:t> a 	| </a:t>
            </a:r>
            <a:r>
              <a:rPr kumimoji="0" lang="en-US" sz="1400">
                <a:solidFill>
                  <a:srgbClr val="66FF33"/>
                </a:solidFill>
              </a:rPr>
              <a:t>iTask </a:t>
            </a:r>
            <a:r>
              <a:rPr kumimoji="0" lang="en-US" sz="1400">
                <a:solidFill>
                  <a:schemeClr val="tx1"/>
                </a:solidFill>
              </a:rPr>
              <a:t>a</a:t>
            </a:r>
          </a:p>
          <a:p>
            <a:pPr marL="533400" indent="-533400" eaLnBrk="0" hangingPunct="0">
              <a:spcBef>
                <a:spcPct val="20000"/>
              </a:spcBef>
              <a:buClr>
                <a:srgbClr val="99CCFF"/>
              </a:buClr>
              <a:buFont typeface="Webdings" pitchFamily="18" charset="2"/>
              <a:buNone/>
            </a:pPr>
            <a:r>
              <a:rPr kumimoji="0" lang="en-US" sz="1400">
                <a:solidFill>
                  <a:srgbClr val="FFFF00"/>
                </a:solidFill>
              </a:rPr>
              <a:t>delegate</a:t>
            </a:r>
            <a:r>
              <a:rPr kumimoji="0" lang="en-US" sz="1400">
                <a:solidFill>
                  <a:schemeClr val="tx1"/>
                </a:solidFill>
              </a:rPr>
              <a:t> task</a:t>
            </a:r>
          </a:p>
          <a:p>
            <a:pPr marL="533400" indent="-533400" eaLnBrk="0" hangingPunct="0">
              <a:spcBef>
                <a:spcPct val="20000"/>
              </a:spcBef>
              <a:buClr>
                <a:srgbClr val="99CCFF"/>
              </a:buClr>
              <a:buFont typeface="Webdings" pitchFamily="18" charset="2"/>
              <a:buNone/>
            </a:pPr>
            <a:r>
              <a:rPr kumimoji="0" lang="en-US" sz="1400">
                <a:solidFill>
                  <a:schemeClr val="tx1"/>
                </a:solidFill>
              </a:rPr>
              <a:t>	=		</a:t>
            </a:r>
            <a:r>
              <a:rPr kumimoji="0" lang="en-US" sz="1400">
                <a:solidFill>
                  <a:srgbClr val="FFFF00"/>
                </a:solidFill>
              </a:rPr>
              <a:t>enterChoiceWithShared </a:t>
            </a:r>
            <a:r>
              <a:rPr kumimoji="0" lang="en-US" sz="1400">
                <a:solidFill>
                  <a:schemeClr val="tx1"/>
                </a:solidFill>
              </a:rPr>
              <a:t>"Select someone to delegate the task to:" [] users</a:t>
            </a:r>
          </a:p>
          <a:p>
            <a:pPr marL="533400" indent="-533400" eaLnBrk="0" hangingPunct="0">
              <a:spcBef>
                <a:spcPct val="20000"/>
              </a:spcBef>
              <a:buClr>
                <a:srgbClr val="99CCFF"/>
              </a:buClr>
              <a:buFont typeface="Webdings" pitchFamily="18" charset="2"/>
              <a:buNone/>
            </a:pPr>
            <a:r>
              <a:rPr kumimoji="0" lang="en-US" sz="1400">
                <a:solidFill>
                  <a:schemeClr val="tx1"/>
                </a:solidFill>
              </a:rPr>
              <a:t>	</a:t>
            </a:r>
            <a:r>
              <a:rPr kumimoji="0" lang="en-US" sz="1400">
                <a:solidFill>
                  <a:srgbClr val="FFFF00"/>
                </a:solidFill>
              </a:rPr>
              <a:t>&gt;&gt;=</a:t>
            </a:r>
            <a:r>
              <a:rPr kumimoji="0" lang="en-US" sz="1400">
                <a:solidFill>
                  <a:schemeClr val="tx1"/>
                </a:solidFill>
              </a:rPr>
              <a:t> \user </a:t>
            </a:r>
            <a:r>
              <a:rPr lang="en-US" sz="1400" b="1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kumimoji="0" lang="en-US" sz="1400">
                <a:solidFill>
                  <a:schemeClr val="tx1"/>
                </a:solidFill>
              </a:rPr>
              <a:t> 	user </a:t>
            </a:r>
            <a:r>
              <a:rPr kumimoji="0" lang="en-US" sz="1400">
                <a:solidFill>
                  <a:srgbClr val="FFFF00"/>
                </a:solidFill>
              </a:rPr>
              <a:t>@:</a:t>
            </a:r>
            <a:r>
              <a:rPr kumimoji="0" lang="en-US" sz="1400">
                <a:solidFill>
                  <a:schemeClr val="tx1"/>
                </a:solidFill>
              </a:rPr>
              <a:t> (task </a:t>
            </a:r>
            <a:r>
              <a:rPr kumimoji="0" lang="en-US" sz="1400">
                <a:solidFill>
                  <a:srgbClr val="FFFF00"/>
                </a:solidFill>
              </a:rPr>
              <a:t>&gt;&gt;=</a:t>
            </a:r>
            <a:r>
              <a:rPr kumimoji="0" lang="en-US" sz="1400">
                <a:solidFill>
                  <a:schemeClr val="tx1"/>
                </a:solidFill>
              </a:rPr>
              <a:t> return)</a:t>
            </a:r>
          </a:p>
          <a:p>
            <a:pPr marL="533400" indent="-533400" eaLnBrk="0" hangingPunct="0">
              <a:spcBef>
                <a:spcPct val="20000"/>
              </a:spcBef>
              <a:buClr>
                <a:srgbClr val="99CCFF"/>
              </a:buClr>
              <a:buFont typeface="Webdings" pitchFamily="18" charset="2"/>
              <a:buNone/>
            </a:pPr>
            <a:r>
              <a:rPr kumimoji="0" lang="en-US" sz="1400">
                <a:solidFill>
                  <a:schemeClr val="tx1"/>
                </a:solidFill>
              </a:rPr>
              <a:t>	</a:t>
            </a:r>
            <a:r>
              <a:rPr kumimoji="0" lang="en-US" sz="1400">
                <a:solidFill>
                  <a:srgbClr val="FFFF00"/>
                </a:solidFill>
              </a:rPr>
              <a:t>&gt;&gt;=</a:t>
            </a:r>
            <a:r>
              <a:rPr kumimoji="0" lang="en-US" sz="1400">
                <a:solidFill>
                  <a:schemeClr val="tx1"/>
                </a:solidFill>
              </a:rPr>
              <a:t> \result </a:t>
            </a:r>
            <a:r>
              <a:rPr lang="en-US" sz="1400" b="1">
                <a:solidFill>
                  <a:schemeClr val="tx1"/>
                </a:solidFill>
                <a:sym typeface="Symbol" pitchFamily="18" charset="2"/>
              </a:rPr>
              <a:t> </a:t>
            </a:r>
            <a:r>
              <a:rPr kumimoji="0" lang="en-US" sz="1400">
                <a:solidFill>
                  <a:schemeClr val="tx1"/>
                </a:solidFill>
              </a:rPr>
              <a:t>&gt;	</a:t>
            </a:r>
            <a:r>
              <a:rPr kumimoji="0" lang="en-US" sz="1400">
                <a:solidFill>
                  <a:srgbClr val="FFFF00"/>
                </a:solidFill>
              </a:rPr>
              <a:t>viewInformation </a:t>
            </a:r>
            <a:r>
              <a:rPr kumimoji="0" lang="en-US" sz="1400">
                <a:solidFill>
                  <a:schemeClr val="tx1"/>
                </a:solidFill>
              </a:rPr>
              <a:t>"The result is:" [] result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8" y="2470924"/>
            <a:ext cx="5863047" cy="1236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pPr marL="342900" indent="-342900" algn="ctr"/>
            <a:r>
              <a:rPr lang="en-US" i="1" u="sng" dirty="0" smtClean="0">
                <a:solidFill>
                  <a:srgbClr val="FFFF00"/>
                </a:solidFill>
              </a:rPr>
              <a:t>S</a:t>
            </a:r>
            <a:r>
              <a:rPr lang="en-US" i="1" dirty="0" smtClean="0">
                <a:solidFill>
                  <a:srgbClr val="FFFF00"/>
                </a:solidFill>
              </a:rPr>
              <a:t>hared </a:t>
            </a:r>
            <a:r>
              <a:rPr lang="en-US" i="1" u="sng" dirty="0" smtClean="0">
                <a:solidFill>
                  <a:srgbClr val="FFFF00"/>
                </a:solidFill>
              </a:rPr>
              <a:t>D</a:t>
            </a:r>
            <a:r>
              <a:rPr lang="en-US" i="1" dirty="0" smtClean="0">
                <a:solidFill>
                  <a:srgbClr val="FFFF00"/>
                </a:solidFill>
              </a:rPr>
              <a:t>ata </a:t>
            </a:r>
            <a:r>
              <a:rPr lang="en-US" i="1" u="sng" dirty="0" smtClean="0">
                <a:solidFill>
                  <a:srgbClr val="FFFF00"/>
                </a:solidFill>
              </a:rPr>
              <a:t>S</a:t>
            </a:r>
            <a:r>
              <a:rPr lang="en-US" i="1" dirty="0" smtClean="0">
                <a:solidFill>
                  <a:srgbClr val="FFFF00"/>
                </a:solidFill>
              </a:rPr>
              <a:t>ources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9067800" cy="5517344"/>
          </a:xfrm>
        </p:spPr>
        <p:txBody>
          <a:bodyPr tIns="0" bIns="0">
            <a:spAutoFit/>
          </a:bodyPr>
          <a:lstStyle/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There are many different types of data storages, sources, sinks, one can use to exchange information:</a:t>
            </a:r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- Shared Memory           , Files              , Cloud             , Time            , Sensors , ….</a:t>
            </a:r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>
              <a:solidFill>
                <a:srgbClr val="FFFF00"/>
              </a:solidFill>
            </a:endParaRPr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>
              <a:solidFill>
                <a:srgbClr val="FFFF00"/>
              </a:solidFill>
            </a:endParaRPr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solidFill>
                  <a:srgbClr val="FFFF00"/>
                </a:solidFill>
              </a:rPr>
              <a:t>SDS</a:t>
            </a:r>
            <a:r>
              <a:rPr lang="en-US" sz="1400" dirty="0" smtClean="0"/>
              <a:t>: </a:t>
            </a:r>
            <a:r>
              <a:rPr lang="en-US" sz="1400" i="1" u="sng" dirty="0" smtClean="0">
                <a:solidFill>
                  <a:srgbClr val="FFFF00"/>
                </a:solidFill>
              </a:rPr>
              <a:t>one</a:t>
            </a:r>
            <a:r>
              <a:rPr lang="en-US" sz="1400" i="1" dirty="0" smtClean="0">
                <a:solidFill>
                  <a:srgbClr val="FFFF00"/>
                </a:solidFill>
              </a:rPr>
              <a:t> </a:t>
            </a:r>
            <a:r>
              <a:rPr lang="en-US" sz="1400" dirty="0" smtClean="0">
                <a:solidFill>
                  <a:srgbClr val="FFFF00"/>
                </a:solidFill>
              </a:rPr>
              <a:t>abstraction layer</a:t>
            </a:r>
            <a:r>
              <a:rPr lang="en-US" sz="1400" dirty="0" smtClean="0"/>
              <a:t> for </a:t>
            </a:r>
            <a:r>
              <a:rPr lang="en-US" sz="1400" i="1" u="sng" dirty="0" smtClean="0">
                <a:solidFill>
                  <a:srgbClr val="FFFF00"/>
                </a:solidFill>
              </a:rPr>
              <a:t>any</a:t>
            </a:r>
            <a:r>
              <a:rPr lang="en-US" sz="1400" dirty="0" smtClean="0">
                <a:solidFill>
                  <a:srgbClr val="FFFF00"/>
                </a:solidFill>
              </a:rPr>
              <a:t> type of shared data</a:t>
            </a:r>
            <a:r>
              <a:rPr lang="en-US" sz="1400" dirty="0" smtClean="0"/>
              <a:t>: easy to use for the </a:t>
            </a:r>
            <a:r>
              <a:rPr lang="en-US" sz="1400" dirty="0" err="1" smtClean="0"/>
              <a:t>progammer</a:t>
            </a:r>
            <a:endParaRPr lang="en-US" sz="1400" dirty="0" smtClean="0"/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:: </a:t>
            </a:r>
            <a:r>
              <a:rPr lang="en-US" sz="1400" dirty="0" err="1" smtClean="0">
                <a:solidFill>
                  <a:srgbClr val="FF99FF"/>
                </a:solidFill>
              </a:rPr>
              <a:t>RWShared</a:t>
            </a:r>
            <a:r>
              <a:rPr lang="en-US" sz="1400" dirty="0" smtClean="0">
                <a:solidFill>
                  <a:srgbClr val="FF99FF"/>
                </a:solidFill>
              </a:rPr>
              <a:t>  r w</a:t>
            </a:r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	- Reading and Writing can be of </a:t>
            </a:r>
            <a:r>
              <a:rPr lang="en-US" sz="1400" i="1" dirty="0" smtClean="0"/>
              <a:t>different</a:t>
            </a:r>
            <a:r>
              <a:rPr lang="en-US" sz="1400" dirty="0" smtClean="0"/>
              <a:t> type</a:t>
            </a:r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	- It includes a </a:t>
            </a:r>
            <a:r>
              <a:rPr lang="en-US" sz="1400" dirty="0" smtClean="0">
                <a:solidFill>
                  <a:schemeClr val="folHlink"/>
                </a:solidFill>
              </a:rPr>
              <a:t>publish-subscribe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folHlink"/>
                </a:solidFill>
              </a:rPr>
              <a:t>system</a:t>
            </a:r>
            <a:r>
              <a:rPr lang="en-US" sz="1400" dirty="0" smtClean="0"/>
              <a:t>: </a:t>
            </a:r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				* task </a:t>
            </a:r>
            <a:r>
              <a:rPr lang="en-US" sz="1400" i="1" dirty="0" smtClean="0"/>
              <a:t>looking</a:t>
            </a:r>
            <a:r>
              <a:rPr lang="en-US" sz="1400" dirty="0" smtClean="0"/>
              <a:t> at a share are automatically notified when the share has changed</a:t>
            </a:r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	- Fine-tuning :	* which kind of change should trigger a notification ?</a:t>
            </a:r>
            <a:br>
              <a:rPr lang="en-US" sz="1400" dirty="0" smtClean="0"/>
            </a:br>
            <a:r>
              <a:rPr lang="en-US" sz="1400" dirty="0" smtClean="0"/>
              <a:t>			* how to react on a race-condition ?</a:t>
            </a:r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	- SDS’s  can be composed from others using special </a:t>
            </a:r>
            <a:r>
              <a:rPr lang="en-US" sz="1400" dirty="0" smtClean="0">
                <a:solidFill>
                  <a:schemeClr val="folHlink"/>
                </a:solidFill>
              </a:rPr>
              <a:t>Share </a:t>
            </a:r>
            <a:r>
              <a:rPr lang="en-US" sz="1400" dirty="0" err="1" smtClean="0">
                <a:solidFill>
                  <a:schemeClr val="folHlink"/>
                </a:solidFill>
              </a:rPr>
              <a:t>Combinators</a:t>
            </a:r>
            <a:endParaRPr lang="en-US" sz="1400" dirty="0" smtClean="0">
              <a:solidFill>
                <a:schemeClr val="folHlink"/>
              </a:solidFill>
            </a:endParaRPr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buFontTx/>
              <a:buChar char="-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:: </a:t>
            </a:r>
            <a:r>
              <a:rPr lang="en-US" sz="1400" dirty="0" smtClean="0">
                <a:solidFill>
                  <a:srgbClr val="FF99FF"/>
                </a:solidFill>
              </a:rPr>
              <a:t>Shared a    </a:t>
            </a:r>
            <a:r>
              <a:rPr lang="en-US" sz="1400" dirty="0" smtClean="0"/>
              <a:t>	:== </a:t>
            </a:r>
            <a:r>
              <a:rPr lang="en-US" sz="1400" dirty="0" err="1" smtClean="0">
                <a:solidFill>
                  <a:srgbClr val="FF99FF"/>
                </a:solidFill>
              </a:rPr>
              <a:t>RWShared</a:t>
            </a:r>
            <a:r>
              <a:rPr lang="en-US" sz="1400" dirty="0" smtClean="0">
                <a:solidFill>
                  <a:srgbClr val="FF99FF"/>
                </a:solidFill>
              </a:rPr>
              <a:t> a  </a:t>
            </a:r>
            <a:r>
              <a:rPr lang="en-US" sz="1400" dirty="0" err="1" smtClean="0">
                <a:solidFill>
                  <a:srgbClr val="FF99FF"/>
                </a:solidFill>
              </a:rPr>
              <a:t>a</a:t>
            </a:r>
            <a:endParaRPr lang="en-US" sz="1400" dirty="0" smtClean="0">
              <a:solidFill>
                <a:srgbClr val="FF99FF"/>
              </a:solidFill>
            </a:endParaRPr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>
              <a:solidFill>
                <a:srgbClr val="FF99FF"/>
              </a:solidFill>
            </a:endParaRPr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::</a:t>
            </a:r>
            <a:r>
              <a:rPr lang="en-US" sz="1400" dirty="0" smtClean="0">
                <a:solidFill>
                  <a:srgbClr val="FF99FF"/>
                </a:solidFill>
              </a:rPr>
              <a:t> </a:t>
            </a:r>
            <a:r>
              <a:rPr lang="en-US" sz="1400" dirty="0" err="1" smtClean="0">
                <a:solidFill>
                  <a:srgbClr val="FF99FF"/>
                </a:solidFill>
              </a:rPr>
              <a:t>ReadOnlyShared</a:t>
            </a:r>
            <a:r>
              <a:rPr lang="en-US" sz="1400" dirty="0" smtClean="0">
                <a:solidFill>
                  <a:srgbClr val="FF99FF"/>
                </a:solidFill>
              </a:rPr>
              <a:t> a	</a:t>
            </a:r>
            <a:r>
              <a:rPr lang="en-US" sz="1400" dirty="0" smtClean="0"/>
              <a:t>:==</a:t>
            </a:r>
            <a:r>
              <a:rPr lang="en-US" sz="1400" dirty="0" smtClean="0">
                <a:solidFill>
                  <a:srgbClr val="FF99FF"/>
                </a:solidFill>
              </a:rPr>
              <a:t> </a:t>
            </a:r>
            <a:r>
              <a:rPr lang="en-US" sz="1400" dirty="0" err="1" smtClean="0">
                <a:solidFill>
                  <a:srgbClr val="FF99FF"/>
                </a:solidFill>
              </a:rPr>
              <a:t>RWShared</a:t>
            </a:r>
            <a:r>
              <a:rPr lang="en-US" sz="1400" dirty="0" smtClean="0">
                <a:solidFill>
                  <a:srgbClr val="FF99FF"/>
                </a:solidFill>
              </a:rPr>
              <a:t> a Void</a:t>
            </a:r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::</a:t>
            </a:r>
            <a:r>
              <a:rPr lang="en-US" sz="1400" dirty="0" smtClean="0">
                <a:solidFill>
                  <a:srgbClr val="FF99FF"/>
                </a:solidFill>
              </a:rPr>
              <a:t> </a:t>
            </a:r>
            <a:r>
              <a:rPr lang="en-US" sz="1400" dirty="0" err="1" smtClean="0">
                <a:solidFill>
                  <a:srgbClr val="FF99FF"/>
                </a:solidFill>
              </a:rPr>
              <a:t>WriteOnlyShared</a:t>
            </a:r>
            <a:r>
              <a:rPr lang="en-US" sz="1400" dirty="0" smtClean="0">
                <a:solidFill>
                  <a:srgbClr val="FF99FF"/>
                </a:solidFill>
              </a:rPr>
              <a:t> a	</a:t>
            </a:r>
            <a:r>
              <a:rPr lang="en-US" sz="1400" dirty="0" smtClean="0"/>
              <a:t>:==</a:t>
            </a:r>
            <a:r>
              <a:rPr lang="en-US" sz="1400" dirty="0" smtClean="0">
                <a:solidFill>
                  <a:srgbClr val="FF99FF"/>
                </a:solidFill>
              </a:rPr>
              <a:t> </a:t>
            </a:r>
            <a:r>
              <a:rPr lang="en-US" sz="1400" dirty="0" err="1" smtClean="0">
                <a:solidFill>
                  <a:srgbClr val="FF99FF"/>
                </a:solidFill>
              </a:rPr>
              <a:t>RWShared</a:t>
            </a:r>
            <a:r>
              <a:rPr lang="en-US" sz="1400" dirty="0" smtClean="0">
                <a:solidFill>
                  <a:srgbClr val="FF99FF"/>
                </a:solidFill>
              </a:rPr>
              <a:t> Void a</a:t>
            </a:r>
            <a:endParaRPr lang="en-US" sz="1400" dirty="0" smtClean="0">
              <a:solidFill>
                <a:srgbClr val="FFFF00"/>
              </a:solidFill>
            </a:endParaRPr>
          </a:p>
        </p:txBody>
      </p:sp>
      <p:pic>
        <p:nvPicPr>
          <p:cNvPr id="21507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3688" y="1298575"/>
            <a:ext cx="68897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1013" y="1368425"/>
            <a:ext cx="5032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9563" y="1404938"/>
            <a:ext cx="4778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13363" y="1458913"/>
            <a:ext cx="48101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1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8424863" y="6553200"/>
            <a:ext cx="719137" cy="304800"/>
          </a:xfrm>
          <a:noFill/>
        </p:spPr>
        <p:txBody>
          <a:bodyPr/>
          <a:lstStyle/>
          <a:p>
            <a:fld id="{58239FC5-E534-492E-89FC-0D2325BBF328}" type="slidenum">
              <a:rPr lang="en-US" smtClean="0">
                <a:cs typeface="Arial" charset="0"/>
              </a:rPr>
              <a:pPr/>
              <a:t>18</a:t>
            </a:fld>
            <a:endParaRPr lang="en-US" smtClean="0">
              <a:cs typeface="Arial" charset="0"/>
            </a:endParaRPr>
          </a:p>
        </p:txBody>
      </p:sp>
      <p:sp>
        <p:nvSpPr>
          <p:cNvPr id="21512" name="Rechthoek 10"/>
          <p:cNvSpPr>
            <a:spLocks noChangeArrowheads="1"/>
          </p:cNvSpPr>
          <p:nvPr/>
        </p:nvSpPr>
        <p:spPr bwMode="auto">
          <a:xfrm>
            <a:off x="76200" y="2459038"/>
            <a:ext cx="8764588" cy="331787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/>
          </a:p>
        </p:txBody>
      </p:sp>
      <p:pic>
        <p:nvPicPr>
          <p:cNvPr id="21513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1013" y="1368425"/>
            <a:ext cx="5032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4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3688" y="1298575"/>
            <a:ext cx="68897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5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1013" y="1368425"/>
            <a:ext cx="5032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6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9563" y="1404938"/>
            <a:ext cx="4778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7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3688" y="1298575"/>
            <a:ext cx="68897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8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1013" y="1368425"/>
            <a:ext cx="5032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9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13363" y="1458913"/>
            <a:ext cx="48101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0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9563" y="1404938"/>
            <a:ext cx="4778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1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3688" y="1298575"/>
            <a:ext cx="68897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2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1013" y="1368425"/>
            <a:ext cx="5032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3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1013" y="1368425"/>
            <a:ext cx="5032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4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3688" y="1298575"/>
            <a:ext cx="68897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5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1013" y="1368425"/>
            <a:ext cx="5032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6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9563" y="1404938"/>
            <a:ext cx="4778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7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3688" y="1298575"/>
            <a:ext cx="68897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8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1013" y="1368425"/>
            <a:ext cx="5032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9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1013" y="1368425"/>
            <a:ext cx="5032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30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3688" y="1298575"/>
            <a:ext cx="68897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31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1013" y="1368425"/>
            <a:ext cx="5032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32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9563" y="1404938"/>
            <a:ext cx="4778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33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3688" y="1298575"/>
            <a:ext cx="68897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34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1013" y="1368425"/>
            <a:ext cx="5032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4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13363" y="1458913"/>
            <a:ext cx="48101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41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9563" y="1404938"/>
            <a:ext cx="4778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42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3688" y="1298575"/>
            <a:ext cx="68897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43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1013" y="1368425"/>
            <a:ext cx="5032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940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pPr marL="342900" indent="-342900" algn="ctr"/>
            <a:r>
              <a:rPr lang="en-US" i="1" u="sng" smtClean="0">
                <a:solidFill>
                  <a:srgbClr val="FFFF00"/>
                </a:solidFill>
              </a:rPr>
              <a:t>S</a:t>
            </a:r>
            <a:r>
              <a:rPr lang="en-US" i="1" smtClean="0">
                <a:solidFill>
                  <a:srgbClr val="FFFF00"/>
                </a:solidFill>
              </a:rPr>
              <a:t>hared </a:t>
            </a:r>
            <a:r>
              <a:rPr lang="en-US" i="1" u="sng" smtClean="0">
                <a:solidFill>
                  <a:srgbClr val="FFFF00"/>
                </a:solidFill>
              </a:rPr>
              <a:t>D</a:t>
            </a:r>
            <a:r>
              <a:rPr lang="en-US" i="1" smtClean="0">
                <a:solidFill>
                  <a:srgbClr val="FFFF00"/>
                </a:solidFill>
              </a:rPr>
              <a:t>ata </a:t>
            </a:r>
            <a:r>
              <a:rPr lang="en-US" i="1" u="sng" smtClean="0">
                <a:solidFill>
                  <a:srgbClr val="FFFF00"/>
                </a:solidFill>
              </a:rPr>
              <a:t>S</a:t>
            </a:r>
            <a:r>
              <a:rPr lang="en-US" i="1" smtClean="0">
                <a:solidFill>
                  <a:srgbClr val="FFFF00"/>
                </a:solidFill>
              </a:rPr>
              <a:t>ources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28675"/>
            <a:ext cx="9067800" cy="5386388"/>
          </a:xfrm>
        </p:spPr>
        <p:txBody>
          <a:bodyPr tIns="0" bIns="0">
            <a:spAutoFit/>
          </a:bodyPr>
          <a:lstStyle/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US" sz="1400" dirty="0" smtClean="0">
              <a:latin typeface="+mj-lt"/>
            </a:endParaRP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1400" i="1" dirty="0" smtClean="0">
                <a:latin typeface="+mj-lt"/>
              </a:rPr>
              <a:t>Creating an SDS:</a:t>
            </a:r>
            <a:endParaRPr lang="en-US" sz="1400" i="1" dirty="0" smtClean="0">
              <a:solidFill>
                <a:srgbClr val="FFFF00"/>
              </a:solidFill>
              <a:latin typeface="+mj-lt"/>
            </a:endParaRP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1400" dirty="0" err="1" smtClean="0">
                <a:solidFill>
                  <a:srgbClr val="FFFF00"/>
                </a:solidFill>
              </a:rPr>
              <a:t>withShared</a:t>
            </a:r>
            <a:r>
              <a:rPr lang="en-US" sz="1400" dirty="0" smtClean="0"/>
              <a:t> 		:: </a:t>
            </a:r>
            <a:r>
              <a:rPr lang="en-US" sz="1400" dirty="0" smtClean="0">
                <a:solidFill>
                  <a:srgbClr val="FF99FF"/>
                </a:solidFill>
              </a:rPr>
              <a:t>a</a:t>
            </a:r>
            <a:r>
              <a:rPr lang="en-US" sz="1400" dirty="0" smtClean="0"/>
              <a:t>  ((</a:t>
            </a:r>
            <a:r>
              <a:rPr lang="en-US" sz="1400" dirty="0" smtClean="0">
                <a:solidFill>
                  <a:srgbClr val="FF99FF"/>
                </a:solidFill>
              </a:rPr>
              <a:t>Shared a</a:t>
            </a:r>
            <a:r>
              <a:rPr lang="en-US" sz="1400" dirty="0" smtClean="0"/>
              <a:t>) </a:t>
            </a:r>
            <a:r>
              <a:rPr lang="en-US" sz="1400" b="1" dirty="0" smtClean="0">
                <a:cs typeface="Courier New" pitchFamily="49" charset="0"/>
              </a:rPr>
              <a:t>→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Task b</a:t>
            </a:r>
            <a:r>
              <a:rPr lang="en-US" sz="1400" dirty="0" smtClean="0"/>
              <a:t>)	 </a:t>
            </a:r>
            <a:r>
              <a:rPr lang="en-US" sz="1400" b="1" dirty="0" smtClean="0">
                <a:cs typeface="Courier New" pitchFamily="49" charset="0"/>
              </a:rPr>
              <a:t>→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Task b</a:t>
            </a:r>
            <a:r>
              <a:rPr lang="en-US" sz="1400" dirty="0" smtClean="0"/>
              <a:t> 	| </a:t>
            </a:r>
            <a:r>
              <a:rPr lang="en-US" sz="1400" dirty="0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b	</a:t>
            </a:r>
            <a:r>
              <a:rPr lang="en-US" sz="1400" dirty="0" smtClean="0">
                <a:solidFill>
                  <a:srgbClr val="B2B2B2"/>
                </a:solidFill>
              </a:rPr>
              <a:t>// Shared memory</a:t>
            </a: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US" sz="1400" dirty="0" smtClean="0">
              <a:solidFill>
                <a:srgbClr val="FFFF00"/>
              </a:solidFill>
              <a:latin typeface="+mj-lt"/>
            </a:endParaRP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1400" dirty="0" err="1" smtClean="0">
                <a:solidFill>
                  <a:srgbClr val="FFFF00"/>
                </a:solidFill>
              </a:rPr>
              <a:t>sharedStore</a:t>
            </a:r>
            <a:r>
              <a:rPr lang="en-US" sz="1400" dirty="0" smtClean="0">
                <a:solidFill>
                  <a:srgbClr val="FFFF00"/>
                </a:solidFill>
              </a:rPr>
              <a:t> 		</a:t>
            </a:r>
            <a:r>
              <a:rPr lang="en-US" sz="1400" dirty="0" smtClean="0"/>
              <a:t>:: </a:t>
            </a:r>
            <a:r>
              <a:rPr lang="en-US" sz="1400" dirty="0" smtClean="0">
                <a:solidFill>
                  <a:srgbClr val="FF99FF"/>
                </a:solidFill>
              </a:rPr>
              <a:t>String  a</a:t>
            </a:r>
            <a:r>
              <a:rPr lang="en-US" sz="1400" dirty="0" smtClean="0"/>
              <a:t> 			</a:t>
            </a:r>
            <a:r>
              <a:rPr lang="en-US" sz="1400" b="1" dirty="0" smtClean="0">
                <a:cs typeface="Courier New" pitchFamily="49" charset="0"/>
              </a:rPr>
              <a:t>→ </a:t>
            </a:r>
            <a:r>
              <a:rPr lang="en-US" sz="1400" dirty="0" smtClean="0">
                <a:solidFill>
                  <a:srgbClr val="FF99FF"/>
                </a:solidFill>
              </a:rPr>
              <a:t>Shared a </a:t>
            </a:r>
            <a:r>
              <a:rPr lang="en-US" sz="1400" dirty="0" smtClean="0"/>
              <a:t>	| </a:t>
            </a:r>
            <a:r>
              <a:rPr lang="en-US" sz="1400" dirty="0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a	</a:t>
            </a:r>
            <a:r>
              <a:rPr lang="en-US" sz="1400" dirty="0" smtClean="0">
                <a:solidFill>
                  <a:srgbClr val="B2B2B2"/>
                </a:solidFill>
              </a:rPr>
              <a:t>// Special File</a:t>
            </a: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1400" dirty="0" err="1">
                <a:solidFill>
                  <a:srgbClr val="FFFF00"/>
                </a:solidFill>
              </a:rPr>
              <a:t>externalFile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 smtClean="0"/>
              <a:t>		:: </a:t>
            </a:r>
            <a:r>
              <a:rPr lang="en-US" sz="1400" dirty="0" err="1" smtClean="0">
                <a:solidFill>
                  <a:srgbClr val="FF99FF"/>
                </a:solidFill>
              </a:rPr>
              <a:t>FilePath</a:t>
            </a:r>
            <a:r>
              <a:rPr lang="en-US" sz="1400" dirty="0" smtClean="0">
                <a:solidFill>
                  <a:srgbClr val="FF99FF"/>
                </a:solidFill>
              </a:rPr>
              <a:t> </a:t>
            </a:r>
            <a:r>
              <a:rPr lang="en-US" sz="1400" dirty="0" smtClean="0"/>
              <a:t>			</a:t>
            </a:r>
            <a:r>
              <a:rPr lang="en-US" sz="1400" b="1" dirty="0" smtClean="0">
                <a:cs typeface="Courier New" pitchFamily="49" charset="0"/>
              </a:rPr>
              <a:t>→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rgbClr val="FF99FF"/>
                </a:solidFill>
              </a:rPr>
              <a:t>Shared </a:t>
            </a:r>
            <a:r>
              <a:rPr lang="en-US" sz="1400" dirty="0" smtClean="0">
                <a:solidFill>
                  <a:srgbClr val="FF99FF"/>
                </a:solidFill>
              </a:rPr>
              <a:t>String </a:t>
            </a:r>
            <a:r>
              <a:rPr lang="en-US" sz="1400" dirty="0" smtClean="0"/>
              <a:t>		</a:t>
            </a:r>
            <a:r>
              <a:rPr lang="en-US" sz="1400" dirty="0" smtClean="0">
                <a:solidFill>
                  <a:srgbClr val="B2B2B2"/>
                </a:solidFill>
              </a:rPr>
              <a:t>// Ordinary File</a:t>
            </a:r>
            <a:endParaRPr lang="en-US" sz="1400" dirty="0"/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1400" dirty="0" err="1">
                <a:solidFill>
                  <a:srgbClr val="FFFF00"/>
                </a:solidFill>
              </a:rPr>
              <a:t>sqlShare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 smtClean="0"/>
              <a:t>		:: </a:t>
            </a:r>
            <a:r>
              <a:rPr lang="en-US" sz="1400" dirty="0" err="1">
                <a:solidFill>
                  <a:srgbClr val="FF99FF"/>
                </a:solidFill>
              </a:rPr>
              <a:t>SQLDatabase</a:t>
            </a:r>
            <a:r>
              <a:rPr lang="en-US" sz="1400" dirty="0">
                <a:solidFill>
                  <a:srgbClr val="FF99FF"/>
                </a:solidFill>
              </a:rPr>
              <a:t> String</a:t>
            </a:r>
            <a:r>
              <a:rPr lang="en-US" sz="1400" dirty="0"/>
              <a:t> </a:t>
            </a:r>
            <a:r>
              <a:rPr lang="en-US" sz="1400" dirty="0" smtClean="0"/>
              <a:t> …	</a:t>
            </a:r>
            <a:r>
              <a:rPr lang="en-US" sz="1400" b="1" dirty="0">
                <a:cs typeface="Courier New" pitchFamily="49" charset="0"/>
              </a:rPr>
              <a:t>→</a:t>
            </a:r>
            <a:r>
              <a:rPr lang="en-US" sz="1400" dirty="0" smtClean="0"/>
              <a:t> </a:t>
            </a:r>
            <a:r>
              <a:rPr lang="en-US" sz="1400" dirty="0" err="1">
                <a:solidFill>
                  <a:srgbClr val="FF99FF"/>
                </a:solidFill>
              </a:rPr>
              <a:t>ReadWriteShared</a:t>
            </a:r>
            <a:r>
              <a:rPr lang="en-US" sz="1400" dirty="0">
                <a:solidFill>
                  <a:srgbClr val="FF99FF"/>
                </a:solidFill>
              </a:rPr>
              <a:t> r w</a:t>
            </a:r>
            <a:r>
              <a:rPr lang="en-US" sz="1400" dirty="0"/>
              <a:t>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B2B2B2"/>
                </a:solidFill>
              </a:rPr>
              <a:t>// SQL Database</a:t>
            </a:r>
            <a:endParaRPr lang="en-US" sz="1400" dirty="0">
              <a:solidFill>
                <a:srgbClr val="B2B2B2"/>
              </a:solidFill>
            </a:endParaRP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US" sz="1400" dirty="0" smtClean="0"/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1400" i="1" dirty="0" smtClean="0"/>
              <a:t>Reading an SDS:</a:t>
            </a: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1400" dirty="0" smtClean="0">
                <a:solidFill>
                  <a:srgbClr val="FFFF00"/>
                </a:solidFill>
              </a:rPr>
              <a:t>get</a:t>
            </a:r>
            <a:r>
              <a:rPr lang="en-US" sz="1400" dirty="0" smtClean="0"/>
              <a:t> :: (</a:t>
            </a:r>
            <a:r>
              <a:rPr lang="en-US" sz="1400" dirty="0" err="1" smtClean="0">
                <a:solidFill>
                  <a:srgbClr val="FF99FF"/>
                </a:solidFill>
              </a:rPr>
              <a:t>RWShared</a:t>
            </a:r>
            <a:r>
              <a:rPr lang="en-US" sz="1400" dirty="0" smtClean="0">
                <a:solidFill>
                  <a:srgbClr val="FF99FF"/>
                </a:solidFill>
              </a:rPr>
              <a:t> r w</a:t>
            </a:r>
            <a:r>
              <a:rPr lang="en-US" sz="1400" dirty="0" smtClean="0"/>
              <a:t>) 				</a:t>
            </a:r>
            <a:r>
              <a:rPr lang="en-US" sz="1400" b="1" dirty="0" smtClean="0">
                <a:cs typeface="Courier New" pitchFamily="49" charset="0"/>
              </a:rPr>
              <a:t>→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Task r</a:t>
            </a:r>
            <a:r>
              <a:rPr lang="en-US" sz="1400" dirty="0" smtClean="0"/>
              <a:t> 	| </a:t>
            </a:r>
            <a:r>
              <a:rPr lang="en-US" sz="1400" dirty="0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r	</a:t>
            </a:r>
            <a:r>
              <a:rPr lang="en-US" sz="1400" dirty="0" smtClean="0">
                <a:solidFill>
                  <a:srgbClr val="B2B2B2"/>
                </a:solidFill>
              </a:rPr>
              <a:t>// read once</a:t>
            </a: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US" sz="1400" dirty="0" smtClean="0"/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1400" dirty="0" err="1">
                <a:solidFill>
                  <a:srgbClr val="FFFF00"/>
                </a:solidFill>
              </a:rPr>
              <a:t>currentTime</a:t>
            </a:r>
            <a:r>
              <a:rPr lang="en-US" sz="1400" dirty="0">
                <a:solidFill>
                  <a:srgbClr val="FF99FF"/>
                </a:solidFill>
              </a:rPr>
              <a:t>		</a:t>
            </a:r>
            <a:r>
              <a:rPr lang="en-US" sz="1400" dirty="0"/>
              <a:t>::</a:t>
            </a:r>
            <a:r>
              <a:rPr lang="en-US" sz="1400" dirty="0">
                <a:solidFill>
                  <a:srgbClr val="FF99FF"/>
                </a:solidFill>
              </a:rPr>
              <a:t> </a:t>
            </a:r>
            <a:r>
              <a:rPr lang="en-US" sz="1400" dirty="0" err="1">
                <a:solidFill>
                  <a:srgbClr val="FF99FF"/>
                </a:solidFill>
              </a:rPr>
              <a:t>ReadOnlyShared</a:t>
            </a:r>
            <a:r>
              <a:rPr lang="en-US" sz="1400" dirty="0">
                <a:solidFill>
                  <a:srgbClr val="FF99FF"/>
                </a:solidFill>
              </a:rPr>
              <a:t> Time</a:t>
            </a: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1400" dirty="0" err="1">
                <a:solidFill>
                  <a:srgbClr val="FFFF00"/>
                </a:solidFill>
              </a:rPr>
              <a:t>currentDate</a:t>
            </a:r>
            <a:r>
              <a:rPr lang="en-US" sz="1400" dirty="0">
                <a:solidFill>
                  <a:srgbClr val="FF99FF"/>
                </a:solidFill>
              </a:rPr>
              <a:t>		</a:t>
            </a:r>
            <a:r>
              <a:rPr lang="en-US" sz="1400" dirty="0"/>
              <a:t>::</a:t>
            </a:r>
            <a:r>
              <a:rPr lang="en-US" sz="1400" dirty="0">
                <a:solidFill>
                  <a:srgbClr val="FF99FF"/>
                </a:solidFill>
              </a:rPr>
              <a:t> </a:t>
            </a:r>
            <a:r>
              <a:rPr lang="en-US" sz="1400" dirty="0" err="1">
                <a:solidFill>
                  <a:srgbClr val="FF99FF"/>
                </a:solidFill>
              </a:rPr>
              <a:t>ReadOnlyShared</a:t>
            </a:r>
            <a:r>
              <a:rPr lang="en-US" sz="1400" dirty="0">
                <a:solidFill>
                  <a:srgbClr val="FF99FF"/>
                </a:solidFill>
              </a:rPr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Date</a:t>
            </a: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1400" dirty="0" err="1" smtClean="0">
                <a:solidFill>
                  <a:srgbClr val="FFFF00"/>
                </a:solidFill>
                <a:cs typeface="Courier New" pitchFamily="49" charset="0"/>
              </a:rPr>
              <a:t>currentDateTime</a:t>
            </a:r>
            <a:r>
              <a:rPr lang="en-US" sz="1400" dirty="0" smtClean="0">
                <a:solidFill>
                  <a:srgbClr val="FFFF00"/>
                </a:solidFill>
                <a:cs typeface="Courier New" pitchFamily="49" charset="0"/>
              </a:rPr>
              <a:t>	</a:t>
            </a:r>
            <a:r>
              <a:rPr lang="en-US" sz="1400" dirty="0"/>
              <a:t>::</a:t>
            </a:r>
            <a:r>
              <a:rPr lang="en-US" sz="1400" dirty="0">
                <a:solidFill>
                  <a:srgbClr val="FF99FF"/>
                </a:solidFill>
              </a:rPr>
              <a:t> </a:t>
            </a:r>
            <a:r>
              <a:rPr lang="en-US" sz="1400" dirty="0" err="1">
                <a:solidFill>
                  <a:srgbClr val="FF99FF"/>
                </a:solidFill>
              </a:rPr>
              <a:t>ReadOnlyShared</a:t>
            </a:r>
            <a:r>
              <a:rPr lang="en-US" sz="1400" dirty="0">
                <a:solidFill>
                  <a:srgbClr val="FF99FF"/>
                </a:solidFill>
              </a:rPr>
              <a:t> </a:t>
            </a:r>
            <a:r>
              <a:rPr lang="en-US" sz="1400" dirty="0" err="1" smtClean="0">
                <a:solidFill>
                  <a:srgbClr val="FF99FF"/>
                </a:solidFill>
              </a:rPr>
              <a:t>DateTime</a:t>
            </a:r>
            <a:endParaRPr lang="en-US" sz="1400" dirty="0">
              <a:solidFill>
                <a:srgbClr val="FF99FF"/>
              </a:solidFill>
            </a:endParaRP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1400" dirty="0" err="1">
                <a:solidFill>
                  <a:srgbClr val="FFFF00"/>
                </a:solidFill>
              </a:rPr>
              <a:t>currentUser</a:t>
            </a:r>
            <a:r>
              <a:rPr lang="en-US" sz="1400" dirty="0">
                <a:solidFill>
                  <a:srgbClr val="FF99FF"/>
                </a:solidFill>
              </a:rPr>
              <a:t>		</a:t>
            </a:r>
            <a:r>
              <a:rPr lang="en-US" sz="1400" dirty="0"/>
              <a:t>::</a:t>
            </a:r>
            <a:r>
              <a:rPr lang="en-US" sz="1400" dirty="0">
                <a:solidFill>
                  <a:srgbClr val="FF99FF"/>
                </a:solidFill>
              </a:rPr>
              <a:t> </a:t>
            </a:r>
            <a:r>
              <a:rPr lang="en-US" sz="1400" dirty="0" err="1">
                <a:solidFill>
                  <a:srgbClr val="FF99FF"/>
                </a:solidFill>
              </a:rPr>
              <a:t>ReadOnlyShared</a:t>
            </a:r>
            <a:r>
              <a:rPr lang="en-US" sz="1400" dirty="0">
                <a:solidFill>
                  <a:srgbClr val="FF99FF"/>
                </a:solidFill>
              </a:rPr>
              <a:t> User</a:t>
            </a: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1400" dirty="0">
                <a:solidFill>
                  <a:srgbClr val="FFFF00"/>
                </a:solidFill>
              </a:rPr>
              <a:t>users			</a:t>
            </a:r>
            <a:r>
              <a:rPr lang="en-US" sz="1400" dirty="0"/>
              <a:t>:: </a:t>
            </a:r>
            <a:r>
              <a:rPr lang="en-US" sz="1400" dirty="0" err="1">
                <a:solidFill>
                  <a:srgbClr val="FF99FF"/>
                </a:solidFill>
              </a:rPr>
              <a:t>ReadOnlyShared</a:t>
            </a:r>
            <a:r>
              <a:rPr lang="en-US" sz="1400" dirty="0">
                <a:solidFill>
                  <a:srgbClr val="FF99FF"/>
                </a:solidFill>
              </a:rPr>
              <a:t> [User</a:t>
            </a:r>
            <a:r>
              <a:rPr lang="en-US" sz="1400" dirty="0" smtClean="0">
                <a:solidFill>
                  <a:srgbClr val="FF99FF"/>
                </a:solidFill>
              </a:rPr>
              <a:t>]</a:t>
            </a:r>
            <a:endParaRPr lang="en-US" sz="1400" i="1" dirty="0" smtClean="0"/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US" sz="1400" i="1" dirty="0"/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1400" i="1" dirty="0" smtClean="0"/>
              <a:t>Updating an SDS:</a:t>
            </a:r>
            <a:endParaRPr lang="en-US" sz="1400" i="1" dirty="0" smtClean="0">
              <a:solidFill>
                <a:srgbClr val="FFFF00"/>
              </a:solidFill>
              <a:latin typeface="+mj-lt"/>
            </a:endParaRP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1400" dirty="0" smtClean="0">
                <a:solidFill>
                  <a:srgbClr val="FFFF00"/>
                </a:solidFill>
              </a:rPr>
              <a:t>set</a:t>
            </a:r>
            <a:r>
              <a:rPr lang="en-US" sz="1400" dirty="0" smtClean="0"/>
              <a:t> 			:: </a:t>
            </a:r>
            <a:r>
              <a:rPr lang="en-US" sz="1400" dirty="0" smtClean="0">
                <a:solidFill>
                  <a:srgbClr val="FF99FF"/>
                </a:solidFill>
              </a:rPr>
              <a:t>w</a:t>
            </a:r>
            <a:r>
              <a:rPr lang="en-US" sz="1400" dirty="0" smtClean="0"/>
              <a:t> (</a:t>
            </a:r>
            <a:r>
              <a:rPr lang="en-US" sz="1400" dirty="0" err="1" smtClean="0">
                <a:solidFill>
                  <a:srgbClr val="FF99FF"/>
                </a:solidFill>
              </a:rPr>
              <a:t>RWShared</a:t>
            </a:r>
            <a:r>
              <a:rPr lang="en-US" sz="1400" dirty="0" smtClean="0">
                <a:solidFill>
                  <a:srgbClr val="FF99FF"/>
                </a:solidFill>
              </a:rPr>
              <a:t> r w</a:t>
            </a:r>
            <a:r>
              <a:rPr lang="en-US" sz="1400" dirty="0" smtClean="0"/>
              <a:t>) 		</a:t>
            </a:r>
            <a:r>
              <a:rPr lang="en-US" sz="1400" b="1" dirty="0" smtClean="0">
                <a:cs typeface="Courier New" pitchFamily="49" charset="0"/>
              </a:rPr>
              <a:t>→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Task w</a:t>
            </a:r>
            <a:r>
              <a:rPr lang="en-US" sz="1400" dirty="0" smtClean="0"/>
              <a:t> 	| </a:t>
            </a:r>
            <a:r>
              <a:rPr lang="en-US" sz="1400" dirty="0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w	</a:t>
            </a:r>
            <a:r>
              <a:rPr lang="en-US" sz="1400" dirty="0" smtClean="0">
                <a:solidFill>
                  <a:srgbClr val="B2B2B2"/>
                </a:solidFill>
              </a:rPr>
              <a:t> // write once</a:t>
            </a:r>
            <a:endParaRPr lang="en-US" sz="1400" dirty="0" smtClean="0"/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US" sz="1400" dirty="0" smtClean="0"/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1400" dirty="0" smtClean="0">
                <a:solidFill>
                  <a:srgbClr val="FFFF00"/>
                </a:solidFill>
              </a:rPr>
              <a:t>update</a:t>
            </a:r>
            <a:r>
              <a:rPr lang="en-US" sz="1400" dirty="0" smtClean="0"/>
              <a:t> 		::</a:t>
            </a:r>
            <a:r>
              <a:rPr lang="en-US" sz="1400" dirty="0" smtClean="0">
                <a:solidFill>
                  <a:srgbClr val="FF99FF"/>
                </a:solidFill>
              </a:rPr>
              <a:t> 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FF99FF"/>
                </a:solidFill>
              </a:rPr>
              <a:t>r </a:t>
            </a:r>
            <a:r>
              <a:rPr lang="en-US" sz="1400" b="1" dirty="0" smtClean="0">
                <a:cs typeface="Courier New" pitchFamily="49" charset="0"/>
              </a:rPr>
              <a:t>→</a:t>
            </a:r>
            <a:r>
              <a:rPr lang="en-US" sz="1400" dirty="0" smtClean="0">
                <a:solidFill>
                  <a:srgbClr val="FF99FF"/>
                </a:solidFill>
              </a:rPr>
              <a:t> w</a:t>
            </a:r>
            <a:r>
              <a:rPr lang="en-US" sz="1400" dirty="0" smtClean="0"/>
              <a:t>) (</a:t>
            </a:r>
            <a:r>
              <a:rPr lang="en-US" sz="1400" dirty="0" err="1" smtClean="0">
                <a:solidFill>
                  <a:srgbClr val="FF99FF"/>
                </a:solidFill>
              </a:rPr>
              <a:t>RWShared</a:t>
            </a:r>
            <a:r>
              <a:rPr lang="en-US" sz="1400" dirty="0" smtClean="0">
                <a:solidFill>
                  <a:srgbClr val="FF99FF"/>
                </a:solidFill>
              </a:rPr>
              <a:t>  r w</a:t>
            </a:r>
            <a:r>
              <a:rPr lang="en-US" sz="1400" dirty="0" smtClean="0"/>
              <a:t>)</a:t>
            </a:r>
            <a:r>
              <a:rPr lang="en-US" sz="1400" dirty="0" smtClean="0">
                <a:solidFill>
                  <a:srgbClr val="FF99FF"/>
                </a:solidFill>
              </a:rPr>
              <a:t> 	</a:t>
            </a:r>
            <a:r>
              <a:rPr lang="en-US" sz="1400" b="1" dirty="0" smtClean="0">
                <a:cs typeface="Courier New" pitchFamily="49" charset="0"/>
              </a:rPr>
              <a:t>→</a:t>
            </a:r>
            <a:r>
              <a:rPr lang="en-US" sz="1400" dirty="0" smtClean="0">
                <a:solidFill>
                  <a:srgbClr val="FF99FF"/>
                </a:solidFill>
              </a:rPr>
              <a:t> Task w 	</a:t>
            </a:r>
            <a:r>
              <a:rPr lang="en-US" sz="1400" dirty="0" smtClean="0"/>
              <a:t>| </a:t>
            </a:r>
            <a:r>
              <a:rPr lang="en-US" sz="1400" dirty="0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r &amp; </a:t>
            </a:r>
            <a:r>
              <a:rPr lang="en-US" sz="1400" dirty="0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w</a:t>
            </a:r>
          </a:p>
        </p:txBody>
      </p:sp>
      <p:sp>
        <p:nvSpPr>
          <p:cNvPr id="23555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8424863" y="6553200"/>
            <a:ext cx="719137" cy="304800"/>
          </a:xfrm>
          <a:noFill/>
        </p:spPr>
        <p:txBody>
          <a:bodyPr/>
          <a:lstStyle/>
          <a:p>
            <a:fld id="{E3CC474A-CCD6-4FBE-A820-DAE0189B5696}" type="slidenum">
              <a:rPr lang="en-US" smtClean="0">
                <a:cs typeface="Arial" charset="0"/>
              </a:rPr>
              <a:pPr/>
              <a:t>19</a:t>
            </a:fld>
            <a:endParaRPr lang="en-US" smtClean="0">
              <a:cs typeface="Arial" charset="0"/>
            </a:endParaRPr>
          </a:p>
        </p:txBody>
      </p:sp>
      <p:sp>
        <p:nvSpPr>
          <p:cNvPr id="23556" name="Rechthoek 8"/>
          <p:cNvSpPr>
            <a:spLocks noChangeArrowheads="1"/>
          </p:cNvSpPr>
          <p:nvPr/>
        </p:nvSpPr>
        <p:spPr bwMode="auto">
          <a:xfrm>
            <a:off x="158750" y="5413375"/>
            <a:ext cx="8764588" cy="292100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/>
          </a:p>
        </p:txBody>
      </p:sp>
      <p:sp>
        <p:nvSpPr>
          <p:cNvPr id="23557" name="Rechthoek 10"/>
          <p:cNvSpPr>
            <a:spLocks noChangeArrowheads="1"/>
          </p:cNvSpPr>
          <p:nvPr/>
        </p:nvSpPr>
        <p:spPr bwMode="auto">
          <a:xfrm>
            <a:off x="158750" y="1319213"/>
            <a:ext cx="8764588" cy="290512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/>
          </a:p>
        </p:txBody>
      </p:sp>
      <p:sp>
        <p:nvSpPr>
          <p:cNvPr id="23558" name="Rechthoek 10"/>
          <p:cNvSpPr>
            <a:spLocks noChangeArrowheads="1"/>
          </p:cNvSpPr>
          <p:nvPr/>
        </p:nvSpPr>
        <p:spPr bwMode="auto">
          <a:xfrm>
            <a:off x="168275" y="3125788"/>
            <a:ext cx="8764588" cy="290512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880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pPr marL="342900" indent="-342900"/>
            <a:r>
              <a:rPr lang="en-US" i="1" dirty="0" smtClean="0"/>
              <a:t>Tasks, Tasks </a:t>
            </a:r>
            <a:r>
              <a:rPr lang="en-US" i="1" dirty="0" err="1" smtClean="0"/>
              <a:t>Combinators</a:t>
            </a:r>
            <a:r>
              <a:rPr lang="en-US" i="1" dirty="0" smtClean="0"/>
              <a:t>, Data Exchange</a:t>
            </a:r>
            <a:endParaRPr lang="en-US" i="1" dirty="0" smtClean="0">
              <a:solidFill>
                <a:srgbClr val="FFFF00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199" y="838200"/>
            <a:ext cx="9592733" cy="6081665"/>
          </a:xfrm>
        </p:spPr>
        <p:txBody>
          <a:bodyPr wrap="square" tIns="0" bIns="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sz="1600" dirty="0" smtClean="0">
              <a:latin typeface="+mj-lt"/>
            </a:endParaRPr>
          </a:p>
          <a:p>
            <a:pPr>
              <a:lnSpc>
                <a:spcPct val="90000"/>
              </a:lnSpc>
              <a:buFont typeface="Webdings" pitchFamily="18" charset="2"/>
              <a:buBlip>
                <a:blip r:embed="rId3"/>
              </a:buBlip>
              <a:defRPr/>
            </a:pPr>
            <a:endParaRPr lang="en-US" sz="1600" dirty="0" smtClean="0">
              <a:latin typeface="+mj-lt"/>
            </a:endParaRPr>
          </a:p>
          <a:p>
            <a:pPr>
              <a:lnSpc>
                <a:spcPct val="90000"/>
              </a:lnSpc>
              <a:buFont typeface="Webdings" pitchFamily="18" charset="2"/>
              <a:buBlip>
                <a:blip r:embed="rId3"/>
              </a:buBlip>
              <a:defRPr/>
            </a:pPr>
            <a:endParaRPr lang="en-US" sz="1600" dirty="0" smtClean="0">
              <a:latin typeface="+mj-lt"/>
            </a:endParaRPr>
          </a:p>
          <a:p>
            <a:pPr>
              <a:lnSpc>
                <a:spcPct val="90000"/>
              </a:lnSpc>
              <a:buFont typeface="Webdings" pitchFamily="18" charset="2"/>
              <a:buBlip>
                <a:blip r:embed="rId3"/>
              </a:buBlip>
              <a:defRPr/>
            </a:pPr>
            <a:r>
              <a:rPr lang="en-US" sz="1600" dirty="0" smtClean="0">
                <a:solidFill>
                  <a:srgbClr val="FFC000"/>
                </a:solidFill>
                <a:latin typeface="+mj-lt"/>
              </a:rPr>
              <a:t>Tasks</a:t>
            </a:r>
          </a:p>
          <a:p>
            <a:pPr lvl="2">
              <a:lnSpc>
                <a:spcPct val="90000"/>
              </a:lnSpc>
              <a:buFont typeface="Wingdings" pitchFamily="2" charset="2"/>
              <a:buBlip>
                <a:blip r:embed="rId3"/>
              </a:buBlip>
              <a:defRPr/>
            </a:pPr>
            <a:r>
              <a:rPr lang="en-US" sz="1600" dirty="0" smtClean="0">
                <a:solidFill>
                  <a:srgbClr val="66FF33"/>
                </a:solidFill>
                <a:latin typeface="+mj-lt"/>
              </a:rPr>
              <a:t>Basic Tasks</a:t>
            </a:r>
          </a:p>
          <a:p>
            <a:pPr lvl="3">
              <a:lnSpc>
                <a:spcPct val="90000"/>
              </a:lnSpc>
              <a:buFont typeface="Wingdings" pitchFamily="2" charset="2"/>
              <a:buBlip>
                <a:blip r:embed="rId3"/>
              </a:buBlip>
              <a:defRPr/>
            </a:pPr>
            <a:r>
              <a:rPr lang="en-US" sz="1600" dirty="0" smtClean="0">
                <a:latin typeface="+mj-lt"/>
              </a:rPr>
              <a:t>Non-interactive</a:t>
            </a:r>
          </a:p>
          <a:p>
            <a:pPr lvl="4">
              <a:lnSpc>
                <a:spcPct val="90000"/>
              </a:lnSpc>
              <a:buFontTx/>
              <a:buBlip>
                <a:blip r:embed="rId3"/>
              </a:buBlip>
              <a:defRPr/>
            </a:pPr>
            <a:r>
              <a:rPr lang="en-US" sz="1600" dirty="0" smtClean="0">
                <a:solidFill>
                  <a:srgbClr val="FFFF00"/>
                </a:solidFill>
                <a:latin typeface="+mj-lt"/>
              </a:rPr>
              <a:t>return</a:t>
            </a:r>
            <a:r>
              <a:rPr lang="en-US" sz="1600" dirty="0" smtClean="0">
                <a:latin typeface="+mj-lt"/>
              </a:rPr>
              <a:t>,</a:t>
            </a:r>
            <a:r>
              <a:rPr lang="en-US" sz="1600" dirty="0" smtClean="0">
                <a:solidFill>
                  <a:srgbClr val="FFFF00"/>
                </a:solidFill>
                <a:latin typeface="+mj-lt"/>
              </a:rPr>
              <a:t> throw</a:t>
            </a:r>
            <a:r>
              <a:rPr lang="en-US" sz="1600" dirty="0" smtClean="0">
                <a:latin typeface="+mj-lt"/>
              </a:rPr>
              <a:t>,</a:t>
            </a:r>
            <a:r>
              <a:rPr lang="en-US" sz="1600" dirty="0" smtClean="0">
                <a:solidFill>
                  <a:srgbClr val="FFFF00"/>
                </a:solidFill>
                <a:latin typeface="+mj-lt"/>
              </a:rPr>
              <a:t> …</a:t>
            </a:r>
          </a:p>
          <a:p>
            <a:pPr lvl="3">
              <a:lnSpc>
                <a:spcPct val="90000"/>
              </a:lnSpc>
              <a:buFont typeface="Wingdings" pitchFamily="2" charset="2"/>
              <a:buBlip>
                <a:blip r:embed="rId3"/>
              </a:buBlip>
              <a:defRPr/>
            </a:pPr>
            <a:r>
              <a:rPr lang="en-US" sz="1600" dirty="0" smtClean="0">
                <a:latin typeface="+mj-lt"/>
              </a:rPr>
              <a:t>Interactive </a:t>
            </a:r>
            <a:r>
              <a:rPr lang="en-US" sz="1600" dirty="0" smtClean="0">
                <a:solidFill>
                  <a:srgbClr val="FFC000"/>
                </a:solidFill>
                <a:latin typeface="+mj-lt"/>
              </a:rPr>
              <a:t>editors</a:t>
            </a:r>
          </a:p>
          <a:p>
            <a:pPr lvl="4">
              <a:lnSpc>
                <a:spcPct val="90000"/>
              </a:lnSpc>
              <a:buFontTx/>
              <a:buBlip>
                <a:blip r:embed="rId3"/>
              </a:buBlip>
              <a:defRPr/>
            </a:pPr>
            <a:r>
              <a:rPr lang="en-US" sz="1600" dirty="0" smtClean="0">
                <a:solidFill>
                  <a:srgbClr val="FFFF00"/>
                </a:solidFill>
                <a:latin typeface="+mj-lt"/>
              </a:rPr>
              <a:t> interact</a:t>
            </a:r>
            <a:r>
              <a:rPr lang="en-US" sz="1600" dirty="0"/>
              <a:t> , and derived </a:t>
            </a:r>
            <a:r>
              <a:rPr lang="en-US" sz="1600" dirty="0" err="1"/>
              <a:t>combinators</a:t>
            </a:r>
            <a:r>
              <a:rPr lang="en-US" sz="1600" dirty="0"/>
              <a:t> like</a:t>
            </a:r>
            <a:r>
              <a:rPr lang="en-US" sz="1600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+mj-lt"/>
              </a:rPr>
              <a:t>enterInformation</a:t>
            </a:r>
            <a:r>
              <a:rPr lang="en-US" sz="1600" dirty="0" smtClean="0"/>
              <a:t> </a:t>
            </a:r>
            <a:r>
              <a:rPr lang="en-US" sz="1600" dirty="0"/>
              <a:t>,</a:t>
            </a:r>
            <a:r>
              <a:rPr lang="en-US" sz="1600" dirty="0" smtClean="0">
                <a:solidFill>
                  <a:srgbClr val="FFFF00"/>
                </a:solidFill>
                <a:latin typeface="+mj-lt"/>
              </a:rPr>
              <a:t> 							</a:t>
            </a:r>
            <a:r>
              <a:rPr lang="en-US" sz="1600" dirty="0" err="1" smtClean="0">
                <a:solidFill>
                  <a:srgbClr val="FFFF00"/>
                </a:solidFill>
                <a:latin typeface="+mj-lt"/>
              </a:rPr>
              <a:t>showInformation</a:t>
            </a:r>
            <a:r>
              <a:rPr lang="en-US" sz="1600" dirty="0" smtClean="0"/>
              <a:t> </a:t>
            </a:r>
            <a:r>
              <a:rPr lang="en-US" sz="1600" dirty="0"/>
              <a:t>,</a:t>
            </a:r>
            <a:r>
              <a:rPr lang="en-US" sz="1600" dirty="0" smtClean="0">
                <a:solidFill>
                  <a:srgbClr val="FFFF00"/>
                </a:solidFill>
                <a:latin typeface="+mj-lt"/>
              </a:rPr>
              <a:t> …</a:t>
            </a:r>
          </a:p>
          <a:p>
            <a:pPr lvl="2">
              <a:lnSpc>
                <a:spcPct val="90000"/>
              </a:lnSpc>
              <a:buFont typeface="Wingdings" pitchFamily="2" charset="2"/>
              <a:buBlip>
                <a:blip r:embed="rId3"/>
              </a:buBlip>
              <a:defRPr/>
            </a:pPr>
            <a:endParaRPr lang="en-US" sz="1600" dirty="0" smtClean="0">
              <a:latin typeface="+mj-lt"/>
            </a:endParaRPr>
          </a:p>
          <a:p>
            <a:pPr lvl="2">
              <a:lnSpc>
                <a:spcPct val="90000"/>
              </a:lnSpc>
              <a:buFont typeface="Wingdings" pitchFamily="2" charset="2"/>
              <a:buBlip>
                <a:blip r:embed="rId3"/>
              </a:buBlip>
              <a:defRPr/>
            </a:pPr>
            <a:r>
              <a:rPr lang="en-US" sz="1600" dirty="0" smtClean="0">
                <a:solidFill>
                  <a:srgbClr val="66FF33"/>
                </a:solidFill>
                <a:latin typeface="+mj-lt"/>
              </a:rPr>
              <a:t>Combinators</a:t>
            </a:r>
          </a:p>
          <a:p>
            <a:pPr lvl="3">
              <a:lnSpc>
                <a:spcPct val="90000"/>
              </a:lnSpc>
              <a:buFont typeface="Wingdings" pitchFamily="2" charset="2"/>
              <a:buBlip>
                <a:blip r:embed="rId3"/>
              </a:buBlip>
              <a:defRPr/>
            </a:pPr>
            <a:r>
              <a:rPr lang="en-US" sz="1600" dirty="0" smtClean="0">
                <a:latin typeface="+mj-lt"/>
              </a:rPr>
              <a:t>Sequential</a:t>
            </a:r>
          </a:p>
          <a:p>
            <a:pPr lvl="4">
              <a:lnSpc>
                <a:spcPct val="90000"/>
              </a:lnSpc>
              <a:buFont typeface="Wingdings" pitchFamily="2" charset="2"/>
              <a:buBlip>
                <a:blip r:embed="rId3"/>
              </a:buBlip>
              <a:defRPr/>
            </a:pPr>
            <a:r>
              <a:rPr lang="en-US" sz="1600" dirty="0" smtClean="0">
                <a:solidFill>
                  <a:srgbClr val="FFFF00"/>
                </a:solidFill>
                <a:latin typeface="+mj-lt"/>
              </a:rPr>
              <a:t>step</a:t>
            </a:r>
            <a:r>
              <a:rPr lang="en-US" sz="1600" dirty="0" smtClean="0">
                <a:latin typeface="+mj-lt"/>
              </a:rPr>
              <a:t>, and derived </a:t>
            </a:r>
            <a:r>
              <a:rPr lang="en-US" sz="1600" dirty="0" err="1" smtClean="0">
                <a:latin typeface="+mj-lt"/>
              </a:rPr>
              <a:t>combinators</a:t>
            </a:r>
            <a:r>
              <a:rPr lang="en-US" sz="1600" dirty="0" smtClean="0">
                <a:latin typeface="+mj-lt"/>
              </a:rPr>
              <a:t> like </a:t>
            </a:r>
            <a:r>
              <a:rPr lang="en-US" sz="1600" dirty="0" smtClean="0">
                <a:solidFill>
                  <a:srgbClr val="FFFF00"/>
                </a:solidFill>
                <a:latin typeface="+mj-lt"/>
              </a:rPr>
              <a:t>&gt;&gt;*</a:t>
            </a:r>
            <a:r>
              <a:rPr lang="en-US" sz="1600" dirty="0"/>
              <a:t> 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FFFF00"/>
                </a:solidFill>
              </a:rPr>
              <a:t>&gt;&gt;= </a:t>
            </a:r>
            <a:r>
              <a:rPr lang="en-US" sz="1600" dirty="0"/>
              <a:t>, </a:t>
            </a:r>
            <a:r>
              <a:rPr lang="en-US" sz="1600" dirty="0" smtClean="0">
                <a:solidFill>
                  <a:srgbClr val="FFFF00"/>
                </a:solidFill>
              </a:rPr>
              <a:t>&gt;&gt;|</a:t>
            </a:r>
            <a:r>
              <a:rPr lang="en-US" sz="1600" dirty="0" smtClean="0"/>
              <a:t>,…</a:t>
            </a:r>
            <a:endParaRPr lang="en-US" sz="1600" dirty="0" smtClean="0">
              <a:solidFill>
                <a:srgbClr val="FFFF00"/>
              </a:solidFill>
              <a:latin typeface="+mj-lt"/>
            </a:endParaRPr>
          </a:p>
          <a:p>
            <a:pPr lvl="3">
              <a:lnSpc>
                <a:spcPct val="90000"/>
              </a:lnSpc>
              <a:buFont typeface="Wingdings" pitchFamily="2" charset="2"/>
              <a:buBlip>
                <a:blip r:embed="rId3"/>
              </a:buBlip>
              <a:defRPr/>
            </a:pPr>
            <a:r>
              <a:rPr lang="en-US" sz="1600" dirty="0" smtClean="0">
                <a:latin typeface="+mj-lt"/>
              </a:rPr>
              <a:t>Parallel</a:t>
            </a:r>
          </a:p>
          <a:p>
            <a:pPr lvl="4">
              <a:lnSpc>
                <a:spcPct val="90000"/>
              </a:lnSpc>
              <a:buFont typeface="Wingdings" pitchFamily="2" charset="2"/>
              <a:buBlip>
                <a:blip r:embed="rId3"/>
              </a:buBlip>
              <a:defRPr/>
            </a:pPr>
            <a:r>
              <a:rPr lang="en-US" sz="1600" dirty="0">
                <a:solidFill>
                  <a:srgbClr val="FFFF00"/>
                </a:solidFill>
                <a:latin typeface="+mj-lt"/>
              </a:rPr>
              <a:t>p</a:t>
            </a:r>
            <a:r>
              <a:rPr lang="en-US" sz="1600" dirty="0" smtClean="0">
                <a:solidFill>
                  <a:srgbClr val="FFFF00"/>
                </a:solidFill>
                <a:latin typeface="+mj-lt"/>
              </a:rPr>
              <a:t>arallel</a:t>
            </a:r>
            <a:r>
              <a:rPr lang="en-US" sz="1600" dirty="0" smtClean="0">
                <a:latin typeface="+mj-lt"/>
              </a:rPr>
              <a:t>, </a:t>
            </a:r>
            <a:r>
              <a:rPr lang="en-US" sz="1600" dirty="0"/>
              <a:t>and derived </a:t>
            </a:r>
            <a:r>
              <a:rPr lang="en-US" sz="1600" dirty="0" err="1"/>
              <a:t>combinators</a:t>
            </a:r>
            <a:r>
              <a:rPr lang="en-US" sz="1600" dirty="0"/>
              <a:t> like </a:t>
            </a:r>
            <a:r>
              <a:rPr lang="en-US" sz="1600" dirty="0" smtClean="0">
                <a:solidFill>
                  <a:srgbClr val="FFFF00"/>
                </a:solidFill>
                <a:latin typeface="+mj-lt"/>
              </a:rPr>
              <a:t>-&amp;&amp;-</a:t>
            </a:r>
            <a:r>
              <a:rPr lang="en-US" sz="1600" dirty="0" smtClean="0">
                <a:latin typeface="+mj-lt"/>
              </a:rPr>
              <a:t>, </a:t>
            </a:r>
            <a:r>
              <a:rPr lang="en-US" sz="1600" dirty="0" smtClean="0">
                <a:solidFill>
                  <a:srgbClr val="FFFF00"/>
                </a:solidFill>
                <a:latin typeface="+mj-lt"/>
              </a:rPr>
              <a:t>-||- </a:t>
            </a:r>
            <a:r>
              <a:rPr lang="en-US" sz="1600" dirty="0" smtClean="0"/>
              <a:t>, …</a:t>
            </a:r>
          </a:p>
          <a:p>
            <a:pPr lvl="4">
              <a:lnSpc>
                <a:spcPct val="90000"/>
              </a:lnSpc>
              <a:buFont typeface="Wingdings" pitchFamily="2" charset="2"/>
              <a:buBlip>
                <a:blip r:embed="rId3"/>
              </a:buBlip>
              <a:defRPr/>
            </a:pPr>
            <a:endParaRPr lang="en-US" sz="1600" dirty="0">
              <a:solidFill>
                <a:srgbClr val="FFFF00"/>
              </a:solidFill>
              <a:latin typeface="+mj-lt"/>
            </a:endParaRPr>
          </a:p>
          <a:p>
            <a:pPr>
              <a:lnSpc>
                <a:spcPct val="90000"/>
              </a:lnSpc>
              <a:buBlip>
                <a:blip r:embed="rId3"/>
              </a:buBlip>
              <a:defRPr/>
            </a:pPr>
            <a:endParaRPr lang="en-US" sz="1600" dirty="0" smtClean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  <a:buBlip>
                <a:blip r:embed="rId3"/>
              </a:buBlip>
              <a:defRPr/>
            </a:pPr>
            <a:r>
              <a:rPr lang="en-US" sz="1600" dirty="0" smtClean="0">
                <a:solidFill>
                  <a:srgbClr val="FFC000"/>
                </a:solidFill>
              </a:rPr>
              <a:t>Data </a:t>
            </a:r>
            <a:r>
              <a:rPr lang="en-US" sz="1600" dirty="0">
                <a:solidFill>
                  <a:srgbClr val="FFC000"/>
                </a:solidFill>
              </a:rPr>
              <a:t>exchange between tasks</a:t>
            </a:r>
          </a:p>
          <a:p>
            <a:pPr lvl="2">
              <a:lnSpc>
                <a:spcPct val="90000"/>
              </a:lnSpc>
              <a:buBlip>
                <a:blip r:embed="rId3"/>
              </a:buBlip>
              <a:defRPr/>
            </a:pPr>
            <a:r>
              <a:rPr lang="en-US" sz="1600" dirty="0" smtClean="0"/>
              <a:t>Locally  Observable </a:t>
            </a:r>
            <a:r>
              <a:rPr lang="en-US" sz="1600" dirty="0"/>
              <a:t>T</a:t>
            </a:r>
            <a:r>
              <a:rPr lang="en-US" sz="1600" dirty="0" smtClean="0"/>
              <a:t>ask Values: </a:t>
            </a:r>
            <a:r>
              <a:rPr lang="en-US" sz="1600" dirty="0">
                <a:solidFill>
                  <a:srgbClr val="FF99FF"/>
                </a:solidFill>
              </a:rPr>
              <a:t>:: Task a</a:t>
            </a:r>
          </a:p>
          <a:p>
            <a:pPr lvl="2">
              <a:lnSpc>
                <a:spcPct val="90000"/>
              </a:lnSpc>
              <a:buBlip>
                <a:blip r:embed="rId3"/>
              </a:buBlip>
              <a:defRPr/>
            </a:pPr>
            <a:r>
              <a:rPr lang="en-US" sz="1600" dirty="0" smtClean="0"/>
              <a:t>Globally Observable Shared Data Sources :	</a:t>
            </a:r>
            <a:r>
              <a:rPr lang="en-US" sz="1600" dirty="0" smtClean="0">
                <a:solidFill>
                  <a:srgbClr val="FF99FF"/>
                </a:solidFill>
              </a:rPr>
              <a:t>:: </a:t>
            </a:r>
            <a:r>
              <a:rPr lang="en-US" sz="1600" dirty="0" err="1" smtClean="0">
                <a:solidFill>
                  <a:srgbClr val="FF99FF"/>
                </a:solidFill>
              </a:rPr>
              <a:t>RWShared</a:t>
            </a:r>
            <a:r>
              <a:rPr lang="en-US" sz="1600" dirty="0" smtClean="0">
                <a:solidFill>
                  <a:srgbClr val="FF99FF"/>
                </a:solidFill>
              </a:rPr>
              <a:t> r w</a:t>
            </a:r>
          </a:p>
          <a:p>
            <a:pPr lvl="4">
              <a:lnSpc>
                <a:spcPct val="90000"/>
              </a:lnSpc>
              <a:buFont typeface="Wingdings" pitchFamily="2" charset="2"/>
              <a:buBlip>
                <a:blip r:embed="rId3"/>
              </a:buBlip>
              <a:defRPr/>
            </a:pPr>
            <a:endParaRPr lang="en-US" sz="1600" dirty="0" smtClean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56323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8122357" y="6553200"/>
            <a:ext cx="1021644" cy="304800"/>
          </a:xfrm>
          <a:noFill/>
        </p:spPr>
        <p:txBody>
          <a:bodyPr/>
          <a:lstStyle/>
          <a:p>
            <a:pPr lvl="1"/>
            <a:fld id="{95B5E839-E02A-4EF0-B6FF-D8C15281E2DB}" type="slidenum">
              <a:rPr lang="en-US" smtClean="0">
                <a:cs typeface="Arial" charset="0"/>
              </a:rPr>
              <a:pPr lvl="1"/>
              <a:t>2</a:t>
            </a:fld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08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0EF395F-E47D-4A59-AB8F-DAB120B844AC}" type="slidenum">
              <a:rPr lang="en-US" smtClean="0">
                <a:cs typeface="Arial" charset="0"/>
              </a:rPr>
              <a:pPr/>
              <a:t>20</a:t>
            </a:fld>
            <a:endParaRPr lang="en-US" smtClean="0">
              <a:cs typeface="Arial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pPr algn="ctr"/>
            <a:r>
              <a:rPr lang="en-US" i="1" smtClean="0"/>
              <a:t>Interactive Editors on SDS’s</a:t>
            </a:r>
          </a:p>
        </p:txBody>
      </p:sp>
      <p:sp>
        <p:nvSpPr>
          <p:cNvPr id="276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413" y="857250"/>
            <a:ext cx="9155112" cy="5638800"/>
          </a:xfrm>
        </p:spPr>
        <p:txBody>
          <a:bodyPr/>
          <a:lstStyle/>
          <a:p>
            <a:pPr>
              <a:buFont typeface="Webdings" pitchFamily="18" charset="2"/>
              <a:buNone/>
              <a:defRPr/>
            </a:pPr>
            <a:endParaRPr lang="en-US" sz="1400" dirty="0" smtClean="0">
              <a:latin typeface="+mj-lt"/>
            </a:endParaRPr>
          </a:p>
          <a:p>
            <a:pPr>
              <a:buFont typeface="Webdings" pitchFamily="18" charset="2"/>
              <a:buNone/>
              <a:defRPr/>
            </a:pPr>
            <a:r>
              <a:rPr lang="en-US" sz="1400" dirty="0" err="1" smtClean="0">
                <a:solidFill>
                  <a:srgbClr val="FFFF00"/>
                </a:solidFill>
                <a:latin typeface="+mj-lt"/>
              </a:rPr>
              <a:t>viewSharedInformation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 	</a:t>
            </a:r>
            <a:r>
              <a:rPr lang="en-US" sz="1400" dirty="0" smtClean="0">
                <a:latin typeface="+mj-lt"/>
              </a:rPr>
              <a:t>:: 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p [</a:t>
            </a:r>
            <a:r>
              <a:rPr lang="en-US" sz="1400" dirty="0" err="1" smtClean="0">
                <a:solidFill>
                  <a:srgbClr val="FF99FF"/>
                </a:solidFill>
                <a:latin typeface="+mj-lt"/>
              </a:rPr>
              <a:t>ViewOption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 r] (</a:t>
            </a:r>
            <a:r>
              <a:rPr lang="en-US" sz="1400" dirty="0" err="1" smtClean="0">
                <a:solidFill>
                  <a:srgbClr val="FF99FF"/>
                </a:solidFill>
              </a:rPr>
              <a:t>RWShared</a:t>
            </a:r>
            <a:r>
              <a:rPr lang="en-US" sz="1400" dirty="0" smtClean="0">
                <a:solidFill>
                  <a:srgbClr val="FF99FF"/>
                </a:solidFill>
              </a:rPr>
              <a:t> 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r w) </a:t>
            </a:r>
            <a:r>
              <a:rPr lang="en-US" sz="1400" b="1" dirty="0" smtClean="0">
                <a:latin typeface="+mj-lt"/>
                <a:sym typeface="Symbol" pitchFamily="18" charset="2"/>
              </a:rPr>
              <a:t>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Task r </a:t>
            </a:r>
          </a:p>
          <a:p>
            <a:pPr>
              <a:defRPr/>
            </a:pPr>
            <a:r>
              <a:rPr lang="en-US" sz="1400" dirty="0" smtClean="0">
                <a:latin typeface="+mj-lt"/>
              </a:rPr>
              <a:t>							| </a:t>
            </a:r>
            <a:r>
              <a:rPr lang="en-US" sz="1400" dirty="0" err="1">
                <a:solidFill>
                  <a:srgbClr val="66FF33"/>
                </a:solidFill>
              </a:rPr>
              <a:t>toPrompt</a:t>
            </a:r>
            <a:r>
              <a:rPr lang="en-US" sz="1400" dirty="0" smtClean="0">
                <a:latin typeface="+mj-lt"/>
              </a:rPr>
              <a:t> p &amp; </a:t>
            </a:r>
            <a:r>
              <a:rPr lang="en-US" sz="1400" dirty="0" err="1" smtClean="0">
                <a:solidFill>
                  <a:srgbClr val="66FF33"/>
                </a:solidFill>
                <a:latin typeface="+mj-lt"/>
              </a:rPr>
              <a:t>iTask</a:t>
            </a:r>
            <a:r>
              <a:rPr lang="en-US" sz="1400" dirty="0" smtClean="0">
                <a:latin typeface="+mj-lt"/>
              </a:rPr>
              <a:t> r</a:t>
            </a:r>
          </a:p>
          <a:p>
            <a:pPr>
              <a:buFont typeface="Webdings" pitchFamily="18" charset="2"/>
              <a:buNone/>
              <a:defRPr/>
            </a:pPr>
            <a:endParaRPr lang="en-US" sz="1400" dirty="0" smtClean="0">
              <a:latin typeface="+mj-lt"/>
            </a:endParaRPr>
          </a:p>
          <a:p>
            <a:pPr>
              <a:buFont typeface="Webdings" pitchFamily="18" charset="2"/>
              <a:buNone/>
              <a:defRPr/>
            </a:pPr>
            <a:r>
              <a:rPr lang="en-US" sz="1400" dirty="0" err="1" smtClean="0">
                <a:solidFill>
                  <a:srgbClr val="FFFF00"/>
                </a:solidFill>
                <a:latin typeface="+mj-lt"/>
              </a:rPr>
              <a:t>updateSharedInformation</a:t>
            </a:r>
            <a:r>
              <a:rPr lang="en-US" sz="1400" dirty="0" smtClean="0">
                <a:latin typeface="+mj-lt"/>
              </a:rPr>
              <a:t>	:: 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p [</a:t>
            </a:r>
            <a:r>
              <a:rPr lang="en-US" sz="1400" dirty="0" err="1" smtClean="0">
                <a:solidFill>
                  <a:srgbClr val="FF99FF"/>
                </a:solidFill>
                <a:latin typeface="+mj-lt"/>
              </a:rPr>
              <a:t>UpdateOption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 r w] (</a:t>
            </a:r>
            <a:r>
              <a:rPr lang="en-US" sz="1400" dirty="0" err="1" smtClean="0">
                <a:solidFill>
                  <a:srgbClr val="FF99FF"/>
                </a:solidFill>
              </a:rPr>
              <a:t>RWShared</a:t>
            </a:r>
            <a:r>
              <a:rPr lang="en-US" sz="1400" dirty="0" smtClean="0">
                <a:solidFill>
                  <a:srgbClr val="FF99FF"/>
                </a:solidFill>
              </a:rPr>
              <a:t> 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r w) </a:t>
            </a:r>
            <a:r>
              <a:rPr lang="en-US" sz="1400" b="1" dirty="0" smtClean="0">
                <a:latin typeface="+mj-lt"/>
                <a:sym typeface="Symbol" pitchFamily="18" charset="2"/>
              </a:rPr>
              <a:t>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Task w</a:t>
            </a:r>
            <a:r>
              <a:rPr lang="en-US" sz="1400" dirty="0" smtClean="0">
                <a:latin typeface="+mj-lt"/>
              </a:rPr>
              <a:t> </a:t>
            </a:r>
          </a:p>
          <a:p>
            <a:pPr>
              <a:defRPr/>
            </a:pPr>
            <a:r>
              <a:rPr lang="en-US" sz="1400" dirty="0" smtClean="0">
                <a:latin typeface="+mj-lt"/>
              </a:rPr>
              <a:t>							| </a:t>
            </a:r>
            <a:r>
              <a:rPr lang="en-US" sz="1400" dirty="0" err="1">
                <a:solidFill>
                  <a:srgbClr val="66FF33"/>
                </a:solidFill>
              </a:rPr>
              <a:t>toPrompt</a:t>
            </a:r>
            <a:r>
              <a:rPr lang="en-US" sz="1400" dirty="0" smtClean="0">
                <a:latin typeface="+mj-lt"/>
              </a:rPr>
              <a:t> p &amp; </a:t>
            </a:r>
            <a:r>
              <a:rPr lang="en-US" sz="1400" dirty="0" err="1" smtClean="0">
                <a:solidFill>
                  <a:srgbClr val="66FF33"/>
                </a:solidFill>
                <a:latin typeface="+mj-lt"/>
              </a:rPr>
              <a:t>iTask</a:t>
            </a:r>
            <a:r>
              <a:rPr lang="en-US" sz="1400" dirty="0" smtClean="0">
                <a:latin typeface="+mj-lt"/>
              </a:rPr>
              <a:t> r &amp; </a:t>
            </a:r>
            <a:r>
              <a:rPr lang="en-US" sz="1400" dirty="0" err="1" smtClean="0">
                <a:solidFill>
                  <a:srgbClr val="66FF33"/>
                </a:solidFill>
                <a:latin typeface="+mj-lt"/>
              </a:rPr>
              <a:t>iTask</a:t>
            </a:r>
            <a:r>
              <a:rPr lang="en-US" sz="1400" dirty="0" smtClean="0">
                <a:latin typeface="+mj-lt"/>
              </a:rPr>
              <a:t> w</a:t>
            </a:r>
          </a:p>
          <a:p>
            <a:pPr>
              <a:buFont typeface="Webdings" pitchFamily="18" charset="2"/>
              <a:buNone/>
              <a:defRPr/>
            </a:pPr>
            <a:endParaRPr lang="en-US" sz="1400" dirty="0" smtClean="0">
              <a:latin typeface="+mj-lt"/>
            </a:endParaRPr>
          </a:p>
          <a:p>
            <a:pPr>
              <a:spcBef>
                <a:spcPts val="0"/>
              </a:spcBef>
              <a:buFont typeface="Webdings" pitchFamily="18" charset="2"/>
              <a:buNone/>
              <a:defRPr/>
            </a:pPr>
            <a:r>
              <a:rPr lang="en-US" sz="1400" dirty="0" err="1" smtClean="0">
                <a:solidFill>
                  <a:srgbClr val="FFFF00"/>
                </a:solidFill>
                <a:latin typeface="+mj-lt"/>
              </a:rPr>
              <a:t>enterSharedChoice</a:t>
            </a:r>
            <a:r>
              <a:rPr lang="en-US" sz="1400" dirty="0" smtClean="0">
                <a:latin typeface="+mj-lt"/>
              </a:rPr>
              <a:t> 		:: 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p [</a:t>
            </a:r>
            <a:r>
              <a:rPr lang="en-US" sz="1400" dirty="0" err="1" smtClean="0">
                <a:solidFill>
                  <a:srgbClr val="FF99FF"/>
                </a:solidFill>
                <a:latin typeface="+mj-lt"/>
              </a:rPr>
              <a:t>ChoiceOption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 a] (</a:t>
            </a:r>
            <a:r>
              <a:rPr lang="en-US" sz="1400" dirty="0" err="1" smtClean="0">
                <a:solidFill>
                  <a:srgbClr val="FF99FF"/>
                </a:solidFill>
              </a:rPr>
              <a:t>RWShared</a:t>
            </a:r>
            <a:r>
              <a:rPr lang="en-US" sz="1400" dirty="0" smtClean="0">
                <a:solidFill>
                  <a:srgbClr val="FF99FF"/>
                </a:solidFill>
              </a:rPr>
              <a:t> 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[a] w) </a:t>
            </a:r>
            <a:r>
              <a:rPr lang="en-US" sz="1400" b="1" dirty="0" smtClean="0">
                <a:latin typeface="+mj-lt"/>
                <a:sym typeface="Symbol" pitchFamily="18" charset="2"/>
              </a:rPr>
              <a:t>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Task a</a:t>
            </a:r>
            <a:r>
              <a:rPr lang="en-US" sz="1400" dirty="0" smtClean="0">
                <a:latin typeface="+mj-lt"/>
              </a:rPr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en-US" sz="1400" dirty="0" smtClean="0">
                <a:latin typeface="+mj-lt"/>
              </a:rPr>
              <a:t>							| </a:t>
            </a:r>
            <a:r>
              <a:rPr lang="en-US" sz="1400" dirty="0" err="1">
                <a:solidFill>
                  <a:srgbClr val="66FF33"/>
                </a:solidFill>
              </a:rPr>
              <a:t>toPrompt</a:t>
            </a:r>
            <a:r>
              <a:rPr lang="en-US" sz="1400" dirty="0" smtClean="0">
                <a:latin typeface="+mj-lt"/>
              </a:rPr>
              <a:t> p &amp; </a:t>
            </a:r>
            <a:r>
              <a:rPr lang="en-US" sz="1400" dirty="0" err="1" smtClean="0">
                <a:solidFill>
                  <a:srgbClr val="66FF33"/>
                </a:solidFill>
                <a:latin typeface="+mj-lt"/>
              </a:rPr>
              <a:t>iTask</a:t>
            </a:r>
            <a:r>
              <a:rPr lang="en-US" sz="1400" dirty="0" smtClean="0">
                <a:latin typeface="+mj-lt"/>
              </a:rPr>
              <a:t> a &amp; </a:t>
            </a:r>
            <a:r>
              <a:rPr lang="en-US" sz="1400" dirty="0" err="1" smtClean="0">
                <a:solidFill>
                  <a:srgbClr val="66FF33"/>
                </a:solidFill>
                <a:latin typeface="+mj-lt"/>
              </a:rPr>
              <a:t>iTask</a:t>
            </a:r>
            <a:r>
              <a:rPr lang="en-US" sz="1400" dirty="0" smtClean="0">
                <a:latin typeface="+mj-lt"/>
              </a:rPr>
              <a:t> w </a:t>
            </a:r>
          </a:p>
          <a:p>
            <a:pPr>
              <a:spcBef>
                <a:spcPts val="0"/>
              </a:spcBef>
              <a:buFont typeface="Webdings" pitchFamily="18" charset="2"/>
              <a:buNone/>
              <a:defRPr/>
            </a:pPr>
            <a:r>
              <a:rPr lang="en-US" sz="1400" dirty="0" err="1" smtClean="0">
                <a:solidFill>
                  <a:srgbClr val="FFFF00"/>
                </a:solidFill>
                <a:latin typeface="+mj-lt"/>
              </a:rPr>
              <a:t>updateSharedChoice</a:t>
            </a:r>
            <a:r>
              <a:rPr lang="en-US" sz="1400" dirty="0" smtClean="0">
                <a:latin typeface="+mj-lt"/>
              </a:rPr>
              <a:t> 		:: 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p [</a:t>
            </a:r>
            <a:r>
              <a:rPr lang="en-US" sz="1400" dirty="0" err="1" smtClean="0">
                <a:solidFill>
                  <a:srgbClr val="FF99FF"/>
                </a:solidFill>
                <a:latin typeface="+mj-lt"/>
              </a:rPr>
              <a:t>ChoiceOption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 a] (</a:t>
            </a:r>
            <a:r>
              <a:rPr lang="en-US" sz="1400" dirty="0" err="1" smtClean="0">
                <a:solidFill>
                  <a:srgbClr val="FF99FF"/>
                </a:solidFill>
              </a:rPr>
              <a:t>RWShared</a:t>
            </a:r>
            <a:r>
              <a:rPr lang="en-US" sz="1400" dirty="0" smtClean="0">
                <a:solidFill>
                  <a:srgbClr val="FF99FF"/>
                </a:solidFill>
              </a:rPr>
              <a:t> 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[a] w) a </a:t>
            </a:r>
            <a:r>
              <a:rPr lang="en-US" sz="1400" b="1" dirty="0" smtClean="0">
                <a:latin typeface="+mj-lt"/>
                <a:sym typeface="Symbol" pitchFamily="18" charset="2"/>
              </a:rPr>
              <a:t>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Task a</a:t>
            </a:r>
            <a:r>
              <a:rPr lang="en-US" sz="1400" dirty="0" smtClean="0">
                <a:latin typeface="+mj-lt"/>
              </a:rPr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en-US" sz="1400" dirty="0" smtClean="0">
                <a:latin typeface="+mj-lt"/>
              </a:rPr>
              <a:t>							| </a:t>
            </a:r>
            <a:r>
              <a:rPr lang="en-US" sz="1400" dirty="0" err="1">
                <a:solidFill>
                  <a:srgbClr val="66FF33"/>
                </a:solidFill>
              </a:rPr>
              <a:t>toPrompt</a:t>
            </a:r>
            <a:r>
              <a:rPr lang="en-US" sz="1400" dirty="0" smtClean="0">
                <a:latin typeface="+mj-lt"/>
              </a:rPr>
              <a:t> p &amp; </a:t>
            </a:r>
            <a:r>
              <a:rPr lang="en-US" sz="1400" dirty="0" err="1" smtClean="0">
                <a:solidFill>
                  <a:srgbClr val="66FF33"/>
                </a:solidFill>
                <a:latin typeface="+mj-lt"/>
              </a:rPr>
              <a:t>iTask</a:t>
            </a:r>
            <a:r>
              <a:rPr lang="en-US" sz="1400" dirty="0" smtClean="0">
                <a:latin typeface="+mj-lt"/>
              </a:rPr>
              <a:t> a &amp; </a:t>
            </a:r>
            <a:r>
              <a:rPr lang="en-US" sz="1400" dirty="0" err="1" smtClean="0">
                <a:solidFill>
                  <a:srgbClr val="66FF33"/>
                </a:solidFill>
                <a:latin typeface="+mj-lt"/>
              </a:rPr>
              <a:t>iTask</a:t>
            </a:r>
            <a:r>
              <a:rPr lang="en-US" sz="1400" dirty="0" smtClean="0">
                <a:latin typeface="+mj-lt"/>
              </a:rPr>
              <a:t> w</a:t>
            </a:r>
          </a:p>
          <a:p>
            <a:pPr>
              <a:buFont typeface="Webdings" pitchFamily="18" charset="2"/>
              <a:buNone/>
              <a:defRPr/>
            </a:pPr>
            <a:endParaRPr lang="en-US" sz="1400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>
              <a:buFont typeface="Webdings" pitchFamily="18" charset="2"/>
              <a:buNone/>
              <a:defRPr/>
            </a:pPr>
            <a:r>
              <a:rPr lang="en-US" sz="1400" dirty="0" err="1" smtClean="0">
                <a:solidFill>
                  <a:srgbClr val="FFFF00"/>
                </a:solidFill>
                <a:latin typeface="+mj-lt"/>
              </a:rPr>
              <a:t>enterSharedMultipleChoice</a:t>
            </a:r>
            <a:r>
              <a:rPr lang="en-US" sz="1400" dirty="0" smtClean="0">
                <a:latin typeface="+mj-lt"/>
              </a:rPr>
              <a:t> 	:: 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p [</a:t>
            </a:r>
            <a:r>
              <a:rPr lang="en-US" sz="1400" dirty="0" err="1" smtClean="0">
                <a:solidFill>
                  <a:srgbClr val="FF99FF"/>
                </a:solidFill>
                <a:latin typeface="+mj-lt"/>
              </a:rPr>
              <a:t>MultiChoiceOption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 a] (</a:t>
            </a:r>
            <a:r>
              <a:rPr lang="en-US" sz="1400" dirty="0" err="1" smtClean="0">
                <a:solidFill>
                  <a:srgbClr val="FF99FF"/>
                </a:solidFill>
              </a:rPr>
              <a:t>RWShared</a:t>
            </a:r>
            <a:r>
              <a:rPr lang="en-US" sz="1400" dirty="0" smtClean="0">
                <a:solidFill>
                  <a:srgbClr val="FF99FF"/>
                </a:solidFill>
              </a:rPr>
              <a:t> 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[a] w) </a:t>
            </a:r>
            <a:r>
              <a:rPr lang="en-US" sz="1400" b="1" dirty="0" smtClean="0">
                <a:latin typeface="+mj-lt"/>
                <a:sym typeface="Symbol" pitchFamily="18" charset="2"/>
              </a:rPr>
              <a:t>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Task [a] </a:t>
            </a:r>
          </a:p>
          <a:p>
            <a:pPr>
              <a:defRPr/>
            </a:pPr>
            <a:r>
              <a:rPr lang="en-US" sz="1400" dirty="0" smtClean="0">
                <a:latin typeface="+mj-lt"/>
              </a:rPr>
              <a:t>							| </a:t>
            </a:r>
            <a:r>
              <a:rPr lang="en-US" sz="1400" dirty="0" err="1">
                <a:solidFill>
                  <a:srgbClr val="66FF33"/>
                </a:solidFill>
              </a:rPr>
              <a:t>toPrompt</a:t>
            </a:r>
            <a:r>
              <a:rPr lang="en-US" sz="1400" dirty="0" smtClean="0">
                <a:latin typeface="+mj-lt"/>
              </a:rPr>
              <a:t> p &amp; </a:t>
            </a:r>
            <a:r>
              <a:rPr lang="en-US" sz="1400" dirty="0" err="1" smtClean="0">
                <a:solidFill>
                  <a:srgbClr val="66FF33"/>
                </a:solidFill>
                <a:latin typeface="+mj-lt"/>
              </a:rPr>
              <a:t>iTask</a:t>
            </a:r>
            <a:r>
              <a:rPr lang="en-US" sz="1400" dirty="0" smtClean="0">
                <a:latin typeface="+mj-lt"/>
              </a:rPr>
              <a:t> a &amp; </a:t>
            </a:r>
            <a:r>
              <a:rPr lang="en-US" sz="1400" dirty="0" err="1" smtClean="0">
                <a:solidFill>
                  <a:srgbClr val="66FF33"/>
                </a:solidFill>
                <a:latin typeface="+mj-lt"/>
              </a:rPr>
              <a:t>iTask</a:t>
            </a:r>
            <a:r>
              <a:rPr lang="en-US" sz="1400" dirty="0" smtClean="0">
                <a:latin typeface="+mj-lt"/>
              </a:rPr>
              <a:t> w</a:t>
            </a:r>
          </a:p>
          <a:p>
            <a:pPr>
              <a:defRPr/>
            </a:pPr>
            <a:r>
              <a:rPr lang="en-US" sz="1400" dirty="0" err="1" smtClean="0">
                <a:solidFill>
                  <a:srgbClr val="FFFF00"/>
                </a:solidFill>
                <a:latin typeface="+mj-lt"/>
              </a:rPr>
              <a:t>updateSharedMultipleChoice</a:t>
            </a:r>
            <a:r>
              <a:rPr lang="en-US" sz="1400" dirty="0" smtClean="0">
                <a:latin typeface="+mj-lt"/>
              </a:rPr>
              <a:t> 	:: 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p [</a:t>
            </a:r>
            <a:r>
              <a:rPr lang="en-US" sz="1400" dirty="0" err="1" smtClean="0">
                <a:solidFill>
                  <a:srgbClr val="FF99FF"/>
                </a:solidFill>
                <a:latin typeface="+mj-lt"/>
              </a:rPr>
              <a:t>MultiChoiceOption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 a] (</a:t>
            </a:r>
            <a:r>
              <a:rPr lang="en-US" sz="1400" dirty="0" err="1" smtClean="0">
                <a:solidFill>
                  <a:srgbClr val="FF99FF"/>
                </a:solidFill>
              </a:rPr>
              <a:t>RWShared</a:t>
            </a:r>
            <a:r>
              <a:rPr lang="en-US" sz="1400" dirty="0" smtClean="0">
                <a:solidFill>
                  <a:srgbClr val="FF99FF"/>
                </a:solidFill>
              </a:rPr>
              <a:t> 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[a] w) [a] </a:t>
            </a:r>
            <a:r>
              <a:rPr lang="en-US" sz="1400" b="1" dirty="0" smtClean="0">
                <a:latin typeface="+mj-lt"/>
                <a:sym typeface="Symbol" pitchFamily="18" charset="2"/>
              </a:rPr>
              <a:t>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Task [a]</a:t>
            </a:r>
            <a:r>
              <a:rPr lang="en-US" sz="1400" dirty="0" smtClean="0">
                <a:latin typeface="+mj-lt"/>
              </a:rPr>
              <a:t> 							| </a:t>
            </a:r>
            <a:r>
              <a:rPr lang="en-US" sz="1400" dirty="0" err="1">
                <a:solidFill>
                  <a:srgbClr val="66FF33"/>
                </a:solidFill>
              </a:rPr>
              <a:t>toPrompt</a:t>
            </a:r>
            <a:r>
              <a:rPr lang="en-US" sz="1400" dirty="0" smtClean="0">
                <a:latin typeface="+mj-lt"/>
              </a:rPr>
              <a:t> p &amp;  </a:t>
            </a:r>
            <a:r>
              <a:rPr lang="en-US" sz="1400" dirty="0" err="1" smtClean="0">
                <a:solidFill>
                  <a:srgbClr val="66FF33"/>
                </a:solidFill>
                <a:latin typeface="+mj-lt"/>
              </a:rPr>
              <a:t>iTask</a:t>
            </a:r>
            <a:r>
              <a:rPr lang="en-US" sz="1400" dirty="0" smtClean="0">
                <a:latin typeface="+mj-lt"/>
              </a:rPr>
              <a:t> a &amp; </a:t>
            </a:r>
            <a:r>
              <a:rPr lang="en-US" sz="1400" dirty="0" smtClean="0">
                <a:solidFill>
                  <a:srgbClr val="66FF33"/>
                </a:solidFill>
                <a:latin typeface="+mj-lt"/>
              </a:rPr>
              <a:t>iTask</a:t>
            </a:r>
            <a:r>
              <a:rPr lang="en-US" sz="1400" dirty="0" smtClean="0">
                <a:latin typeface="+mj-lt"/>
              </a:rPr>
              <a:t> w</a:t>
            </a:r>
          </a:p>
          <a:p>
            <a:pPr>
              <a:buFont typeface="Webdings" pitchFamily="18" charset="2"/>
              <a:buNone/>
              <a:defRPr/>
            </a:pPr>
            <a:endParaRPr lang="en-US" sz="1400" dirty="0" smtClean="0">
              <a:latin typeface="+mj-lt"/>
            </a:endParaRPr>
          </a:p>
          <a:p>
            <a:pPr>
              <a:buFont typeface="Webdings" pitchFamily="18" charset="2"/>
              <a:buNone/>
              <a:defRPr/>
            </a:pPr>
            <a:endParaRPr lang="en-US" sz="1400" dirty="0" smtClean="0">
              <a:latin typeface="+mj-lt"/>
            </a:endParaRPr>
          </a:p>
          <a:p>
            <a:pPr>
              <a:buFont typeface="Webdings" pitchFamily="18" charset="2"/>
              <a:buNone/>
              <a:defRPr/>
            </a:pPr>
            <a:endParaRPr lang="en-US" sz="1400" dirty="0" smtClean="0">
              <a:latin typeface="+mj-lt"/>
            </a:endParaRPr>
          </a:p>
          <a:p>
            <a:pPr>
              <a:buFont typeface="Webdings" pitchFamily="18" charset="2"/>
              <a:buNone/>
              <a:defRPr/>
            </a:pPr>
            <a:endParaRPr lang="en-US" sz="1400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>
              <a:buFont typeface="Webdings" pitchFamily="18" charset="2"/>
              <a:buNone/>
              <a:defRPr/>
            </a:pPr>
            <a:endParaRPr lang="en-US" sz="1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17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25450" y="0"/>
            <a:ext cx="8228013" cy="838200"/>
          </a:xfrm>
        </p:spPr>
        <p:txBody>
          <a:bodyPr tIns="32803"/>
          <a:lstStyle/>
          <a:p>
            <a:pPr algn="ctr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i="1" smtClean="0"/>
              <a:t>Editors on SDS’s</a:t>
            </a:r>
          </a:p>
        </p:txBody>
      </p:sp>
      <p:sp>
        <p:nvSpPr>
          <p:cNvPr id="36" name="Tijdelijke aanduiding voor inhoud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ebdings" pitchFamily="18" charset="2"/>
              <a:buNone/>
              <a:defRPr/>
            </a:pPr>
            <a:r>
              <a:rPr lang="en-US" sz="1600" dirty="0" err="1">
                <a:solidFill>
                  <a:srgbClr val="FFFF00"/>
                </a:solidFill>
                <a:latin typeface="+mj-lt"/>
                <a:cs typeface="Courier New" pitchFamily="49" charset="0"/>
              </a:rPr>
              <a:t>viewCurDateTime</a:t>
            </a:r>
            <a:r>
              <a:rPr lang="en-US" sz="1600" dirty="0">
                <a:solidFill>
                  <a:srgbClr val="FFFF00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1600" dirty="0">
                <a:latin typeface="+mj-lt"/>
                <a:cs typeface="Courier New" pitchFamily="49" charset="0"/>
              </a:rPr>
              <a:t>:: </a:t>
            </a:r>
            <a:r>
              <a:rPr lang="en-US" sz="1600" dirty="0">
                <a:solidFill>
                  <a:srgbClr val="FF99FF"/>
                </a:solidFill>
                <a:latin typeface="+mj-lt"/>
                <a:cs typeface="Courier New" pitchFamily="49" charset="0"/>
              </a:rPr>
              <a:t>Task </a:t>
            </a:r>
            <a:r>
              <a:rPr lang="en-US" sz="1600" dirty="0" err="1">
                <a:solidFill>
                  <a:srgbClr val="FF99FF"/>
                </a:solidFill>
                <a:latin typeface="+mj-lt"/>
                <a:cs typeface="Courier New" pitchFamily="49" charset="0"/>
              </a:rPr>
              <a:t>DateTime</a:t>
            </a:r>
            <a:endParaRPr lang="en-US" sz="1600" dirty="0">
              <a:solidFill>
                <a:srgbClr val="FF99FF"/>
              </a:solidFill>
              <a:latin typeface="+mj-lt"/>
              <a:cs typeface="Courier New" pitchFamily="49" charset="0"/>
            </a:endParaRPr>
          </a:p>
          <a:p>
            <a:pPr>
              <a:buFont typeface="Webdings" pitchFamily="18" charset="2"/>
              <a:buNone/>
              <a:defRPr/>
            </a:pPr>
            <a:r>
              <a:rPr lang="en-US" sz="1600" dirty="0" err="1">
                <a:solidFill>
                  <a:srgbClr val="FFFF00"/>
                </a:solidFill>
                <a:latin typeface="+mj-lt"/>
                <a:cs typeface="Courier New" pitchFamily="49" charset="0"/>
              </a:rPr>
              <a:t>viewCurDateTime</a:t>
            </a:r>
            <a:r>
              <a:rPr lang="en-US" sz="1600" dirty="0">
                <a:solidFill>
                  <a:srgbClr val="FFFF00"/>
                </a:solidFill>
                <a:latin typeface="+mj-lt"/>
                <a:cs typeface="Courier New" pitchFamily="49" charset="0"/>
              </a:rPr>
              <a:t> </a:t>
            </a:r>
            <a:endParaRPr lang="en-US" sz="1600" dirty="0" smtClean="0">
              <a:solidFill>
                <a:srgbClr val="FFFF00"/>
              </a:solidFill>
              <a:latin typeface="+mj-lt"/>
              <a:cs typeface="Courier New" pitchFamily="49" charset="0"/>
            </a:endParaRPr>
          </a:p>
          <a:p>
            <a:pPr>
              <a:buFont typeface="Webdings" pitchFamily="18" charset="2"/>
              <a:buNone/>
              <a:defRPr/>
            </a:pPr>
            <a:r>
              <a:rPr lang="en-US" sz="1600" dirty="0">
                <a:solidFill>
                  <a:srgbClr val="FFFF00"/>
                </a:solidFill>
                <a:latin typeface="+mj-lt"/>
                <a:cs typeface="Courier New" pitchFamily="49" charset="0"/>
              </a:rPr>
              <a:t>	</a:t>
            </a:r>
            <a:r>
              <a:rPr lang="en-US" sz="1600" dirty="0" smtClean="0">
                <a:latin typeface="+mj-lt"/>
                <a:cs typeface="Courier New" pitchFamily="49" charset="0"/>
              </a:rPr>
              <a:t>= </a:t>
            </a:r>
            <a:r>
              <a:rPr lang="en-US" sz="1600" dirty="0" err="1">
                <a:solidFill>
                  <a:srgbClr val="FFFF00"/>
                </a:solidFill>
                <a:latin typeface="+mj-lt"/>
                <a:cs typeface="Courier New" pitchFamily="49" charset="0"/>
              </a:rPr>
              <a:t>viewSharedInformation</a:t>
            </a:r>
            <a:r>
              <a:rPr lang="en-US" sz="1600" dirty="0">
                <a:solidFill>
                  <a:srgbClr val="FFFF00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1600" dirty="0">
                <a:latin typeface="+mj-lt"/>
                <a:cs typeface="Courier New" pitchFamily="49" charset="0"/>
              </a:rPr>
              <a:t>"The current date and time is:" [] </a:t>
            </a:r>
            <a:r>
              <a:rPr lang="en-US" sz="1600" dirty="0" err="1">
                <a:solidFill>
                  <a:srgbClr val="FFFF00"/>
                </a:solidFill>
                <a:latin typeface="+mj-lt"/>
                <a:cs typeface="Courier New" pitchFamily="49" charset="0"/>
              </a:rPr>
              <a:t>currentDateTime</a:t>
            </a:r>
            <a:endParaRPr lang="en-US" sz="1600" dirty="0">
              <a:solidFill>
                <a:srgbClr val="FFFF00"/>
              </a:solidFill>
              <a:latin typeface="+mj-lt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5300" y="2555875"/>
            <a:ext cx="2806700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oelichting met afgeronde rechthoek 7"/>
          <p:cNvSpPr/>
          <p:nvPr/>
        </p:nvSpPr>
        <p:spPr bwMode="auto">
          <a:xfrm>
            <a:off x="4408507" y="4251927"/>
            <a:ext cx="1469985" cy="552450"/>
          </a:xfrm>
          <a:prstGeom prst="wedgeRoundRectCallout">
            <a:avLst>
              <a:gd name="adj1" fmla="val -104838"/>
              <a:gd name="adj2" fmla="val -179192"/>
              <a:gd name="adj3" fmla="val 16667"/>
            </a:avLst>
          </a:prstGeom>
          <a:solidFill>
            <a:schemeClr val="tx1">
              <a:lumMod val="7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sz="1400" dirty="0" smtClean="0">
                <a:solidFill>
                  <a:schemeClr val="bg1"/>
                </a:solidFill>
                <a:latin typeface="+mj-lt"/>
                <a:cs typeface="+mn-cs"/>
              </a:rPr>
              <a:t>Ticking  !!</a:t>
            </a:r>
            <a:endParaRPr lang="en-US" sz="1400" dirty="0">
              <a:solidFill>
                <a:schemeClr val="bg1"/>
              </a:solidFill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070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5450" y="0"/>
            <a:ext cx="8228013" cy="838200"/>
          </a:xfrm>
        </p:spPr>
        <p:txBody>
          <a:bodyPr tIns="32803"/>
          <a:lstStyle/>
          <a:p>
            <a:pPr algn="ctr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i="1" smtClean="0"/>
              <a:t>Editors on SDS’s</a:t>
            </a:r>
          </a:p>
        </p:txBody>
      </p:sp>
      <p:sp>
        <p:nvSpPr>
          <p:cNvPr id="74754" name="Tijdelijke aanduiding voor inhoud 3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1400" dirty="0" err="1" smtClean="0">
                <a:solidFill>
                  <a:srgbClr val="FFFF00"/>
                </a:solidFill>
                <a:cs typeface="Courier New" pitchFamily="49" charset="0"/>
              </a:rPr>
              <a:t>monitorWorker</a:t>
            </a:r>
            <a:r>
              <a:rPr lang="en-US" sz="1400" dirty="0" smtClean="0">
                <a:solidFill>
                  <a:srgbClr val="FFFF00"/>
                </a:solidFill>
                <a:cs typeface="Courier New" pitchFamily="49" charset="0"/>
              </a:rPr>
              <a:t> </a:t>
            </a:r>
            <a:r>
              <a:rPr lang="en-US" sz="1400" dirty="0" smtClean="0">
                <a:cs typeface="Courier New" pitchFamily="49" charset="0"/>
              </a:rPr>
              <a:t>:: ((</a:t>
            </a:r>
            <a:r>
              <a:rPr lang="en-US" sz="1400" dirty="0" smtClean="0">
                <a:solidFill>
                  <a:srgbClr val="FF99FF"/>
                </a:solidFill>
                <a:cs typeface="Courier New" pitchFamily="49" charset="0"/>
              </a:rPr>
              <a:t>User</a:t>
            </a:r>
            <a:r>
              <a:rPr lang="en-US" sz="1400" dirty="0" smtClean="0">
                <a:cs typeface="Courier New" pitchFamily="49" charset="0"/>
              </a:rPr>
              <a:t>,</a:t>
            </a:r>
            <a:r>
              <a:rPr lang="en-US" sz="1400" dirty="0" smtClean="0">
                <a:solidFill>
                  <a:srgbClr val="FF99FF"/>
                </a:solidFill>
                <a:cs typeface="Courier New" pitchFamily="49" charset="0"/>
              </a:rPr>
              <a:t> String</a:t>
            </a:r>
            <a:r>
              <a:rPr lang="en-US" sz="1400" dirty="0" smtClean="0">
                <a:cs typeface="Courier New" pitchFamily="49" charset="0"/>
              </a:rPr>
              <a:t>), (</a:t>
            </a:r>
            <a:r>
              <a:rPr lang="en-US" sz="1400" dirty="0" smtClean="0">
                <a:solidFill>
                  <a:srgbClr val="FF99FF"/>
                </a:solidFill>
                <a:cs typeface="Courier New" pitchFamily="49" charset="0"/>
              </a:rPr>
              <a:t>User</a:t>
            </a:r>
            <a:r>
              <a:rPr lang="en-US" sz="1400" dirty="0" smtClean="0">
                <a:cs typeface="Courier New" pitchFamily="49" charset="0"/>
              </a:rPr>
              <a:t>,</a:t>
            </a:r>
            <a:r>
              <a:rPr lang="en-US" sz="1400" dirty="0" smtClean="0">
                <a:solidFill>
                  <a:srgbClr val="FF99FF"/>
                </a:solidFill>
                <a:cs typeface="Courier New" pitchFamily="49" charset="0"/>
              </a:rPr>
              <a:t> String</a:t>
            </a:r>
            <a:r>
              <a:rPr lang="en-US" sz="1400" dirty="0" smtClean="0">
                <a:cs typeface="Courier New" pitchFamily="49" charset="0"/>
              </a:rPr>
              <a:t>)) </a:t>
            </a:r>
            <a:r>
              <a:rPr lang="en-US" sz="1400" b="1" dirty="0" smtClean="0">
                <a:sym typeface="Symbol" pitchFamily="18" charset="2"/>
              </a:rPr>
              <a:t></a:t>
            </a:r>
            <a:r>
              <a:rPr lang="en-US" sz="1400" dirty="0" smtClean="0"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FF99FF"/>
                </a:solidFill>
                <a:cs typeface="Courier New" pitchFamily="49" charset="0"/>
              </a:rPr>
              <a:t>Task</a:t>
            </a:r>
            <a:r>
              <a:rPr lang="en-US" sz="1400" dirty="0" smtClean="0">
                <a:cs typeface="Courier New" pitchFamily="49" charset="0"/>
              </a:rPr>
              <a:t> a  | </a:t>
            </a:r>
            <a:r>
              <a:rPr lang="en-US" sz="1400" dirty="0" err="1" smtClean="0">
                <a:solidFill>
                  <a:srgbClr val="66FF33"/>
                </a:solidFill>
                <a:cs typeface="Courier New" pitchFamily="49" charset="0"/>
              </a:rPr>
              <a:t>iTask</a:t>
            </a:r>
            <a:r>
              <a:rPr lang="en-US" sz="1400" dirty="0" smtClean="0">
                <a:solidFill>
                  <a:srgbClr val="66FF33"/>
                </a:solidFill>
                <a:cs typeface="Courier New" pitchFamily="49" charset="0"/>
              </a:rPr>
              <a:t> </a:t>
            </a:r>
            <a:r>
              <a:rPr lang="en-US" sz="1400" dirty="0" smtClean="0">
                <a:cs typeface="Courier New" pitchFamily="49" charset="0"/>
              </a:rPr>
              <a:t>a</a:t>
            </a:r>
          </a:p>
          <a:p>
            <a:r>
              <a:rPr lang="en-US" sz="1400" dirty="0" err="1" smtClean="0">
                <a:solidFill>
                  <a:srgbClr val="FFFF00"/>
                </a:solidFill>
                <a:cs typeface="Courier New" pitchFamily="49" charset="0"/>
              </a:rPr>
              <a:t>monitorWorker</a:t>
            </a:r>
            <a:r>
              <a:rPr lang="en-US" sz="1400" dirty="0" smtClean="0">
                <a:solidFill>
                  <a:srgbClr val="FFFF00"/>
                </a:solidFill>
                <a:cs typeface="Courier New" pitchFamily="49" charset="0"/>
              </a:rPr>
              <a:t> </a:t>
            </a:r>
            <a:r>
              <a:rPr lang="en-US" sz="1400" dirty="0" smtClean="0">
                <a:cs typeface="Courier New" pitchFamily="49" charset="0"/>
              </a:rPr>
              <a:t>((</a:t>
            </a:r>
            <a:r>
              <a:rPr lang="en-US" sz="1400" dirty="0" err="1" smtClean="0">
                <a:cs typeface="Courier New" pitchFamily="49" charset="0"/>
              </a:rPr>
              <a:t>me,my_prompt</a:t>
            </a:r>
            <a:r>
              <a:rPr lang="en-US" sz="1400" dirty="0" smtClean="0">
                <a:cs typeface="Courier New" pitchFamily="49" charset="0"/>
              </a:rPr>
              <a:t>), (</a:t>
            </a:r>
            <a:r>
              <a:rPr lang="en-US" sz="1400" dirty="0" err="1" smtClean="0">
                <a:cs typeface="Courier New" pitchFamily="49" charset="0"/>
              </a:rPr>
              <a:t>you,your_prompt</a:t>
            </a:r>
            <a:r>
              <a:rPr lang="en-US" sz="1400" dirty="0" smtClean="0"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rgbClr val="FFFF00"/>
                </a:solidFill>
                <a:cs typeface="Courier New" pitchFamily="49" charset="0"/>
              </a:rPr>
              <a:t>withShared</a:t>
            </a:r>
            <a:r>
              <a:rPr lang="en-US" sz="1400" dirty="0" smtClean="0">
                <a:solidFill>
                  <a:srgbClr val="FFFF00"/>
                </a:solidFill>
                <a:cs typeface="Courier New" pitchFamily="49" charset="0"/>
              </a:rPr>
              <a:t> </a:t>
            </a:r>
            <a:r>
              <a:rPr lang="en-US" sz="1400" dirty="0" err="1" smtClean="0">
                <a:cs typeface="Courier New" pitchFamily="49" charset="0"/>
              </a:rPr>
              <a:t>defaultValue</a:t>
            </a:r>
            <a:r>
              <a:rPr lang="en-US" sz="1400" dirty="0" smtClean="0">
                <a:cs typeface="Courier New" pitchFamily="49" charset="0"/>
              </a:rPr>
              <a:t>  </a:t>
            </a:r>
          </a:p>
          <a:p>
            <a:r>
              <a:rPr lang="en-US" sz="1400" dirty="0" smtClean="0">
                <a:cs typeface="Courier New" pitchFamily="49" charset="0"/>
              </a:rPr>
              <a:t>  (\</a:t>
            </a:r>
            <a:r>
              <a:rPr lang="en-US" sz="1400" dirty="0" smtClean="0">
                <a:solidFill>
                  <a:srgbClr val="66FF33"/>
                </a:solidFill>
                <a:cs typeface="Courier New" pitchFamily="49" charset="0"/>
              </a:rPr>
              <a:t>share</a:t>
            </a:r>
            <a:r>
              <a:rPr lang="en-US" sz="1400" dirty="0" smtClean="0">
                <a:cs typeface="Courier New" pitchFamily="49" charset="0"/>
              </a:rPr>
              <a:t> </a:t>
            </a:r>
            <a:r>
              <a:rPr lang="en-US" sz="1400" b="1" dirty="0" smtClean="0">
                <a:sym typeface="Symbol" pitchFamily="18" charset="2"/>
              </a:rPr>
              <a:t></a:t>
            </a:r>
            <a:r>
              <a:rPr lang="en-US" sz="1400" dirty="0" smtClean="0">
                <a:cs typeface="Courier New" pitchFamily="49" charset="0"/>
              </a:rPr>
              <a:t> (you </a:t>
            </a:r>
            <a:r>
              <a:rPr lang="en-US" sz="1400" dirty="0" smtClean="0">
                <a:solidFill>
                  <a:srgbClr val="FFFF00"/>
                </a:solidFill>
                <a:cs typeface="Courier New" pitchFamily="49" charset="0"/>
              </a:rPr>
              <a:t>@:</a:t>
            </a:r>
            <a:r>
              <a:rPr lang="en-US" sz="1400" dirty="0" smtClean="0">
                <a:cs typeface="Courier New" pitchFamily="49" charset="0"/>
              </a:rPr>
              <a:t>  </a:t>
            </a:r>
            <a:r>
              <a:rPr lang="en-US" sz="1400" dirty="0" err="1" smtClean="0">
                <a:solidFill>
                  <a:srgbClr val="FFFF00"/>
                </a:solidFill>
                <a:cs typeface="Courier New" pitchFamily="49" charset="0"/>
              </a:rPr>
              <a:t>updateSharedInformation</a:t>
            </a:r>
            <a:r>
              <a:rPr lang="en-US" sz="1400" dirty="0" smtClean="0">
                <a:cs typeface="Courier New" pitchFamily="49" charset="0"/>
              </a:rPr>
              <a:t>  (</a:t>
            </a:r>
            <a:r>
              <a:rPr lang="en-US" sz="1400" dirty="0" err="1" smtClean="0">
                <a:cs typeface="Courier New" pitchFamily="49" charset="0"/>
              </a:rPr>
              <a:t>your_prompt</a:t>
            </a:r>
            <a:r>
              <a:rPr lang="en-US" sz="1400" dirty="0">
                <a:cs typeface="Courier New" pitchFamily="49" charset="0"/>
              </a:rPr>
              <a:t>, "viewer </a:t>
            </a:r>
            <a:r>
              <a:rPr lang="en-US" sz="1400" dirty="0" smtClean="0">
                <a:cs typeface="Courier New" pitchFamily="49" charset="0"/>
              </a:rPr>
              <a:t>is " &lt;+++ me) [] </a:t>
            </a:r>
            <a:r>
              <a:rPr lang="en-US" sz="1400" dirty="0" smtClean="0">
                <a:solidFill>
                  <a:srgbClr val="66FF33"/>
                </a:solidFill>
                <a:cs typeface="Courier New" pitchFamily="49" charset="0"/>
              </a:rPr>
              <a:t>share</a:t>
            </a:r>
            <a:r>
              <a:rPr lang="en-US" sz="1400" dirty="0" smtClean="0"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cs typeface="Courier New" pitchFamily="49" charset="0"/>
              </a:rPr>
              <a:t>  		  </a:t>
            </a:r>
            <a:r>
              <a:rPr lang="en-US" sz="1400" dirty="0" smtClean="0">
                <a:solidFill>
                  <a:srgbClr val="FFFF00"/>
                </a:solidFill>
                <a:cs typeface="Courier New" pitchFamily="49" charset="0"/>
              </a:rPr>
              <a:t>-|| </a:t>
            </a:r>
            <a:r>
              <a:rPr lang="en-US" sz="1400" dirty="0" smtClean="0"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cs typeface="Courier New" pitchFamily="49" charset="0"/>
              </a:rPr>
              <a:t>  		  (me </a:t>
            </a:r>
            <a:r>
              <a:rPr lang="en-US" sz="1400" dirty="0" smtClean="0">
                <a:solidFill>
                  <a:srgbClr val="FFFF00"/>
                </a:solidFill>
                <a:cs typeface="Courier New" pitchFamily="49" charset="0"/>
              </a:rPr>
              <a:t>@: </a:t>
            </a:r>
            <a:r>
              <a:rPr lang="en-US" sz="1400" dirty="0" err="1" smtClean="0">
                <a:solidFill>
                  <a:srgbClr val="FFFF00"/>
                </a:solidFill>
                <a:cs typeface="Courier New" pitchFamily="49" charset="0"/>
              </a:rPr>
              <a:t>viewSharedInformation</a:t>
            </a:r>
            <a:r>
              <a:rPr lang="en-US" sz="1400" dirty="0" smtClean="0">
                <a:solidFill>
                  <a:srgbClr val="FFFF00"/>
                </a:solidFill>
                <a:cs typeface="Courier New" pitchFamily="49" charset="0"/>
              </a:rPr>
              <a:t>    </a:t>
            </a:r>
            <a:r>
              <a:rPr lang="en-US" sz="1400" dirty="0" smtClean="0">
                <a:cs typeface="Courier New" pitchFamily="49" charset="0"/>
              </a:rPr>
              <a:t>(</a:t>
            </a:r>
            <a:r>
              <a:rPr lang="en-US" sz="1400" dirty="0" err="1" smtClean="0">
                <a:cs typeface="Courier New" pitchFamily="49" charset="0"/>
              </a:rPr>
              <a:t>my_prompt</a:t>
            </a:r>
            <a:r>
              <a:rPr lang="en-US" sz="1400" dirty="0">
                <a:cs typeface="Courier New" pitchFamily="49" charset="0"/>
              </a:rPr>
              <a:t>, "worker </a:t>
            </a:r>
            <a:r>
              <a:rPr lang="en-US" sz="1400" dirty="0" smtClean="0">
                <a:cs typeface="Courier New" pitchFamily="49" charset="0"/>
              </a:rPr>
              <a:t>is " &lt;+++ worker)  [] </a:t>
            </a:r>
            <a:r>
              <a:rPr lang="en-US" sz="1400" dirty="0" smtClean="0">
                <a:solidFill>
                  <a:srgbClr val="66FF33"/>
                </a:solidFill>
                <a:cs typeface="Courier New" pitchFamily="49" charset="0"/>
              </a:rPr>
              <a:t>share</a:t>
            </a:r>
            <a:r>
              <a:rPr lang="en-US" sz="1400" dirty="0" smtClean="0">
                <a:cs typeface="Courier New" pitchFamily="49" charset="0"/>
              </a:rPr>
              <a:t>) </a:t>
            </a:r>
          </a:p>
          <a:p>
            <a:r>
              <a:rPr lang="en-US" sz="1400" dirty="0">
                <a:cs typeface="Courier New" pitchFamily="49" charset="0"/>
              </a:rPr>
              <a:t> </a:t>
            </a:r>
            <a:r>
              <a:rPr lang="en-US" sz="1400" dirty="0" smtClean="0">
                <a:cs typeface="Courier New" pitchFamily="49" charset="0"/>
              </a:rPr>
              <a:t> )</a:t>
            </a:r>
          </a:p>
          <a:p>
            <a:endParaRPr lang="en-US" sz="1400" dirty="0" smtClean="0">
              <a:solidFill>
                <a:srgbClr val="FFFF00"/>
              </a:solidFill>
              <a:cs typeface="Courier New" pitchFamily="49" charset="0"/>
            </a:endParaRPr>
          </a:p>
          <a:p>
            <a:r>
              <a:rPr lang="en-US" sz="1400" dirty="0" smtClean="0">
                <a:cs typeface="Courier New" pitchFamily="49" charset="0"/>
              </a:rPr>
              <a:t>			</a:t>
            </a:r>
          </a:p>
        </p:txBody>
      </p:sp>
      <p:sp>
        <p:nvSpPr>
          <p:cNvPr id="74755" name="Tijdelijke aanduiding voor dianummer 3"/>
          <p:cNvSpPr txBox="1">
            <a:spLocks noGrp="1"/>
          </p:cNvSpPr>
          <p:nvPr/>
        </p:nvSpPr>
        <p:spPr bwMode="auto">
          <a:xfrm>
            <a:off x="8424863" y="6553200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42B9FDC6-D694-4078-BCE1-DF447F80E982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0" hangingPunct="0"/>
              <a:t>22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7475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450" y="3759192"/>
            <a:ext cx="2391481" cy="2794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22166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25450" y="0"/>
            <a:ext cx="8228013" cy="838200"/>
          </a:xfrm>
        </p:spPr>
        <p:txBody>
          <a:bodyPr tIns="32803"/>
          <a:lstStyle/>
          <a:p>
            <a:pPr algn="ctr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i="1" smtClean="0"/>
              <a:t>Editors on SDS’s</a:t>
            </a:r>
          </a:p>
        </p:txBody>
      </p:sp>
      <p:sp>
        <p:nvSpPr>
          <p:cNvPr id="29698" name="Tijdelijke aanduiding voor inhoud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ebdings" pitchFamily="18" charset="2"/>
              <a:buNone/>
            </a:pPr>
            <a:r>
              <a:rPr lang="en-US" sz="1600" dirty="0" err="1" smtClean="0">
                <a:solidFill>
                  <a:srgbClr val="FFFF00"/>
                </a:solidFill>
                <a:cs typeface="Courier New" pitchFamily="49" charset="0"/>
              </a:rPr>
              <a:t>addTrack</a:t>
            </a:r>
            <a:r>
              <a:rPr lang="en-US" sz="1600" dirty="0" smtClean="0">
                <a:cs typeface="Courier New" pitchFamily="49" charset="0"/>
              </a:rPr>
              <a:t> :: </a:t>
            </a:r>
            <a:r>
              <a:rPr lang="en-US" sz="1600" dirty="0" smtClean="0">
                <a:solidFill>
                  <a:srgbClr val="FF99FF"/>
                </a:solidFill>
                <a:cs typeface="Courier New" pitchFamily="49" charset="0"/>
              </a:rPr>
              <a:t>Task Track</a:t>
            </a:r>
          </a:p>
          <a:p>
            <a:r>
              <a:rPr lang="en-US" sz="1600" dirty="0" err="1" smtClean="0">
                <a:solidFill>
                  <a:srgbClr val="FFFF00"/>
                </a:solidFill>
                <a:cs typeface="Courier New" pitchFamily="49" charset="0"/>
              </a:rPr>
              <a:t>addTrack</a:t>
            </a:r>
            <a:r>
              <a:rPr lang="en-US" sz="1600" dirty="0" smtClean="0"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cs typeface="Courier New" pitchFamily="49" charset="0"/>
              </a:rPr>
              <a:t>monitorWorker</a:t>
            </a:r>
            <a:r>
              <a:rPr lang="en-US" sz="1600" dirty="0">
                <a:cs typeface="Courier New" pitchFamily="49" charset="0"/>
              </a:rPr>
              <a:t> (("</a:t>
            </a:r>
            <a:r>
              <a:rPr lang="en-US" sz="1600" dirty="0" err="1" smtClean="0">
                <a:cs typeface="Courier New" pitchFamily="49" charset="0"/>
              </a:rPr>
              <a:t>peter",“View</a:t>
            </a:r>
            <a:r>
              <a:rPr lang="en-US" sz="1600" dirty="0" smtClean="0">
                <a:cs typeface="Courier New" pitchFamily="49" charset="0"/>
              </a:rPr>
              <a:t> </a:t>
            </a:r>
            <a:r>
              <a:rPr lang="en-US" sz="1600" dirty="0">
                <a:cs typeface="Courier New" pitchFamily="49" charset="0"/>
              </a:rPr>
              <a:t>a </a:t>
            </a:r>
            <a:r>
              <a:rPr lang="en-US" sz="1600" dirty="0" smtClean="0">
                <a:cs typeface="Courier New" pitchFamily="49" charset="0"/>
              </a:rPr>
              <a:t>Track"),(“</a:t>
            </a:r>
            <a:r>
              <a:rPr lang="en-US" sz="1600" dirty="0" err="1" smtClean="0">
                <a:cs typeface="Courier New" pitchFamily="49" charset="0"/>
              </a:rPr>
              <a:t>rinus",“Edit</a:t>
            </a:r>
            <a:r>
              <a:rPr lang="en-US" sz="1600" dirty="0" smtClean="0">
                <a:cs typeface="Courier New" pitchFamily="49" charset="0"/>
              </a:rPr>
              <a:t> </a:t>
            </a:r>
            <a:r>
              <a:rPr lang="en-US" sz="1600" dirty="0">
                <a:cs typeface="Courier New" pitchFamily="49" charset="0"/>
              </a:rPr>
              <a:t>a </a:t>
            </a:r>
            <a:r>
              <a:rPr lang="en-US" sz="1600" dirty="0" smtClean="0">
                <a:cs typeface="Courier New" pitchFamily="49" charset="0"/>
              </a:rPr>
              <a:t>Track</a:t>
            </a:r>
            <a:r>
              <a:rPr lang="en-US" sz="1600" dirty="0">
                <a:cs typeface="Courier New" pitchFamily="49" charset="0"/>
              </a:rPr>
              <a:t>")</a:t>
            </a:r>
            <a:r>
              <a:rPr lang="en-US" sz="1600" dirty="0" smtClean="0">
                <a:cs typeface="Courier New" pitchFamily="49" charset="0"/>
              </a:rPr>
              <a:t>)</a:t>
            </a:r>
          </a:p>
          <a:p>
            <a:pPr>
              <a:buFont typeface="Webdings" pitchFamily="18" charset="2"/>
              <a:buNone/>
            </a:pPr>
            <a:r>
              <a:rPr lang="en-US" sz="1600" dirty="0" smtClean="0">
                <a:cs typeface="Courier New" pitchFamily="49" charset="0"/>
              </a:rPr>
              <a:t>				</a:t>
            </a:r>
          </a:p>
        </p:txBody>
      </p:sp>
      <p:grpSp>
        <p:nvGrpSpPr>
          <p:cNvPr id="2" name="Groep 24"/>
          <p:cNvGrpSpPr>
            <a:grpSpLocks/>
          </p:cNvGrpSpPr>
          <p:nvPr/>
        </p:nvGrpSpPr>
        <p:grpSpPr bwMode="auto">
          <a:xfrm>
            <a:off x="334963" y="1920875"/>
            <a:ext cx="7751762" cy="4784725"/>
            <a:chOff x="76200" y="1689405"/>
            <a:chExt cx="7751176" cy="4784290"/>
          </a:xfrm>
        </p:grpSpPr>
        <p:pic>
          <p:nvPicPr>
            <p:cNvPr id="29709" name="Afbeelding 5" descr="wereldbol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51084" y="1689405"/>
              <a:ext cx="2476292" cy="2463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9710" name="Rechte verbindingslijn 9"/>
            <p:cNvCxnSpPr>
              <a:cxnSpLocks noChangeShapeType="1"/>
            </p:cNvCxnSpPr>
            <p:nvPr/>
          </p:nvCxnSpPr>
          <p:spPr bwMode="auto">
            <a:xfrm flipV="1">
              <a:off x="76200" y="2295525"/>
              <a:ext cx="5629275" cy="851198"/>
            </a:xfrm>
            <a:prstGeom prst="line">
              <a:avLst/>
            </a:prstGeom>
            <a:noFill/>
            <a:ln w="317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9711" name="Rechte verbindingslijn 11"/>
            <p:cNvCxnSpPr>
              <a:cxnSpLocks noChangeShapeType="1"/>
            </p:cNvCxnSpPr>
            <p:nvPr/>
          </p:nvCxnSpPr>
          <p:spPr bwMode="auto">
            <a:xfrm flipH="1">
              <a:off x="5153025" y="2295525"/>
              <a:ext cx="552450" cy="851198"/>
            </a:xfrm>
            <a:prstGeom prst="line">
              <a:avLst/>
            </a:prstGeom>
            <a:noFill/>
            <a:ln w="317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9712" name="Rechte verbindingslijn 13"/>
            <p:cNvCxnSpPr>
              <a:cxnSpLocks noChangeShapeType="1"/>
            </p:cNvCxnSpPr>
            <p:nvPr/>
          </p:nvCxnSpPr>
          <p:spPr bwMode="auto">
            <a:xfrm flipH="1">
              <a:off x="5153025" y="2295525"/>
              <a:ext cx="552450" cy="4178170"/>
            </a:xfrm>
            <a:prstGeom prst="line">
              <a:avLst/>
            </a:prstGeom>
            <a:noFill/>
            <a:ln w="317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9713" name="Rechte verbindingslijn 23"/>
            <p:cNvCxnSpPr>
              <a:cxnSpLocks noChangeShapeType="1"/>
            </p:cNvCxnSpPr>
            <p:nvPr/>
          </p:nvCxnSpPr>
          <p:spPr bwMode="auto">
            <a:xfrm flipH="1">
              <a:off x="76200" y="2295525"/>
              <a:ext cx="5629275" cy="4178170"/>
            </a:xfrm>
            <a:prstGeom prst="line">
              <a:avLst/>
            </a:prstGeom>
            <a:noFill/>
            <a:ln w="3175" algn="ctr">
              <a:solidFill>
                <a:srgbClr val="FF0000"/>
              </a:solidFill>
              <a:round/>
              <a:headEnd/>
              <a:tailEnd/>
            </a:ln>
          </p:spPr>
        </p:cxnSp>
        <p:pic>
          <p:nvPicPr>
            <p:cNvPr id="29714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200" y="3146723"/>
              <a:ext cx="5076825" cy="3326972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miter lim="800000"/>
              <a:headEnd/>
              <a:tailEnd/>
            </a:ln>
          </p:spPr>
        </p:pic>
      </p:grpSp>
      <p:grpSp>
        <p:nvGrpSpPr>
          <p:cNvPr id="3" name="Groep 25"/>
          <p:cNvGrpSpPr>
            <a:grpSpLocks/>
          </p:cNvGrpSpPr>
          <p:nvPr/>
        </p:nvGrpSpPr>
        <p:grpSpPr bwMode="auto">
          <a:xfrm>
            <a:off x="4332288" y="2403475"/>
            <a:ext cx="4611687" cy="4073525"/>
            <a:chOff x="4331909" y="2095500"/>
            <a:chExt cx="4612066" cy="4073324"/>
          </a:xfrm>
        </p:grpSpPr>
        <p:cxnSp>
          <p:nvCxnSpPr>
            <p:cNvPr id="29704" name="Rechte verbindingslijn 17"/>
            <p:cNvCxnSpPr>
              <a:cxnSpLocks noChangeShapeType="1"/>
            </p:cNvCxnSpPr>
            <p:nvPr/>
          </p:nvCxnSpPr>
          <p:spPr bwMode="auto">
            <a:xfrm>
              <a:off x="7343775" y="2095500"/>
              <a:ext cx="1485900" cy="2219325"/>
            </a:xfrm>
            <a:prstGeom prst="line">
              <a:avLst/>
            </a:prstGeom>
            <a:noFill/>
            <a:ln w="317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9705" name="Rechte verbindingslijn 19"/>
            <p:cNvCxnSpPr>
              <a:cxnSpLocks noChangeShapeType="1"/>
            </p:cNvCxnSpPr>
            <p:nvPr/>
          </p:nvCxnSpPr>
          <p:spPr bwMode="auto">
            <a:xfrm>
              <a:off x="7343775" y="2095500"/>
              <a:ext cx="1600200" cy="4073324"/>
            </a:xfrm>
            <a:prstGeom prst="line">
              <a:avLst/>
            </a:prstGeom>
            <a:noFill/>
            <a:ln w="317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9706" name="Rechte verbindingslijn 21"/>
            <p:cNvCxnSpPr>
              <a:cxnSpLocks noChangeShapeType="1"/>
            </p:cNvCxnSpPr>
            <p:nvPr/>
          </p:nvCxnSpPr>
          <p:spPr bwMode="auto">
            <a:xfrm flipH="1">
              <a:off x="4331909" y="2095500"/>
              <a:ext cx="3011866" cy="4073324"/>
            </a:xfrm>
            <a:prstGeom prst="line">
              <a:avLst/>
            </a:prstGeom>
            <a:noFill/>
            <a:ln w="3175" algn="ctr">
              <a:solidFill>
                <a:srgbClr val="FF0000"/>
              </a:solidFill>
              <a:round/>
              <a:headEnd/>
              <a:tailEnd/>
            </a:ln>
          </p:spPr>
        </p:cxnSp>
        <p:pic>
          <p:nvPicPr>
            <p:cNvPr id="29707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331909" y="4314825"/>
              <a:ext cx="4612066" cy="1853999"/>
            </a:xfrm>
            <a:prstGeom prst="rect">
              <a:avLst/>
            </a:prstGeom>
            <a:noFill/>
            <a:ln w="3175">
              <a:solidFill>
                <a:srgbClr val="FF0000"/>
              </a:solidFill>
              <a:miter lim="800000"/>
              <a:headEnd/>
              <a:tailEnd/>
            </a:ln>
          </p:spPr>
        </p:pic>
        <p:cxnSp>
          <p:nvCxnSpPr>
            <p:cNvPr id="29708" name="Rechte verbindingslijn 15"/>
            <p:cNvCxnSpPr>
              <a:cxnSpLocks noChangeShapeType="1"/>
            </p:cNvCxnSpPr>
            <p:nvPr/>
          </p:nvCxnSpPr>
          <p:spPr bwMode="auto">
            <a:xfrm flipH="1">
              <a:off x="4331909" y="2095500"/>
              <a:ext cx="3011866" cy="2219325"/>
            </a:xfrm>
            <a:prstGeom prst="line">
              <a:avLst/>
            </a:prstGeom>
            <a:noFill/>
            <a:ln w="3175" algn="ctr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29701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8424863" y="6553200"/>
            <a:ext cx="719137" cy="304800"/>
          </a:xfrm>
          <a:noFill/>
        </p:spPr>
        <p:txBody>
          <a:bodyPr/>
          <a:lstStyle/>
          <a:p>
            <a:fld id="{0FEBEC9A-7E6E-41DB-8006-C9C13A957228}" type="slidenum">
              <a:rPr lang="en-US" smtClean="0">
                <a:cs typeface="Arial" charset="0"/>
              </a:rPr>
              <a:pPr/>
              <a:t>23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070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5450" y="0"/>
            <a:ext cx="8228013" cy="838200"/>
          </a:xfrm>
        </p:spPr>
        <p:txBody>
          <a:bodyPr tIns="32803"/>
          <a:lstStyle/>
          <a:p>
            <a:pPr algn="ctr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i="1" smtClean="0"/>
              <a:t>Editors on SDS’s</a:t>
            </a:r>
          </a:p>
        </p:txBody>
      </p:sp>
      <p:sp>
        <p:nvSpPr>
          <p:cNvPr id="31746" name="Tijdelijke aanduiding voor inhoud 3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1400" dirty="0" err="1" smtClean="0">
                <a:solidFill>
                  <a:srgbClr val="FFFF00"/>
                </a:solidFill>
                <a:cs typeface="Courier New" pitchFamily="49" charset="0"/>
              </a:rPr>
              <a:t>changeMap</a:t>
            </a:r>
            <a:r>
              <a:rPr lang="en-US" sz="1400" dirty="0" smtClean="0">
                <a:cs typeface="Courier New" pitchFamily="49" charset="0"/>
              </a:rPr>
              <a:t> </a:t>
            </a:r>
            <a:r>
              <a:rPr lang="en-US" sz="1400" dirty="0">
                <a:cs typeface="Courier New" pitchFamily="49" charset="0"/>
              </a:rPr>
              <a:t>:: </a:t>
            </a:r>
            <a:r>
              <a:rPr lang="en-US" sz="1400" dirty="0">
                <a:solidFill>
                  <a:srgbClr val="FF99FF"/>
                </a:solidFill>
                <a:cs typeface="Courier New" pitchFamily="49" charset="0"/>
              </a:rPr>
              <a:t>Task </a:t>
            </a:r>
            <a:r>
              <a:rPr lang="en-US" sz="1400" dirty="0" err="1" smtClean="0">
                <a:solidFill>
                  <a:srgbClr val="FF99FF"/>
                </a:solidFill>
                <a:cs typeface="Courier New" pitchFamily="49" charset="0"/>
              </a:rPr>
              <a:t>GoogleMap</a:t>
            </a:r>
            <a:endParaRPr lang="en-US" sz="1400" dirty="0">
              <a:solidFill>
                <a:srgbClr val="FF99FF"/>
              </a:solidFill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rgbClr val="FFFF00"/>
                </a:solidFill>
                <a:cs typeface="Courier New" pitchFamily="49" charset="0"/>
              </a:rPr>
              <a:t>changeMap</a:t>
            </a:r>
            <a:r>
              <a:rPr lang="en-US" sz="1400" dirty="0" smtClean="0">
                <a:cs typeface="Courier New" pitchFamily="49" charset="0"/>
              </a:rPr>
              <a:t> </a:t>
            </a:r>
            <a:r>
              <a:rPr lang="en-US" sz="1400" dirty="0">
                <a:cs typeface="Courier New" pitchFamily="49" charset="0"/>
              </a:rPr>
              <a:t>= </a:t>
            </a:r>
            <a:r>
              <a:rPr lang="en-US" sz="1400" dirty="0" err="1">
                <a:solidFill>
                  <a:srgbClr val="FFFF00"/>
                </a:solidFill>
                <a:cs typeface="Courier New" pitchFamily="49" charset="0"/>
              </a:rPr>
              <a:t>monitorWorker</a:t>
            </a:r>
            <a:r>
              <a:rPr lang="en-US" sz="1400" dirty="0">
                <a:cs typeface="Courier New" pitchFamily="49" charset="0"/>
              </a:rPr>
              <a:t> (("peter</a:t>
            </a:r>
            <a:r>
              <a:rPr lang="en-US" sz="1400" dirty="0" smtClean="0">
                <a:cs typeface="Courier New" pitchFamily="49" charset="0"/>
              </a:rPr>
              <a:t>", "View Map"),("rinus", "Browse Map"))</a:t>
            </a:r>
            <a:endParaRPr lang="en-US" sz="1400" dirty="0">
              <a:cs typeface="Courier New" pitchFamily="49" charset="0"/>
            </a:endParaRPr>
          </a:p>
        </p:txBody>
      </p:sp>
      <p:pic>
        <p:nvPicPr>
          <p:cNvPr id="31747" name="Afbeelding 5" descr="wereldbo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0225" y="1920875"/>
            <a:ext cx="24765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748" name="Rechte verbindingslijn 9"/>
          <p:cNvCxnSpPr>
            <a:cxnSpLocks noChangeShapeType="1"/>
          </p:cNvCxnSpPr>
          <p:nvPr/>
        </p:nvCxnSpPr>
        <p:spPr bwMode="auto">
          <a:xfrm flipV="1">
            <a:off x="334963" y="2527300"/>
            <a:ext cx="5629275" cy="850900"/>
          </a:xfrm>
          <a:prstGeom prst="line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1749" name="Rechte verbindingslijn 11"/>
          <p:cNvCxnSpPr>
            <a:cxnSpLocks noChangeShapeType="1"/>
          </p:cNvCxnSpPr>
          <p:nvPr/>
        </p:nvCxnSpPr>
        <p:spPr bwMode="auto">
          <a:xfrm flipH="1">
            <a:off x="5411788" y="2527300"/>
            <a:ext cx="552450" cy="850900"/>
          </a:xfrm>
          <a:prstGeom prst="line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1750" name="Rechte verbindingslijn 13"/>
          <p:cNvCxnSpPr>
            <a:cxnSpLocks noChangeShapeType="1"/>
          </p:cNvCxnSpPr>
          <p:nvPr/>
        </p:nvCxnSpPr>
        <p:spPr bwMode="auto">
          <a:xfrm flipH="1">
            <a:off x="5411788" y="2527300"/>
            <a:ext cx="552450" cy="4178300"/>
          </a:xfrm>
          <a:prstGeom prst="line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1751" name="Rechte verbindingslijn 23"/>
          <p:cNvCxnSpPr>
            <a:cxnSpLocks noChangeShapeType="1"/>
          </p:cNvCxnSpPr>
          <p:nvPr/>
        </p:nvCxnSpPr>
        <p:spPr bwMode="auto">
          <a:xfrm flipH="1">
            <a:off x="334963" y="2527300"/>
            <a:ext cx="5629275" cy="4178300"/>
          </a:xfrm>
          <a:prstGeom prst="line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1752" name="Rechte verbindingslijn 17"/>
          <p:cNvCxnSpPr>
            <a:cxnSpLocks noChangeShapeType="1"/>
          </p:cNvCxnSpPr>
          <p:nvPr/>
        </p:nvCxnSpPr>
        <p:spPr bwMode="auto">
          <a:xfrm>
            <a:off x="7343775" y="2403475"/>
            <a:ext cx="1485900" cy="2219325"/>
          </a:xfrm>
          <a:prstGeom prst="line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1753" name="Rechte verbindingslijn 19"/>
          <p:cNvCxnSpPr>
            <a:cxnSpLocks noChangeShapeType="1"/>
          </p:cNvCxnSpPr>
          <p:nvPr/>
        </p:nvCxnSpPr>
        <p:spPr bwMode="auto">
          <a:xfrm>
            <a:off x="7343775" y="2403475"/>
            <a:ext cx="1600200" cy="4073525"/>
          </a:xfrm>
          <a:prstGeom prst="line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1754" name="Rechte verbindingslijn 21"/>
          <p:cNvCxnSpPr>
            <a:cxnSpLocks noChangeShapeType="1"/>
          </p:cNvCxnSpPr>
          <p:nvPr/>
        </p:nvCxnSpPr>
        <p:spPr bwMode="auto">
          <a:xfrm flipH="1">
            <a:off x="4332288" y="2403475"/>
            <a:ext cx="3011487" cy="4073525"/>
          </a:xfrm>
          <a:prstGeom prst="line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1755" name="Rechte verbindingslijn 15"/>
          <p:cNvCxnSpPr>
            <a:cxnSpLocks noChangeShapeType="1"/>
          </p:cNvCxnSpPr>
          <p:nvPr/>
        </p:nvCxnSpPr>
        <p:spPr bwMode="auto">
          <a:xfrm flipH="1">
            <a:off x="4332288" y="2403475"/>
            <a:ext cx="3011487" cy="2219325"/>
          </a:xfrm>
          <a:prstGeom prst="line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31756" name="Tijdelijke aanduiding voor dianummer 3"/>
          <p:cNvSpPr txBox="1">
            <a:spLocks noGrp="1"/>
          </p:cNvSpPr>
          <p:nvPr/>
        </p:nvSpPr>
        <p:spPr bwMode="auto">
          <a:xfrm>
            <a:off x="8424863" y="6553200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83847B62-6535-4E6C-A6C3-33B6626BE4F1}" type="slidenum">
              <a:rPr lang="en-US" sz="1400">
                <a:latin typeface="Times New Roman" pitchFamily="18" charset="0"/>
              </a:rPr>
              <a:pPr algn="r" eaLnBrk="0" hangingPunct="0"/>
              <a:t>24</a:t>
            </a:fld>
            <a:endParaRPr lang="en-US" sz="1400">
              <a:latin typeface="Times New Roman" pitchFamily="18" charset="0"/>
            </a:endParaRPr>
          </a:p>
        </p:txBody>
      </p:sp>
      <p:pic>
        <p:nvPicPr>
          <p:cNvPr id="31757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67150" y="4622800"/>
            <a:ext cx="5076825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8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4963" y="3414713"/>
            <a:ext cx="5076825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01469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5450" y="0"/>
            <a:ext cx="8228013" cy="838200"/>
          </a:xfrm>
        </p:spPr>
        <p:txBody>
          <a:bodyPr tIns="32803"/>
          <a:lstStyle/>
          <a:p>
            <a:pPr algn="ctr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i="1" smtClean="0"/>
              <a:t>Editors on SDS’s</a:t>
            </a:r>
          </a:p>
        </p:txBody>
      </p:sp>
      <p:sp>
        <p:nvSpPr>
          <p:cNvPr id="35842" name="Tijdelijke aanduiding voor inhoud 3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1400" dirty="0" err="1">
                <a:solidFill>
                  <a:srgbClr val="FFFF00"/>
                </a:solidFill>
                <a:cs typeface="Courier New" pitchFamily="49" charset="0"/>
              </a:rPr>
              <a:t>changeMap</a:t>
            </a:r>
            <a:r>
              <a:rPr lang="en-US" sz="1400" dirty="0">
                <a:cs typeface="Courier New" pitchFamily="49" charset="0"/>
              </a:rPr>
              <a:t> :: </a:t>
            </a:r>
            <a:r>
              <a:rPr lang="en-US" sz="1400" dirty="0">
                <a:solidFill>
                  <a:srgbClr val="FF99FF"/>
                </a:solidFill>
                <a:cs typeface="Courier New" pitchFamily="49" charset="0"/>
              </a:rPr>
              <a:t>Task </a:t>
            </a:r>
            <a:r>
              <a:rPr lang="en-US" sz="1400" dirty="0" smtClean="0">
                <a:solidFill>
                  <a:srgbClr val="FF99FF"/>
                </a:solidFill>
                <a:cs typeface="Courier New" pitchFamily="49" charset="0"/>
              </a:rPr>
              <a:t>Drawing</a:t>
            </a:r>
            <a:endParaRPr lang="en-US" sz="1400" dirty="0">
              <a:solidFill>
                <a:srgbClr val="FF99FF"/>
              </a:solidFill>
              <a:cs typeface="Courier New" pitchFamily="49" charset="0"/>
            </a:endParaRPr>
          </a:p>
          <a:p>
            <a:r>
              <a:rPr lang="en-US" sz="1400" dirty="0" err="1">
                <a:solidFill>
                  <a:srgbClr val="FFFF00"/>
                </a:solidFill>
                <a:cs typeface="Courier New" pitchFamily="49" charset="0"/>
              </a:rPr>
              <a:t>changeMap</a:t>
            </a:r>
            <a:r>
              <a:rPr lang="en-US" sz="1400" dirty="0"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srgbClr val="FFFF00"/>
                </a:solidFill>
                <a:cs typeface="Courier New" pitchFamily="49" charset="0"/>
              </a:rPr>
              <a:t>monitorWorker</a:t>
            </a:r>
            <a:r>
              <a:rPr lang="en-US" sz="1400" dirty="0">
                <a:cs typeface="Courier New" pitchFamily="49" charset="0"/>
              </a:rPr>
              <a:t> </a:t>
            </a:r>
            <a:r>
              <a:rPr lang="en-US" sz="1400" dirty="0" smtClean="0">
                <a:cs typeface="Courier New" pitchFamily="49" charset="0"/>
              </a:rPr>
              <a:t>((“</a:t>
            </a:r>
            <a:r>
              <a:rPr lang="en-US" sz="1400" dirty="0" err="1" smtClean="0">
                <a:cs typeface="Courier New" pitchFamily="49" charset="0"/>
              </a:rPr>
              <a:t>bert</a:t>
            </a:r>
            <a:r>
              <a:rPr lang="en-US" sz="1400" dirty="0" smtClean="0">
                <a:cs typeface="Courier New" pitchFamily="49" charset="0"/>
              </a:rPr>
              <a:t>", </a:t>
            </a:r>
            <a:r>
              <a:rPr lang="en-US" sz="1400" dirty="0">
                <a:cs typeface="Courier New" pitchFamily="49" charset="0"/>
              </a:rPr>
              <a:t>"View </a:t>
            </a:r>
            <a:r>
              <a:rPr lang="en-US" sz="1400" dirty="0" smtClean="0">
                <a:cs typeface="Courier New" pitchFamily="49" charset="0"/>
              </a:rPr>
              <a:t>Drawing"),(“</a:t>
            </a:r>
            <a:r>
              <a:rPr lang="en-US" sz="1400" dirty="0" err="1" smtClean="0">
                <a:cs typeface="Courier New" pitchFamily="49" charset="0"/>
              </a:rPr>
              <a:t>ernie</a:t>
            </a:r>
            <a:r>
              <a:rPr lang="en-US" sz="1400" dirty="0" smtClean="0">
                <a:cs typeface="Courier New" pitchFamily="49" charset="0"/>
              </a:rPr>
              <a:t>", “Make Drawing"))</a:t>
            </a:r>
            <a:endParaRPr lang="en-US" sz="1400" dirty="0">
              <a:cs typeface="Courier New" pitchFamily="49" charset="0"/>
            </a:endParaRPr>
          </a:p>
        </p:txBody>
      </p:sp>
      <p:pic>
        <p:nvPicPr>
          <p:cNvPr id="35843" name="Afbeelding 5" descr="wereldbo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0225" y="1920875"/>
            <a:ext cx="24765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844" name="Rechte verbindingslijn 9"/>
          <p:cNvCxnSpPr>
            <a:cxnSpLocks noChangeShapeType="1"/>
          </p:cNvCxnSpPr>
          <p:nvPr/>
        </p:nvCxnSpPr>
        <p:spPr bwMode="auto">
          <a:xfrm flipV="1">
            <a:off x="334963" y="2527300"/>
            <a:ext cx="5629275" cy="850900"/>
          </a:xfrm>
          <a:prstGeom prst="line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5845" name="Rechte verbindingslijn 11"/>
          <p:cNvCxnSpPr>
            <a:cxnSpLocks noChangeShapeType="1"/>
          </p:cNvCxnSpPr>
          <p:nvPr/>
        </p:nvCxnSpPr>
        <p:spPr bwMode="auto">
          <a:xfrm flipH="1">
            <a:off x="3678238" y="2527300"/>
            <a:ext cx="2286000" cy="850900"/>
          </a:xfrm>
          <a:prstGeom prst="line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5846" name="Rechte verbindingslijn 13"/>
          <p:cNvCxnSpPr>
            <a:cxnSpLocks noChangeShapeType="1"/>
          </p:cNvCxnSpPr>
          <p:nvPr/>
        </p:nvCxnSpPr>
        <p:spPr bwMode="auto">
          <a:xfrm flipH="1">
            <a:off x="3678238" y="2527300"/>
            <a:ext cx="2286000" cy="4041775"/>
          </a:xfrm>
          <a:prstGeom prst="line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5847" name="Rechte verbindingslijn 23"/>
          <p:cNvCxnSpPr>
            <a:cxnSpLocks noChangeShapeType="1"/>
          </p:cNvCxnSpPr>
          <p:nvPr/>
        </p:nvCxnSpPr>
        <p:spPr bwMode="auto">
          <a:xfrm flipH="1">
            <a:off x="334963" y="2527300"/>
            <a:ext cx="5629275" cy="4041775"/>
          </a:xfrm>
          <a:prstGeom prst="line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5848" name="Rechte verbindingslijn 17"/>
          <p:cNvCxnSpPr>
            <a:cxnSpLocks noChangeShapeType="1"/>
          </p:cNvCxnSpPr>
          <p:nvPr/>
        </p:nvCxnSpPr>
        <p:spPr bwMode="auto">
          <a:xfrm>
            <a:off x="7343775" y="2403475"/>
            <a:ext cx="1309688" cy="1608138"/>
          </a:xfrm>
          <a:prstGeom prst="line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5849" name="Rechte verbindingslijn 19"/>
          <p:cNvCxnSpPr>
            <a:cxnSpLocks noChangeShapeType="1"/>
          </p:cNvCxnSpPr>
          <p:nvPr/>
        </p:nvCxnSpPr>
        <p:spPr bwMode="auto">
          <a:xfrm>
            <a:off x="7343775" y="2403475"/>
            <a:ext cx="1309688" cy="4454525"/>
          </a:xfrm>
          <a:prstGeom prst="line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5850" name="Rechte verbindingslijn 21"/>
          <p:cNvCxnSpPr>
            <a:cxnSpLocks noChangeShapeType="1"/>
          </p:cNvCxnSpPr>
          <p:nvPr/>
        </p:nvCxnSpPr>
        <p:spPr bwMode="auto">
          <a:xfrm flipH="1">
            <a:off x="4822825" y="2403475"/>
            <a:ext cx="2520950" cy="4454525"/>
          </a:xfrm>
          <a:prstGeom prst="line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35851" name="Rechte verbindingslijn 15"/>
          <p:cNvCxnSpPr>
            <a:cxnSpLocks noChangeShapeType="1"/>
          </p:cNvCxnSpPr>
          <p:nvPr/>
        </p:nvCxnSpPr>
        <p:spPr bwMode="auto">
          <a:xfrm flipH="1">
            <a:off x="4822825" y="2403475"/>
            <a:ext cx="2520950" cy="1608138"/>
          </a:xfrm>
          <a:prstGeom prst="line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35852" name="Tijdelijke aanduiding voor dianummer 3"/>
          <p:cNvSpPr txBox="1">
            <a:spLocks noGrp="1"/>
          </p:cNvSpPr>
          <p:nvPr/>
        </p:nvSpPr>
        <p:spPr bwMode="auto">
          <a:xfrm>
            <a:off x="8424863" y="6553200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2BE0B55A-ADAF-4FB3-BC4A-4AA10203636A}" type="slidenum">
              <a:rPr lang="en-US" sz="1400">
                <a:latin typeface="Times New Roman" pitchFamily="18" charset="0"/>
              </a:rPr>
              <a:pPr algn="r" eaLnBrk="0" hangingPunct="0"/>
              <a:t>25</a:t>
            </a:fld>
            <a:endParaRPr lang="en-US" sz="1400">
              <a:latin typeface="Times New Roman" pitchFamily="18" charset="0"/>
            </a:endParaRPr>
          </a:p>
        </p:txBody>
      </p:sp>
      <p:pic>
        <p:nvPicPr>
          <p:cNvPr id="35853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2825" y="4011613"/>
            <a:ext cx="3830638" cy="284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4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4963" y="3378200"/>
            <a:ext cx="33432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9175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5450" y="0"/>
            <a:ext cx="8228013" cy="838200"/>
          </a:xfrm>
        </p:spPr>
        <p:txBody>
          <a:bodyPr tIns="32803"/>
          <a:lstStyle/>
          <a:p>
            <a:pPr algn="ctr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i="1" smtClean="0"/>
              <a:t>Chatting Using SDS’s</a:t>
            </a:r>
          </a:p>
        </p:txBody>
      </p:sp>
      <p:sp>
        <p:nvSpPr>
          <p:cNvPr id="80898" name="Tijdelijke aanduiding voor inhoud 3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FFFF00"/>
                </a:solidFill>
                <a:cs typeface="Courier New" pitchFamily="49" charset="0"/>
              </a:rPr>
              <a:t>chat</a:t>
            </a:r>
            <a:r>
              <a:rPr lang="en-US" sz="1200" dirty="0" smtClean="0">
                <a:cs typeface="Courier New" pitchFamily="49" charset="0"/>
              </a:rPr>
              <a:t> :: </a:t>
            </a:r>
            <a:r>
              <a:rPr lang="en-US" sz="1200" dirty="0" smtClean="0">
                <a:solidFill>
                  <a:srgbClr val="FF99FF"/>
                </a:solidFill>
                <a:cs typeface="Courier New" pitchFamily="49" charset="0"/>
              </a:rPr>
              <a:t>Task</a:t>
            </a:r>
            <a:r>
              <a:rPr lang="en-US" sz="1200" dirty="0" smtClean="0">
                <a:cs typeface="Courier New" pitchFamily="49" charset="0"/>
              </a:rPr>
              <a:t> (</a:t>
            </a:r>
            <a:r>
              <a:rPr lang="en-US" sz="1200" dirty="0" err="1" smtClean="0">
                <a:cs typeface="Courier New" pitchFamily="49" charset="0"/>
              </a:rPr>
              <a:t>a,b</a:t>
            </a:r>
            <a:r>
              <a:rPr lang="en-US" sz="1200" dirty="0" smtClean="0">
                <a:cs typeface="Courier New" pitchFamily="49" charset="0"/>
              </a:rPr>
              <a:t>) 		| </a:t>
            </a:r>
            <a:r>
              <a:rPr lang="en-US" sz="1200" dirty="0" err="1" smtClean="0">
                <a:solidFill>
                  <a:srgbClr val="66FF33"/>
                </a:solidFill>
                <a:cs typeface="Courier New" pitchFamily="49" charset="0"/>
              </a:rPr>
              <a:t>iTask</a:t>
            </a:r>
            <a:r>
              <a:rPr lang="en-US" sz="1200" dirty="0" smtClean="0">
                <a:solidFill>
                  <a:srgbClr val="66FF33"/>
                </a:solidFill>
                <a:cs typeface="Courier New" pitchFamily="49" charset="0"/>
              </a:rPr>
              <a:t> </a:t>
            </a:r>
            <a:r>
              <a:rPr lang="en-US" sz="1200" dirty="0" smtClean="0">
                <a:cs typeface="Courier New" pitchFamily="49" charset="0"/>
              </a:rPr>
              <a:t>a &amp; </a:t>
            </a:r>
            <a:r>
              <a:rPr lang="en-US" sz="1200" dirty="0" err="1" smtClean="0">
                <a:solidFill>
                  <a:srgbClr val="66FF33"/>
                </a:solidFill>
                <a:cs typeface="Courier New" pitchFamily="49" charset="0"/>
              </a:rPr>
              <a:t>iTask</a:t>
            </a:r>
            <a:r>
              <a:rPr lang="en-US" sz="1200" dirty="0" smtClean="0">
                <a:solidFill>
                  <a:srgbClr val="66FF33"/>
                </a:solidFill>
                <a:cs typeface="Courier New" pitchFamily="49" charset="0"/>
              </a:rPr>
              <a:t> </a:t>
            </a:r>
            <a:r>
              <a:rPr lang="en-US" sz="1200" dirty="0" smtClean="0">
                <a:cs typeface="Courier New" pitchFamily="49" charset="0"/>
              </a:rPr>
              <a:t>b</a:t>
            </a:r>
          </a:p>
          <a:p>
            <a:r>
              <a:rPr lang="en-US" sz="1200" dirty="0" smtClean="0">
                <a:solidFill>
                  <a:srgbClr val="FFFF00"/>
                </a:solidFill>
                <a:cs typeface="Courier New" pitchFamily="49" charset="0"/>
              </a:rPr>
              <a:t>chat </a:t>
            </a:r>
          </a:p>
          <a:p>
            <a:r>
              <a:rPr lang="en-US" sz="1200" dirty="0" smtClean="0">
                <a:cs typeface="Courier New" pitchFamily="49" charset="0"/>
              </a:rPr>
              <a:t> =			</a:t>
            </a:r>
            <a:r>
              <a:rPr lang="en-US" sz="1200" dirty="0" err="1" smtClean="0">
                <a:solidFill>
                  <a:srgbClr val="FFFF00"/>
                </a:solidFill>
                <a:cs typeface="Courier New" pitchFamily="49" charset="0"/>
              </a:rPr>
              <a:t>selectCoWorker</a:t>
            </a:r>
            <a:r>
              <a:rPr lang="en-US" sz="1200" dirty="0" smtClean="0">
                <a:solidFill>
                  <a:srgbClr val="FFFF00"/>
                </a:solidFill>
                <a:cs typeface="Courier New" pitchFamily="49" charset="0"/>
              </a:rPr>
              <a:t> </a:t>
            </a:r>
            <a:r>
              <a:rPr lang="en-US" sz="1200" dirty="0" smtClean="0">
                <a:cs typeface="Courier New" pitchFamily="49" charset="0"/>
              </a:rPr>
              <a:t>"with whom do you want to work ? "</a:t>
            </a:r>
          </a:p>
          <a:p>
            <a:r>
              <a:rPr lang="en-US" sz="1200" dirty="0" smtClean="0">
                <a:cs typeface="Courier New" pitchFamily="49" charset="0"/>
              </a:rPr>
              <a:t>&gt;&gt;= \(</a:t>
            </a:r>
            <a:r>
              <a:rPr lang="en-US" sz="1200" dirty="0" err="1" smtClean="0">
                <a:cs typeface="Courier New" pitchFamily="49" charset="0"/>
              </a:rPr>
              <a:t>me,colleague</a:t>
            </a:r>
            <a:r>
              <a:rPr lang="en-US" sz="1200" dirty="0" smtClean="0">
                <a:cs typeface="Courier New" pitchFamily="49" charset="0"/>
              </a:rPr>
              <a:t>) </a:t>
            </a:r>
            <a:r>
              <a:rPr lang="en-US" sz="1200" b="1" dirty="0" smtClean="0">
                <a:sym typeface="Symbol" pitchFamily="18" charset="2"/>
              </a:rPr>
              <a:t> </a:t>
            </a:r>
            <a:r>
              <a:rPr lang="en-US" sz="1200" dirty="0" smtClean="0">
                <a:cs typeface="Courier New" pitchFamily="49" charset="0"/>
              </a:rPr>
              <a:t>	</a:t>
            </a:r>
            <a:r>
              <a:rPr lang="en-US" sz="1200" dirty="0" err="1" smtClean="0">
                <a:solidFill>
                  <a:srgbClr val="FFFF00"/>
                </a:solidFill>
                <a:cs typeface="Courier New" pitchFamily="49" charset="0"/>
              </a:rPr>
              <a:t>withShared</a:t>
            </a:r>
            <a:r>
              <a:rPr lang="en-US" sz="1200" dirty="0" smtClean="0">
                <a:solidFill>
                  <a:srgbClr val="FFFF00"/>
                </a:solidFill>
                <a:cs typeface="Courier New" pitchFamily="49" charset="0"/>
              </a:rPr>
              <a:t> </a:t>
            </a:r>
            <a:r>
              <a:rPr lang="en-US" sz="1200" dirty="0" err="1" smtClean="0">
                <a:cs typeface="Courier New" pitchFamily="49" charset="0"/>
              </a:rPr>
              <a:t>defaultValue</a:t>
            </a:r>
            <a:r>
              <a:rPr lang="en-US" sz="1200" dirty="0" smtClean="0">
                <a:cs typeface="Courier New" pitchFamily="49" charset="0"/>
              </a:rPr>
              <a:t> </a:t>
            </a:r>
          </a:p>
          <a:p>
            <a:r>
              <a:rPr lang="en-US" sz="1200" dirty="0" smtClean="0">
                <a:cs typeface="Courier New" pitchFamily="49" charset="0"/>
              </a:rPr>
              <a:t>      (\</a:t>
            </a:r>
            <a:r>
              <a:rPr lang="en-US" sz="1200" dirty="0" err="1" smtClean="0">
                <a:cs typeface="Courier New" pitchFamily="49" charset="0"/>
              </a:rPr>
              <a:t>workOfMe</a:t>
            </a:r>
            <a:r>
              <a:rPr lang="en-US" sz="1200" dirty="0" smtClean="0">
                <a:cs typeface="Courier New" pitchFamily="49" charset="0"/>
              </a:rPr>
              <a:t> </a:t>
            </a:r>
            <a:r>
              <a:rPr lang="en-US" sz="1200" b="1" dirty="0" smtClean="0">
                <a:sym typeface="Symbol" pitchFamily="18" charset="2"/>
              </a:rPr>
              <a:t> </a:t>
            </a:r>
            <a:r>
              <a:rPr lang="en-US" sz="1200" dirty="0" smtClean="0">
                <a:cs typeface="Courier New" pitchFamily="49" charset="0"/>
              </a:rPr>
              <a:t>	</a:t>
            </a:r>
            <a:r>
              <a:rPr lang="en-US" sz="1200" dirty="0" err="1" smtClean="0">
                <a:solidFill>
                  <a:srgbClr val="FFFF00"/>
                </a:solidFill>
                <a:cs typeface="Courier New" pitchFamily="49" charset="0"/>
              </a:rPr>
              <a:t>withShared</a:t>
            </a:r>
            <a:r>
              <a:rPr lang="en-US" sz="1200" dirty="0" smtClean="0">
                <a:solidFill>
                  <a:srgbClr val="FFFF00"/>
                </a:solidFill>
                <a:cs typeface="Courier New" pitchFamily="49" charset="0"/>
              </a:rPr>
              <a:t> </a:t>
            </a:r>
            <a:r>
              <a:rPr lang="en-US" sz="1200" dirty="0" err="1" smtClean="0">
                <a:cs typeface="Courier New" pitchFamily="49" charset="0"/>
              </a:rPr>
              <a:t>defaultValue</a:t>
            </a:r>
            <a:endParaRPr lang="en-US" sz="1200" dirty="0" smtClean="0">
              <a:cs typeface="Courier New" pitchFamily="49" charset="0"/>
            </a:endParaRPr>
          </a:p>
          <a:p>
            <a:r>
              <a:rPr lang="en-US" sz="1200" dirty="0" smtClean="0">
                <a:cs typeface="Courier New" pitchFamily="49" charset="0"/>
              </a:rPr>
              <a:t>      (\</a:t>
            </a:r>
            <a:r>
              <a:rPr lang="en-US" sz="1200" dirty="0" err="1" smtClean="0">
                <a:cs typeface="Courier New" pitchFamily="49" charset="0"/>
              </a:rPr>
              <a:t>workOfColleague</a:t>
            </a:r>
            <a:r>
              <a:rPr lang="en-US" sz="1200" dirty="0" smtClean="0">
                <a:cs typeface="Courier New" pitchFamily="49" charset="0"/>
              </a:rPr>
              <a:t> -&gt; ((</a:t>
            </a:r>
            <a:r>
              <a:rPr lang="en-US" sz="1200" dirty="0" err="1" smtClean="0">
                <a:cs typeface="Courier New" pitchFamily="49" charset="0"/>
              </a:rPr>
              <a:t>me,"chat</a:t>
            </a:r>
            <a:r>
              <a:rPr lang="en-US" sz="1200" dirty="0" smtClean="0">
                <a:cs typeface="Courier New" pitchFamily="49" charset="0"/>
              </a:rPr>
              <a:t>")          </a:t>
            </a:r>
            <a:r>
              <a:rPr lang="en-US" sz="1200" dirty="0" smtClean="0">
                <a:solidFill>
                  <a:srgbClr val="FFFF00"/>
                </a:solidFill>
                <a:cs typeface="Courier New" pitchFamily="49" charset="0"/>
              </a:rPr>
              <a:t>@:</a:t>
            </a:r>
            <a:r>
              <a:rPr lang="en-US" sz="1200" dirty="0" smtClean="0"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FFFF00"/>
                </a:solidFill>
                <a:cs typeface="Courier New" pitchFamily="49" charset="0"/>
              </a:rPr>
              <a:t>updateAndView</a:t>
            </a:r>
            <a:r>
              <a:rPr lang="en-US" sz="1200" dirty="0" smtClean="0">
                <a:solidFill>
                  <a:srgbClr val="FFFF00"/>
                </a:solidFill>
                <a:cs typeface="Courier New" pitchFamily="49" charset="0"/>
              </a:rPr>
              <a:t> </a:t>
            </a:r>
            <a:r>
              <a:rPr lang="en-US" sz="1200" dirty="0" smtClean="0">
                <a:cs typeface="Courier New" pitchFamily="49" charset="0"/>
              </a:rPr>
              <a:t>(</a:t>
            </a:r>
            <a:r>
              <a:rPr lang="en-US" sz="1200" dirty="0" err="1" smtClean="0">
                <a:cs typeface="Courier New" pitchFamily="49" charset="0"/>
              </a:rPr>
              <a:t>me,workOfMe</a:t>
            </a:r>
            <a:r>
              <a:rPr lang="en-US" sz="1200" dirty="0" smtClean="0">
                <a:cs typeface="Courier New" pitchFamily="49" charset="0"/>
              </a:rPr>
              <a:t>) (</a:t>
            </a:r>
            <a:r>
              <a:rPr lang="en-US" sz="1200" dirty="0" err="1" smtClean="0">
                <a:cs typeface="Courier New" pitchFamily="49" charset="0"/>
              </a:rPr>
              <a:t>colleague,workOfColleague</a:t>
            </a:r>
            <a:r>
              <a:rPr lang="en-US" sz="1200" dirty="0" smtClean="0">
                <a:cs typeface="Courier New" pitchFamily="49" charset="0"/>
              </a:rPr>
              <a:t>))</a:t>
            </a:r>
          </a:p>
          <a:p>
            <a:r>
              <a:rPr lang="en-US" sz="1200" dirty="0" smtClean="0">
                <a:cs typeface="Courier New" pitchFamily="49" charset="0"/>
              </a:rPr>
              <a:t>			&amp;&amp;-</a:t>
            </a:r>
          </a:p>
          <a:p>
            <a:r>
              <a:rPr lang="en-US" sz="1200" dirty="0" smtClean="0">
                <a:cs typeface="Courier New" pitchFamily="49" charset="0"/>
              </a:rPr>
              <a:t>			((</a:t>
            </a:r>
            <a:r>
              <a:rPr lang="en-US" sz="1200" dirty="0" err="1" smtClean="0">
                <a:cs typeface="Courier New" pitchFamily="49" charset="0"/>
              </a:rPr>
              <a:t>colleague,"chat</a:t>
            </a:r>
            <a:r>
              <a:rPr lang="en-US" sz="1200" dirty="0" smtClean="0">
                <a:cs typeface="Courier New" pitchFamily="49" charset="0"/>
              </a:rPr>
              <a:t>") </a:t>
            </a:r>
            <a:r>
              <a:rPr lang="en-US" sz="1200" dirty="0" smtClean="0">
                <a:solidFill>
                  <a:srgbClr val="FFFF00"/>
                </a:solidFill>
                <a:cs typeface="Courier New" pitchFamily="49" charset="0"/>
              </a:rPr>
              <a:t>@:</a:t>
            </a:r>
            <a:r>
              <a:rPr lang="en-US" sz="1200" dirty="0" smtClean="0"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FFFF00"/>
                </a:solidFill>
                <a:cs typeface="Courier New" pitchFamily="49" charset="0"/>
              </a:rPr>
              <a:t>updateAndView</a:t>
            </a:r>
            <a:r>
              <a:rPr lang="en-US" sz="1200" dirty="0" smtClean="0">
                <a:solidFill>
                  <a:srgbClr val="FFFF00"/>
                </a:solidFill>
                <a:cs typeface="Courier New" pitchFamily="49" charset="0"/>
              </a:rPr>
              <a:t> </a:t>
            </a:r>
            <a:r>
              <a:rPr lang="en-US" sz="1200" dirty="0" smtClean="0">
                <a:cs typeface="Courier New" pitchFamily="49" charset="0"/>
              </a:rPr>
              <a:t>(</a:t>
            </a:r>
            <a:r>
              <a:rPr lang="en-US" sz="1200" dirty="0" err="1" smtClean="0">
                <a:cs typeface="Courier New" pitchFamily="49" charset="0"/>
              </a:rPr>
              <a:t>colleague,workOfColleague</a:t>
            </a:r>
            <a:r>
              <a:rPr lang="en-US" sz="1200" dirty="0" smtClean="0">
                <a:cs typeface="Courier New" pitchFamily="49" charset="0"/>
              </a:rPr>
              <a:t>) (</a:t>
            </a:r>
            <a:r>
              <a:rPr lang="en-US" sz="1200" dirty="0" err="1" smtClean="0">
                <a:cs typeface="Courier New" pitchFamily="49" charset="0"/>
              </a:rPr>
              <a:t>me,workOfMe</a:t>
            </a:r>
            <a:r>
              <a:rPr lang="en-US" sz="1200" dirty="0" smtClean="0">
                <a:cs typeface="Courier New" pitchFamily="49" charset="0"/>
              </a:rPr>
              <a:t>))</a:t>
            </a:r>
          </a:p>
          <a:p>
            <a:r>
              <a:rPr lang="en-US" sz="1200" dirty="0" smtClean="0">
                <a:cs typeface="Courier New" pitchFamily="49" charset="0"/>
              </a:rPr>
              <a:t>			))</a:t>
            </a:r>
          </a:p>
          <a:p>
            <a:endParaRPr lang="en-US" sz="1200" dirty="0" smtClean="0">
              <a:cs typeface="Courier New" pitchFamily="49" charset="0"/>
            </a:endParaRPr>
          </a:p>
          <a:p>
            <a:r>
              <a:rPr lang="en-US" sz="1200" dirty="0" err="1">
                <a:solidFill>
                  <a:srgbClr val="FFFF00"/>
                </a:solidFill>
                <a:cs typeface="Courier New" pitchFamily="49" charset="0"/>
              </a:rPr>
              <a:t>selectCoWorker</a:t>
            </a:r>
            <a:r>
              <a:rPr lang="en-US" sz="1200" dirty="0">
                <a:solidFill>
                  <a:srgbClr val="FFFF00"/>
                </a:solidFill>
                <a:cs typeface="Courier New" pitchFamily="49" charset="0"/>
              </a:rPr>
              <a:t> </a:t>
            </a:r>
            <a:r>
              <a:rPr lang="en-US" sz="1200" dirty="0">
                <a:cs typeface="Courier New" pitchFamily="49" charset="0"/>
              </a:rPr>
              <a:t>:: String </a:t>
            </a:r>
            <a:r>
              <a:rPr lang="en-US" sz="1200" b="1" dirty="0">
                <a:sym typeface="Symbol" pitchFamily="18" charset="2"/>
              </a:rPr>
              <a:t></a:t>
            </a:r>
            <a:r>
              <a:rPr lang="en-US" sz="1200" dirty="0"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FF99FF"/>
                </a:solidFill>
                <a:cs typeface="Courier New" pitchFamily="49" charset="0"/>
              </a:rPr>
              <a:t>Task</a:t>
            </a:r>
            <a:r>
              <a:rPr lang="en-US" sz="1200" dirty="0">
                <a:cs typeface="Courier New" pitchFamily="49" charset="0"/>
              </a:rPr>
              <a:t> (</a:t>
            </a:r>
            <a:r>
              <a:rPr lang="en-US" sz="1200" dirty="0">
                <a:solidFill>
                  <a:srgbClr val="FF99FF"/>
                </a:solidFill>
                <a:cs typeface="Courier New" pitchFamily="49" charset="0"/>
              </a:rPr>
              <a:t>User</a:t>
            </a:r>
            <a:r>
              <a:rPr lang="en-US" sz="1200" dirty="0">
                <a:cs typeface="Courier New" pitchFamily="49" charset="0"/>
              </a:rPr>
              <a:t>, </a:t>
            </a:r>
            <a:r>
              <a:rPr lang="en-US" sz="1200" dirty="0">
                <a:solidFill>
                  <a:srgbClr val="FF99FF"/>
                </a:solidFill>
                <a:cs typeface="Courier New" pitchFamily="49" charset="0"/>
              </a:rPr>
              <a:t>User</a:t>
            </a:r>
            <a:r>
              <a:rPr lang="en-US" sz="1200" dirty="0">
                <a:cs typeface="Courier New" pitchFamily="49" charset="0"/>
              </a:rPr>
              <a:t>)</a:t>
            </a:r>
          </a:p>
          <a:p>
            <a:r>
              <a:rPr lang="en-US" sz="1200" dirty="0" err="1">
                <a:solidFill>
                  <a:srgbClr val="FFFF00"/>
                </a:solidFill>
                <a:cs typeface="Courier New" pitchFamily="49" charset="0"/>
              </a:rPr>
              <a:t>selectCoWorker</a:t>
            </a:r>
            <a:r>
              <a:rPr lang="en-US" sz="1200" dirty="0">
                <a:cs typeface="Courier New" pitchFamily="49" charset="0"/>
              </a:rPr>
              <a:t>  prompt</a:t>
            </a:r>
          </a:p>
          <a:p>
            <a:r>
              <a:rPr lang="en-US" sz="1200" dirty="0">
                <a:cs typeface="Courier New" pitchFamily="49" charset="0"/>
              </a:rPr>
              <a:t>=			</a:t>
            </a:r>
            <a:r>
              <a:rPr lang="en-US" sz="1200" dirty="0">
                <a:solidFill>
                  <a:srgbClr val="FFFF00"/>
                </a:solidFill>
                <a:cs typeface="Courier New" pitchFamily="49" charset="0"/>
              </a:rPr>
              <a:t>get</a:t>
            </a:r>
            <a:r>
              <a:rPr lang="en-US" sz="1200" dirty="0">
                <a:cs typeface="Courier New" pitchFamily="49" charset="0"/>
              </a:rPr>
              <a:t> </a:t>
            </a:r>
            <a:r>
              <a:rPr lang="en-US" sz="1200" dirty="0" err="1">
                <a:cs typeface="Courier New" pitchFamily="49" charset="0"/>
              </a:rPr>
              <a:t>currentUser</a:t>
            </a:r>
            <a:endParaRPr lang="en-US" sz="1200" dirty="0">
              <a:cs typeface="Courier New" pitchFamily="49" charset="0"/>
            </a:endParaRPr>
          </a:p>
          <a:p>
            <a:r>
              <a:rPr lang="en-US" sz="1200" dirty="0">
                <a:cs typeface="Courier New" pitchFamily="49" charset="0"/>
              </a:rPr>
              <a:t>&gt;&gt;= \me -&gt; 		</a:t>
            </a:r>
            <a:r>
              <a:rPr lang="en-US" sz="1200" dirty="0" err="1">
                <a:solidFill>
                  <a:srgbClr val="FFFF00"/>
                </a:solidFill>
                <a:cs typeface="Courier New" pitchFamily="49" charset="0"/>
              </a:rPr>
              <a:t>enterChoiceWithShared</a:t>
            </a:r>
            <a:r>
              <a:rPr lang="en-US" sz="1200" dirty="0">
                <a:solidFill>
                  <a:srgbClr val="FFFF00"/>
                </a:solidFill>
                <a:cs typeface="Courier New" pitchFamily="49" charset="0"/>
              </a:rPr>
              <a:t> </a:t>
            </a:r>
            <a:r>
              <a:rPr lang="en-US" sz="1200" dirty="0">
                <a:cs typeface="Courier New" pitchFamily="49" charset="0"/>
              </a:rPr>
              <a:t>prompt [] users</a:t>
            </a:r>
          </a:p>
          <a:p>
            <a:r>
              <a:rPr lang="en-US" sz="1200" dirty="0">
                <a:cs typeface="Courier New" pitchFamily="49" charset="0"/>
              </a:rPr>
              <a:t>&gt;&gt;= \colleague -&gt;	</a:t>
            </a:r>
            <a:r>
              <a:rPr lang="en-US" sz="1200" dirty="0">
                <a:solidFill>
                  <a:srgbClr val="FFFF00"/>
                </a:solidFill>
                <a:cs typeface="Courier New" pitchFamily="49" charset="0"/>
              </a:rPr>
              <a:t>return</a:t>
            </a:r>
            <a:r>
              <a:rPr lang="en-US" sz="1200" dirty="0">
                <a:cs typeface="Courier New" pitchFamily="49" charset="0"/>
              </a:rPr>
              <a:t> (</a:t>
            </a:r>
            <a:r>
              <a:rPr lang="en-US" sz="1200" dirty="0" err="1">
                <a:cs typeface="Courier New" pitchFamily="49" charset="0"/>
              </a:rPr>
              <a:t>me,colleague</a:t>
            </a:r>
            <a:r>
              <a:rPr lang="en-US" sz="1200" dirty="0">
                <a:cs typeface="Courier New" pitchFamily="49" charset="0"/>
              </a:rPr>
              <a:t>)</a:t>
            </a:r>
          </a:p>
          <a:p>
            <a:endParaRPr lang="en-US" sz="1200" dirty="0" smtClean="0">
              <a:solidFill>
                <a:srgbClr val="FFFF00"/>
              </a:solidFill>
              <a:cs typeface="Courier New" pitchFamily="49" charset="0"/>
            </a:endParaRPr>
          </a:p>
          <a:p>
            <a:r>
              <a:rPr lang="en-US" sz="1200" dirty="0" err="1" smtClean="0">
                <a:solidFill>
                  <a:srgbClr val="FFFF00"/>
                </a:solidFill>
                <a:cs typeface="Courier New" pitchFamily="49" charset="0"/>
              </a:rPr>
              <a:t>updateAndView</a:t>
            </a:r>
            <a:r>
              <a:rPr lang="en-US" sz="1200" dirty="0" smtClean="0">
                <a:solidFill>
                  <a:srgbClr val="FFFF00"/>
                </a:solidFill>
                <a:cs typeface="Courier New" pitchFamily="49" charset="0"/>
              </a:rPr>
              <a:t> </a:t>
            </a:r>
            <a:r>
              <a:rPr lang="en-US" sz="1200" dirty="0" smtClean="0">
                <a:cs typeface="Courier New" pitchFamily="49" charset="0"/>
              </a:rPr>
              <a:t>:: (</a:t>
            </a:r>
            <a:r>
              <a:rPr lang="en-US" sz="1200" dirty="0" smtClean="0">
                <a:solidFill>
                  <a:srgbClr val="FF99FF"/>
                </a:solidFill>
                <a:cs typeface="Courier New" pitchFamily="49" charset="0"/>
              </a:rPr>
              <a:t>User</a:t>
            </a:r>
            <a:r>
              <a:rPr lang="en-US" sz="1200" dirty="0" smtClean="0">
                <a:cs typeface="Courier New" pitchFamily="49" charset="0"/>
              </a:rPr>
              <a:t>, </a:t>
            </a:r>
            <a:r>
              <a:rPr lang="en-US" sz="1200" dirty="0" smtClean="0">
                <a:solidFill>
                  <a:srgbClr val="FF99FF"/>
                </a:solidFill>
                <a:cs typeface="Courier New" pitchFamily="49" charset="0"/>
              </a:rPr>
              <a:t>Shared</a:t>
            </a:r>
            <a:r>
              <a:rPr lang="en-US" sz="1200" dirty="0" smtClean="0">
                <a:cs typeface="Courier New" pitchFamily="49" charset="0"/>
              </a:rPr>
              <a:t> a) (</a:t>
            </a:r>
            <a:r>
              <a:rPr lang="en-US" sz="1200" dirty="0" smtClean="0">
                <a:solidFill>
                  <a:srgbClr val="FF99FF"/>
                </a:solidFill>
                <a:cs typeface="Courier New" pitchFamily="49" charset="0"/>
              </a:rPr>
              <a:t>User</a:t>
            </a:r>
            <a:r>
              <a:rPr lang="en-US" sz="1200" dirty="0" smtClean="0">
                <a:cs typeface="Courier New" pitchFamily="49" charset="0"/>
              </a:rPr>
              <a:t>, </a:t>
            </a:r>
            <a:r>
              <a:rPr lang="en-US" sz="1200" dirty="0" smtClean="0">
                <a:solidFill>
                  <a:srgbClr val="FF99FF"/>
                </a:solidFill>
                <a:cs typeface="Courier New" pitchFamily="49" charset="0"/>
              </a:rPr>
              <a:t>Shared</a:t>
            </a:r>
            <a:r>
              <a:rPr lang="en-US" sz="1200" dirty="0" smtClean="0">
                <a:cs typeface="Courier New" pitchFamily="49" charset="0"/>
              </a:rPr>
              <a:t> b) </a:t>
            </a:r>
            <a:r>
              <a:rPr lang="en-US" sz="1200" b="1" dirty="0" smtClean="0">
                <a:sym typeface="Symbol" pitchFamily="18" charset="2"/>
              </a:rPr>
              <a:t></a:t>
            </a:r>
            <a:r>
              <a:rPr lang="en-US" sz="1200" dirty="0" smtClean="0"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FF99FF"/>
                </a:solidFill>
                <a:cs typeface="Courier New" pitchFamily="49" charset="0"/>
              </a:rPr>
              <a:t>Task</a:t>
            </a:r>
            <a:r>
              <a:rPr lang="en-US" sz="1200" dirty="0" smtClean="0">
                <a:cs typeface="Courier New" pitchFamily="49" charset="0"/>
              </a:rPr>
              <a:t> a 	| </a:t>
            </a:r>
            <a:r>
              <a:rPr lang="en-US" sz="1200" dirty="0" err="1" smtClean="0">
                <a:solidFill>
                  <a:srgbClr val="66FF33"/>
                </a:solidFill>
                <a:cs typeface="Courier New" pitchFamily="49" charset="0"/>
              </a:rPr>
              <a:t>iTask</a:t>
            </a:r>
            <a:r>
              <a:rPr lang="en-US" sz="1200" dirty="0" smtClean="0">
                <a:solidFill>
                  <a:srgbClr val="66FF33"/>
                </a:solidFill>
                <a:cs typeface="Courier New" pitchFamily="49" charset="0"/>
              </a:rPr>
              <a:t> </a:t>
            </a:r>
            <a:r>
              <a:rPr lang="en-US" sz="1200" dirty="0" smtClean="0">
                <a:cs typeface="Courier New" pitchFamily="49" charset="0"/>
              </a:rPr>
              <a:t>a &amp; </a:t>
            </a:r>
            <a:r>
              <a:rPr lang="en-US" sz="1200" dirty="0" err="1" smtClean="0">
                <a:solidFill>
                  <a:srgbClr val="66FF33"/>
                </a:solidFill>
                <a:cs typeface="Courier New" pitchFamily="49" charset="0"/>
              </a:rPr>
              <a:t>iTask</a:t>
            </a:r>
            <a:r>
              <a:rPr lang="en-US" sz="1200" dirty="0" smtClean="0">
                <a:solidFill>
                  <a:srgbClr val="66FF33"/>
                </a:solidFill>
                <a:cs typeface="Courier New" pitchFamily="49" charset="0"/>
              </a:rPr>
              <a:t> </a:t>
            </a:r>
            <a:r>
              <a:rPr lang="en-US" sz="1200" dirty="0" smtClean="0">
                <a:cs typeface="Courier New" pitchFamily="49" charset="0"/>
              </a:rPr>
              <a:t>b</a:t>
            </a:r>
          </a:p>
          <a:p>
            <a:r>
              <a:rPr lang="en-US" sz="1200" dirty="0" err="1" smtClean="0">
                <a:solidFill>
                  <a:srgbClr val="FFFF00"/>
                </a:solidFill>
                <a:cs typeface="Courier New" pitchFamily="49" charset="0"/>
              </a:rPr>
              <a:t>updateAndView</a:t>
            </a:r>
            <a:r>
              <a:rPr lang="en-US" sz="1200" dirty="0" smtClean="0">
                <a:solidFill>
                  <a:srgbClr val="FFFF00"/>
                </a:solidFill>
                <a:cs typeface="Courier New" pitchFamily="49" charset="0"/>
              </a:rPr>
              <a:t> </a:t>
            </a:r>
            <a:r>
              <a:rPr lang="en-US" sz="1200" dirty="0" smtClean="0">
                <a:cs typeface="Courier New" pitchFamily="49" charset="0"/>
              </a:rPr>
              <a:t>(me, </a:t>
            </a:r>
            <a:r>
              <a:rPr lang="en-US" sz="1200" dirty="0" err="1" smtClean="0">
                <a:cs typeface="Courier New" pitchFamily="49" charset="0"/>
              </a:rPr>
              <a:t>workOfMe</a:t>
            </a:r>
            <a:r>
              <a:rPr lang="en-US" sz="1200" dirty="0" smtClean="0">
                <a:cs typeface="Courier New" pitchFamily="49" charset="0"/>
              </a:rPr>
              <a:t>) (you, </a:t>
            </a:r>
            <a:r>
              <a:rPr lang="en-US" sz="1200" dirty="0" err="1" smtClean="0">
                <a:cs typeface="Courier New" pitchFamily="49" charset="0"/>
              </a:rPr>
              <a:t>workOfYou</a:t>
            </a:r>
            <a:r>
              <a:rPr lang="en-US" sz="1200" dirty="0" smtClean="0"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cs typeface="Courier New" pitchFamily="49" charset="0"/>
              </a:rPr>
              <a:t>= 	</a:t>
            </a:r>
            <a:r>
              <a:rPr lang="en-US" sz="1200" dirty="0" err="1" smtClean="0">
                <a:solidFill>
                  <a:srgbClr val="FFFF00"/>
                </a:solidFill>
                <a:cs typeface="Courier New" pitchFamily="49" charset="0"/>
              </a:rPr>
              <a:t>updateSharedInformation</a:t>
            </a:r>
            <a:r>
              <a:rPr lang="en-US" sz="1200" dirty="0" smtClean="0">
                <a:cs typeface="Courier New" pitchFamily="49" charset="0"/>
              </a:rPr>
              <a:t>  ("Please enter your information: " &lt;+++ me) [] </a:t>
            </a:r>
            <a:r>
              <a:rPr lang="en-US" sz="1200" dirty="0" err="1" smtClean="0">
                <a:cs typeface="Courier New" pitchFamily="49" charset="0"/>
              </a:rPr>
              <a:t>workOfMe</a:t>
            </a:r>
            <a:endParaRPr lang="en-US" sz="1200" dirty="0" smtClean="0">
              <a:cs typeface="Courier New" pitchFamily="49" charset="0"/>
            </a:endParaRPr>
          </a:p>
          <a:p>
            <a:r>
              <a:rPr lang="en-US" sz="1200" dirty="0" smtClean="0"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rgbClr val="FFFF00"/>
                </a:solidFill>
                <a:cs typeface="Courier New" pitchFamily="49" charset="0"/>
              </a:rPr>
              <a:t>-||</a:t>
            </a:r>
            <a:r>
              <a:rPr lang="en-US" sz="1200" dirty="0" smtClean="0">
                <a:cs typeface="Courier New" pitchFamily="49" charset="0"/>
              </a:rPr>
              <a:t>  </a:t>
            </a:r>
          </a:p>
          <a:p>
            <a:r>
              <a:rPr lang="en-US" sz="1200" dirty="0" smtClean="0">
                <a:cs typeface="Courier New" pitchFamily="49" charset="0"/>
              </a:rPr>
              <a:t>	</a:t>
            </a:r>
            <a:r>
              <a:rPr lang="en-US" sz="1200" dirty="0" err="1" smtClean="0">
                <a:solidFill>
                  <a:srgbClr val="FFFF00"/>
                </a:solidFill>
                <a:cs typeface="Courier New" pitchFamily="49" charset="0"/>
              </a:rPr>
              <a:t>viewSharedInformation</a:t>
            </a:r>
            <a:r>
              <a:rPr lang="en-US" sz="1200" dirty="0" smtClean="0">
                <a:cs typeface="Courier New" pitchFamily="49" charset="0"/>
              </a:rPr>
              <a:t>    ("You are looking at the response of: " &lt;+++ you) [] </a:t>
            </a:r>
            <a:r>
              <a:rPr lang="en-US" sz="1200" dirty="0" err="1" smtClean="0">
                <a:cs typeface="Courier New" pitchFamily="49" charset="0"/>
              </a:rPr>
              <a:t>workOfYou</a:t>
            </a:r>
            <a:endParaRPr lang="en-US" sz="1200" dirty="0" smtClean="0">
              <a:cs typeface="Courier New" pitchFamily="49" charset="0"/>
            </a:endParaRPr>
          </a:p>
          <a:p>
            <a:endParaRPr lang="en-US" sz="1200" dirty="0" smtClean="0">
              <a:cs typeface="Courier New" pitchFamily="49" charset="0"/>
            </a:endParaRPr>
          </a:p>
          <a:p>
            <a:endParaRPr lang="en-US" sz="1200" dirty="0" smtClean="0">
              <a:cs typeface="Courier New" pitchFamily="49" charset="0"/>
            </a:endParaRPr>
          </a:p>
          <a:p>
            <a:r>
              <a:rPr lang="en-US" sz="1200" dirty="0" smtClean="0">
                <a:solidFill>
                  <a:srgbClr val="FFFF00"/>
                </a:solidFill>
                <a:cs typeface="Courier New" pitchFamily="49" charset="0"/>
              </a:rPr>
              <a:t>chat1</a:t>
            </a:r>
            <a:r>
              <a:rPr lang="en-US" sz="1200" dirty="0" smtClean="0">
                <a:cs typeface="Courier New" pitchFamily="49" charset="0"/>
              </a:rPr>
              <a:t> :: </a:t>
            </a:r>
            <a:r>
              <a:rPr lang="en-US" sz="1200" dirty="0" smtClean="0">
                <a:solidFill>
                  <a:srgbClr val="FF99FF"/>
                </a:solidFill>
                <a:cs typeface="Courier New" pitchFamily="49" charset="0"/>
              </a:rPr>
              <a:t>Task</a:t>
            </a:r>
            <a:r>
              <a:rPr lang="en-US" sz="1200" dirty="0" smtClean="0">
                <a:cs typeface="Courier New" pitchFamily="49" charset="0"/>
              </a:rPr>
              <a:t> (</a:t>
            </a:r>
            <a:r>
              <a:rPr lang="en-US" sz="1200" dirty="0" smtClean="0">
                <a:solidFill>
                  <a:srgbClr val="FF99FF"/>
                </a:solidFill>
                <a:cs typeface="Courier New" pitchFamily="49" charset="0"/>
              </a:rPr>
              <a:t>Note</a:t>
            </a:r>
            <a:r>
              <a:rPr lang="en-US" sz="1200" dirty="0" smtClean="0">
                <a:cs typeface="Courier New" pitchFamily="49" charset="0"/>
              </a:rPr>
              <a:t>, </a:t>
            </a:r>
            <a:r>
              <a:rPr lang="en-US" sz="1200" dirty="0" smtClean="0">
                <a:solidFill>
                  <a:srgbClr val="FF99FF"/>
                </a:solidFill>
                <a:cs typeface="Courier New" pitchFamily="49" charset="0"/>
              </a:rPr>
              <a:t>Note</a:t>
            </a:r>
            <a:r>
              <a:rPr lang="en-US" sz="1200" dirty="0" smtClean="0">
                <a:cs typeface="Courier New" pitchFamily="49" charset="0"/>
              </a:rPr>
              <a:t>)</a:t>
            </a:r>
          </a:p>
          <a:p>
            <a:r>
              <a:rPr lang="en-US" sz="1200" dirty="0" smtClean="0">
                <a:solidFill>
                  <a:srgbClr val="FFFF00"/>
                </a:solidFill>
                <a:cs typeface="Courier New" pitchFamily="49" charset="0"/>
              </a:rPr>
              <a:t>chat1</a:t>
            </a:r>
            <a:r>
              <a:rPr lang="en-US" sz="1200" dirty="0" smtClean="0">
                <a:cs typeface="Courier New" pitchFamily="49" charset="0"/>
              </a:rPr>
              <a:t> = chat</a:t>
            </a:r>
          </a:p>
          <a:p>
            <a:endParaRPr lang="en-US" sz="1200" dirty="0" smtClean="0">
              <a:cs typeface="Courier New" pitchFamily="49" charset="0"/>
            </a:endParaRPr>
          </a:p>
          <a:p>
            <a:endParaRPr lang="en-US" sz="1200" dirty="0" smtClean="0">
              <a:cs typeface="Courier New" pitchFamily="49" charset="0"/>
            </a:endParaRPr>
          </a:p>
          <a:p>
            <a:r>
              <a:rPr lang="en-US" sz="1200" dirty="0" smtClean="0">
                <a:cs typeface="Courier New" pitchFamily="49" charset="0"/>
              </a:rPr>
              <a:t>	    </a:t>
            </a:r>
          </a:p>
          <a:p>
            <a:endParaRPr lang="en-US" sz="1200" dirty="0" smtClean="0">
              <a:cs typeface="Courier New" pitchFamily="49" charset="0"/>
            </a:endParaRPr>
          </a:p>
          <a:p>
            <a:r>
              <a:rPr lang="en-US" sz="1200" dirty="0" smtClean="0">
                <a:cs typeface="Courier New" pitchFamily="49" charset="0"/>
              </a:rPr>
              <a:t> </a:t>
            </a:r>
          </a:p>
          <a:p>
            <a:endParaRPr lang="en-US" sz="1400" dirty="0" smtClean="0">
              <a:solidFill>
                <a:srgbClr val="FFFF00"/>
              </a:solidFill>
              <a:cs typeface="Courier New" pitchFamily="49" charset="0"/>
            </a:endParaRPr>
          </a:p>
          <a:p>
            <a:r>
              <a:rPr lang="en-US" sz="1400" dirty="0" smtClean="0">
                <a:cs typeface="Courier New" pitchFamily="49" charset="0"/>
              </a:rPr>
              <a:t>			</a:t>
            </a:r>
          </a:p>
        </p:txBody>
      </p:sp>
      <p:sp>
        <p:nvSpPr>
          <p:cNvPr id="80899" name="Tijdelijke aanduiding voor dianummer 3"/>
          <p:cNvSpPr txBox="1">
            <a:spLocks noGrp="1"/>
          </p:cNvSpPr>
          <p:nvPr/>
        </p:nvSpPr>
        <p:spPr bwMode="auto">
          <a:xfrm>
            <a:off x="8424863" y="6553200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9E6EAE26-8F74-4312-8651-73F5A88CAFF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0" hangingPunct="0"/>
              <a:t>26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72699"/>
            <a:ext cx="4271962" cy="200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63740" y="255815"/>
            <a:ext cx="4227512" cy="200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5450" y="0"/>
            <a:ext cx="8228013" cy="838200"/>
          </a:xfrm>
        </p:spPr>
        <p:txBody>
          <a:bodyPr tIns="32803"/>
          <a:lstStyle/>
          <a:p>
            <a:pPr algn="ctr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i="1" smtClean="0"/>
              <a:t>Editors on SDS’s</a:t>
            </a:r>
          </a:p>
        </p:txBody>
      </p:sp>
      <p:sp>
        <p:nvSpPr>
          <p:cNvPr id="82946" name="Tijdelijke aanduiding voor inhoud 3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en-US" sz="1400" smtClean="0">
              <a:solidFill>
                <a:srgbClr val="FFFF00"/>
              </a:solidFill>
              <a:cs typeface="Courier New" pitchFamily="49" charset="0"/>
            </a:endParaRPr>
          </a:p>
          <a:p>
            <a:r>
              <a:rPr lang="en-US" sz="1400" smtClean="0">
                <a:cs typeface="Courier New" pitchFamily="49" charset="0"/>
              </a:rPr>
              <a:t>			</a:t>
            </a:r>
          </a:p>
        </p:txBody>
      </p:sp>
      <p:sp>
        <p:nvSpPr>
          <p:cNvPr id="82947" name="Tijdelijke aanduiding voor dianummer 3"/>
          <p:cNvSpPr txBox="1">
            <a:spLocks noGrp="1"/>
          </p:cNvSpPr>
          <p:nvPr/>
        </p:nvSpPr>
        <p:spPr bwMode="auto">
          <a:xfrm>
            <a:off x="8424863" y="6553200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B3C94661-977D-4D60-ADFD-D328B3D0B436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0" hangingPunct="0"/>
              <a:t>27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8294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100" y="968375"/>
            <a:ext cx="8604250" cy="534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9" name="Picture 11" descr="toni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2813" y="5888038"/>
            <a:ext cx="50165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4F7B258-7CDF-45B9-B9D3-1374B07538DE}" type="slidenum">
              <a:rPr lang="en-US" smtClean="0">
                <a:cs typeface="Arial" charset="0"/>
              </a:rPr>
              <a:pPr/>
              <a:t>28</a:t>
            </a:fld>
            <a:endParaRPr lang="en-US" smtClean="0">
              <a:cs typeface="Arial" charset="0"/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r>
              <a:rPr lang="en-US" i="1" smtClean="0"/>
              <a:t>Predefined Tasks for managing tasks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47625" y="842963"/>
            <a:ext cx="915511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solidFill>
                  <a:srgbClr val="99CCFF"/>
                </a:solidFill>
              </a:rPr>
              <a:t>module</a:t>
            </a:r>
            <a:r>
              <a:rPr lang="en-US" sz="1400"/>
              <a:t> </a:t>
            </a:r>
            <a:r>
              <a:rPr lang="en-US" sz="1400">
                <a:solidFill>
                  <a:schemeClr val="tx1"/>
                </a:solidFill>
              </a:rPr>
              <a:t>example</a:t>
            </a:r>
          </a:p>
          <a:p>
            <a:endParaRPr lang="en-US" sz="1400"/>
          </a:p>
          <a:p>
            <a:r>
              <a:rPr lang="en-US" sz="1400">
                <a:solidFill>
                  <a:srgbClr val="99CCFF"/>
                </a:solidFill>
              </a:rPr>
              <a:t>import</a:t>
            </a:r>
            <a:r>
              <a:rPr lang="en-US" sz="1400"/>
              <a:t> </a:t>
            </a:r>
            <a:r>
              <a:rPr lang="en-US" sz="1400">
                <a:solidFill>
                  <a:schemeClr val="tx1"/>
                </a:solidFill>
              </a:rPr>
              <a:t>iTasks</a:t>
            </a:r>
          </a:p>
          <a:p>
            <a:endParaRPr lang="en-US" sz="1400"/>
          </a:p>
          <a:p>
            <a:r>
              <a:rPr lang="en-US" sz="1400">
                <a:solidFill>
                  <a:srgbClr val="FFFF00"/>
                </a:solidFill>
              </a:rPr>
              <a:t>Start</a:t>
            </a:r>
            <a:r>
              <a:rPr lang="en-US" sz="1400"/>
              <a:t> </a:t>
            </a:r>
            <a:r>
              <a:rPr lang="en-US" sz="1400">
                <a:solidFill>
                  <a:schemeClr val="tx1"/>
                </a:solidFill>
              </a:rPr>
              <a:t>::</a:t>
            </a:r>
            <a:r>
              <a:rPr lang="en-US" sz="1400">
                <a:solidFill>
                  <a:srgbClr val="FF99FF"/>
                </a:solidFill>
              </a:rPr>
              <a:t> </a:t>
            </a:r>
            <a:r>
              <a:rPr lang="en-US" sz="1400">
                <a:solidFill>
                  <a:srgbClr val="FFFF00"/>
                </a:solidFill>
              </a:rPr>
              <a:t>*</a:t>
            </a:r>
            <a:r>
              <a:rPr lang="en-US" sz="1400">
                <a:solidFill>
                  <a:srgbClr val="FF99FF"/>
                </a:solidFill>
              </a:rPr>
              <a:t>World </a:t>
            </a:r>
            <a:r>
              <a:rPr lang="en-US" sz="1400" b="1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z="1400">
                <a:solidFill>
                  <a:srgbClr val="FF99FF"/>
                </a:solidFill>
              </a:rPr>
              <a:t> </a:t>
            </a:r>
            <a:r>
              <a:rPr lang="en-US" sz="1400">
                <a:solidFill>
                  <a:srgbClr val="FFFF00"/>
                </a:solidFill>
              </a:rPr>
              <a:t>*</a:t>
            </a:r>
            <a:r>
              <a:rPr lang="en-US" sz="1400">
                <a:solidFill>
                  <a:srgbClr val="FF99FF"/>
                </a:solidFill>
              </a:rPr>
              <a:t>World</a:t>
            </a:r>
          </a:p>
          <a:p>
            <a:r>
              <a:rPr lang="en-US" sz="1400">
                <a:solidFill>
                  <a:srgbClr val="FFFF00"/>
                </a:solidFill>
              </a:rPr>
              <a:t>Start</a:t>
            </a:r>
            <a:r>
              <a:rPr lang="en-US" sz="1400"/>
              <a:t> </a:t>
            </a:r>
            <a:r>
              <a:rPr lang="en-US" sz="1400">
                <a:solidFill>
                  <a:schemeClr val="tx1"/>
                </a:solidFill>
              </a:rPr>
              <a:t>world</a:t>
            </a:r>
            <a:r>
              <a:rPr lang="en-US" sz="1400"/>
              <a:t> </a:t>
            </a:r>
            <a:r>
              <a:rPr lang="en-US" sz="1400">
                <a:solidFill>
                  <a:schemeClr val="tx1"/>
                </a:solidFill>
              </a:rPr>
              <a:t>= startEngine </a:t>
            </a:r>
            <a:r>
              <a:rPr lang="en-US" sz="1400">
                <a:solidFill>
                  <a:srgbClr val="FFFF00"/>
                </a:solidFill>
              </a:rPr>
              <a:t>palindrome</a:t>
            </a:r>
            <a:r>
              <a:rPr lang="en-US" sz="1400"/>
              <a:t> </a:t>
            </a:r>
            <a:r>
              <a:rPr lang="en-US" sz="1400">
                <a:solidFill>
                  <a:schemeClr val="tx1"/>
                </a:solidFill>
              </a:rPr>
              <a:t>world</a:t>
            </a:r>
          </a:p>
          <a:p>
            <a:endParaRPr lang="en-US" sz="1400"/>
          </a:p>
          <a:p>
            <a:endParaRPr lang="en-US" sz="1400">
              <a:solidFill>
                <a:srgbClr val="FFFF00"/>
              </a:solidFill>
            </a:endParaRPr>
          </a:p>
          <a:p>
            <a:endParaRPr lang="en-US" sz="1400">
              <a:solidFill>
                <a:srgbClr val="FFFF00"/>
              </a:solidFill>
            </a:endParaRPr>
          </a:p>
          <a:p>
            <a:endParaRPr lang="en-US" sz="1400">
              <a:solidFill>
                <a:srgbClr val="FFFF00"/>
              </a:solidFill>
            </a:endParaRPr>
          </a:p>
          <a:p>
            <a:endParaRPr lang="en-US" sz="1400">
              <a:solidFill>
                <a:srgbClr val="FFFF00"/>
              </a:solidFill>
            </a:endParaRPr>
          </a:p>
          <a:p>
            <a:endParaRPr lang="en-US" sz="1400">
              <a:solidFill>
                <a:srgbClr val="FFFF00"/>
              </a:solidFill>
            </a:endParaRPr>
          </a:p>
          <a:p>
            <a:endParaRPr lang="en-US" sz="1400">
              <a:solidFill>
                <a:srgbClr val="FFFF00"/>
              </a:solidFill>
            </a:endParaRPr>
          </a:p>
          <a:p>
            <a:endParaRPr lang="en-US" sz="1400">
              <a:solidFill>
                <a:srgbClr val="FFFF00"/>
              </a:solidFill>
            </a:endParaRPr>
          </a:p>
          <a:p>
            <a:endParaRPr lang="en-US" sz="1400">
              <a:solidFill>
                <a:srgbClr val="FFFF00"/>
              </a:solidFill>
            </a:endParaRPr>
          </a:p>
          <a:p>
            <a:endParaRPr lang="en-US" sz="1400">
              <a:solidFill>
                <a:srgbClr val="FFFF00"/>
              </a:solidFill>
            </a:endParaRPr>
          </a:p>
          <a:p>
            <a:endParaRPr lang="en-US" sz="1400">
              <a:solidFill>
                <a:srgbClr val="FFFF00"/>
              </a:solidFill>
            </a:endParaRPr>
          </a:p>
          <a:p>
            <a:endParaRPr lang="en-US" sz="1400">
              <a:solidFill>
                <a:srgbClr val="FFFF00"/>
              </a:solidFill>
            </a:endParaRPr>
          </a:p>
          <a:p>
            <a:endParaRPr lang="en-US" sz="1400">
              <a:solidFill>
                <a:srgbClr val="FFFF00"/>
              </a:solidFill>
            </a:endParaRPr>
          </a:p>
          <a:p>
            <a:endParaRPr lang="en-US" sz="1400">
              <a:solidFill>
                <a:srgbClr val="FFFF00"/>
              </a:solidFill>
            </a:endParaRPr>
          </a:p>
          <a:p>
            <a:r>
              <a:rPr lang="en-US" sz="1400">
                <a:solidFill>
                  <a:srgbClr val="FFFF00"/>
                </a:solidFill>
              </a:rPr>
              <a:t>palindrome</a:t>
            </a:r>
            <a:r>
              <a:rPr lang="en-US" sz="1400"/>
              <a:t> </a:t>
            </a:r>
            <a:r>
              <a:rPr lang="en-US" sz="1400">
                <a:solidFill>
                  <a:schemeClr val="tx1"/>
                </a:solidFill>
              </a:rPr>
              <a:t>::</a:t>
            </a:r>
            <a:r>
              <a:rPr lang="en-US" sz="1400"/>
              <a:t> </a:t>
            </a:r>
            <a:r>
              <a:rPr lang="en-US" sz="1400">
                <a:solidFill>
                  <a:srgbClr val="FF99FF"/>
                </a:solidFill>
              </a:rPr>
              <a:t>Task </a:t>
            </a:r>
            <a:r>
              <a:rPr lang="en-US" sz="1400">
                <a:solidFill>
                  <a:schemeClr val="tx1"/>
                </a:solidFill>
              </a:rPr>
              <a:t>(</a:t>
            </a:r>
            <a:r>
              <a:rPr lang="en-US" sz="1400">
                <a:solidFill>
                  <a:srgbClr val="FF99FF"/>
                </a:solidFill>
              </a:rPr>
              <a:t>Maybe String</a:t>
            </a:r>
            <a:r>
              <a:rPr lang="en-US" sz="1400">
                <a:solidFill>
                  <a:schemeClr val="tx1"/>
                </a:solidFill>
              </a:rPr>
              <a:t>)</a:t>
            </a:r>
          </a:p>
          <a:p>
            <a:r>
              <a:rPr lang="en-US" sz="1400">
                <a:solidFill>
                  <a:srgbClr val="FFFF00"/>
                </a:solidFill>
              </a:rPr>
              <a:t>palindrome</a:t>
            </a:r>
            <a:r>
              <a:rPr lang="en-US" sz="1400"/>
              <a:t> </a:t>
            </a:r>
            <a:r>
              <a:rPr lang="en-US" sz="1400">
                <a:solidFill>
                  <a:schemeClr val="tx1"/>
                </a:solidFill>
              </a:rPr>
              <a:t>= …</a:t>
            </a:r>
          </a:p>
          <a:p>
            <a:endParaRPr lang="en-US" sz="1400">
              <a:solidFill>
                <a:srgbClr val="FFFF00"/>
              </a:solidFill>
            </a:endParaRPr>
          </a:p>
          <a:p>
            <a:r>
              <a:rPr lang="en-US" sz="1400">
                <a:solidFill>
                  <a:srgbClr val="FFFF00"/>
                </a:solidFill>
              </a:rPr>
              <a:t>person1by1</a:t>
            </a:r>
            <a:r>
              <a:rPr lang="en-US" sz="1400">
                <a:solidFill>
                  <a:schemeClr val="tx1"/>
                </a:solidFill>
              </a:rPr>
              <a:t> ::</a:t>
            </a:r>
            <a:r>
              <a:rPr lang="en-US" sz="1400">
                <a:solidFill>
                  <a:srgbClr val="FF99FF"/>
                </a:solidFill>
              </a:rPr>
              <a:t> Task [Person]</a:t>
            </a:r>
          </a:p>
          <a:p>
            <a:r>
              <a:rPr lang="en-US" sz="1400">
                <a:solidFill>
                  <a:srgbClr val="FFFF00"/>
                </a:solidFill>
              </a:rPr>
              <a:t>person1by1</a:t>
            </a:r>
            <a:r>
              <a:rPr lang="en-US" sz="1400">
                <a:solidFill>
                  <a:schemeClr val="tx1"/>
                </a:solidFill>
              </a:rPr>
              <a:t> =</a:t>
            </a:r>
            <a:r>
              <a:rPr lang="en-US" sz="1400"/>
              <a:t> </a:t>
            </a:r>
            <a:r>
              <a:rPr lang="en-US" sz="1400">
                <a:solidFill>
                  <a:schemeClr val="tx1"/>
                </a:solidFill>
              </a:rPr>
              <a:t>…</a:t>
            </a:r>
          </a:p>
          <a:p>
            <a:endParaRPr lang="en-US" sz="14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FFB82EE-0A7B-46E4-A4AD-E3EC19025B01}" type="slidenum">
              <a:rPr lang="en-US" smtClean="0">
                <a:cs typeface="Arial" charset="0"/>
              </a:rPr>
              <a:pPr/>
              <a:t>29</a:t>
            </a:fld>
            <a:endParaRPr lang="en-US" smtClean="0">
              <a:cs typeface="Arial" charset="0"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r>
              <a:rPr lang="en-US" i="1" smtClean="0"/>
              <a:t>Predefined Tasks for managing tasks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47625" y="842963"/>
            <a:ext cx="915511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>
                <a:solidFill>
                  <a:srgbClr val="99CCFF"/>
                </a:solidFill>
              </a:rPr>
              <a:t>module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/>
                </a:solidFill>
              </a:rPr>
              <a:t>examples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99CCFF"/>
                </a:solidFill>
              </a:rPr>
              <a:t>import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1"/>
                </a:solidFill>
              </a:rPr>
              <a:t>iTasks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/>
          </a:p>
          <a:p>
            <a:r>
              <a:rPr lang="en-US" sz="1400" dirty="0">
                <a:solidFill>
                  <a:srgbClr val="FFFF00"/>
                </a:solidFill>
              </a:rPr>
              <a:t>Start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99FF"/>
                </a:solidFill>
              </a:rPr>
              <a:t>:: </a:t>
            </a:r>
            <a:r>
              <a:rPr lang="en-US" sz="1400" dirty="0">
                <a:solidFill>
                  <a:srgbClr val="FFFF00"/>
                </a:solidFill>
              </a:rPr>
              <a:t>*</a:t>
            </a:r>
            <a:r>
              <a:rPr lang="en-US" sz="1400" dirty="0">
                <a:solidFill>
                  <a:srgbClr val="FF99FF"/>
                </a:solidFill>
              </a:rPr>
              <a:t>World </a:t>
            </a:r>
            <a:r>
              <a:rPr lang="en-US" b="1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sz="1400" dirty="0">
                <a:solidFill>
                  <a:srgbClr val="FF99FF"/>
                </a:solidFill>
              </a:rPr>
              <a:t> </a:t>
            </a:r>
            <a:r>
              <a:rPr lang="en-US" sz="1400" dirty="0">
                <a:solidFill>
                  <a:srgbClr val="FFFF00"/>
                </a:solidFill>
              </a:rPr>
              <a:t>*</a:t>
            </a:r>
            <a:r>
              <a:rPr lang="en-US" sz="1400" dirty="0">
                <a:solidFill>
                  <a:srgbClr val="FF99FF"/>
                </a:solidFill>
              </a:rPr>
              <a:t>World</a:t>
            </a:r>
          </a:p>
          <a:p>
            <a:r>
              <a:rPr lang="en-US" sz="1400" dirty="0">
                <a:solidFill>
                  <a:srgbClr val="FFFF00"/>
                </a:solidFill>
              </a:rPr>
              <a:t>Start </a:t>
            </a:r>
            <a:r>
              <a:rPr lang="en-US" sz="1400" dirty="0">
                <a:solidFill>
                  <a:schemeClr val="tx1"/>
                </a:solidFill>
              </a:rPr>
              <a:t>world</a:t>
            </a:r>
            <a:r>
              <a:rPr lang="en-US" sz="1400" dirty="0"/>
              <a:t> 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= </a:t>
            </a:r>
            <a:r>
              <a:rPr lang="en-US" sz="1400" dirty="0" err="1" smtClean="0">
                <a:solidFill>
                  <a:schemeClr val="tx1"/>
                </a:solidFill>
              </a:rPr>
              <a:t>doTasks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myTasks</a:t>
            </a:r>
            <a:r>
              <a:rPr lang="en-US" sz="1400" dirty="0" smtClean="0">
                <a:solidFill>
                  <a:schemeClr val="tx1"/>
                </a:solidFill>
              </a:rPr>
              <a:t> world</a:t>
            </a:r>
          </a:p>
          <a:p>
            <a:endParaRPr lang="nl-NL" sz="1400" dirty="0">
              <a:solidFill>
                <a:schemeClr val="tx1"/>
              </a:solidFill>
            </a:endParaRPr>
          </a:p>
          <a:p>
            <a:r>
              <a:rPr lang="nl-NL" sz="1400" dirty="0" smtClean="0">
                <a:solidFill>
                  <a:schemeClr val="tx1"/>
                </a:solidFill>
              </a:rPr>
              <a:t>myTasks</a:t>
            </a:r>
          </a:p>
          <a:p>
            <a:r>
              <a:rPr lang="nl-NL" sz="1400" dirty="0" smtClean="0">
                <a:solidFill>
                  <a:schemeClr val="tx1"/>
                </a:solidFill>
              </a:rPr>
              <a:t> =	</a:t>
            </a:r>
            <a:r>
              <a:rPr lang="nl-NL" sz="1400" dirty="0" smtClean="0">
                <a:solidFill>
                  <a:srgbClr val="FFFF00"/>
                </a:solidFill>
              </a:rPr>
              <a:t>installWorkflows</a:t>
            </a:r>
            <a:r>
              <a:rPr lang="nl-NL" sz="1400" dirty="0" smtClean="0">
                <a:solidFill>
                  <a:schemeClr val="tx1"/>
                </a:solidFill>
              </a:rPr>
              <a:t> </a:t>
            </a:r>
            <a:r>
              <a:rPr lang="nl-NL" sz="1400" dirty="0" smtClean="0">
                <a:solidFill>
                  <a:srgbClr val="FFFF00"/>
                </a:solidFill>
              </a:rPr>
              <a:t>myWorkFlows</a:t>
            </a:r>
          </a:p>
          <a:p>
            <a:r>
              <a:rPr lang="nl-NL" sz="1400" dirty="0" smtClean="0">
                <a:solidFill>
                  <a:schemeClr val="tx1"/>
                </a:solidFill>
              </a:rPr>
              <a:t> &gt;&gt;|	</a:t>
            </a:r>
            <a:r>
              <a:rPr lang="nl-NL" sz="1400" dirty="0" smtClean="0">
                <a:solidFill>
                  <a:srgbClr val="FFFF00"/>
                </a:solidFill>
              </a:rPr>
              <a:t>loginAndManageWork</a:t>
            </a:r>
            <a:r>
              <a:rPr lang="nl-NL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"welcome to my examples" </a:t>
            </a:r>
            <a:endParaRPr lang="nl-NL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rgbClr val="FFFF00"/>
              </a:solidFill>
            </a:endParaRPr>
          </a:p>
          <a:p>
            <a:r>
              <a:rPr lang="nl-NL" sz="1400" dirty="0">
                <a:solidFill>
                  <a:srgbClr val="FFFF00"/>
                </a:solidFill>
              </a:rPr>
              <a:t>myWorkFlows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:: </a:t>
            </a:r>
            <a:r>
              <a:rPr lang="en-US" sz="1400" dirty="0">
                <a:solidFill>
                  <a:srgbClr val="FF99FF"/>
                </a:solidFill>
              </a:rPr>
              <a:t>[Workflow]</a:t>
            </a:r>
          </a:p>
          <a:p>
            <a:r>
              <a:rPr lang="nl-NL" sz="1400" dirty="0">
                <a:solidFill>
                  <a:srgbClr val="FFFF00"/>
                </a:solidFill>
              </a:rPr>
              <a:t>myWorkFlows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endParaRPr lang="en-US" sz="1400" dirty="0">
              <a:solidFill>
                <a:srgbClr val="FFFF00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=  [ </a:t>
            </a:r>
            <a:r>
              <a:rPr lang="en-US" sz="1400" dirty="0">
                <a:solidFill>
                  <a:srgbClr val="FFFF00"/>
                </a:solidFill>
              </a:rPr>
              <a:t>workflow</a:t>
            </a:r>
            <a:r>
              <a:rPr lang="en-US" sz="1400" dirty="0">
                <a:solidFill>
                  <a:schemeClr val="tx1"/>
                </a:solidFill>
              </a:rPr>
              <a:t> "palindrome" 		"accepts palindrome string " 	</a:t>
            </a:r>
            <a:r>
              <a:rPr lang="en-US" sz="1400" dirty="0">
                <a:solidFill>
                  <a:srgbClr val="FFFF00"/>
                </a:solidFill>
              </a:rPr>
              <a:t>palindrome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, </a:t>
            </a:r>
            <a:r>
              <a:rPr lang="en-US" sz="1400" dirty="0">
                <a:solidFill>
                  <a:srgbClr val="FFFF00"/>
                </a:solidFill>
              </a:rPr>
              <a:t>workflow</a:t>
            </a:r>
            <a:r>
              <a:rPr lang="en-US" sz="1400" dirty="0">
                <a:solidFill>
                  <a:schemeClr val="tx1"/>
                </a:solidFill>
              </a:rPr>
              <a:t> "create list of persons“ 	"one by one" 		</a:t>
            </a:r>
            <a:r>
              <a:rPr lang="en-US" sz="1400" dirty="0">
                <a:solidFill>
                  <a:srgbClr val="FFFF00"/>
                </a:solidFill>
              </a:rPr>
              <a:t>person1by1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, …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, </a:t>
            </a:r>
            <a:r>
              <a:rPr lang="en-US" sz="1400" dirty="0">
                <a:solidFill>
                  <a:srgbClr val="FFFF00"/>
                </a:solidFill>
              </a:rPr>
              <a:t>workflow</a:t>
            </a:r>
            <a:r>
              <a:rPr lang="en-US" sz="1400" dirty="0">
                <a:solidFill>
                  <a:schemeClr val="tx1"/>
                </a:solidFill>
              </a:rPr>
              <a:t> "Manage users"		"Manage system users..." 	</a:t>
            </a:r>
            <a:r>
              <a:rPr lang="en-US" sz="1400" dirty="0" err="1">
                <a:solidFill>
                  <a:srgbClr val="FFFF00"/>
                </a:solidFill>
              </a:rPr>
              <a:t>manageUsers</a:t>
            </a:r>
            <a:endParaRPr lang="en-US" sz="1400" dirty="0">
              <a:solidFill>
                <a:srgbClr val="FFFF00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]</a:t>
            </a:r>
            <a:endParaRPr lang="en-US" sz="1400" dirty="0">
              <a:solidFill>
                <a:srgbClr val="FFFF00"/>
              </a:solidFill>
            </a:endParaRPr>
          </a:p>
          <a:p>
            <a:endParaRPr lang="en-US" sz="1400" dirty="0">
              <a:solidFill>
                <a:srgbClr val="FFFF00"/>
              </a:solidFill>
            </a:endParaRPr>
          </a:p>
          <a:p>
            <a:endParaRPr lang="en-US" sz="1400" dirty="0">
              <a:solidFill>
                <a:srgbClr val="FFFF00"/>
              </a:solidFill>
            </a:endParaRPr>
          </a:p>
          <a:p>
            <a:r>
              <a:rPr lang="en-US" sz="1400" dirty="0">
                <a:solidFill>
                  <a:srgbClr val="FFFF00"/>
                </a:solidFill>
              </a:rPr>
              <a:t>palindrome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/>
                </a:solidFill>
              </a:rPr>
              <a:t>::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99FF"/>
                </a:solidFill>
              </a:rPr>
              <a:t>Task 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>
                <a:solidFill>
                  <a:srgbClr val="FF99FF"/>
                </a:solidFill>
              </a:rPr>
              <a:t>Maybe String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r>
              <a:rPr lang="en-US" sz="1400" dirty="0">
                <a:solidFill>
                  <a:srgbClr val="FFFF00"/>
                </a:solidFill>
              </a:rPr>
              <a:t>palindrome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/>
                </a:solidFill>
              </a:rPr>
              <a:t>= …</a:t>
            </a:r>
          </a:p>
          <a:p>
            <a:endParaRPr lang="en-US" sz="1400" dirty="0">
              <a:solidFill>
                <a:srgbClr val="FFFF00"/>
              </a:solidFill>
            </a:endParaRPr>
          </a:p>
          <a:p>
            <a:r>
              <a:rPr lang="en-US" sz="1400" dirty="0">
                <a:solidFill>
                  <a:srgbClr val="FFFF00"/>
                </a:solidFill>
              </a:rPr>
              <a:t>person1by1</a:t>
            </a:r>
            <a:r>
              <a:rPr lang="en-US" sz="1400" dirty="0">
                <a:solidFill>
                  <a:schemeClr val="tx1"/>
                </a:solidFill>
              </a:rPr>
              <a:t> ::</a:t>
            </a:r>
            <a:r>
              <a:rPr lang="en-US" sz="1400" dirty="0">
                <a:solidFill>
                  <a:srgbClr val="FF99FF"/>
                </a:solidFill>
              </a:rPr>
              <a:t> Task [Person]</a:t>
            </a:r>
          </a:p>
          <a:p>
            <a:r>
              <a:rPr lang="en-US" sz="1400" dirty="0">
                <a:solidFill>
                  <a:srgbClr val="FFFF00"/>
                </a:solidFill>
              </a:rPr>
              <a:t>person1by1</a:t>
            </a:r>
            <a:r>
              <a:rPr lang="en-US" sz="1400" dirty="0">
                <a:solidFill>
                  <a:schemeClr val="tx1"/>
                </a:solidFill>
              </a:rPr>
              <a:t> =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osceles Triangle 1"/>
          <p:cNvSpPr>
            <a:spLocks noChangeArrowheads="1"/>
          </p:cNvSpPr>
          <p:nvPr/>
        </p:nvSpPr>
        <p:spPr bwMode="auto">
          <a:xfrm>
            <a:off x="1497665" y="1350711"/>
            <a:ext cx="4894262" cy="3049588"/>
          </a:xfrm>
          <a:prstGeom prst="triangle">
            <a:avLst>
              <a:gd name="adj" fmla="val 51352"/>
            </a:avLst>
          </a:prstGeom>
          <a:solidFill>
            <a:schemeClr val="accent1"/>
          </a:solidFill>
          <a:ln w="12700" algn="ctr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686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15975"/>
            <a:ext cx="9067800" cy="5829288"/>
          </a:xfrm>
        </p:spPr>
        <p:txBody>
          <a:bodyPr tIns="0" bIns="0">
            <a:spAutoFit/>
          </a:bodyPr>
          <a:lstStyle/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endParaRPr lang="en-US" sz="1400" dirty="0" smtClean="0">
              <a:latin typeface="Comic Sans MS" pitchFamily="66" charset="0"/>
            </a:endParaRPr>
          </a:p>
          <a:p>
            <a:pPr marL="952500" lvl="3" indent="-533400">
              <a:lnSpc>
                <a:spcPct val="90000"/>
              </a:lnSpc>
              <a:buFont typeface="Wingdings" pitchFamily="2" charset="2"/>
              <a:buBlip>
                <a:blip r:embed="rId3"/>
              </a:buBlip>
            </a:pPr>
            <a:r>
              <a:rPr lang="en-US" sz="1400" dirty="0" smtClean="0"/>
              <a:t>         		     (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a) </a:t>
            </a:r>
            <a:r>
              <a:rPr lang="en-US" sz="1400" dirty="0" smtClean="0">
                <a:solidFill>
                  <a:srgbClr val="FFFF00"/>
                </a:solidFill>
              </a:rPr>
              <a:t>&gt;&gt;* </a:t>
            </a:r>
            <a:r>
              <a:rPr lang="en-US" sz="1400" dirty="0" smtClean="0">
                <a:solidFill>
                  <a:srgbClr val="FF99FF"/>
                </a:solidFill>
              </a:rPr>
              <a:t>[</a:t>
            </a:r>
            <a:r>
              <a:rPr lang="en-US" sz="1400" dirty="0" err="1" smtClean="0">
                <a:solidFill>
                  <a:srgbClr val="FF99FF"/>
                </a:solidFill>
              </a:rPr>
              <a:t>TaskCont</a:t>
            </a:r>
            <a:r>
              <a:rPr lang="en-US" sz="1400" dirty="0" smtClean="0">
                <a:solidFill>
                  <a:srgbClr val="FF99FF"/>
                </a:solidFill>
              </a:rPr>
              <a:t> </a:t>
            </a:r>
            <a:r>
              <a:rPr lang="en-US" sz="1400" dirty="0" smtClean="0"/>
              <a:t>a b</a:t>
            </a:r>
            <a:r>
              <a:rPr lang="en-US" sz="1400" dirty="0" smtClean="0">
                <a:solidFill>
                  <a:srgbClr val="FF99FF"/>
                </a:solidFill>
              </a:rPr>
              <a:t>] </a:t>
            </a:r>
            <a:r>
              <a:rPr lang="en-US" sz="1400" b="1" dirty="0" smtClean="0">
                <a:sym typeface="Symbol" pitchFamily="18" charset="2"/>
              </a:rPr>
              <a:t>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b</a:t>
            </a:r>
            <a:endParaRPr lang="en-US" sz="1400" dirty="0" smtClean="0">
              <a:solidFill>
                <a:srgbClr val="FF99FF"/>
              </a:solidFill>
            </a:endParaRPr>
          </a:p>
          <a:p>
            <a:pPr eaLnBrk="1">
              <a:buClr>
                <a:srgbClr val="0066CC"/>
              </a:buClr>
              <a:buSzPct val="45000"/>
            </a:pPr>
            <a:r>
              <a:rPr lang="en-US" sz="1400" dirty="0" smtClean="0"/>
              <a:t>			</a:t>
            </a:r>
          </a:p>
          <a:p>
            <a:pPr lvl="1">
              <a:lnSpc>
                <a:spcPct val="200000"/>
              </a:lnSpc>
            </a:pPr>
            <a:r>
              <a:rPr lang="en-US" sz="1400" dirty="0" smtClean="0">
                <a:latin typeface="Comic Sans MS" pitchFamily="66" charset="0"/>
              </a:rPr>
              <a:t/>
            </a:r>
            <a:br>
              <a:rPr lang="en-US" sz="1400" dirty="0" smtClean="0">
                <a:latin typeface="Comic Sans MS" pitchFamily="66" charset="0"/>
              </a:rPr>
            </a:br>
            <a:r>
              <a:rPr lang="en-US" sz="1400" dirty="0" smtClean="0">
                <a:latin typeface="Comic Sans MS" pitchFamily="66" charset="0"/>
              </a:rPr>
              <a:t/>
            </a:r>
            <a:br>
              <a:rPr lang="en-US" sz="1400" dirty="0" smtClean="0">
                <a:latin typeface="Comic Sans MS" pitchFamily="66" charset="0"/>
              </a:rPr>
            </a:br>
            <a:endParaRPr lang="en-US" sz="1400" dirty="0" smtClean="0">
              <a:solidFill>
                <a:srgbClr val="FFFF00"/>
              </a:solidFill>
              <a:latin typeface="Comic Sans MS" pitchFamily="66" charset="0"/>
            </a:endParaRPr>
          </a:p>
          <a:p>
            <a:pPr lvl="1">
              <a:lnSpc>
                <a:spcPct val="200000"/>
              </a:lnSpc>
              <a:buFont typeface="Wingdings" pitchFamily="2" charset="2"/>
              <a:buBlip>
                <a:blip r:embed="rId3"/>
              </a:buBlip>
            </a:pPr>
            <a:endParaRPr lang="en-US" sz="1400" dirty="0" smtClean="0">
              <a:latin typeface="Comic Sans MS" pitchFamily="66" charset="0"/>
            </a:endParaRPr>
          </a:p>
          <a:p>
            <a:pPr lvl="1">
              <a:lnSpc>
                <a:spcPct val="200000"/>
              </a:lnSpc>
              <a:buFont typeface="Wingdings" pitchFamily="2" charset="2"/>
              <a:buBlip>
                <a:blip r:embed="rId3"/>
              </a:buBlip>
            </a:pPr>
            <a:endParaRPr lang="en-US" sz="1400" dirty="0" smtClean="0">
              <a:latin typeface="Comic Sans MS" pitchFamily="66" charset="0"/>
            </a:endParaRPr>
          </a:p>
          <a:p>
            <a:pPr lvl="1">
              <a:lnSpc>
                <a:spcPct val="200000"/>
              </a:lnSpc>
              <a:buFont typeface="Wingdings" pitchFamily="2" charset="2"/>
              <a:buBlip>
                <a:blip r:embed="rId3"/>
              </a:buBlip>
            </a:pPr>
            <a:endParaRPr lang="en-US" sz="1400" i="1" dirty="0" smtClean="0">
              <a:solidFill>
                <a:srgbClr val="FFFF00"/>
              </a:solidFill>
              <a:latin typeface="Comic Sans MS" pitchFamily="66" charset="0"/>
            </a:endParaRPr>
          </a:p>
          <a:p>
            <a:pPr lvl="1">
              <a:lnSpc>
                <a:spcPct val="250000"/>
              </a:lnSpc>
              <a:buFont typeface="Wingdings" pitchFamily="2" charset="2"/>
              <a:buBlip>
                <a:blip r:embed="rId3"/>
              </a:buBlip>
            </a:pPr>
            <a:endParaRPr lang="en-US" sz="1200" i="1" dirty="0" smtClean="0">
              <a:solidFill>
                <a:srgbClr val="FFFF00"/>
              </a:solidFill>
              <a:latin typeface="Comic Sans MS" pitchFamily="66" charset="0"/>
            </a:endParaRPr>
          </a:p>
          <a:p>
            <a:pPr lvl="1">
              <a:lnSpc>
                <a:spcPct val="250000"/>
              </a:lnSpc>
              <a:buFont typeface="Wingdings" pitchFamily="2" charset="2"/>
              <a:buBlip>
                <a:blip r:embed="rId3"/>
              </a:buBlip>
            </a:pPr>
            <a:r>
              <a:rPr lang="en-US" sz="1200" i="1" dirty="0" smtClean="0">
                <a:solidFill>
                  <a:srgbClr val="FFFF00"/>
                </a:solidFill>
                <a:latin typeface="Comic Sans MS" pitchFamily="66" charset="0"/>
              </a:rPr>
              <a:t>Observe</a:t>
            </a:r>
            <a:r>
              <a:rPr lang="en-US" sz="1200" dirty="0" smtClean="0">
                <a:latin typeface="Comic Sans MS" pitchFamily="66" charset="0"/>
              </a:rPr>
              <a:t> Task a, continue with one of the Task b's:</a:t>
            </a:r>
            <a:br>
              <a:rPr lang="en-US" sz="1200" dirty="0" smtClean="0">
                <a:latin typeface="Comic Sans MS" pitchFamily="66" charset="0"/>
              </a:rPr>
            </a:br>
            <a:r>
              <a:rPr lang="en-US" sz="1200" dirty="0" smtClean="0">
                <a:latin typeface="Comic Sans MS" pitchFamily="66" charset="0"/>
              </a:rPr>
              <a:t> 	- if a certain </a:t>
            </a:r>
            <a:r>
              <a:rPr lang="en-US" sz="1200" dirty="0" smtClean="0">
                <a:solidFill>
                  <a:srgbClr val="FFC000"/>
                </a:solidFill>
                <a:latin typeface="Comic Sans MS" pitchFamily="66" charset="0"/>
              </a:rPr>
              <a:t>action</a:t>
            </a:r>
            <a:r>
              <a:rPr lang="en-US" sz="1200" dirty="0" smtClean="0">
                <a:latin typeface="Comic Sans MS" pitchFamily="66" charset="0"/>
              </a:rPr>
              <a:t> is performed by the end-user (normal priority)</a:t>
            </a:r>
            <a:br>
              <a:rPr lang="en-US" sz="1200" dirty="0" smtClean="0">
                <a:latin typeface="Comic Sans MS" pitchFamily="66" charset="0"/>
              </a:rPr>
            </a:br>
            <a:r>
              <a:rPr lang="en-US" sz="1200" dirty="0" smtClean="0">
                <a:latin typeface="Comic Sans MS" pitchFamily="66" charset="0"/>
              </a:rPr>
              <a:t>	- if the </a:t>
            </a:r>
            <a:r>
              <a:rPr lang="en-US" sz="1200" dirty="0" smtClean="0">
                <a:solidFill>
                  <a:srgbClr val="FFC000"/>
                </a:solidFill>
                <a:latin typeface="Comic Sans MS" pitchFamily="66" charset="0"/>
              </a:rPr>
              <a:t>value</a:t>
            </a:r>
            <a:r>
              <a:rPr lang="en-US" sz="1200" dirty="0" smtClean="0">
                <a:latin typeface="Comic Sans MS" pitchFamily="66" charset="0"/>
              </a:rPr>
              <a:t> of the observed task is satisfying a certain </a:t>
            </a:r>
            <a:r>
              <a:rPr lang="en-US" sz="1200" dirty="0" smtClean="0">
                <a:solidFill>
                  <a:srgbClr val="FFC000"/>
                </a:solidFill>
                <a:latin typeface="Comic Sans MS" pitchFamily="66" charset="0"/>
              </a:rPr>
              <a:t>predicate </a:t>
            </a:r>
            <a:r>
              <a:rPr lang="en-US" sz="1200" dirty="0" smtClean="0">
                <a:latin typeface="Comic Sans MS" pitchFamily="66" charset="0"/>
              </a:rPr>
              <a:t>(high priority)</a:t>
            </a:r>
            <a:br>
              <a:rPr lang="en-US" sz="1200" dirty="0" smtClean="0">
                <a:latin typeface="Comic Sans MS" pitchFamily="66" charset="0"/>
              </a:rPr>
            </a:br>
            <a:r>
              <a:rPr lang="en-US" sz="1200" dirty="0" smtClean="0">
                <a:latin typeface="Comic Sans MS" pitchFamily="66" charset="0"/>
              </a:rPr>
              <a:t>	- or the observed task has raised an </a:t>
            </a:r>
            <a:r>
              <a:rPr lang="en-US" sz="1200" dirty="0" smtClean="0">
                <a:solidFill>
                  <a:srgbClr val="FFC000"/>
                </a:solidFill>
                <a:latin typeface="Comic Sans MS" pitchFamily="66" charset="0"/>
              </a:rPr>
              <a:t>exception</a:t>
            </a:r>
            <a:r>
              <a:rPr lang="en-US" sz="1200" dirty="0" smtClean="0">
                <a:latin typeface="Comic Sans MS" pitchFamily="66" charset="0"/>
              </a:rPr>
              <a:t> to be handled here (highest priority) </a:t>
            </a:r>
          </a:p>
        </p:txBody>
      </p:sp>
      <p:sp>
        <p:nvSpPr>
          <p:cNvPr id="68610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8424863" y="6553200"/>
            <a:ext cx="719137" cy="304800"/>
          </a:xfrm>
          <a:noFill/>
        </p:spPr>
        <p:txBody>
          <a:bodyPr/>
          <a:lstStyle/>
          <a:p>
            <a:fld id="{F4695DBD-8A39-4500-9698-16D21DD55F94}" type="slidenum">
              <a:rPr lang="en-US" smtClean="0">
                <a:cs typeface="Arial" charset="0"/>
              </a:rPr>
              <a:pPr/>
              <a:t>3</a:t>
            </a:fld>
            <a:endParaRPr lang="en-US" smtClean="0">
              <a:cs typeface="Arial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pPr marL="342900" indent="-342900"/>
            <a:r>
              <a:rPr lang="en-US" i="1" smtClean="0">
                <a:solidFill>
                  <a:srgbClr val="FFFF00"/>
                </a:solidFill>
              </a:rPr>
              <a:t>Sequential Combinator : Step      &gt;&gt;*</a:t>
            </a:r>
          </a:p>
        </p:txBody>
      </p:sp>
      <p:pic>
        <p:nvPicPr>
          <p:cNvPr id="68612" name="Picture 2" descr="C:\Users\rinus\Downloads\acti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5249863"/>
            <a:ext cx="328612" cy="4238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pic>
        <p:nvPicPr>
          <p:cNvPr id="68613" name="Picture 4" descr="C:\Users\rinus\Downloads\2voor1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49400" y="5803900"/>
            <a:ext cx="3333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4" name="Picture 3" descr="C:\Users\rinus\Downloads\exception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49400" y="6319838"/>
            <a:ext cx="35718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8639" name="Group 31"/>
          <p:cNvGrpSpPr>
            <a:grpSpLocks/>
          </p:cNvGrpSpPr>
          <p:nvPr/>
        </p:nvGrpSpPr>
        <p:grpSpPr bwMode="auto">
          <a:xfrm>
            <a:off x="2466975" y="2400300"/>
            <a:ext cx="2936875" cy="1985963"/>
            <a:chOff x="896" y="1004"/>
            <a:chExt cx="2491" cy="1660"/>
          </a:xfrm>
        </p:grpSpPr>
        <p:cxnSp>
          <p:nvCxnSpPr>
            <p:cNvPr id="68616" name="Straight Connector 143"/>
            <p:cNvCxnSpPr>
              <a:cxnSpLocks noChangeShapeType="1"/>
            </p:cNvCxnSpPr>
            <p:nvPr/>
          </p:nvCxnSpPr>
          <p:spPr bwMode="auto">
            <a:xfrm flipV="1">
              <a:off x="1461" y="2502"/>
              <a:ext cx="1139" cy="21"/>
            </a:xfrm>
            <a:prstGeom prst="line">
              <a:avLst/>
            </a:prstGeom>
            <a:noFill/>
            <a:ln w="19050" algn="ctr">
              <a:solidFill>
                <a:srgbClr val="66FF33"/>
              </a:solidFill>
              <a:round/>
              <a:headEnd/>
              <a:tailEnd type="triangle" w="med" len="med"/>
            </a:ln>
          </p:spPr>
        </p:cxnSp>
        <p:cxnSp>
          <p:nvCxnSpPr>
            <p:cNvPr id="68617" name="Straight Connector 138"/>
            <p:cNvCxnSpPr>
              <a:cxnSpLocks noChangeShapeType="1"/>
            </p:cNvCxnSpPr>
            <p:nvPr/>
          </p:nvCxnSpPr>
          <p:spPr bwMode="auto">
            <a:xfrm flipV="1">
              <a:off x="1463" y="1540"/>
              <a:ext cx="1137" cy="26"/>
            </a:xfrm>
            <a:prstGeom prst="line">
              <a:avLst/>
            </a:prstGeom>
            <a:noFill/>
            <a:ln w="19050" algn="ctr">
              <a:solidFill>
                <a:srgbClr val="66FF33"/>
              </a:solidFill>
              <a:round/>
              <a:headEnd/>
              <a:tailEnd type="triangle" w="med" len="med"/>
            </a:ln>
          </p:spPr>
        </p:cxnSp>
        <p:cxnSp>
          <p:nvCxnSpPr>
            <p:cNvPr id="68618" name="Straight Connector 137"/>
            <p:cNvCxnSpPr>
              <a:cxnSpLocks noChangeShapeType="1"/>
            </p:cNvCxnSpPr>
            <p:nvPr/>
          </p:nvCxnSpPr>
          <p:spPr bwMode="auto">
            <a:xfrm flipV="1">
              <a:off x="1469" y="1256"/>
              <a:ext cx="1131" cy="20"/>
            </a:xfrm>
            <a:prstGeom prst="line">
              <a:avLst/>
            </a:prstGeom>
            <a:noFill/>
            <a:ln w="19050" algn="ctr">
              <a:solidFill>
                <a:srgbClr val="66FF33"/>
              </a:solidFill>
              <a:round/>
              <a:headEnd/>
              <a:tailEnd type="triangle" w="med" len="med"/>
            </a:ln>
          </p:spPr>
        </p:cxnSp>
        <p:sp>
          <p:nvSpPr>
            <p:cNvPr id="68619" name="Isosceles Triangle 100"/>
            <p:cNvSpPr>
              <a:spLocks noChangeArrowheads="1"/>
            </p:cNvSpPr>
            <p:nvPr/>
          </p:nvSpPr>
          <p:spPr bwMode="auto">
            <a:xfrm>
              <a:off x="896" y="1568"/>
              <a:ext cx="229" cy="251"/>
            </a:xfrm>
            <a:prstGeom prst="triangle">
              <a:avLst>
                <a:gd name="adj" fmla="val 47296"/>
              </a:avLst>
            </a:prstGeom>
            <a:solidFill>
              <a:schemeClr val="accent1"/>
            </a:solidFill>
            <a:ln w="19050" algn="ctr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FontTx/>
                <a:buChar char="•"/>
              </a:pPr>
              <a:endParaRPr lang="nl-NL" sz="120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68620" name="Straight Connector 9"/>
            <p:cNvCxnSpPr>
              <a:cxnSpLocks noChangeShapeType="1"/>
            </p:cNvCxnSpPr>
            <p:nvPr/>
          </p:nvCxnSpPr>
          <p:spPr bwMode="auto">
            <a:xfrm>
              <a:off x="1409" y="1276"/>
              <a:ext cx="0" cy="1248"/>
            </a:xfrm>
            <a:prstGeom prst="line">
              <a:avLst/>
            </a:prstGeom>
            <a:noFill/>
            <a:ln w="19050" algn="ctr">
              <a:solidFill>
                <a:srgbClr val="66FF33"/>
              </a:solidFill>
              <a:round/>
              <a:headEnd/>
              <a:tailEnd/>
            </a:ln>
          </p:spPr>
        </p:cxnSp>
        <p:cxnSp>
          <p:nvCxnSpPr>
            <p:cNvPr id="68621" name="Straight Connector 115"/>
            <p:cNvCxnSpPr>
              <a:cxnSpLocks noChangeShapeType="1"/>
            </p:cNvCxnSpPr>
            <p:nvPr/>
          </p:nvCxnSpPr>
          <p:spPr bwMode="auto">
            <a:xfrm>
              <a:off x="1409" y="1276"/>
              <a:ext cx="285" cy="0"/>
            </a:xfrm>
            <a:prstGeom prst="line">
              <a:avLst/>
            </a:prstGeom>
            <a:noFill/>
            <a:ln w="19050" algn="ctr">
              <a:solidFill>
                <a:srgbClr val="66FF33"/>
              </a:solidFill>
              <a:round/>
              <a:headEnd/>
              <a:tailEnd type="triangle" w="med" len="med"/>
            </a:ln>
          </p:spPr>
        </p:cxnSp>
        <p:cxnSp>
          <p:nvCxnSpPr>
            <p:cNvPr id="68622" name="Straight Connector 118"/>
            <p:cNvCxnSpPr>
              <a:cxnSpLocks noChangeShapeType="1"/>
            </p:cNvCxnSpPr>
            <p:nvPr/>
          </p:nvCxnSpPr>
          <p:spPr bwMode="auto">
            <a:xfrm>
              <a:off x="1415" y="1568"/>
              <a:ext cx="284" cy="0"/>
            </a:xfrm>
            <a:prstGeom prst="line">
              <a:avLst/>
            </a:prstGeom>
            <a:noFill/>
            <a:ln w="19050" algn="ctr">
              <a:solidFill>
                <a:srgbClr val="66FF33"/>
              </a:solidFill>
              <a:round/>
              <a:headEnd/>
              <a:tailEnd type="triangle" w="med" len="med"/>
            </a:ln>
          </p:spPr>
        </p:cxnSp>
        <p:cxnSp>
          <p:nvCxnSpPr>
            <p:cNvPr id="68623" name="Straight Connector 119"/>
            <p:cNvCxnSpPr>
              <a:cxnSpLocks noChangeShapeType="1"/>
            </p:cNvCxnSpPr>
            <p:nvPr/>
          </p:nvCxnSpPr>
          <p:spPr bwMode="auto">
            <a:xfrm>
              <a:off x="1415" y="1819"/>
              <a:ext cx="284" cy="0"/>
            </a:xfrm>
            <a:prstGeom prst="line">
              <a:avLst/>
            </a:prstGeom>
            <a:noFill/>
            <a:ln w="19050" algn="ctr">
              <a:solidFill>
                <a:srgbClr val="66FF33"/>
              </a:solidFill>
              <a:round/>
              <a:headEnd/>
              <a:tailEnd type="triangle" w="med" len="med"/>
            </a:ln>
          </p:spPr>
        </p:cxnSp>
        <p:cxnSp>
          <p:nvCxnSpPr>
            <p:cNvPr id="68624" name="Straight Connector 122"/>
            <p:cNvCxnSpPr>
              <a:cxnSpLocks noChangeShapeType="1"/>
            </p:cNvCxnSpPr>
            <p:nvPr/>
          </p:nvCxnSpPr>
          <p:spPr bwMode="auto">
            <a:xfrm>
              <a:off x="1402" y="2523"/>
              <a:ext cx="284" cy="0"/>
            </a:xfrm>
            <a:prstGeom prst="line">
              <a:avLst/>
            </a:prstGeom>
            <a:noFill/>
            <a:ln w="19050" algn="ctr">
              <a:solidFill>
                <a:srgbClr val="66FF33"/>
              </a:solidFill>
              <a:round/>
              <a:headEnd/>
              <a:tailEnd type="triangle" w="med" len="med"/>
            </a:ln>
          </p:spPr>
        </p:cxnSp>
        <p:cxnSp>
          <p:nvCxnSpPr>
            <p:cNvPr id="68625" name="Straight Connector 126"/>
            <p:cNvCxnSpPr>
              <a:cxnSpLocks noChangeShapeType="1"/>
            </p:cNvCxnSpPr>
            <p:nvPr/>
          </p:nvCxnSpPr>
          <p:spPr bwMode="auto">
            <a:xfrm>
              <a:off x="1409" y="2292"/>
              <a:ext cx="285" cy="0"/>
            </a:xfrm>
            <a:prstGeom prst="line">
              <a:avLst/>
            </a:prstGeom>
            <a:noFill/>
            <a:ln w="19050" algn="ctr">
              <a:solidFill>
                <a:srgbClr val="66FF33"/>
              </a:solidFill>
              <a:round/>
              <a:headEnd/>
              <a:tailEnd type="triangle" w="med" len="med"/>
            </a:ln>
          </p:spPr>
        </p:cxnSp>
        <p:pic>
          <p:nvPicPr>
            <p:cNvPr id="68626" name="Picture 2" descr="C:\Users\rinus\Downloads\action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94" y="1107"/>
              <a:ext cx="221" cy="29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68627" name="Picture 3" descr="C:\Users\rinus\Downloads\exception.jp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694" y="2376"/>
              <a:ext cx="225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68628" name="Picture 4" descr="C:\Users\rinus\Downloads\2voor12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699" y="1444"/>
              <a:ext cx="220" cy="23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</p:pic>
        <p:cxnSp>
          <p:nvCxnSpPr>
            <p:cNvPr id="68629" name="Straight Connector 146"/>
            <p:cNvCxnSpPr>
              <a:cxnSpLocks noChangeShapeType="1"/>
            </p:cNvCxnSpPr>
            <p:nvPr/>
          </p:nvCxnSpPr>
          <p:spPr bwMode="auto">
            <a:xfrm>
              <a:off x="3103" y="1243"/>
              <a:ext cx="0" cy="1248"/>
            </a:xfrm>
            <a:prstGeom prst="line">
              <a:avLst/>
            </a:prstGeom>
            <a:noFill/>
            <a:ln w="19050" algn="ctr">
              <a:solidFill>
                <a:srgbClr val="66FF33"/>
              </a:solidFill>
              <a:round/>
              <a:headEnd/>
              <a:tailEnd/>
            </a:ln>
          </p:spPr>
        </p:cxnSp>
        <p:sp>
          <p:nvSpPr>
            <p:cNvPr id="68630" name="Isosceles Triangle 150"/>
            <p:cNvSpPr>
              <a:spLocks noChangeArrowheads="1"/>
            </p:cNvSpPr>
            <p:nvPr/>
          </p:nvSpPr>
          <p:spPr bwMode="auto">
            <a:xfrm>
              <a:off x="2600" y="1004"/>
              <a:ext cx="228" cy="252"/>
            </a:xfrm>
            <a:prstGeom prst="triangle">
              <a:avLst>
                <a:gd name="adj" fmla="val 47296"/>
              </a:avLst>
            </a:prstGeom>
            <a:solidFill>
              <a:schemeClr val="accent1"/>
            </a:solidFill>
            <a:ln w="19050" algn="ctr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FontTx/>
                <a:buChar char="•"/>
              </a:pPr>
              <a:endParaRPr lang="nl-NL" sz="12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8631" name="Isosceles Triangle 151"/>
            <p:cNvSpPr>
              <a:spLocks noChangeArrowheads="1"/>
            </p:cNvSpPr>
            <p:nvPr/>
          </p:nvSpPr>
          <p:spPr bwMode="auto">
            <a:xfrm>
              <a:off x="2600" y="1289"/>
              <a:ext cx="228" cy="251"/>
            </a:xfrm>
            <a:prstGeom prst="triangle">
              <a:avLst>
                <a:gd name="adj" fmla="val 47296"/>
              </a:avLst>
            </a:prstGeom>
            <a:solidFill>
              <a:schemeClr val="accent1"/>
            </a:solidFill>
            <a:ln w="19050" algn="ctr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FontTx/>
                <a:buChar char="•"/>
              </a:pPr>
              <a:endParaRPr lang="nl-NL" sz="12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8632" name="Isosceles Triangle 156"/>
            <p:cNvSpPr>
              <a:spLocks noChangeArrowheads="1"/>
            </p:cNvSpPr>
            <p:nvPr/>
          </p:nvSpPr>
          <p:spPr bwMode="auto">
            <a:xfrm>
              <a:off x="2600" y="2250"/>
              <a:ext cx="228" cy="252"/>
            </a:xfrm>
            <a:prstGeom prst="triangle">
              <a:avLst>
                <a:gd name="adj" fmla="val 47296"/>
              </a:avLst>
            </a:prstGeom>
            <a:solidFill>
              <a:schemeClr val="accent1"/>
            </a:solidFill>
            <a:ln w="19050" algn="ctr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FontTx/>
                <a:buChar char="•"/>
              </a:pPr>
              <a:endParaRPr lang="nl-NL" sz="120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68633" name="Straight Connector 118"/>
            <p:cNvCxnSpPr>
              <a:cxnSpLocks noChangeShapeType="1"/>
            </p:cNvCxnSpPr>
            <p:nvPr/>
          </p:nvCxnSpPr>
          <p:spPr bwMode="auto">
            <a:xfrm>
              <a:off x="2828" y="1256"/>
              <a:ext cx="284" cy="0"/>
            </a:xfrm>
            <a:prstGeom prst="line">
              <a:avLst/>
            </a:prstGeom>
            <a:noFill/>
            <a:ln w="19050" algn="ctr">
              <a:solidFill>
                <a:srgbClr val="66FF33"/>
              </a:solidFill>
              <a:round/>
              <a:headEnd/>
              <a:tailEnd type="triangle" w="med" len="med"/>
            </a:ln>
          </p:spPr>
        </p:cxnSp>
        <p:cxnSp>
          <p:nvCxnSpPr>
            <p:cNvPr id="68634" name="Straight Connector 118"/>
            <p:cNvCxnSpPr>
              <a:cxnSpLocks noChangeShapeType="1"/>
            </p:cNvCxnSpPr>
            <p:nvPr/>
          </p:nvCxnSpPr>
          <p:spPr bwMode="auto">
            <a:xfrm>
              <a:off x="2828" y="1540"/>
              <a:ext cx="284" cy="0"/>
            </a:xfrm>
            <a:prstGeom prst="line">
              <a:avLst/>
            </a:prstGeom>
            <a:noFill/>
            <a:ln w="19050" algn="ctr">
              <a:solidFill>
                <a:srgbClr val="66FF33"/>
              </a:solidFill>
              <a:round/>
              <a:headEnd/>
              <a:tailEnd type="triangle" w="med" len="med"/>
            </a:ln>
          </p:spPr>
        </p:cxnSp>
        <p:cxnSp>
          <p:nvCxnSpPr>
            <p:cNvPr id="68635" name="Straight Connector 118"/>
            <p:cNvCxnSpPr>
              <a:cxnSpLocks noChangeShapeType="1"/>
            </p:cNvCxnSpPr>
            <p:nvPr/>
          </p:nvCxnSpPr>
          <p:spPr bwMode="auto">
            <a:xfrm>
              <a:off x="2828" y="2498"/>
              <a:ext cx="284" cy="0"/>
            </a:xfrm>
            <a:prstGeom prst="line">
              <a:avLst/>
            </a:prstGeom>
            <a:noFill/>
            <a:ln w="19050" algn="ctr">
              <a:solidFill>
                <a:srgbClr val="66FF33"/>
              </a:solidFill>
              <a:round/>
              <a:headEnd/>
              <a:tailEnd type="triangle" w="med" len="med"/>
            </a:ln>
          </p:spPr>
        </p:cxnSp>
        <p:cxnSp>
          <p:nvCxnSpPr>
            <p:cNvPr id="68636" name="Straight Connector 119"/>
            <p:cNvCxnSpPr>
              <a:cxnSpLocks noChangeShapeType="1"/>
            </p:cNvCxnSpPr>
            <p:nvPr/>
          </p:nvCxnSpPr>
          <p:spPr bwMode="auto">
            <a:xfrm>
              <a:off x="3103" y="1784"/>
              <a:ext cx="284" cy="0"/>
            </a:xfrm>
            <a:prstGeom prst="line">
              <a:avLst/>
            </a:prstGeom>
            <a:noFill/>
            <a:ln w="19050" algn="ctr">
              <a:solidFill>
                <a:srgbClr val="66FF33"/>
              </a:solidFill>
              <a:round/>
              <a:headEnd/>
              <a:tailEnd type="triangle" w="med" len="med"/>
            </a:ln>
          </p:spPr>
        </p:cxnSp>
        <p:cxnSp>
          <p:nvCxnSpPr>
            <p:cNvPr id="68637" name="Straight Connector 119"/>
            <p:cNvCxnSpPr>
              <a:cxnSpLocks noChangeShapeType="1"/>
            </p:cNvCxnSpPr>
            <p:nvPr/>
          </p:nvCxnSpPr>
          <p:spPr bwMode="auto">
            <a:xfrm>
              <a:off x="1131" y="1819"/>
              <a:ext cx="284" cy="0"/>
            </a:xfrm>
            <a:prstGeom prst="line">
              <a:avLst/>
            </a:prstGeom>
            <a:noFill/>
            <a:ln w="19050" algn="ctr">
              <a:solidFill>
                <a:srgbClr val="66FF33"/>
              </a:solidFill>
              <a:round/>
              <a:headEnd/>
              <a:tailEnd type="triangle" w="med" len="med"/>
            </a:ln>
          </p:spPr>
        </p:cxnSp>
        <p:sp>
          <p:nvSpPr>
            <p:cNvPr id="68638" name="TextBox 1"/>
            <p:cNvSpPr txBox="1">
              <a:spLocks noChangeArrowheads="1"/>
            </p:cNvSpPr>
            <p:nvPr/>
          </p:nvSpPr>
          <p:spPr bwMode="auto">
            <a:xfrm>
              <a:off x="1168" y="1637"/>
              <a:ext cx="324" cy="2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FF00"/>
                  </a:solidFill>
                </a:rPr>
                <a:t>&gt;&gt;*</a:t>
              </a:r>
              <a:endParaRPr lang="nl-NL" sz="1200"/>
            </a:p>
          </p:txBody>
        </p:sp>
      </p:grpSp>
    </p:spTree>
    <p:extLst>
      <p:ext uri="{BB962C8B-B14F-4D97-AF65-F5344CB8AC3E}">
        <p14:creationId xmlns:p14="http://schemas.microsoft.com/office/powerpoint/2010/main" val="152633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" y="623887"/>
            <a:ext cx="8963025" cy="5610225"/>
          </a:xfrm>
          <a:prstGeom prst="rect">
            <a:avLst/>
          </a:prstGeom>
        </p:spPr>
      </p:pic>
      <p:sp>
        <p:nvSpPr>
          <p:cNvPr id="89089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CD8DB35-B14D-4D49-9EC6-978AC1028C54}" type="slidenum">
              <a:rPr lang="en-US" smtClean="0">
                <a:cs typeface="Arial" charset="0"/>
              </a:rPr>
              <a:pPr/>
              <a:t>30</a:t>
            </a:fld>
            <a:endParaRPr lang="en-US" smtClean="0">
              <a:cs typeface="Arial" charset="0"/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r>
              <a:rPr lang="en-US" i="1" smtClean="0"/>
              <a:t>Predefined Tasks for managing tasks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100" y="4817745"/>
            <a:ext cx="4432822" cy="1698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1B5C61D-B4CD-4C91-B37B-2FD0A4F73499}" type="slidenum">
              <a:rPr lang="en-US" smtClean="0">
                <a:cs typeface="Arial" charset="0"/>
              </a:rPr>
              <a:pPr/>
              <a:t>4</a:t>
            </a:fld>
            <a:endParaRPr lang="en-US" smtClean="0">
              <a:cs typeface="Arial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pPr marL="342900" indent="-342900"/>
            <a:r>
              <a:rPr lang="en-US" i="1" smtClean="0">
                <a:solidFill>
                  <a:srgbClr val="FFFF00"/>
                </a:solidFill>
              </a:rPr>
              <a:t>Sequential Combinator:     </a:t>
            </a:r>
            <a:r>
              <a:rPr lang="en-US" smtClean="0">
                <a:solidFill>
                  <a:srgbClr val="FFFF00"/>
                </a:solidFill>
              </a:rPr>
              <a:t>&gt;&gt;*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533400" y="690563"/>
            <a:ext cx="9909175" cy="732508"/>
          </a:xfrm>
        </p:spPr>
        <p:txBody>
          <a:bodyPr tIns="0" bIns="0">
            <a:spAutoFit/>
          </a:bodyPr>
          <a:lstStyle/>
          <a:p>
            <a:pPr lvl="1"/>
            <a:endParaRPr lang="en-US" sz="1400" dirty="0" smtClean="0">
              <a:latin typeface="Comic Sans MS" pitchFamily="66" charset="0"/>
            </a:endParaRPr>
          </a:p>
          <a:p>
            <a:pPr lvl="1"/>
            <a:r>
              <a:rPr lang="en-US" sz="1400" dirty="0" smtClean="0">
                <a:solidFill>
                  <a:srgbClr val="FFFF00"/>
                </a:solidFill>
                <a:latin typeface="Comic Sans MS" pitchFamily="66" charset="0"/>
              </a:rPr>
              <a:t>palindrome</a:t>
            </a:r>
            <a:r>
              <a:rPr lang="en-US" sz="1400" dirty="0" smtClean="0">
                <a:latin typeface="Comic Sans MS" pitchFamily="66" charset="0"/>
              </a:rPr>
              <a:t> :: </a:t>
            </a:r>
            <a:r>
              <a:rPr lang="en-US" sz="1400" dirty="0" smtClean="0">
                <a:solidFill>
                  <a:srgbClr val="FF99FF"/>
                </a:solidFill>
                <a:latin typeface="Comic Sans MS" pitchFamily="66" charset="0"/>
              </a:rPr>
              <a:t>Task String</a:t>
            </a:r>
            <a:endParaRPr lang="en-US" sz="1400" dirty="0" smtClean="0">
              <a:latin typeface="Comic Sans MS" pitchFamily="66" charset="0"/>
            </a:endParaRPr>
          </a:p>
          <a:p>
            <a:pPr lvl="1"/>
            <a:r>
              <a:rPr lang="en-US" sz="1400" dirty="0" smtClean="0">
                <a:solidFill>
                  <a:srgbClr val="FFFF00"/>
                </a:solidFill>
                <a:latin typeface="Comic Sans MS" pitchFamily="66" charset="0"/>
              </a:rPr>
              <a:t>palindrome</a:t>
            </a:r>
            <a:r>
              <a:rPr lang="en-US" sz="1400" dirty="0" smtClean="0">
                <a:latin typeface="Comic Sans MS" pitchFamily="66" charset="0"/>
              </a:rPr>
              <a:t> =   </a:t>
            </a:r>
            <a:r>
              <a:rPr lang="en-US" sz="1400" dirty="0" err="1" smtClean="0">
                <a:solidFill>
                  <a:srgbClr val="FFFF00"/>
                </a:solidFill>
                <a:latin typeface="Comic Sans MS" pitchFamily="66" charset="0"/>
              </a:rPr>
              <a:t>enterInformation</a:t>
            </a:r>
            <a:r>
              <a:rPr lang="en-US" sz="1400" dirty="0" smtClean="0">
                <a:latin typeface="Comic Sans MS" pitchFamily="66" charset="0"/>
              </a:rPr>
              <a:t> "Enter a palindrome" []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572000"/>
            <a:ext cx="3581400" cy="59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0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1B5C61D-B4CD-4C91-B37B-2FD0A4F73499}" type="slidenum">
              <a:rPr lang="en-US" smtClean="0">
                <a:cs typeface="Arial" charset="0"/>
              </a:rPr>
              <a:pPr/>
              <a:t>5</a:t>
            </a:fld>
            <a:endParaRPr lang="en-US" smtClean="0">
              <a:cs typeface="Arial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pPr marL="342900" indent="-342900"/>
            <a:r>
              <a:rPr lang="en-US" i="1" smtClean="0">
                <a:solidFill>
                  <a:srgbClr val="FFFF00"/>
                </a:solidFill>
              </a:rPr>
              <a:t>Sequential Combinator:     </a:t>
            </a:r>
            <a:r>
              <a:rPr lang="en-US" smtClean="0">
                <a:solidFill>
                  <a:srgbClr val="FFFF00"/>
                </a:solidFill>
              </a:rPr>
              <a:t>&gt;&gt;*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533400" y="690563"/>
            <a:ext cx="9909175" cy="1508105"/>
          </a:xfrm>
        </p:spPr>
        <p:txBody>
          <a:bodyPr tIns="0" bIns="0">
            <a:spAutoFit/>
          </a:bodyPr>
          <a:lstStyle/>
          <a:p>
            <a:pPr lvl="1"/>
            <a:endParaRPr lang="en-US" sz="1400" dirty="0" smtClean="0">
              <a:latin typeface="Comic Sans MS" pitchFamily="66" charset="0"/>
            </a:endParaRPr>
          </a:p>
          <a:p>
            <a:pPr lvl="1"/>
            <a:r>
              <a:rPr lang="en-US" sz="1400" dirty="0" smtClean="0">
                <a:solidFill>
                  <a:srgbClr val="FFFF00"/>
                </a:solidFill>
                <a:latin typeface="Comic Sans MS" pitchFamily="66" charset="0"/>
              </a:rPr>
              <a:t>palindrome</a:t>
            </a:r>
            <a:r>
              <a:rPr lang="en-US" sz="1400" dirty="0" smtClean="0">
                <a:latin typeface="Comic Sans MS" pitchFamily="66" charset="0"/>
              </a:rPr>
              <a:t> :: </a:t>
            </a:r>
            <a:r>
              <a:rPr lang="en-US" sz="1400" dirty="0" smtClean="0">
                <a:solidFill>
                  <a:srgbClr val="FF99FF"/>
                </a:solidFill>
                <a:latin typeface="Comic Sans MS" pitchFamily="66" charset="0"/>
              </a:rPr>
              <a:t>Task </a:t>
            </a:r>
            <a:r>
              <a:rPr lang="en-US" sz="1400" dirty="0" smtClean="0">
                <a:latin typeface="Comic Sans MS" pitchFamily="66" charset="0"/>
              </a:rPr>
              <a:t>(</a:t>
            </a:r>
            <a:r>
              <a:rPr lang="en-US" sz="1400" dirty="0" smtClean="0">
                <a:solidFill>
                  <a:srgbClr val="FF99FF"/>
                </a:solidFill>
                <a:latin typeface="Comic Sans MS" pitchFamily="66" charset="0"/>
              </a:rPr>
              <a:t>Maybe String</a:t>
            </a:r>
            <a:r>
              <a:rPr lang="en-US" sz="1400" dirty="0" smtClean="0">
                <a:latin typeface="Comic Sans MS" pitchFamily="66" charset="0"/>
              </a:rPr>
              <a:t>)</a:t>
            </a:r>
          </a:p>
          <a:p>
            <a:pPr lvl="1"/>
            <a:r>
              <a:rPr lang="en-US" sz="1400" dirty="0" smtClean="0">
                <a:solidFill>
                  <a:srgbClr val="FFFF00"/>
                </a:solidFill>
                <a:latin typeface="Comic Sans MS" pitchFamily="66" charset="0"/>
              </a:rPr>
              <a:t>palindrome</a:t>
            </a:r>
            <a:r>
              <a:rPr lang="en-US" sz="1400" dirty="0" smtClean="0">
                <a:latin typeface="Comic Sans MS" pitchFamily="66" charset="0"/>
              </a:rPr>
              <a:t> =   </a:t>
            </a:r>
            <a:r>
              <a:rPr lang="en-US" sz="1400" dirty="0" err="1" smtClean="0">
                <a:solidFill>
                  <a:srgbClr val="FFFF00"/>
                </a:solidFill>
                <a:latin typeface="Comic Sans MS" pitchFamily="66" charset="0"/>
              </a:rPr>
              <a:t>enterInformation</a:t>
            </a:r>
            <a:r>
              <a:rPr lang="en-US" sz="1400" dirty="0" smtClean="0">
                <a:latin typeface="Comic Sans MS" pitchFamily="66" charset="0"/>
              </a:rPr>
              <a:t> "Enter a palindrome" []</a:t>
            </a:r>
          </a:p>
          <a:p>
            <a:pPr lvl="1"/>
            <a:r>
              <a:rPr lang="en-US" sz="1400" dirty="0" smtClean="0">
                <a:latin typeface="Comic Sans MS" pitchFamily="66" charset="0"/>
              </a:rPr>
              <a:t>           	</a:t>
            </a:r>
            <a:r>
              <a:rPr lang="en-US" sz="1400" dirty="0" smtClean="0">
                <a:solidFill>
                  <a:srgbClr val="FFFF00"/>
                </a:solidFill>
                <a:latin typeface="Comic Sans MS" pitchFamily="66" charset="0"/>
              </a:rPr>
              <a:t>&gt;&gt;*</a:t>
            </a:r>
            <a:r>
              <a:rPr lang="en-US" sz="1400" dirty="0" smtClean="0">
                <a:latin typeface="Comic Sans MS" pitchFamily="66" charset="0"/>
              </a:rPr>
              <a:t> [ </a:t>
            </a:r>
            <a:r>
              <a:rPr lang="en-US" sz="1400" dirty="0" err="1" smtClean="0">
                <a:solidFill>
                  <a:srgbClr val="FFC000"/>
                </a:solidFill>
                <a:latin typeface="Comic Sans MS" pitchFamily="66" charset="0"/>
              </a:rPr>
              <a:t>OnAction</a:t>
            </a:r>
            <a:r>
              <a:rPr lang="en-US" sz="1400" dirty="0" smtClean="0">
                <a:latin typeface="Comic Sans MS" pitchFamily="66" charset="0"/>
              </a:rPr>
              <a:t>  </a:t>
            </a:r>
            <a:r>
              <a:rPr lang="en-US" sz="1400" dirty="0" err="1" smtClean="0">
                <a:solidFill>
                  <a:srgbClr val="FFFF00"/>
                </a:solidFill>
                <a:latin typeface="Comic Sans MS" pitchFamily="66" charset="0"/>
              </a:rPr>
              <a:t>ActionOk</a:t>
            </a:r>
            <a:r>
              <a:rPr lang="en-US" sz="1400" dirty="0" smtClean="0">
                <a:latin typeface="Comic Sans MS" pitchFamily="66" charset="0"/>
              </a:rPr>
              <a:t>       (</a:t>
            </a:r>
            <a:r>
              <a:rPr lang="en-US" sz="1400" dirty="0" err="1" smtClean="0">
                <a:solidFill>
                  <a:srgbClr val="FFFF00"/>
                </a:solidFill>
                <a:latin typeface="Comic Sans MS" pitchFamily="66" charset="0"/>
              </a:rPr>
              <a:t>ifValue</a:t>
            </a:r>
            <a:r>
              <a:rPr lang="en-US" sz="1400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omic Sans MS" pitchFamily="66" charset="0"/>
              </a:rPr>
              <a:t>isPalindrome</a:t>
            </a:r>
            <a:r>
              <a:rPr lang="en-US" sz="1400" dirty="0" smtClean="0">
                <a:latin typeface="Comic Sans MS" pitchFamily="66" charset="0"/>
              </a:rPr>
              <a:t>  (\v </a:t>
            </a:r>
            <a:r>
              <a:rPr lang="en-US" sz="1400" b="1" dirty="0" smtClean="0">
                <a:latin typeface="Comic Sans MS" pitchFamily="66" charset="0"/>
                <a:sym typeface="Symbol" pitchFamily="18" charset="2"/>
              </a:rPr>
              <a:t> </a:t>
            </a:r>
            <a:r>
              <a:rPr lang="en-US" sz="1400" dirty="0" smtClean="0">
                <a:solidFill>
                  <a:srgbClr val="FFFF00"/>
                </a:solidFill>
                <a:latin typeface="Comic Sans MS" pitchFamily="66" charset="0"/>
              </a:rPr>
              <a:t>return</a:t>
            </a:r>
            <a:r>
              <a:rPr lang="en-US" sz="1400" dirty="0" smtClean="0">
                <a:latin typeface="Comic Sans MS" pitchFamily="66" charset="0"/>
              </a:rPr>
              <a:t> (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Just</a:t>
            </a:r>
            <a:r>
              <a:rPr lang="en-US" sz="1400" dirty="0" smtClean="0">
                <a:latin typeface="Comic Sans MS" pitchFamily="66" charset="0"/>
              </a:rPr>
              <a:t> v)))</a:t>
            </a:r>
          </a:p>
          <a:p>
            <a:pPr lvl="1"/>
            <a:r>
              <a:rPr lang="en-US" sz="1400" dirty="0" smtClean="0">
                <a:latin typeface="Comic Sans MS" pitchFamily="66" charset="0"/>
              </a:rPr>
              <a:t>               	     ,  </a:t>
            </a:r>
            <a:r>
              <a:rPr lang="en-US" sz="1400" dirty="0" err="1" smtClean="0">
                <a:solidFill>
                  <a:srgbClr val="FFC000"/>
                </a:solidFill>
                <a:latin typeface="Comic Sans MS" pitchFamily="66" charset="0"/>
              </a:rPr>
              <a:t>OnAction</a:t>
            </a:r>
            <a:r>
              <a:rPr lang="en-US" sz="1400" dirty="0" smtClean="0">
                <a:latin typeface="Comic Sans MS" pitchFamily="66" charset="0"/>
              </a:rPr>
              <a:t>  </a:t>
            </a:r>
            <a:r>
              <a:rPr lang="en-US" sz="1400" dirty="0" err="1" smtClean="0">
                <a:solidFill>
                  <a:srgbClr val="FFFF00"/>
                </a:solidFill>
                <a:latin typeface="Comic Sans MS" pitchFamily="66" charset="0"/>
              </a:rPr>
              <a:t>ActionCancel</a:t>
            </a:r>
            <a:r>
              <a:rPr lang="en-US" sz="1400" dirty="0" smtClean="0">
                <a:latin typeface="Comic Sans MS" pitchFamily="66" charset="0"/>
              </a:rPr>
              <a:t> (</a:t>
            </a:r>
            <a:r>
              <a:rPr lang="en-US" sz="1400" dirty="0" smtClean="0">
                <a:solidFill>
                  <a:srgbClr val="FFFF00"/>
                </a:solidFill>
                <a:latin typeface="Comic Sans MS" pitchFamily="66" charset="0"/>
              </a:rPr>
              <a:t>always</a:t>
            </a:r>
            <a:r>
              <a:rPr lang="en-US" sz="1400" dirty="0" smtClean="0">
                <a:latin typeface="Comic Sans MS" pitchFamily="66" charset="0"/>
              </a:rPr>
              <a:t>	                    (</a:t>
            </a:r>
            <a:r>
              <a:rPr lang="en-US" sz="1400" dirty="0" smtClean="0">
                <a:solidFill>
                  <a:srgbClr val="FFFF00"/>
                </a:solidFill>
                <a:latin typeface="Comic Sans MS" pitchFamily="66" charset="0"/>
              </a:rPr>
              <a:t>return</a:t>
            </a:r>
            <a:r>
              <a:rPr lang="en-US" sz="1400" dirty="0" smtClean="0">
                <a:latin typeface="Comic Sans MS" pitchFamily="66" charset="0"/>
              </a:rPr>
              <a:t> 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Nothing</a:t>
            </a:r>
            <a:r>
              <a:rPr lang="en-US" sz="1400" dirty="0" smtClean="0">
                <a:latin typeface="Comic Sans MS" pitchFamily="66" charset="0"/>
              </a:rPr>
              <a:t>))</a:t>
            </a:r>
          </a:p>
          <a:p>
            <a:pPr lvl="1"/>
            <a:r>
              <a:rPr lang="en-US" sz="1400" dirty="0" smtClean="0">
                <a:latin typeface="Comic Sans MS" pitchFamily="66" charset="0"/>
              </a:rPr>
              <a:t>               	     ]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4572000"/>
            <a:ext cx="548481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40038" y="5554663"/>
            <a:ext cx="5387975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253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pPr marL="342900" indent="-342900"/>
            <a:r>
              <a:rPr lang="en-US" sz="2000" i="1" dirty="0" smtClean="0">
                <a:solidFill>
                  <a:srgbClr val="FFFF00"/>
                </a:solidFill>
              </a:rPr>
              <a:t>Sequential Step </a:t>
            </a:r>
            <a:r>
              <a:rPr lang="en-US" sz="2000" i="1" dirty="0" err="1" smtClean="0">
                <a:solidFill>
                  <a:srgbClr val="FFFF00"/>
                </a:solidFill>
              </a:rPr>
              <a:t>Combinator</a:t>
            </a:r>
            <a:endParaRPr lang="en-US" sz="2000" i="1" dirty="0" smtClean="0">
              <a:solidFill>
                <a:srgbClr val="FFFF00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523875"/>
            <a:ext cx="9067800" cy="4299639"/>
          </a:xfrm>
        </p:spPr>
        <p:txBody>
          <a:bodyPr tIns="0" bIns="0">
            <a:spAutoFit/>
          </a:bodyPr>
          <a:lstStyle/>
          <a:p>
            <a:pPr>
              <a:lnSpc>
                <a:spcPct val="90000"/>
              </a:lnSpc>
            </a:pPr>
            <a:endParaRPr lang="en-US" sz="1400" dirty="0" smtClean="0"/>
          </a:p>
          <a:p>
            <a:pPr>
              <a:lnSpc>
                <a:spcPct val="90000"/>
              </a:lnSpc>
            </a:pPr>
            <a:endParaRPr lang="en-US" sz="1400" dirty="0" smtClean="0"/>
          </a:p>
          <a:p>
            <a:pPr marL="533400" lvl="2" indent="-533400">
              <a:lnSpc>
                <a:spcPct val="90000"/>
              </a:lnSpc>
              <a:buFont typeface="Wingdings" pitchFamily="2" charset="2"/>
              <a:buBlip>
                <a:blip r:embed="rId3"/>
              </a:buBlip>
            </a:pPr>
            <a:r>
              <a:rPr lang="en-US" sz="1600" dirty="0" err="1" smtClean="0"/>
              <a:t>Combinator</a:t>
            </a:r>
            <a:r>
              <a:rPr lang="en-US" sz="1600" dirty="0" smtClean="0"/>
              <a:t> for </a:t>
            </a:r>
            <a:r>
              <a:rPr lang="en-US" sz="1600" i="1" dirty="0" smtClean="0">
                <a:solidFill>
                  <a:srgbClr val="FFFF00"/>
                </a:solidFill>
              </a:rPr>
              <a:t>Sequential</a:t>
            </a:r>
            <a:r>
              <a:rPr lang="en-US" sz="1600" dirty="0" smtClean="0"/>
              <a:t> Composition</a:t>
            </a:r>
          </a:p>
          <a:p>
            <a:pPr marL="533400" lvl="2" indent="-533400">
              <a:lnSpc>
                <a:spcPct val="90000"/>
              </a:lnSpc>
              <a:buFont typeface="Wingdings" pitchFamily="2" charset="2"/>
              <a:buBlip>
                <a:blip r:embed="rId3"/>
              </a:buBlip>
            </a:pPr>
            <a:endParaRPr lang="en-US" sz="1400" dirty="0" smtClean="0"/>
          </a:p>
          <a:p>
            <a:pPr eaLnBrk="1">
              <a:buClr>
                <a:srgbClr val="0066CC"/>
              </a:buClr>
              <a:buSzPct val="45000"/>
            </a:pP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FFFF00"/>
                </a:solidFill>
              </a:rPr>
              <a:t>&gt;&gt;*</a:t>
            </a:r>
            <a:r>
              <a:rPr lang="en-US" sz="1400" dirty="0" smtClean="0"/>
              <a:t>) </a:t>
            </a:r>
            <a:r>
              <a:rPr lang="en-US" sz="1400" dirty="0" err="1" smtClean="0"/>
              <a:t>infixl</a:t>
            </a:r>
            <a:r>
              <a:rPr lang="en-US" sz="1400" dirty="0" smtClean="0"/>
              <a:t> 1 :: (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a) </a:t>
            </a:r>
            <a:r>
              <a:rPr lang="en-US" sz="1400" b="1" dirty="0" smtClean="0">
                <a:cs typeface="Courier New" pitchFamily="49" charset="0"/>
              </a:rPr>
              <a:t> </a:t>
            </a:r>
            <a:r>
              <a:rPr lang="en-US" sz="1400" dirty="0" smtClean="0"/>
              <a:t>[</a:t>
            </a:r>
            <a:r>
              <a:rPr lang="en-US" sz="1400" dirty="0" err="1">
                <a:solidFill>
                  <a:srgbClr val="FF99FF"/>
                </a:solidFill>
              </a:rPr>
              <a:t>TaskCont</a:t>
            </a:r>
            <a:r>
              <a:rPr lang="en-US" sz="1400" dirty="0">
                <a:solidFill>
                  <a:srgbClr val="FF99FF"/>
                </a:solidFill>
              </a:rPr>
              <a:t> </a:t>
            </a:r>
            <a:r>
              <a:rPr lang="en-US" sz="1400" dirty="0" smtClean="0"/>
              <a:t>a b]  </a:t>
            </a:r>
            <a:r>
              <a:rPr lang="en-US" sz="1400" b="1" dirty="0" smtClean="0">
                <a:cs typeface="Courier New" pitchFamily="49" charset="0"/>
              </a:rPr>
              <a:t>→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b 			|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a &amp;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b</a:t>
            </a:r>
          </a:p>
          <a:p>
            <a:pPr eaLnBrk="1">
              <a:buClr>
                <a:srgbClr val="0066CC"/>
              </a:buClr>
              <a:buSzPct val="45000"/>
            </a:pPr>
            <a:endParaRPr lang="en-US" sz="1400" dirty="0" smtClean="0"/>
          </a:p>
          <a:p>
            <a:pPr eaLnBrk="1">
              <a:buClr>
                <a:srgbClr val="0066CC"/>
              </a:buClr>
              <a:buSzPct val="45000"/>
            </a:pPr>
            <a:r>
              <a:rPr lang="en-US" sz="1400" dirty="0" smtClean="0"/>
              <a:t>:: </a:t>
            </a:r>
            <a:r>
              <a:rPr lang="en-US" sz="1400" dirty="0" err="1">
                <a:solidFill>
                  <a:srgbClr val="FF99FF"/>
                </a:solidFill>
              </a:rPr>
              <a:t>TaskCont</a:t>
            </a:r>
            <a:r>
              <a:rPr lang="en-US" sz="1400" dirty="0">
                <a:solidFill>
                  <a:srgbClr val="FF99FF"/>
                </a:solidFill>
              </a:rPr>
              <a:t> </a:t>
            </a:r>
            <a:r>
              <a:rPr lang="en-US" sz="1400" dirty="0" smtClean="0"/>
              <a:t>a b</a:t>
            </a:r>
          </a:p>
          <a:p>
            <a:pPr eaLnBrk="1">
              <a:buClr>
                <a:srgbClr val="0066CC"/>
              </a:buClr>
              <a:buSzPct val="45000"/>
            </a:pPr>
            <a:r>
              <a:rPr lang="en-US" sz="1400" dirty="0" smtClean="0"/>
              <a:t>    =  	     </a:t>
            </a:r>
            <a:r>
              <a:rPr lang="en-US" sz="1400" dirty="0" err="1" smtClean="0">
                <a:solidFill>
                  <a:srgbClr val="FFC000"/>
                </a:solidFill>
              </a:rPr>
              <a:t>OnAction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Action</a:t>
            </a:r>
            <a:r>
              <a:rPr lang="en-US" sz="1400" dirty="0" smtClean="0"/>
              <a:t>	((</a:t>
            </a:r>
            <a:r>
              <a:rPr lang="en-US" sz="1400" dirty="0" err="1" smtClean="0">
                <a:solidFill>
                  <a:srgbClr val="FF99FF"/>
                </a:solidFill>
              </a:rPr>
              <a:t>TaskValue</a:t>
            </a:r>
            <a:r>
              <a:rPr lang="en-US" sz="1400" dirty="0" smtClean="0">
                <a:solidFill>
                  <a:srgbClr val="FF99FF"/>
                </a:solidFill>
              </a:rPr>
              <a:t> </a:t>
            </a:r>
            <a:r>
              <a:rPr lang="en-US" sz="1400" dirty="0" smtClean="0"/>
              <a:t>a) </a:t>
            </a:r>
            <a:r>
              <a:rPr lang="en-US" sz="1400" b="1" dirty="0" smtClean="0">
                <a:cs typeface="Courier New" pitchFamily="49" charset="0"/>
              </a:rPr>
              <a:t>→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Maybe</a:t>
            </a:r>
            <a:r>
              <a:rPr lang="en-US" sz="1400" dirty="0" smtClean="0"/>
              <a:t> (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b))</a:t>
            </a:r>
          </a:p>
          <a:p>
            <a:pPr eaLnBrk="1">
              <a:buClr>
                <a:srgbClr val="0066CC"/>
              </a:buClr>
              <a:buSzPct val="45000"/>
            </a:pPr>
            <a:r>
              <a:rPr lang="en-US" sz="1400" dirty="0" smtClean="0"/>
              <a:t>    |  	     </a:t>
            </a:r>
            <a:r>
              <a:rPr lang="en-US" sz="1400" dirty="0" err="1" smtClean="0">
                <a:solidFill>
                  <a:srgbClr val="FFC000"/>
                </a:solidFill>
              </a:rPr>
              <a:t>OnValue</a:t>
            </a:r>
            <a:r>
              <a:rPr lang="en-US" sz="1400" dirty="0" smtClean="0"/>
              <a:t>         	((</a:t>
            </a:r>
            <a:r>
              <a:rPr lang="en-US" sz="1400" dirty="0" err="1" smtClean="0">
                <a:solidFill>
                  <a:srgbClr val="FF99FF"/>
                </a:solidFill>
              </a:rPr>
              <a:t>TaskValue</a:t>
            </a:r>
            <a:r>
              <a:rPr lang="en-US" sz="1400" dirty="0" smtClean="0">
                <a:solidFill>
                  <a:srgbClr val="FF99FF"/>
                </a:solidFill>
              </a:rPr>
              <a:t> </a:t>
            </a:r>
            <a:r>
              <a:rPr lang="en-US" sz="1400" dirty="0" smtClean="0"/>
              <a:t>a) </a:t>
            </a:r>
            <a:r>
              <a:rPr lang="en-US" sz="1400" b="1" dirty="0" smtClean="0">
                <a:cs typeface="Courier New" pitchFamily="49" charset="0"/>
              </a:rPr>
              <a:t>→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Maybe</a:t>
            </a:r>
            <a:r>
              <a:rPr lang="en-US" sz="1400" dirty="0" smtClean="0"/>
              <a:t> (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b))</a:t>
            </a:r>
          </a:p>
          <a:p>
            <a:pPr eaLnBrk="1">
              <a:buClr>
                <a:srgbClr val="0066CC"/>
              </a:buClr>
              <a:buSzPct val="45000"/>
            </a:pPr>
            <a:r>
              <a:rPr lang="en-US" sz="1400" dirty="0" smtClean="0"/>
              <a:t>    |  </a:t>
            </a:r>
            <a:r>
              <a:rPr lang="en-US" sz="1400" dirty="0" err="1" smtClean="0"/>
              <a:t>E.e</a:t>
            </a:r>
            <a:r>
              <a:rPr lang="en-US" sz="1400" dirty="0" smtClean="0"/>
              <a:t>:  </a:t>
            </a:r>
            <a:r>
              <a:rPr lang="en-US" sz="1400" dirty="0" err="1" smtClean="0">
                <a:solidFill>
                  <a:srgbClr val="FFC000"/>
                </a:solidFill>
              </a:rPr>
              <a:t>OnException</a:t>
            </a:r>
            <a:r>
              <a:rPr lang="en-US" sz="1400" dirty="0" smtClean="0"/>
              <a:t> 	(e </a:t>
            </a:r>
            <a:r>
              <a:rPr lang="en-US" sz="1400" b="1" dirty="0" smtClean="0">
                <a:cs typeface="Courier New" pitchFamily="49" charset="0"/>
              </a:rPr>
              <a:t>→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b) 			&amp;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e</a:t>
            </a:r>
          </a:p>
          <a:p>
            <a:pPr eaLnBrk="1">
              <a:buClr>
                <a:srgbClr val="0066CC"/>
              </a:buClr>
              <a:buSzPct val="45000"/>
            </a:pPr>
            <a:endParaRPr lang="en-US" sz="1400" dirty="0" smtClean="0"/>
          </a:p>
          <a:p>
            <a:pPr eaLnBrk="1">
              <a:buClr>
                <a:srgbClr val="0066CC"/>
              </a:buClr>
              <a:buSzPct val="45000"/>
            </a:pPr>
            <a:r>
              <a:rPr lang="en-US" sz="1400" dirty="0" smtClean="0"/>
              <a:t>:: </a:t>
            </a:r>
            <a:r>
              <a:rPr lang="en-US" sz="1400" dirty="0" smtClean="0">
                <a:solidFill>
                  <a:srgbClr val="FF99FF"/>
                </a:solidFill>
              </a:rPr>
              <a:t>Action</a:t>
            </a:r>
            <a:r>
              <a:rPr lang="en-US" sz="1400" dirty="0" smtClean="0"/>
              <a:t>		= </a:t>
            </a:r>
            <a:r>
              <a:rPr lang="en-US" sz="1400" dirty="0" smtClean="0">
                <a:solidFill>
                  <a:srgbClr val="FFC000"/>
                </a:solidFill>
              </a:rPr>
              <a:t>Action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C000"/>
                </a:solidFill>
              </a:rPr>
              <a:t>String</a:t>
            </a:r>
            <a:r>
              <a:rPr lang="en-US" sz="1400" dirty="0" smtClean="0">
                <a:solidFill>
                  <a:srgbClr val="FF99FF"/>
                </a:solidFill>
              </a:rPr>
              <a:t> </a:t>
            </a:r>
          </a:p>
          <a:p>
            <a:pPr eaLnBrk="1">
              <a:buClr>
                <a:srgbClr val="0066CC"/>
              </a:buClr>
              <a:buSzPct val="45000"/>
            </a:pPr>
            <a:endParaRPr lang="en-US" sz="1400" dirty="0" smtClean="0"/>
          </a:p>
          <a:p>
            <a:pPr eaLnBrk="1">
              <a:buClr>
                <a:srgbClr val="0066CC"/>
              </a:buClr>
              <a:buSzPct val="45000"/>
            </a:pPr>
            <a:endParaRPr lang="en-US" sz="1400" dirty="0" smtClean="0">
              <a:solidFill>
                <a:srgbClr val="FFFF00"/>
              </a:solidFill>
            </a:endParaRPr>
          </a:p>
          <a:p>
            <a:pPr eaLnBrk="1">
              <a:buClr>
                <a:srgbClr val="0066CC"/>
              </a:buClr>
              <a:buSzPct val="45000"/>
            </a:pPr>
            <a:endParaRPr lang="en-US" sz="1400" dirty="0">
              <a:solidFill>
                <a:srgbClr val="FFFF00"/>
              </a:solidFill>
            </a:endParaRPr>
          </a:p>
          <a:p>
            <a:pPr eaLnBrk="1">
              <a:buClr>
                <a:srgbClr val="0066CC"/>
              </a:buClr>
              <a:buSzPct val="45000"/>
            </a:pPr>
            <a:r>
              <a:rPr lang="en-US" sz="1400" dirty="0" err="1" smtClean="0">
                <a:solidFill>
                  <a:srgbClr val="FFFF00"/>
                </a:solidFill>
              </a:rPr>
              <a:t>ActionOk</a:t>
            </a:r>
            <a:r>
              <a:rPr lang="en-US" sz="1400" dirty="0" smtClean="0"/>
              <a:t> 	:== </a:t>
            </a:r>
            <a:r>
              <a:rPr lang="en-US" sz="1400" dirty="0" smtClean="0">
                <a:solidFill>
                  <a:srgbClr val="FFC000"/>
                </a:solidFill>
              </a:rPr>
              <a:t>Action</a:t>
            </a:r>
            <a:r>
              <a:rPr lang="en-US" sz="1400" dirty="0" smtClean="0"/>
              <a:t> "</a:t>
            </a:r>
            <a:r>
              <a:rPr lang="en-US" sz="1400" dirty="0"/>
              <a:t>Ok"   </a:t>
            </a:r>
            <a:endParaRPr lang="en-US" sz="1400" dirty="0" smtClean="0"/>
          </a:p>
          <a:p>
            <a:pPr eaLnBrk="1">
              <a:buClr>
                <a:srgbClr val="0066CC"/>
              </a:buClr>
              <a:buSzPct val="45000"/>
            </a:pPr>
            <a:endParaRPr lang="en-US" sz="1400" dirty="0" smtClean="0"/>
          </a:p>
        </p:txBody>
      </p:sp>
      <p:sp>
        <p:nvSpPr>
          <p:cNvPr id="35843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8424863" y="6553200"/>
            <a:ext cx="719137" cy="304800"/>
          </a:xfrm>
          <a:noFill/>
        </p:spPr>
        <p:txBody>
          <a:bodyPr/>
          <a:lstStyle/>
          <a:p>
            <a:fld id="{8E3B8A8B-D4B6-44C4-A994-F2E66584189F}" type="slidenum">
              <a:rPr lang="en-US" smtClean="0">
                <a:cs typeface="Arial" charset="0"/>
              </a:rPr>
              <a:pPr/>
              <a:t>6</a:t>
            </a:fld>
            <a:endParaRPr lang="en-US" smtClean="0">
              <a:cs typeface="Arial" charset="0"/>
            </a:endParaRPr>
          </a:p>
        </p:txBody>
      </p:sp>
      <p:sp>
        <p:nvSpPr>
          <p:cNvPr id="68614" name="Rechthoek 6"/>
          <p:cNvSpPr>
            <a:spLocks noChangeArrowheads="1"/>
          </p:cNvSpPr>
          <p:nvPr/>
        </p:nvSpPr>
        <p:spPr bwMode="auto">
          <a:xfrm>
            <a:off x="158750" y="1989138"/>
            <a:ext cx="8886825" cy="1706963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750" y="4972883"/>
            <a:ext cx="457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hoek 4"/>
          <p:cNvSpPr>
            <a:spLocks noChangeArrowheads="1"/>
          </p:cNvSpPr>
          <p:nvPr/>
        </p:nvSpPr>
        <p:spPr bwMode="auto">
          <a:xfrm>
            <a:off x="152400" y="1482975"/>
            <a:ext cx="8888413" cy="293688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pPr marL="342900" indent="-342900"/>
            <a:r>
              <a:rPr lang="en-US" sz="2000" i="1" dirty="0" smtClean="0">
                <a:solidFill>
                  <a:srgbClr val="FFFF00"/>
                </a:solidFill>
              </a:rPr>
              <a:t>Sequential Step </a:t>
            </a:r>
            <a:r>
              <a:rPr lang="en-US" sz="2000" i="1" dirty="0" err="1" smtClean="0">
                <a:solidFill>
                  <a:srgbClr val="FFFF00"/>
                </a:solidFill>
              </a:rPr>
              <a:t>Combinator</a:t>
            </a:r>
            <a:endParaRPr lang="en-US" sz="2000" i="1" dirty="0" smtClean="0">
              <a:solidFill>
                <a:srgbClr val="FFFF00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523875"/>
            <a:ext cx="9067800" cy="3782574"/>
          </a:xfrm>
        </p:spPr>
        <p:txBody>
          <a:bodyPr tIns="0" bIns="0">
            <a:spAutoFit/>
          </a:bodyPr>
          <a:lstStyle/>
          <a:p>
            <a:pPr>
              <a:lnSpc>
                <a:spcPct val="90000"/>
              </a:lnSpc>
            </a:pPr>
            <a:endParaRPr lang="en-US" sz="1400" dirty="0" smtClean="0"/>
          </a:p>
          <a:p>
            <a:pPr>
              <a:lnSpc>
                <a:spcPct val="90000"/>
              </a:lnSpc>
            </a:pPr>
            <a:endParaRPr lang="en-US" sz="1400" dirty="0" smtClean="0"/>
          </a:p>
          <a:p>
            <a:pPr marL="533400" lvl="2" indent="-533400">
              <a:lnSpc>
                <a:spcPct val="90000"/>
              </a:lnSpc>
              <a:buFont typeface="Wingdings" pitchFamily="2" charset="2"/>
              <a:buBlip>
                <a:blip r:embed="rId3"/>
              </a:buBlip>
            </a:pPr>
            <a:r>
              <a:rPr lang="en-US" sz="1600" dirty="0" err="1" smtClean="0"/>
              <a:t>Combinator</a:t>
            </a:r>
            <a:r>
              <a:rPr lang="en-US" sz="1600" dirty="0" smtClean="0"/>
              <a:t> for </a:t>
            </a:r>
            <a:r>
              <a:rPr lang="en-US" sz="1600" i="1" dirty="0" smtClean="0">
                <a:solidFill>
                  <a:srgbClr val="FFFF00"/>
                </a:solidFill>
              </a:rPr>
              <a:t>Sequential</a:t>
            </a:r>
            <a:r>
              <a:rPr lang="en-US" sz="1600" dirty="0" smtClean="0"/>
              <a:t> Composition</a:t>
            </a:r>
          </a:p>
          <a:p>
            <a:pPr marL="533400" lvl="2" indent="-533400">
              <a:lnSpc>
                <a:spcPct val="90000"/>
              </a:lnSpc>
              <a:buFont typeface="Wingdings" pitchFamily="2" charset="2"/>
              <a:buBlip>
                <a:blip r:embed="rId3"/>
              </a:buBlip>
            </a:pPr>
            <a:endParaRPr lang="en-US" sz="1400" dirty="0" smtClean="0"/>
          </a:p>
          <a:p>
            <a:pPr eaLnBrk="1">
              <a:buClr>
                <a:srgbClr val="0066CC"/>
              </a:buClr>
              <a:buSzPct val="45000"/>
            </a:pP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FFFF00"/>
                </a:solidFill>
              </a:rPr>
              <a:t>&gt;&gt;*</a:t>
            </a:r>
            <a:r>
              <a:rPr lang="en-US" sz="1400" dirty="0" smtClean="0"/>
              <a:t>) </a:t>
            </a:r>
            <a:r>
              <a:rPr lang="en-US" sz="1400" dirty="0" err="1" smtClean="0"/>
              <a:t>infixl</a:t>
            </a:r>
            <a:r>
              <a:rPr lang="en-US" sz="1400" dirty="0" smtClean="0"/>
              <a:t> 1 :: (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a) </a:t>
            </a:r>
            <a:r>
              <a:rPr lang="en-US" sz="1400" b="1" dirty="0" smtClean="0">
                <a:cs typeface="Courier New" pitchFamily="49" charset="0"/>
              </a:rPr>
              <a:t> </a:t>
            </a:r>
            <a:r>
              <a:rPr lang="en-US" sz="1400" dirty="0" smtClean="0"/>
              <a:t>[</a:t>
            </a:r>
            <a:r>
              <a:rPr lang="en-US" sz="1400" dirty="0" err="1" smtClean="0">
                <a:solidFill>
                  <a:srgbClr val="FF99FF"/>
                </a:solidFill>
              </a:rPr>
              <a:t>TaskCont</a:t>
            </a:r>
            <a:r>
              <a:rPr lang="en-US" sz="1400" dirty="0" smtClean="0">
                <a:solidFill>
                  <a:srgbClr val="FF99FF"/>
                </a:solidFill>
              </a:rPr>
              <a:t> </a:t>
            </a:r>
            <a:r>
              <a:rPr lang="en-US" sz="1400" dirty="0" smtClean="0"/>
              <a:t>a b]  </a:t>
            </a:r>
            <a:r>
              <a:rPr lang="en-US" sz="1400" b="1" dirty="0" smtClean="0">
                <a:cs typeface="Courier New" pitchFamily="49" charset="0"/>
              </a:rPr>
              <a:t>→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b</a:t>
            </a:r>
            <a:r>
              <a:rPr lang="en-US" sz="1400" dirty="0" smtClean="0">
                <a:solidFill>
                  <a:srgbClr val="FF99FF"/>
                </a:solidFill>
              </a:rPr>
              <a:t> </a:t>
            </a:r>
            <a:r>
              <a:rPr lang="en-US" sz="1400" dirty="0" smtClean="0"/>
              <a:t>			|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a &amp;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b</a:t>
            </a:r>
          </a:p>
          <a:p>
            <a:pPr eaLnBrk="1">
              <a:buClr>
                <a:srgbClr val="0066CC"/>
              </a:buClr>
              <a:buSzPct val="45000"/>
            </a:pPr>
            <a:endParaRPr lang="en-US" sz="1400" dirty="0" smtClean="0"/>
          </a:p>
          <a:p>
            <a:pPr eaLnBrk="1">
              <a:buClr>
                <a:srgbClr val="0066CC"/>
              </a:buClr>
              <a:buSzPct val="45000"/>
            </a:pPr>
            <a:r>
              <a:rPr lang="en-US" sz="1400" dirty="0" smtClean="0"/>
              <a:t>:: </a:t>
            </a:r>
            <a:r>
              <a:rPr lang="en-US" sz="1400" dirty="0" err="1">
                <a:solidFill>
                  <a:srgbClr val="FF99FF"/>
                </a:solidFill>
              </a:rPr>
              <a:t>TaskCont</a:t>
            </a:r>
            <a:r>
              <a:rPr lang="en-US" sz="1400" dirty="0">
                <a:solidFill>
                  <a:srgbClr val="FF99FF"/>
                </a:solidFill>
              </a:rPr>
              <a:t> </a:t>
            </a:r>
            <a:r>
              <a:rPr lang="en-US" sz="1400" dirty="0" smtClean="0"/>
              <a:t>a b</a:t>
            </a:r>
          </a:p>
          <a:p>
            <a:pPr eaLnBrk="1">
              <a:buClr>
                <a:srgbClr val="0066CC"/>
              </a:buClr>
              <a:buSzPct val="45000"/>
            </a:pPr>
            <a:r>
              <a:rPr lang="en-US" sz="1400" dirty="0"/>
              <a:t> </a:t>
            </a:r>
            <a:r>
              <a:rPr lang="en-US" sz="1400" dirty="0" smtClean="0"/>
              <a:t>   =  </a:t>
            </a:r>
            <a:r>
              <a:rPr lang="en-US" sz="1400" dirty="0"/>
              <a:t>	     </a:t>
            </a:r>
            <a:r>
              <a:rPr lang="en-US" sz="1400" dirty="0" err="1">
                <a:solidFill>
                  <a:srgbClr val="FFC000"/>
                </a:solidFill>
              </a:rPr>
              <a:t>OnAction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99FF"/>
                </a:solidFill>
              </a:rPr>
              <a:t>Action</a:t>
            </a:r>
            <a:r>
              <a:rPr lang="en-US" sz="1400" dirty="0"/>
              <a:t>	((</a:t>
            </a:r>
            <a:r>
              <a:rPr lang="en-US" sz="1400" dirty="0" err="1">
                <a:solidFill>
                  <a:srgbClr val="FF99FF"/>
                </a:solidFill>
              </a:rPr>
              <a:t>TaskValue</a:t>
            </a:r>
            <a:r>
              <a:rPr lang="en-US" sz="1400" dirty="0">
                <a:solidFill>
                  <a:srgbClr val="FF99FF"/>
                </a:solidFill>
              </a:rPr>
              <a:t> </a:t>
            </a:r>
            <a:r>
              <a:rPr lang="en-US" sz="1400" dirty="0"/>
              <a:t>a) </a:t>
            </a:r>
            <a:r>
              <a:rPr lang="en-US" sz="1400" b="1" dirty="0">
                <a:cs typeface="Courier New" pitchFamily="49" charset="0"/>
              </a:rPr>
              <a:t>→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99FF"/>
                </a:solidFill>
              </a:rPr>
              <a:t>Maybe</a:t>
            </a:r>
            <a:r>
              <a:rPr lang="en-US" sz="1400" dirty="0"/>
              <a:t> (</a:t>
            </a:r>
            <a:r>
              <a:rPr lang="en-US" sz="1400" dirty="0">
                <a:solidFill>
                  <a:srgbClr val="FF99FF"/>
                </a:solidFill>
              </a:rPr>
              <a:t>Task </a:t>
            </a:r>
            <a:r>
              <a:rPr lang="en-US" sz="1400" dirty="0"/>
              <a:t>b))</a:t>
            </a:r>
          </a:p>
          <a:p>
            <a:pPr eaLnBrk="1">
              <a:buClr>
                <a:srgbClr val="0066CC"/>
              </a:buClr>
              <a:buSzPct val="45000"/>
            </a:pPr>
            <a:r>
              <a:rPr lang="en-US" sz="1400" dirty="0"/>
              <a:t>    |  	     </a:t>
            </a:r>
            <a:r>
              <a:rPr lang="en-US" sz="1400" dirty="0" err="1">
                <a:solidFill>
                  <a:srgbClr val="FFC000"/>
                </a:solidFill>
              </a:rPr>
              <a:t>OnValue</a:t>
            </a:r>
            <a:r>
              <a:rPr lang="en-US" sz="1400" dirty="0"/>
              <a:t>         	((</a:t>
            </a:r>
            <a:r>
              <a:rPr lang="en-US" sz="1400" dirty="0" err="1">
                <a:solidFill>
                  <a:srgbClr val="FF99FF"/>
                </a:solidFill>
              </a:rPr>
              <a:t>TaskValue</a:t>
            </a:r>
            <a:r>
              <a:rPr lang="en-US" sz="1400" dirty="0">
                <a:solidFill>
                  <a:srgbClr val="FF99FF"/>
                </a:solidFill>
              </a:rPr>
              <a:t> </a:t>
            </a:r>
            <a:r>
              <a:rPr lang="en-US" sz="1400" dirty="0"/>
              <a:t>a) </a:t>
            </a:r>
            <a:r>
              <a:rPr lang="en-US" sz="1400" b="1" dirty="0">
                <a:cs typeface="Courier New" pitchFamily="49" charset="0"/>
              </a:rPr>
              <a:t>→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99FF"/>
                </a:solidFill>
              </a:rPr>
              <a:t>Maybe</a:t>
            </a:r>
            <a:r>
              <a:rPr lang="en-US" sz="1400" dirty="0"/>
              <a:t> (</a:t>
            </a:r>
            <a:r>
              <a:rPr lang="en-US" sz="1400" dirty="0">
                <a:solidFill>
                  <a:srgbClr val="FF99FF"/>
                </a:solidFill>
              </a:rPr>
              <a:t>Task </a:t>
            </a:r>
            <a:r>
              <a:rPr lang="en-US" sz="1400" dirty="0"/>
              <a:t>b))</a:t>
            </a:r>
          </a:p>
          <a:p>
            <a:pPr eaLnBrk="1">
              <a:buClr>
                <a:srgbClr val="0066CC"/>
              </a:buClr>
              <a:buSzPct val="45000"/>
            </a:pPr>
            <a:r>
              <a:rPr lang="en-US" sz="1400" dirty="0"/>
              <a:t>    |  </a:t>
            </a:r>
            <a:r>
              <a:rPr lang="en-US" sz="1400" dirty="0" err="1"/>
              <a:t>E.e</a:t>
            </a:r>
            <a:r>
              <a:rPr lang="en-US" sz="1400" dirty="0"/>
              <a:t>:  </a:t>
            </a:r>
            <a:r>
              <a:rPr lang="en-US" sz="1400" dirty="0" err="1">
                <a:solidFill>
                  <a:srgbClr val="FFC000"/>
                </a:solidFill>
              </a:rPr>
              <a:t>OnException</a:t>
            </a:r>
            <a:r>
              <a:rPr lang="en-US" sz="1400" dirty="0"/>
              <a:t> 	(e </a:t>
            </a:r>
            <a:r>
              <a:rPr lang="en-US" sz="1400" b="1" dirty="0">
                <a:cs typeface="Courier New" pitchFamily="49" charset="0"/>
              </a:rPr>
              <a:t>→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99FF"/>
                </a:solidFill>
              </a:rPr>
              <a:t>Task </a:t>
            </a:r>
            <a:r>
              <a:rPr lang="en-US" sz="1400" dirty="0"/>
              <a:t>b) 			&amp; </a:t>
            </a:r>
            <a:r>
              <a:rPr lang="en-US" sz="1400" dirty="0" err="1">
                <a:solidFill>
                  <a:srgbClr val="66FF33"/>
                </a:solidFill>
              </a:rPr>
              <a:t>iTask</a:t>
            </a:r>
            <a:r>
              <a:rPr lang="en-US" sz="1400" dirty="0"/>
              <a:t> </a:t>
            </a:r>
            <a:r>
              <a:rPr lang="en-US" sz="1400" dirty="0" smtClean="0"/>
              <a:t>e</a:t>
            </a:r>
          </a:p>
          <a:p>
            <a:pPr eaLnBrk="1">
              <a:buClr>
                <a:srgbClr val="0066CC"/>
              </a:buClr>
              <a:buSzPct val="45000"/>
            </a:pPr>
            <a:endParaRPr lang="en-US" sz="1400" dirty="0" smtClean="0"/>
          </a:p>
          <a:p>
            <a:pPr eaLnBrk="1">
              <a:buClr>
                <a:srgbClr val="0066CC"/>
              </a:buClr>
              <a:buSzPct val="45000"/>
            </a:pPr>
            <a:r>
              <a:rPr lang="en-US" sz="1400" dirty="0" smtClean="0"/>
              <a:t>:: </a:t>
            </a:r>
            <a:r>
              <a:rPr lang="en-US" sz="1400" dirty="0" smtClean="0">
                <a:solidFill>
                  <a:srgbClr val="FF99FF"/>
                </a:solidFill>
              </a:rPr>
              <a:t>Action</a:t>
            </a:r>
            <a:r>
              <a:rPr lang="en-US" sz="1400" dirty="0" smtClean="0"/>
              <a:t>		= </a:t>
            </a:r>
            <a:r>
              <a:rPr lang="en-US" sz="1400" dirty="0" smtClean="0">
                <a:solidFill>
                  <a:srgbClr val="FFC000"/>
                </a:solidFill>
              </a:rPr>
              <a:t>Action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String </a:t>
            </a:r>
          </a:p>
          <a:p>
            <a:pPr eaLnBrk="1">
              <a:buClr>
                <a:srgbClr val="0066CC"/>
              </a:buClr>
              <a:buSzPct val="45000"/>
            </a:pPr>
            <a:endParaRPr lang="en-US" sz="1400" dirty="0" smtClean="0"/>
          </a:p>
          <a:p>
            <a:pPr eaLnBrk="1">
              <a:buClr>
                <a:srgbClr val="0066CC"/>
              </a:buClr>
              <a:buSzPct val="45000"/>
            </a:pPr>
            <a:endParaRPr lang="en-US" sz="1400" dirty="0" smtClean="0">
              <a:solidFill>
                <a:srgbClr val="FFFF00"/>
              </a:solidFill>
            </a:endParaRPr>
          </a:p>
          <a:p>
            <a:pPr eaLnBrk="1">
              <a:buClr>
                <a:srgbClr val="0066CC"/>
              </a:buClr>
              <a:buSzPct val="45000"/>
            </a:pPr>
            <a:r>
              <a:rPr lang="en-US" sz="1400" dirty="0" err="1" smtClean="0">
                <a:solidFill>
                  <a:srgbClr val="FFFF00"/>
                </a:solidFill>
              </a:rPr>
              <a:t>ActionOpen</a:t>
            </a:r>
            <a:r>
              <a:rPr lang="en-US" sz="1400" dirty="0" smtClean="0"/>
              <a:t>	:== </a:t>
            </a:r>
            <a:r>
              <a:rPr lang="en-US" sz="1400" dirty="0" smtClean="0">
                <a:solidFill>
                  <a:srgbClr val="FFC000"/>
                </a:solidFill>
              </a:rPr>
              <a:t>Action</a:t>
            </a:r>
            <a:r>
              <a:rPr lang="en-US" sz="1400" dirty="0" smtClean="0"/>
              <a:t> "/File/Open" </a:t>
            </a:r>
          </a:p>
        </p:txBody>
      </p:sp>
      <p:sp>
        <p:nvSpPr>
          <p:cNvPr id="37891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8424863" y="6553200"/>
            <a:ext cx="719137" cy="304800"/>
          </a:xfrm>
          <a:noFill/>
        </p:spPr>
        <p:txBody>
          <a:bodyPr/>
          <a:lstStyle/>
          <a:p>
            <a:fld id="{D749AF7E-75CB-4E63-B71E-824C285A1AD3}" type="slidenum">
              <a:rPr lang="en-US" smtClean="0">
                <a:cs typeface="Arial" charset="0"/>
              </a:rPr>
              <a:pPr/>
              <a:t>7</a:t>
            </a:fld>
            <a:endParaRPr lang="en-US" smtClean="0">
              <a:cs typeface="Arial" charset="0"/>
            </a:endParaRPr>
          </a:p>
        </p:txBody>
      </p:sp>
      <p:sp>
        <p:nvSpPr>
          <p:cNvPr id="37892" name="Rechthoek 4"/>
          <p:cNvSpPr>
            <a:spLocks noChangeArrowheads="1"/>
          </p:cNvSpPr>
          <p:nvPr/>
        </p:nvSpPr>
        <p:spPr bwMode="auto">
          <a:xfrm>
            <a:off x="152400" y="1447800"/>
            <a:ext cx="8888413" cy="293688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/>
          </a:p>
        </p:txBody>
      </p:sp>
      <p:sp>
        <p:nvSpPr>
          <p:cNvPr id="37893" name="Rechthoek 6"/>
          <p:cNvSpPr>
            <a:spLocks noChangeArrowheads="1"/>
          </p:cNvSpPr>
          <p:nvPr/>
        </p:nvSpPr>
        <p:spPr bwMode="auto">
          <a:xfrm>
            <a:off x="158750" y="1979513"/>
            <a:ext cx="8886825" cy="1745464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750" y="4657517"/>
            <a:ext cx="13239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pPr marL="342900" indent="-342900" algn="ctr"/>
            <a:r>
              <a:rPr lang="en-US" sz="2000" i="1" dirty="0" smtClean="0">
                <a:solidFill>
                  <a:srgbClr val="FFFF00"/>
                </a:solidFill>
              </a:rPr>
              <a:t>Sequential Step </a:t>
            </a:r>
            <a:r>
              <a:rPr lang="en-US" sz="2000" i="1" dirty="0" err="1" smtClean="0">
                <a:solidFill>
                  <a:srgbClr val="FFFF00"/>
                </a:solidFill>
              </a:rPr>
              <a:t>Combinator</a:t>
            </a:r>
            <a:endParaRPr lang="en-US" sz="2000" i="1" dirty="0" smtClean="0">
              <a:solidFill>
                <a:srgbClr val="FFFF00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438150"/>
            <a:ext cx="9067800" cy="6108700"/>
          </a:xfrm>
        </p:spPr>
        <p:txBody>
          <a:bodyPr tIns="0" bIns="0">
            <a:spAutoFit/>
          </a:bodyPr>
          <a:lstStyle/>
          <a:p>
            <a:pPr>
              <a:lnSpc>
                <a:spcPct val="90000"/>
              </a:lnSpc>
            </a:pPr>
            <a:endParaRPr lang="en-US" sz="1400" dirty="0" smtClean="0"/>
          </a:p>
          <a:p>
            <a:pPr>
              <a:lnSpc>
                <a:spcPct val="90000"/>
              </a:lnSpc>
            </a:pPr>
            <a:endParaRPr lang="en-US" sz="1400" dirty="0" smtClean="0"/>
          </a:p>
          <a:p>
            <a:pPr marL="533400" lvl="2" indent="-533400">
              <a:lnSpc>
                <a:spcPct val="90000"/>
              </a:lnSpc>
            </a:pPr>
            <a:r>
              <a:rPr lang="en-US" sz="1400" dirty="0" err="1" smtClean="0"/>
              <a:t>Combinator</a:t>
            </a:r>
            <a:r>
              <a:rPr lang="en-US" sz="1400" dirty="0" smtClean="0"/>
              <a:t> for </a:t>
            </a:r>
            <a:r>
              <a:rPr lang="en-US" sz="1400" i="1" dirty="0" smtClean="0">
                <a:solidFill>
                  <a:srgbClr val="FFFF00"/>
                </a:solidFill>
              </a:rPr>
              <a:t>Sequential</a:t>
            </a:r>
            <a:r>
              <a:rPr lang="en-US" sz="1400" dirty="0" smtClean="0"/>
              <a:t> Composition</a:t>
            </a:r>
          </a:p>
          <a:p>
            <a:pPr marL="533400" lvl="2" indent="-533400">
              <a:lnSpc>
                <a:spcPct val="90000"/>
              </a:lnSpc>
            </a:pPr>
            <a:endParaRPr lang="en-US" sz="1400" dirty="0" smtClean="0"/>
          </a:p>
          <a:p>
            <a:pPr eaLnBrk="1">
              <a:lnSpc>
                <a:spcPct val="90000"/>
              </a:lnSpc>
              <a:buClr>
                <a:srgbClr val="0066CC"/>
              </a:buClr>
              <a:buSzPct val="45000"/>
            </a:pP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FFFF00"/>
                </a:solidFill>
              </a:rPr>
              <a:t>&gt;&gt;*</a:t>
            </a:r>
            <a:r>
              <a:rPr lang="en-US" sz="1400" dirty="0" smtClean="0"/>
              <a:t>) </a:t>
            </a:r>
            <a:r>
              <a:rPr lang="en-US" sz="1400" dirty="0" err="1" smtClean="0"/>
              <a:t>infixl</a:t>
            </a:r>
            <a:r>
              <a:rPr lang="en-US" sz="1400" dirty="0" smtClean="0"/>
              <a:t> 1 :: (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a) </a:t>
            </a:r>
            <a:r>
              <a:rPr lang="en-US" sz="1400" b="1" dirty="0" smtClean="0"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FF99FF"/>
                </a:solidFill>
              </a:rPr>
              <a:t>[</a:t>
            </a:r>
            <a:r>
              <a:rPr lang="en-US" sz="1400" dirty="0" err="1">
                <a:solidFill>
                  <a:srgbClr val="FF99FF"/>
                </a:solidFill>
              </a:rPr>
              <a:t>TaskCont</a:t>
            </a:r>
            <a:r>
              <a:rPr lang="en-US" sz="1400" dirty="0">
                <a:solidFill>
                  <a:srgbClr val="FF99FF"/>
                </a:solidFill>
              </a:rPr>
              <a:t> </a:t>
            </a:r>
            <a:r>
              <a:rPr lang="en-US" sz="1400" dirty="0" smtClean="0"/>
              <a:t>a b</a:t>
            </a:r>
            <a:r>
              <a:rPr lang="en-US" sz="1400" dirty="0" smtClean="0">
                <a:solidFill>
                  <a:srgbClr val="FF99FF"/>
                </a:solidFill>
              </a:rPr>
              <a:t>]</a:t>
            </a:r>
            <a:r>
              <a:rPr lang="en-US" sz="1400" dirty="0" smtClean="0"/>
              <a:t> </a:t>
            </a:r>
            <a:r>
              <a:rPr lang="en-US" sz="1600" b="1" dirty="0" smtClean="0">
                <a:cs typeface="Courier New" pitchFamily="49" charset="0"/>
              </a:rPr>
              <a:t>→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Task </a:t>
            </a:r>
            <a:r>
              <a:rPr lang="en-US" sz="1400" dirty="0" smtClean="0"/>
              <a:t>b</a:t>
            </a:r>
            <a:r>
              <a:rPr lang="en-US" sz="1400" dirty="0" smtClean="0">
                <a:solidFill>
                  <a:srgbClr val="FF99FF"/>
                </a:solidFill>
              </a:rPr>
              <a:t> </a:t>
            </a:r>
            <a:r>
              <a:rPr lang="en-US" sz="1400" dirty="0" smtClean="0"/>
              <a:t>		|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a &amp;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b</a:t>
            </a:r>
          </a:p>
          <a:p>
            <a:pPr eaLnBrk="1">
              <a:lnSpc>
                <a:spcPct val="90000"/>
              </a:lnSpc>
              <a:buClr>
                <a:srgbClr val="0066CC"/>
              </a:buClr>
              <a:buSzPct val="45000"/>
            </a:pPr>
            <a:endParaRPr lang="en-US" sz="1400" dirty="0" smtClean="0"/>
          </a:p>
          <a:p>
            <a:pPr eaLnBrk="1">
              <a:lnSpc>
                <a:spcPct val="90000"/>
              </a:lnSpc>
              <a:buClr>
                <a:srgbClr val="0066CC"/>
              </a:buClr>
              <a:buSzPct val="45000"/>
            </a:pPr>
            <a:r>
              <a:rPr lang="en-US" sz="1400" dirty="0" smtClean="0"/>
              <a:t>:: </a:t>
            </a:r>
            <a:r>
              <a:rPr lang="en-US" sz="1400" dirty="0" err="1">
                <a:solidFill>
                  <a:srgbClr val="FF99FF"/>
                </a:solidFill>
              </a:rPr>
              <a:t>TaskCont</a:t>
            </a:r>
            <a:r>
              <a:rPr lang="en-US" sz="1400" dirty="0">
                <a:solidFill>
                  <a:srgbClr val="FF99FF"/>
                </a:solidFill>
              </a:rPr>
              <a:t> </a:t>
            </a:r>
            <a:r>
              <a:rPr lang="en-US" sz="1400" dirty="0" smtClean="0"/>
              <a:t>a b</a:t>
            </a:r>
          </a:p>
          <a:p>
            <a:pPr eaLnBrk="1">
              <a:buClr>
                <a:srgbClr val="0066CC"/>
              </a:buClr>
              <a:buSzPct val="45000"/>
            </a:pPr>
            <a:r>
              <a:rPr lang="en-US" sz="1400" dirty="0"/>
              <a:t> =  	     </a:t>
            </a:r>
            <a:r>
              <a:rPr lang="en-US" sz="1400" dirty="0" err="1">
                <a:solidFill>
                  <a:srgbClr val="FFC000"/>
                </a:solidFill>
              </a:rPr>
              <a:t>OnAction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99FF"/>
                </a:solidFill>
              </a:rPr>
              <a:t>Action</a:t>
            </a:r>
            <a:r>
              <a:rPr lang="en-US" sz="1400" dirty="0"/>
              <a:t>	((</a:t>
            </a:r>
            <a:r>
              <a:rPr lang="en-US" sz="1400" dirty="0" err="1">
                <a:solidFill>
                  <a:srgbClr val="FF99FF"/>
                </a:solidFill>
              </a:rPr>
              <a:t>TaskValue</a:t>
            </a:r>
            <a:r>
              <a:rPr lang="en-US" sz="1400" dirty="0">
                <a:solidFill>
                  <a:srgbClr val="FF99FF"/>
                </a:solidFill>
              </a:rPr>
              <a:t> </a:t>
            </a:r>
            <a:r>
              <a:rPr lang="en-US" sz="1400" dirty="0"/>
              <a:t>a) </a:t>
            </a:r>
            <a:r>
              <a:rPr lang="en-US" sz="1400" b="1" dirty="0">
                <a:cs typeface="Courier New" pitchFamily="49" charset="0"/>
              </a:rPr>
              <a:t>→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99FF"/>
                </a:solidFill>
              </a:rPr>
              <a:t>Maybe</a:t>
            </a:r>
            <a:r>
              <a:rPr lang="en-US" sz="1400" dirty="0"/>
              <a:t> (</a:t>
            </a:r>
            <a:r>
              <a:rPr lang="en-US" sz="1400" dirty="0">
                <a:solidFill>
                  <a:srgbClr val="FF99FF"/>
                </a:solidFill>
              </a:rPr>
              <a:t>Task </a:t>
            </a:r>
            <a:r>
              <a:rPr lang="en-US" sz="1400" dirty="0"/>
              <a:t>b))</a:t>
            </a:r>
          </a:p>
          <a:p>
            <a:pPr eaLnBrk="1">
              <a:buClr>
                <a:srgbClr val="0066CC"/>
              </a:buClr>
              <a:buSzPct val="45000"/>
            </a:pPr>
            <a:r>
              <a:rPr lang="en-US" sz="1400" dirty="0"/>
              <a:t>    |  	     </a:t>
            </a:r>
            <a:r>
              <a:rPr lang="en-US" sz="1400" dirty="0" err="1">
                <a:solidFill>
                  <a:srgbClr val="FFC000"/>
                </a:solidFill>
              </a:rPr>
              <a:t>OnValue</a:t>
            </a:r>
            <a:r>
              <a:rPr lang="en-US" sz="1400" dirty="0"/>
              <a:t>         	((</a:t>
            </a:r>
            <a:r>
              <a:rPr lang="en-US" sz="1400" dirty="0" err="1">
                <a:solidFill>
                  <a:srgbClr val="FF99FF"/>
                </a:solidFill>
              </a:rPr>
              <a:t>TaskValue</a:t>
            </a:r>
            <a:r>
              <a:rPr lang="en-US" sz="1400" dirty="0">
                <a:solidFill>
                  <a:srgbClr val="FF99FF"/>
                </a:solidFill>
              </a:rPr>
              <a:t> </a:t>
            </a:r>
            <a:r>
              <a:rPr lang="en-US" sz="1400" dirty="0"/>
              <a:t>a) </a:t>
            </a:r>
            <a:r>
              <a:rPr lang="en-US" sz="1400" b="1" dirty="0">
                <a:cs typeface="Courier New" pitchFamily="49" charset="0"/>
              </a:rPr>
              <a:t>→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99FF"/>
                </a:solidFill>
              </a:rPr>
              <a:t>Maybe</a:t>
            </a:r>
            <a:r>
              <a:rPr lang="en-US" sz="1400" dirty="0"/>
              <a:t> (</a:t>
            </a:r>
            <a:r>
              <a:rPr lang="en-US" sz="1400" dirty="0">
                <a:solidFill>
                  <a:srgbClr val="FF99FF"/>
                </a:solidFill>
              </a:rPr>
              <a:t>Task </a:t>
            </a:r>
            <a:r>
              <a:rPr lang="en-US" sz="1400" dirty="0"/>
              <a:t>b))</a:t>
            </a:r>
          </a:p>
          <a:p>
            <a:pPr eaLnBrk="1">
              <a:buClr>
                <a:srgbClr val="0066CC"/>
              </a:buClr>
              <a:buSzPct val="45000"/>
            </a:pPr>
            <a:r>
              <a:rPr lang="en-US" sz="1400" dirty="0"/>
              <a:t>    |  </a:t>
            </a:r>
            <a:r>
              <a:rPr lang="en-US" sz="1400" dirty="0" err="1"/>
              <a:t>E.e</a:t>
            </a:r>
            <a:r>
              <a:rPr lang="en-US" sz="1400" dirty="0"/>
              <a:t>:  </a:t>
            </a:r>
            <a:r>
              <a:rPr lang="en-US" sz="1400" dirty="0" err="1">
                <a:solidFill>
                  <a:srgbClr val="FFC000"/>
                </a:solidFill>
              </a:rPr>
              <a:t>OnException</a:t>
            </a:r>
            <a:r>
              <a:rPr lang="en-US" sz="1400" dirty="0"/>
              <a:t> 	(e </a:t>
            </a:r>
            <a:r>
              <a:rPr lang="en-US" sz="1400" b="1" dirty="0">
                <a:cs typeface="Courier New" pitchFamily="49" charset="0"/>
              </a:rPr>
              <a:t>→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99FF"/>
                </a:solidFill>
              </a:rPr>
              <a:t>Task </a:t>
            </a:r>
            <a:r>
              <a:rPr lang="en-US" sz="1400" dirty="0"/>
              <a:t>b) 			&amp; </a:t>
            </a:r>
            <a:r>
              <a:rPr lang="en-US" sz="1400" dirty="0" err="1">
                <a:solidFill>
                  <a:srgbClr val="66FF33"/>
                </a:solidFill>
              </a:rPr>
              <a:t>iTask</a:t>
            </a:r>
            <a:r>
              <a:rPr lang="en-US" sz="1400" dirty="0"/>
              <a:t> </a:t>
            </a:r>
            <a:r>
              <a:rPr lang="en-US" sz="1400" dirty="0" smtClean="0"/>
              <a:t>e</a:t>
            </a:r>
          </a:p>
          <a:p>
            <a:pPr eaLnBrk="1">
              <a:buClr>
                <a:srgbClr val="0066CC"/>
              </a:buClr>
              <a:buSzPct val="45000"/>
            </a:pPr>
            <a:r>
              <a:rPr lang="en-US" sz="1400" dirty="0" smtClean="0">
                <a:solidFill>
                  <a:srgbClr val="FFFF00"/>
                </a:solidFill>
              </a:rPr>
              <a:t>always </a:t>
            </a:r>
            <a:r>
              <a:rPr lang="en-US" sz="1400" dirty="0" smtClean="0"/>
              <a:t>:: (</a:t>
            </a:r>
            <a:r>
              <a:rPr lang="en-US" sz="1400" dirty="0" smtClean="0">
                <a:solidFill>
                  <a:srgbClr val="FF99FF"/>
                </a:solidFill>
              </a:rPr>
              <a:t>Task</a:t>
            </a:r>
            <a:r>
              <a:rPr lang="en-US" sz="1400" dirty="0" smtClean="0"/>
              <a:t> b) 		(</a:t>
            </a:r>
            <a:r>
              <a:rPr lang="en-US" sz="1400" dirty="0" err="1" smtClean="0">
                <a:solidFill>
                  <a:srgbClr val="FF99FF"/>
                </a:solidFill>
              </a:rPr>
              <a:t>TaskValue</a:t>
            </a:r>
            <a:r>
              <a:rPr lang="en-US" sz="1400" dirty="0" smtClean="0"/>
              <a:t> a) </a:t>
            </a:r>
            <a:r>
              <a:rPr lang="en-US" b="1" dirty="0" smtClean="0">
                <a:cs typeface="Courier New" pitchFamily="49" charset="0"/>
              </a:rPr>
              <a:t>→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Maybe</a:t>
            </a:r>
            <a:r>
              <a:rPr lang="en-US" sz="1400" dirty="0" smtClean="0"/>
              <a:t> (</a:t>
            </a:r>
            <a:r>
              <a:rPr lang="en-US" sz="1400" dirty="0" smtClean="0">
                <a:solidFill>
                  <a:srgbClr val="FF99FF"/>
                </a:solidFill>
              </a:rPr>
              <a:t>Task</a:t>
            </a:r>
            <a:r>
              <a:rPr lang="en-US" sz="1400" dirty="0" smtClean="0"/>
              <a:t> b)</a:t>
            </a:r>
          </a:p>
          <a:p>
            <a:pPr marL="533400" lvl="2" indent="-533400">
              <a:lnSpc>
                <a:spcPct val="90000"/>
              </a:lnSpc>
            </a:pPr>
            <a:r>
              <a:rPr lang="en-US" sz="1400" dirty="0" smtClean="0">
                <a:solidFill>
                  <a:srgbClr val="FFFF00"/>
                </a:solidFill>
              </a:rPr>
              <a:t>always</a:t>
            </a:r>
            <a:r>
              <a:rPr lang="en-US" sz="1400" dirty="0" smtClean="0"/>
              <a:t> </a:t>
            </a:r>
            <a:r>
              <a:rPr lang="en-US" sz="1400" dirty="0" err="1" smtClean="0"/>
              <a:t>taskb</a:t>
            </a:r>
            <a:r>
              <a:rPr lang="en-US" sz="1400" dirty="0" smtClean="0"/>
              <a:t> _		= </a:t>
            </a:r>
            <a:r>
              <a:rPr lang="en-US" sz="1400" dirty="0" smtClean="0">
                <a:solidFill>
                  <a:srgbClr val="FFC000"/>
                </a:solidFill>
              </a:rPr>
              <a:t>Just</a:t>
            </a:r>
            <a:r>
              <a:rPr lang="en-US" sz="1400" dirty="0" smtClean="0"/>
              <a:t> </a:t>
            </a:r>
            <a:r>
              <a:rPr lang="en-US" sz="1400" dirty="0" err="1" smtClean="0"/>
              <a:t>taskb</a:t>
            </a:r>
            <a:endParaRPr lang="en-US" sz="1400" dirty="0" smtClean="0"/>
          </a:p>
          <a:p>
            <a:pPr marL="533400" lvl="2" indent="-533400">
              <a:lnSpc>
                <a:spcPct val="90000"/>
              </a:lnSpc>
            </a:pPr>
            <a:endParaRPr lang="en-US" sz="1400" dirty="0" smtClean="0"/>
          </a:p>
          <a:p>
            <a:pPr marL="533400" lvl="2" indent="-533400">
              <a:lnSpc>
                <a:spcPct val="90000"/>
              </a:lnSpc>
            </a:pPr>
            <a:r>
              <a:rPr lang="en-US" sz="1400" dirty="0" err="1" smtClean="0">
                <a:solidFill>
                  <a:srgbClr val="FFFF00"/>
                </a:solidFill>
              </a:rPr>
              <a:t>ifValue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smtClean="0"/>
              <a:t>:: (a </a:t>
            </a:r>
            <a:r>
              <a:rPr lang="en-US" sz="1400" b="1" dirty="0" smtClean="0">
                <a:cs typeface="Courier New" pitchFamily="49" charset="0"/>
              </a:rPr>
              <a:t>→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Bool</a:t>
            </a:r>
            <a:r>
              <a:rPr lang="en-US" sz="1400" dirty="0" smtClean="0"/>
              <a:t>) (a </a:t>
            </a:r>
            <a:r>
              <a:rPr lang="en-US" sz="1400" b="1" dirty="0">
                <a:cs typeface="Courier New" pitchFamily="49" charset="0"/>
              </a:rPr>
              <a:t>→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Task</a:t>
            </a:r>
            <a:r>
              <a:rPr lang="en-US" sz="1400" dirty="0" smtClean="0"/>
              <a:t> b)  (</a:t>
            </a:r>
            <a:r>
              <a:rPr lang="en-US" sz="1400" dirty="0" err="1" smtClean="0">
                <a:solidFill>
                  <a:srgbClr val="FF99FF"/>
                </a:solidFill>
              </a:rPr>
              <a:t>TaskValue</a:t>
            </a:r>
            <a:r>
              <a:rPr lang="en-US" sz="1400" dirty="0" smtClean="0"/>
              <a:t> a)</a:t>
            </a:r>
            <a:r>
              <a:rPr lang="en-US" sz="1600" dirty="0" smtClean="0"/>
              <a:t> </a:t>
            </a:r>
            <a:r>
              <a:rPr lang="en-US" sz="1600" b="1" dirty="0" smtClean="0">
                <a:cs typeface="Courier New" pitchFamily="49" charset="0"/>
              </a:rPr>
              <a:t>→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Maybe</a:t>
            </a:r>
            <a:r>
              <a:rPr lang="en-US" sz="1400" dirty="0" smtClean="0"/>
              <a:t> (</a:t>
            </a:r>
            <a:r>
              <a:rPr lang="en-US" sz="1400" dirty="0" smtClean="0">
                <a:solidFill>
                  <a:srgbClr val="FF99FF"/>
                </a:solidFill>
              </a:rPr>
              <a:t>Task</a:t>
            </a:r>
            <a:r>
              <a:rPr lang="en-US" sz="1400" dirty="0" smtClean="0"/>
              <a:t> b)</a:t>
            </a:r>
            <a:endParaRPr lang="en-US" sz="1400" dirty="0" smtClean="0">
              <a:solidFill>
                <a:srgbClr val="FFFF00"/>
              </a:solidFill>
            </a:endParaRPr>
          </a:p>
          <a:p>
            <a:pPr marL="533400" lvl="2" indent="-533400">
              <a:lnSpc>
                <a:spcPct val="90000"/>
              </a:lnSpc>
            </a:pPr>
            <a:r>
              <a:rPr lang="en-US" sz="1400" dirty="0" err="1" smtClean="0">
                <a:solidFill>
                  <a:srgbClr val="FFFF00"/>
                </a:solidFill>
              </a:rPr>
              <a:t>ifValue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/>
              <a:t>pred</a:t>
            </a:r>
            <a:r>
              <a:rPr lang="en-US" sz="1400" dirty="0" smtClean="0"/>
              <a:t> </a:t>
            </a:r>
            <a:r>
              <a:rPr lang="en-US" sz="1400" dirty="0" err="1" smtClean="0"/>
              <a:t>ataskb</a:t>
            </a:r>
            <a:r>
              <a:rPr lang="en-US" sz="1400" dirty="0" smtClean="0"/>
              <a:t> (</a:t>
            </a:r>
            <a:r>
              <a:rPr lang="en-US" sz="1400" dirty="0" smtClean="0">
                <a:solidFill>
                  <a:srgbClr val="FFC000"/>
                </a:solidFill>
              </a:rPr>
              <a:t>Value</a:t>
            </a:r>
            <a:r>
              <a:rPr lang="en-US" sz="1400" dirty="0" smtClean="0"/>
              <a:t> a _) 	= </a:t>
            </a:r>
            <a:r>
              <a:rPr lang="en-US" sz="1400" dirty="0" smtClean="0">
                <a:solidFill>
                  <a:srgbClr val="FFFF00"/>
                </a:solidFill>
              </a:rPr>
              <a:t>if</a:t>
            </a:r>
            <a:r>
              <a:rPr lang="en-US" sz="1400" dirty="0" smtClean="0"/>
              <a:t> (</a:t>
            </a:r>
            <a:r>
              <a:rPr lang="en-US" sz="1400" dirty="0" err="1" smtClean="0"/>
              <a:t>pred</a:t>
            </a:r>
            <a:r>
              <a:rPr lang="en-US" sz="1400" dirty="0" smtClean="0"/>
              <a:t> a) (</a:t>
            </a:r>
            <a:r>
              <a:rPr lang="en-US" sz="1400" dirty="0" smtClean="0">
                <a:solidFill>
                  <a:srgbClr val="FFC000"/>
                </a:solidFill>
              </a:rPr>
              <a:t>Just</a:t>
            </a:r>
            <a:r>
              <a:rPr lang="en-US" sz="1400" dirty="0" smtClean="0"/>
              <a:t> (</a:t>
            </a:r>
            <a:r>
              <a:rPr lang="en-US" sz="1400" dirty="0" err="1" smtClean="0"/>
              <a:t>ataskb</a:t>
            </a:r>
            <a:r>
              <a:rPr lang="en-US" sz="1400" dirty="0" smtClean="0"/>
              <a:t> a)) </a:t>
            </a:r>
            <a:r>
              <a:rPr lang="en-US" sz="1400" dirty="0" smtClean="0">
                <a:solidFill>
                  <a:srgbClr val="FFC000"/>
                </a:solidFill>
              </a:rPr>
              <a:t>Nothing</a:t>
            </a:r>
          </a:p>
          <a:p>
            <a:pPr marL="533400" lvl="2" indent="-533400">
              <a:lnSpc>
                <a:spcPct val="90000"/>
              </a:lnSpc>
            </a:pPr>
            <a:r>
              <a:rPr lang="en-US" sz="1400" dirty="0" err="1" smtClean="0">
                <a:solidFill>
                  <a:srgbClr val="FFFF00"/>
                </a:solidFill>
              </a:rPr>
              <a:t>ifValue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smtClean="0"/>
              <a:t>_ _ _ 		= </a:t>
            </a:r>
            <a:r>
              <a:rPr lang="en-US" sz="1400" dirty="0" smtClean="0">
                <a:solidFill>
                  <a:srgbClr val="FFC000"/>
                </a:solidFill>
              </a:rPr>
              <a:t>Nothing</a:t>
            </a:r>
          </a:p>
          <a:p>
            <a:pPr marL="533400" lvl="2" indent="-533400">
              <a:lnSpc>
                <a:spcPct val="90000"/>
              </a:lnSpc>
            </a:pPr>
            <a:endParaRPr lang="en-US" sz="1400" dirty="0" smtClean="0"/>
          </a:p>
          <a:p>
            <a:pPr marL="533400" lvl="2" indent="-533400">
              <a:lnSpc>
                <a:spcPct val="90000"/>
              </a:lnSpc>
            </a:pPr>
            <a:r>
              <a:rPr lang="en-US" sz="1400" dirty="0" err="1" smtClean="0">
                <a:solidFill>
                  <a:srgbClr val="FFFF00"/>
                </a:solidFill>
              </a:rPr>
              <a:t>hasValue</a:t>
            </a:r>
            <a:r>
              <a:rPr lang="en-US" sz="1400" dirty="0" smtClean="0"/>
              <a:t>  :: (a </a:t>
            </a:r>
            <a:r>
              <a:rPr lang="en-US" sz="1400" b="1" dirty="0" smtClean="0">
                <a:cs typeface="Courier New" pitchFamily="49" charset="0"/>
              </a:rPr>
              <a:t>→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Task</a:t>
            </a:r>
            <a:r>
              <a:rPr lang="en-US" sz="1400" dirty="0" smtClean="0"/>
              <a:t> b)  	(</a:t>
            </a:r>
            <a:r>
              <a:rPr lang="en-US" sz="1400" dirty="0" err="1" smtClean="0">
                <a:solidFill>
                  <a:srgbClr val="FF99FF"/>
                </a:solidFill>
              </a:rPr>
              <a:t>TaskValue</a:t>
            </a:r>
            <a:r>
              <a:rPr lang="en-US" sz="1400" dirty="0" smtClean="0"/>
              <a:t> a) </a:t>
            </a:r>
            <a:r>
              <a:rPr lang="en-US" sz="1600" b="1" dirty="0" smtClean="0">
                <a:cs typeface="Courier New" pitchFamily="49" charset="0"/>
              </a:rPr>
              <a:t>→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Maybe</a:t>
            </a:r>
            <a:r>
              <a:rPr lang="en-US" sz="1400" dirty="0" smtClean="0"/>
              <a:t> (</a:t>
            </a:r>
            <a:r>
              <a:rPr lang="en-US" sz="1400" dirty="0" smtClean="0">
                <a:solidFill>
                  <a:srgbClr val="FF99FF"/>
                </a:solidFill>
              </a:rPr>
              <a:t>Task</a:t>
            </a:r>
            <a:r>
              <a:rPr lang="en-US" sz="1400" dirty="0" smtClean="0"/>
              <a:t> b)</a:t>
            </a:r>
          </a:p>
          <a:p>
            <a:pPr marL="533400" lvl="2" indent="-533400">
              <a:lnSpc>
                <a:spcPct val="90000"/>
              </a:lnSpc>
            </a:pPr>
            <a:r>
              <a:rPr lang="en-US" sz="1400" dirty="0" err="1" smtClean="0">
                <a:solidFill>
                  <a:srgbClr val="FFFF00"/>
                </a:solidFill>
              </a:rPr>
              <a:t>hasValue</a:t>
            </a:r>
            <a:r>
              <a:rPr lang="en-US" sz="1400" dirty="0" smtClean="0"/>
              <a:t>  </a:t>
            </a:r>
            <a:r>
              <a:rPr lang="en-US" sz="1400" dirty="0" err="1" smtClean="0"/>
              <a:t>ataskb</a:t>
            </a:r>
            <a:r>
              <a:rPr lang="en-US" sz="1400" dirty="0" smtClean="0"/>
              <a:t> (</a:t>
            </a:r>
            <a:r>
              <a:rPr lang="en-US" sz="1400" dirty="0" smtClean="0">
                <a:solidFill>
                  <a:srgbClr val="FFC000"/>
                </a:solidFill>
              </a:rPr>
              <a:t>Value</a:t>
            </a:r>
            <a:r>
              <a:rPr lang="en-US" sz="1400" dirty="0" smtClean="0"/>
              <a:t> a _) 	= </a:t>
            </a:r>
            <a:r>
              <a:rPr lang="en-US" sz="1400" dirty="0" smtClean="0">
                <a:solidFill>
                  <a:srgbClr val="FFC000"/>
                </a:solidFill>
              </a:rPr>
              <a:t>Just</a:t>
            </a:r>
            <a:r>
              <a:rPr lang="en-US" sz="1400" dirty="0" smtClean="0"/>
              <a:t> (</a:t>
            </a:r>
            <a:r>
              <a:rPr lang="en-US" sz="1400" dirty="0" err="1" smtClean="0"/>
              <a:t>ataskb</a:t>
            </a:r>
            <a:r>
              <a:rPr lang="en-US" sz="1400" dirty="0" smtClean="0"/>
              <a:t> a)</a:t>
            </a:r>
          </a:p>
          <a:p>
            <a:pPr marL="533400" lvl="2" indent="-533400">
              <a:lnSpc>
                <a:spcPct val="90000"/>
              </a:lnSpc>
            </a:pPr>
            <a:r>
              <a:rPr lang="en-US" sz="1400" dirty="0" err="1" smtClean="0">
                <a:solidFill>
                  <a:srgbClr val="FFFF00"/>
                </a:solidFill>
              </a:rPr>
              <a:t>hasValue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smtClean="0"/>
              <a:t>_ _ 		= </a:t>
            </a:r>
            <a:r>
              <a:rPr lang="en-US" sz="1400" dirty="0" smtClean="0">
                <a:solidFill>
                  <a:srgbClr val="FFC000"/>
                </a:solidFill>
              </a:rPr>
              <a:t>Nothing</a:t>
            </a:r>
          </a:p>
          <a:p>
            <a:pPr marL="533400" lvl="2" indent="-533400">
              <a:lnSpc>
                <a:spcPct val="90000"/>
              </a:lnSpc>
            </a:pPr>
            <a:endParaRPr lang="en-US" sz="1400" dirty="0" smtClean="0">
              <a:solidFill>
                <a:srgbClr val="FFC000"/>
              </a:solidFill>
            </a:endParaRPr>
          </a:p>
          <a:p>
            <a:pPr marL="533400" lvl="2" indent="-533400">
              <a:lnSpc>
                <a:spcPct val="90000"/>
              </a:lnSpc>
            </a:pPr>
            <a:r>
              <a:rPr lang="en-US" sz="1400" dirty="0" err="1" smtClean="0">
                <a:solidFill>
                  <a:srgbClr val="FFFF00"/>
                </a:solidFill>
              </a:rPr>
              <a:t>ifStable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smtClean="0"/>
              <a:t>:: (a </a:t>
            </a:r>
            <a:r>
              <a:rPr lang="en-US" sz="1400" b="1" dirty="0" smtClean="0">
                <a:cs typeface="Courier New" pitchFamily="49" charset="0"/>
              </a:rPr>
              <a:t>→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Task</a:t>
            </a:r>
            <a:r>
              <a:rPr lang="en-US" sz="1400" dirty="0" smtClean="0"/>
              <a:t> b)  	(</a:t>
            </a:r>
            <a:r>
              <a:rPr lang="en-US" sz="1400" dirty="0" err="1" smtClean="0">
                <a:solidFill>
                  <a:srgbClr val="FF99FF"/>
                </a:solidFill>
              </a:rPr>
              <a:t>TaskValue</a:t>
            </a:r>
            <a:r>
              <a:rPr lang="en-US" sz="1400" dirty="0" smtClean="0"/>
              <a:t> a) </a:t>
            </a:r>
            <a:r>
              <a:rPr lang="en-US" sz="1600" b="1" dirty="0" smtClean="0">
                <a:cs typeface="Courier New" pitchFamily="49" charset="0"/>
              </a:rPr>
              <a:t>→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Maybe</a:t>
            </a:r>
            <a:r>
              <a:rPr lang="en-US" sz="1400" dirty="0" smtClean="0"/>
              <a:t> (</a:t>
            </a:r>
            <a:r>
              <a:rPr lang="en-US" sz="1400" dirty="0" smtClean="0">
                <a:solidFill>
                  <a:srgbClr val="FF99FF"/>
                </a:solidFill>
              </a:rPr>
              <a:t>Task</a:t>
            </a:r>
            <a:r>
              <a:rPr lang="en-US" sz="1400" dirty="0" smtClean="0"/>
              <a:t> b)</a:t>
            </a:r>
            <a:endParaRPr lang="en-US" sz="1400" dirty="0" smtClean="0">
              <a:solidFill>
                <a:srgbClr val="FFFF00"/>
              </a:solidFill>
            </a:endParaRPr>
          </a:p>
          <a:p>
            <a:pPr marL="533400" lvl="2" indent="-533400">
              <a:lnSpc>
                <a:spcPct val="90000"/>
              </a:lnSpc>
            </a:pPr>
            <a:r>
              <a:rPr lang="en-US" sz="1400" dirty="0" err="1" smtClean="0">
                <a:solidFill>
                  <a:srgbClr val="FFFF00"/>
                </a:solidFill>
              </a:rPr>
              <a:t>ifStable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/>
              <a:t>ataskb</a:t>
            </a:r>
            <a:r>
              <a:rPr lang="en-US" sz="1400" dirty="0" smtClean="0"/>
              <a:t> (</a:t>
            </a:r>
            <a:r>
              <a:rPr lang="en-US" sz="1400" dirty="0" smtClean="0">
                <a:solidFill>
                  <a:srgbClr val="FFC000"/>
                </a:solidFill>
              </a:rPr>
              <a:t>Value</a:t>
            </a:r>
            <a:r>
              <a:rPr lang="en-US" sz="1400" dirty="0" smtClean="0"/>
              <a:t> a True) 	= </a:t>
            </a:r>
            <a:r>
              <a:rPr lang="en-US" sz="1400" dirty="0" smtClean="0">
                <a:solidFill>
                  <a:srgbClr val="FFC000"/>
                </a:solidFill>
              </a:rPr>
              <a:t>Just</a:t>
            </a:r>
            <a:r>
              <a:rPr lang="en-US" sz="1400" dirty="0" smtClean="0"/>
              <a:t> (</a:t>
            </a:r>
            <a:r>
              <a:rPr lang="en-US" sz="1400" dirty="0" err="1" smtClean="0"/>
              <a:t>ataskb</a:t>
            </a:r>
            <a:r>
              <a:rPr lang="en-US" sz="1400" dirty="0" smtClean="0"/>
              <a:t> a)</a:t>
            </a:r>
          </a:p>
          <a:p>
            <a:pPr marL="533400" lvl="2" indent="-533400">
              <a:lnSpc>
                <a:spcPct val="90000"/>
              </a:lnSpc>
            </a:pPr>
            <a:r>
              <a:rPr lang="en-US" sz="1400" dirty="0" err="1" smtClean="0">
                <a:solidFill>
                  <a:srgbClr val="FFFF00"/>
                </a:solidFill>
              </a:rPr>
              <a:t>ifStable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smtClean="0"/>
              <a:t>_ _ 		= </a:t>
            </a:r>
            <a:r>
              <a:rPr lang="en-US" sz="1400" dirty="0" smtClean="0">
                <a:solidFill>
                  <a:srgbClr val="FFC000"/>
                </a:solidFill>
              </a:rPr>
              <a:t>Nothing</a:t>
            </a:r>
          </a:p>
        </p:txBody>
      </p:sp>
      <p:sp>
        <p:nvSpPr>
          <p:cNvPr id="39939" name="Tijdelijke aanduiding voor dianummer 3"/>
          <p:cNvSpPr txBox="1">
            <a:spLocks noGrp="1"/>
          </p:cNvSpPr>
          <p:nvPr/>
        </p:nvSpPr>
        <p:spPr bwMode="auto">
          <a:xfrm>
            <a:off x="8424863" y="6553200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88E5B1FF-ED79-4DF8-BF07-0B6F0CF98FF0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0" hangingPunct="0"/>
              <a:t>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9940" name="Rechthoek 4"/>
          <p:cNvSpPr>
            <a:spLocks noChangeArrowheads="1"/>
          </p:cNvSpPr>
          <p:nvPr/>
        </p:nvSpPr>
        <p:spPr bwMode="auto">
          <a:xfrm>
            <a:off x="152400" y="1333500"/>
            <a:ext cx="8888413" cy="293688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941" name="Rechthoek 6"/>
          <p:cNvSpPr>
            <a:spLocks noChangeArrowheads="1"/>
          </p:cNvSpPr>
          <p:nvPr/>
        </p:nvSpPr>
        <p:spPr bwMode="auto">
          <a:xfrm>
            <a:off x="158750" y="1795463"/>
            <a:ext cx="8886825" cy="1111250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8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447925"/>
            <a:ext cx="48863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58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1B5C61D-B4CD-4C91-B37B-2FD0A4F73499}" type="slidenum">
              <a:rPr lang="en-US" smtClean="0">
                <a:cs typeface="Arial" charset="0"/>
              </a:rPr>
              <a:pPr/>
              <a:t>9</a:t>
            </a:fld>
            <a:endParaRPr lang="en-US" smtClean="0">
              <a:cs typeface="Arial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pPr marL="342900" indent="-342900"/>
            <a:r>
              <a:rPr lang="en-US" i="1" smtClean="0">
                <a:solidFill>
                  <a:srgbClr val="FFFF00"/>
                </a:solidFill>
              </a:rPr>
              <a:t>Sequential Combinator:     </a:t>
            </a:r>
            <a:r>
              <a:rPr lang="en-US" smtClean="0">
                <a:solidFill>
                  <a:srgbClr val="FFFF00"/>
                </a:solidFill>
              </a:rPr>
              <a:t>&gt;&gt;*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533400" y="690563"/>
            <a:ext cx="9909175" cy="1508105"/>
          </a:xfrm>
        </p:spPr>
        <p:txBody>
          <a:bodyPr tIns="0" bIns="0">
            <a:spAutoFit/>
          </a:bodyPr>
          <a:lstStyle/>
          <a:p>
            <a:pPr lvl="1"/>
            <a:endParaRPr lang="en-US" sz="1400" dirty="0" smtClean="0">
              <a:latin typeface="Comic Sans MS" pitchFamily="66" charset="0"/>
            </a:endParaRPr>
          </a:p>
          <a:p>
            <a:pPr lvl="1"/>
            <a:r>
              <a:rPr lang="en-US" sz="1400" dirty="0" smtClean="0">
                <a:solidFill>
                  <a:srgbClr val="FFFF00"/>
                </a:solidFill>
                <a:latin typeface="Comic Sans MS" pitchFamily="66" charset="0"/>
              </a:rPr>
              <a:t>palindrome</a:t>
            </a:r>
            <a:r>
              <a:rPr lang="en-US" sz="1400" dirty="0" smtClean="0">
                <a:latin typeface="Comic Sans MS" pitchFamily="66" charset="0"/>
              </a:rPr>
              <a:t> :: </a:t>
            </a:r>
            <a:r>
              <a:rPr lang="en-US" sz="1400" dirty="0" smtClean="0">
                <a:solidFill>
                  <a:srgbClr val="FF99FF"/>
                </a:solidFill>
                <a:latin typeface="Comic Sans MS" pitchFamily="66" charset="0"/>
              </a:rPr>
              <a:t>Task </a:t>
            </a:r>
            <a:r>
              <a:rPr lang="en-US" sz="1400" dirty="0" smtClean="0">
                <a:latin typeface="Comic Sans MS" pitchFamily="66" charset="0"/>
              </a:rPr>
              <a:t>(</a:t>
            </a:r>
            <a:r>
              <a:rPr lang="en-US" sz="1400" dirty="0" smtClean="0">
                <a:solidFill>
                  <a:srgbClr val="FF99FF"/>
                </a:solidFill>
                <a:latin typeface="Comic Sans MS" pitchFamily="66" charset="0"/>
              </a:rPr>
              <a:t>Maybe String</a:t>
            </a:r>
            <a:r>
              <a:rPr lang="en-US" sz="1400" dirty="0" smtClean="0">
                <a:latin typeface="Comic Sans MS" pitchFamily="66" charset="0"/>
              </a:rPr>
              <a:t>)</a:t>
            </a:r>
          </a:p>
          <a:p>
            <a:pPr lvl="1"/>
            <a:r>
              <a:rPr lang="en-US" sz="1400" dirty="0" smtClean="0">
                <a:solidFill>
                  <a:srgbClr val="FFFF00"/>
                </a:solidFill>
                <a:latin typeface="Comic Sans MS" pitchFamily="66" charset="0"/>
              </a:rPr>
              <a:t>palindrome</a:t>
            </a:r>
            <a:r>
              <a:rPr lang="en-US" sz="1400" dirty="0" smtClean="0">
                <a:latin typeface="Comic Sans MS" pitchFamily="66" charset="0"/>
              </a:rPr>
              <a:t> =   </a:t>
            </a:r>
            <a:r>
              <a:rPr lang="en-US" sz="1400" dirty="0" err="1" smtClean="0">
                <a:solidFill>
                  <a:srgbClr val="FFFF00"/>
                </a:solidFill>
                <a:latin typeface="Comic Sans MS" pitchFamily="66" charset="0"/>
              </a:rPr>
              <a:t>enterInformation</a:t>
            </a:r>
            <a:r>
              <a:rPr lang="en-US" sz="1400" dirty="0" smtClean="0">
                <a:latin typeface="Comic Sans MS" pitchFamily="66" charset="0"/>
              </a:rPr>
              <a:t> "Enter a palindrome" []</a:t>
            </a:r>
          </a:p>
          <a:p>
            <a:pPr lvl="1"/>
            <a:r>
              <a:rPr lang="en-US" sz="1400" dirty="0" smtClean="0">
                <a:latin typeface="Comic Sans MS" pitchFamily="66" charset="0"/>
              </a:rPr>
              <a:t>           	</a:t>
            </a:r>
            <a:r>
              <a:rPr lang="en-US" sz="1400" dirty="0" smtClean="0">
                <a:solidFill>
                  <a:srgbClr val="FFFF00"/>
                </a:solidFill>
                <a:latin typeface="Comic Sans MS" pitchFamily="66" charset="0"/>
              </a:rPr>
              <a:t>&gt;&gt;*</a:t>
            </a:r>
            <a:r>
              <a:rPr lang="en-US" sz="1400" dirty="0" smtClean="0">
                <a:latin typeface="Comic Sans MS" pitchFamily="66" charset="0"/>
              </a:rPr>
              <a:t> [ </a:t>
            </a:r>
            <a:r>
              <a:rPr lang="en-US" sz="1400" dirty="0" err="1" smtClean="0">
                <a:solidFill>
                  <a:srgbClr val="FFC000"/>
                </a:solidFill>
                <a:latin typeface="Comic Sans MS" pitchFamily="66" charset="0"/>
              </a:rPr>
              <a:t>OnAction</a:t>
            </a:r>
            <a:r>
              <a:rPr lang="en-US" sz="1400" dirty="0" smtClean="0">
                <a:latin typeface="Comic Sans MS" pitchFamily="66" charset="0"/>
              </a:rPr>
              <a:t>  </a:t>
            </a:r>
            <a:r>
              <a:rPr lang="en-US" sz="1400" dirty="0" err="1" smtClean="0">
                <a:solidFill>
                  <a:srgbClr val="FFFF00"/>
                </a:solidFill>
                <a:latin typeface="Comic Sans MS" pitchFamily="66" charset="0"/>
              </a:rPr>
              <a:t>ActionOk</a:t>
            </a:r>
            <a:r>
              <a:rPr lang="en-US" sz="1400" dirty="0" smtClean="0">
                <a:latin typeface="Comic Sans MS" pitchFamily="66" charset="0"/>
              </a:rPr>
              <a:t>       (</a:t>
            </a:r>
            <a:r>
              <a:rPr lang="en-US" sz="1400" dirty="0" err="1" smtClean="0">
                <a:solidFill>
                  <a:srgbClr val="FFFF00"/>
                </a:solidFill>
                <a:latin typeface="Comic Sans MS" pitchFamily="66" charset="0"/>
              </a:rPr>
              <a:t>ifValue</a:t>
            </a:r>
            <a:r>
              <a:rPr lang="en-US" sz="1400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omic Sans MS" pitchFamily="66" charset="0"/>
              </a:rPr>
              <a:t>isPalindrome</a:t>
            </a:r>
            <a:r>
              <a:rPr lang="en-US" sz="1400" dirty="0" smtClean="0">
                <a:latin typeface="Comic Sans MS" pitchFamily="66" charset="0"/>
              </a:rPr>
              <a:t>  (\v </a:t>
            </a:r>
            <a:r>
              <a:rPr lang="en-US" sz="1400" b="1" dirty="0" smtClean="0">
                <a:latin typeface="Comic Sans MS" pitchFamily="66" charset="0"/>
                <a:sym typeface="Symbol" pitchFamily="18" charset="2"/>
              </a:rPr>
              <a:t> </a:t>
            </a:r>
            <a:r>
              <a:rPr lang="en-US" sz="1400" dirty="0" smtClean="0">
                <a:solidFill>
                  <a:srgbClr val="FFFF00"/>
                </a:solidFill>
                <a:latin typeface="Comic Sans MS" pitchFamily="66" charset="0"/>
              </a:rPr>
              <a:t>return</a:t>
            </a:r>
            <a:r>
              <a:rPr lang="en-US" sz="1400" dirty="0" smtClean="0">
                <a:latin typeface="Comic Sans MS" pitchFamily="66" charset="0"/>
              </a:rPr>
              <a:t> (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Just</a:t>
            </a:r>
            <a:r>
              <a:rPr lang="en-US" sz="1400" dirty="0" smtClean="0">
                <a:latin typeface="Comic Sans MS" pitchFamily="66" charset="0"/>
              </a:rPr>
              <a:t> v)))</a:t>
            </a:r>
          </a:p>
          <a:p>
            <a:pPr lvl="1"/>
            <a:r>
              <a:rPr lang="en-US" sz="1400" dirty="0" smtClean="0">
                <a:latin typeface="Comic Sans MS" pitchFamily="66" charset="0"/>
              </a:rPr>
              <a:t>               	     ,  </a:t>
            </a:r>
            <a:r>
              <a:rPr lang="en-US" sz="1400" dirty="0" err="1" smtClean="0">
                <a:solidFill>
                  <a:srgbClr val="FFC000"/>
                </a:solidFill>
                <a:latin typeface="Comic Sans MS" pitchFamily="66" charset="0"/>
              </a:rPr>
              <a:t>OnAction</a:t>
            </a:r>
            <a:r>
              <a:rPr lang="en-US" sz="1400" dirty="0" smtClean="0">
                <a:latin typeface="Comic Sans MS" pitchFamily="66" charset="0"/>
              </a:rPr>
              <a:t>  </a:t>
            </a:r>
            <a:r>
              <a:rPr lang="en-US" sz="1400" dirty="0" err="1" smtClean="0">
                <a:solidFill>
                  <a:srgbClr val="FFFF00"/>
                </a:solidFill>
                <a:latin typeface="Comic Sans MS" pitchFamily="66" charset="0"/>
              </a:rPr>
              <a:t>ActionCancel</a:t>
            </a:r>
            <a:r>
              <a:rPr lang="en-US" sz="1400" dirty="0" smtClean="0">
                <a:latin typeface="Comic Sans MS" pitchFamily="66" charset="0"/>
              </a:rPr>
              <a:t> (</a:t>
            </a:r>
            <a:r>
              <a:rPr lang="en-US" sz="1400" dirty="0" smtClean="0">
                <a:solidFill>
                  <a:srgbClr val="FFFF00"/>
                </a:solidFill>
                <a:latin typeface="Comic Sans MS" pitchFamily="66" charset="0"/>
              </a:rPr>
              <a:t>always</a:t>
            </a:r>
            <a:r>
              <a:rPr lang="en-US" sz="1400" dirty="0" smtClean="0">
                <a:latin typeface="Comic Sans MS" pitchFamily="66" charset="0"/>
              </a:rPr>
              <a:t>	                    (</a:t>
            </a:r>
            <a:r>
              <a:rPr lang="en-US" sz="1400" dirty="0" smtClean="0">
                <a:solidFill>
                  <a:srgbClr val="FFFF00"/>
                </a:solidFill>
                <a:latin typeface="Comic Sans MS" pitchFamily="66" charset="0"/>
              </a:rPr>
              <a:t>return</a:t>
            </a:r>
            <a:r>
              <a:rPr lang="en-US" sz="1400" dirty="0" smtClean="0">
                <a:latin typeface="Comic Sans MS" pitchFamily="66" charset="0"/>
              </a:rPr>
              <a:t> 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Nothing</a:t>
            </a:r>
            <a:r>
              <a:rPr lang="en-US" sz="1400" dirty="0" smtClean="0">
                <a:latin typeface="Comic Sans MS" pitchFamily="66" charset="0"/>
              </a:rPr>
              <a:t>))</a:t>
            </a:r>
          </a:p>
          <a:p>
            <a:pPr lvl="1"/>
            <a:r>
              <a:rPr lang="en-US" sz="1400" dirty="0" smtClean="0">
                <a:latin typeface="Comic Sans MS" pitchFamily="66" charset="0"/>
              </a:rPr>
              <a:t>               	     ]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4572000"/>
            <a:ext cx="548481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40038" y="5554663"/>
            <a:ext cx="5387975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95" name="Picture 11" descr="tonic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5025" y="3617913"/>
            <a:ext cx="50165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142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ULSE">
  <a:themeElements>
    <a:clrScheme name="PULS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ULS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Office\Sjablonen\Presentation Designs\PULSE.POT</Template>
  <TotalTime>76768</TotalTime>
  <Words>753</Words>
  <Application>Microsoft Office PowerPoint</Application>
  <PresentationFormat>On-screen Show (4:3)</PresentationFormat>
  <Paragraphs>462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Apple LiGothic Medium</vt:lpstr>
      <vt:lpstr>Arial</vt:lpstr>
      <vt:lpstr>Comic Sans MS</vt:lpstr>
      <vt:lpstr>Courier New</vt:lpstr>
      <vt:lpstr>Symbol</vt:lpstr>
      <vt:lpstr>Tahoma</vt:lpstr>
      <vt:lpstr>Times New Roman</vt:lpstr>
      <vt:lpstr>Webdings</vt:lpstr>
      <vt:lpstr>Wingdings</vt:lpstr>
      <vt:lpstr>PULSE</vt:lpstr>
      <vt:lpstr>PowerPoint Presentation</vt:lpstr>
      <vt:lpstr>Tasks, Tasks Combinators, Data Exchange</vt:lpstr>
      <vt:lpstr>Sequential Combinator : Step      &gt;&gt;*</vt:lpstr>
      <vt:lpstr>Sequential Combinator:     &gt;&gt;*</vt:lpstr>
      <vt:lpstr>Sequential Combinator:     &gt;&gt;*</vt:lpstr>
      <vt:lpstr>Sequential Step Combinator</vt:lpstr>
      <vt:lpstr>Sequential Step Combinator</vt:lpstr>
      <vt:lpstr>Sequential Step Combinator</vt:lpstr>
      <vt:lpstr>Sequential Combinator:     &gt;&gt;*</vt:lpstr>
      <vt:lpstr>Derived Sequential Combinators: Monadic-style </vt:lpstr>
      <vt:lpstr>Simple Sum</vt:lpstr>
      <vt:lpstr>Derived Combinators of the Parallel Combinator</vt:lpstr>
      <vt:lpstr>PowerPoint Presentation</vt:lpstr>
      <vt:lpstr>Recursive Tasks</vt:lpstr>
      <vt:lpstr>Derived Combinators of the Parallel Combinator</vt:lpstr>
      <vt:lpstr>PowerPoint Presentation</vt:lpstr>
      <vt:lpstr>Multi-users</vt:lpstr>
      <vt:lpstr>Shared Data Sources</vt:lpstr>
      <vt:lpstr>Shared Data Sources</vt:lpstr>
      <vt:lpstr>Interactive Editors on SDS’s</vt:lpstr>
      <vt:lpstr>Editors on SDS’s</vt:lpstr>
      <vt:lpstr>Editors on SDS’s</vt:lpstr>
      <vt:lpstr>Editors on SDS’s</vt:lpstr>
      <vt:lpstr>Editors on SDS’s</vt:lpstr>
      <vt:lpstr>Editors on SDS’s</vt:lpstr>
      <vt:lpstr>Chatting Using SDS’s</vt:lpstr>
      <vt:lpstr>Editors on SDS’s</vt:lpstr>
      <vt:lpstr>Predefined Tasks for managing tasks</vt:lpstr>
      <vt:lpstr>Predefined Tasks for managing tasks</vt:lpstr>
      <vt:lpstr>Predefined Tasks for managing tasks</vt:lpstr>
    </vt:vector>
  </TitlesOfParts>
  <Company>kun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i-Tasks  - interactive workflow tasks  for the WEB ___________   WORK IN PROGRESS</dc:title>
  <dc:creator>rinus</dc:creator>
  <cp:lastModifiedBy>rinus plasmeijer</cp:lastModifiedBy>
  <cp:revision>2734</cp:revision>
  <dcterms:created xsi:type="dcterms:W3CDTF">1999-08-10T22:01:42Z</dcterms:created>
  <dcterms:modified xsi:type="dcterms:W3CDTF">2018-10-04T13:24:06Z</dcterms:modified>
</cp:coreProperties>
</file>